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CBB7-A34B-4367-B891-D016A71A6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4820B8-2090-44C5-AB18-813EDEDE0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C2969C-3A8C-4636-8BDF-8F360EDB7C34}"/>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278E65C5-069A-465D-8C0A-A883310DE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0F19D-197D-49D1-A38C-16D1FD33C42B}"/>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72316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76DB-7EE9-44A6-9672-1F321A799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5CC2F0-F2E7-4B29-B42E-BE37BBDB5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A8D46-82D1-466F-845F-C3F4D98412C9}"/>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FC3F8929-1F7D-4661-A3EF-A0DF57445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CC0EB-6FED-4E58-A1D2-A33870C02C31}"/>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40850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105FB-7C2C-4D13-AE0A-FCC35E2EAE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38AB96-9282-4F88-81EA-D163BCAE9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83360-CCB7-4F00-87F7-BC48B6B167F0}"/>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74BF2227-E79F-4F42-9B89-FF9540BB9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9723C-83BA-4070-9603-69C69615A2AB}"/>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420762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E006-A729-414F-86E5-DAD8BC77C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0108AF-3F16-4220-BAAA-523D93D4A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8DB5A-B45C-4BD1-9F4F-98C136616022}"/>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DCBAAC32-1CD8-4E72-A4C4-6F49D951C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A2BA2-597D-4D0A-9DB1-31177DEE9A2B}"/>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104353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8FC6-344E-4B7E-9AE0-01B5F6C46B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D77755-5C21-4376-891F-5FA2C6FE1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9943B-905C-438C-B79B-F6FCAACCE68A}"/>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D380A5EC-F1DE-44ED-9027-4B4E787B4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2965A-E540-4700-BBF0-DBC62A4FC9B4}"/>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213571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1CC2-1E49-4EC9-B327-2F6250A823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CBCA1-6B83-48F4-9D96-3D4A59DA1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A7B862-7147-4F0E-A9E0-D431AC9CB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195D8C-F5F2-4F8F-B7C3-54F22B57817C}"/>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6" name="Footer Placeholder 5">
            <a:extLst>
              <a:ext uri="{FF2B5EF4-FFF2-40B4-BE49-F238E27FC236}">
                <a16:creationId xmlns:a16="http://schemas.microsoft.com/office/drawing/2014/main" id="{4474AE0F-6CE6-460A-88CD-A524A0FFB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58B34-6ACC-45E2-85DD-22A3C25327D7}"/>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428545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EED-B966-45AD-AAD9-D747DA5CBF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4F20FB-F380-4F5B-B662-30B3CE470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45584-FE15-487D-B993-E396581A1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C4803-E6AA-472B-A1B4-982B22F065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539E2-C96A-43F0-9239-20C46203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399D2C-BEF3-44B6-A28B-56C332CF1CFA}"/>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8" name="Footer Placeholder 7">
            <a:extLst>
              <a:ext uri="{FF2B5EF4-FFF2-40B4-BE49-F238E27FC236}">
                <a16:creationId xmlns:a16="http://schemas.microsoft.com/office/drawing/2014/main" id="{FC27EA6A-F65B-42D6-A17B-100388EEF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C30769-DB50-4673-906C-9B449B5FBE03}"/>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368724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C82C-6376-4BE0-87A1-2D3651650A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DF8D8-713A-43EA-881D-D07BC9C282EF}"/>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4" name="Footer Placeholder 3">
            <a:extLst>
              <a:ext uri="{FF2B5EF4-FFF2-40B4-BE49-F238E27FC236}">
                <a16:creationId xmlns:a16="http://schemas.microsoft.com/office/drawing/2014/main" id="{4473089C-3EE9-468C-B378-BBE607CC1E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C01781-10F8-4EEE-A53B-8EB96FF60ECE}"/>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108352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6312A-F773-494C-AD1D-9E142E70602E}"/>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3" name="Footer Placeholder 2">
            <a:extLst>
              <a:ext uri="{FF2B5EF4-FFF2-40B4-BE49-F238E27FC236}">
                <a16:creationId xmlns:a16="http://schemas.microsoft.com/office/drawing/2014/main" id="{573246A0-C2AC-4DBC-A8D4-0A6496EAD8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D9A6B6-E0DA-4FD7-BC9A-FC363C8EE784}"/>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32422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2892-1072-445B-BDB7-0F5DEAA01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75E3C-94CE-4854-A898-8E33FDA45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EA9E92-17C9-4BB7-A5BD-2F5085B1A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E9627-E12F-4A3A-9F28-D61810B34992}"/>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6" name="Footer Placeholder 5">
            <a:extLst>
              <a:ext uri="{FF2B5EF4-FFF2-40B4-BE49-F238E27FC236}">
                <a16:creationId xmlns:a16="http://schemas.microsoft.com/office/drawing/2014/main" id="{513C2DA7-89B8-44C3-A17F-901496D76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20E-7B43-42F5-856C-5496CFB2B941}"/>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401909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B739-25E3-408A-BC3A-24BF6B376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63A8AE-3221-4F21-ADE0-466C25FE4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C37A8C-77E1-4137-9A7E-B6CB45B73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6D5ED-7D83-4608-AB07-616E89B44BFE}"/>
              </a:ext>
            </a:extLst>
          </p:cNvPr>
          <p:cNvSpPr>
            <a:spLocks noGrp="1"/>
          </p:cNvSpPr>
          <p:nvPr>
            <p:ph type="dt" sz="half" idx="10"/>
          </p:nvPr>
        </p:nvSpPr>
        <p:spPr/>
        <p:txBody>
          <a:bodyPr/>
          <a:lstStyle/>
          <a:p>
            <a:fld id="{1A22A1C3-18CB-4D73-A7E4-8D1F9B131C90}" type="datetimeFigureOut">
              <a:rPr lang="en-IN" smtClean="0"/>
              <a:t>18-08-2021</a:t>
            </a:fld>
            <a:endParaRPr lang="en-IN"/>
          </a:p>
        </p:txBody>
      </p:sp>
      <p:sp>
        <p:nvSpPr>
          <p:cNvPr id="6" name="Footer Placeholder 5">
            <a:extLst>
              <a:ext uri="{FF2B5EF4-FFF2-40B4-BE49-F238E27FC236}">
                <a16:creationId xmlns:a16="http://schemas.microsoft.com/office/drawing/2014/main" id="{0F15A716-E0DF-45B1-A36F-491D7040B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851C3-5FE6-472D-80FC-37699EE18BF7}"/>
              </a:ext>
            </a:extLst>
          </p:cNvPr>
          <p:cNvSpPr>
            <a:spLocks noGrp="1"/>
          </p:cNvSpPr>
          <p:nvPr>
            <p:ph type="sldNum" sz="quarter" idx="12"/>
          </p:nvPr>
        </p:nvSpPr>
        <p:spPr/>
        <p:txBody>
          <a:bodyPr/>
          <a:lstStyle/>
          <a:p>
            <a:fld id="{76BC7F77-3F4F-46E9-A245-A4CC74ACF0A2}" type="slidenum">
              <a:rPr lang="en-IN" smtClean="0"/>
              <a:t>‹#›</a:t>
            </a:fld>
            <a:endParaRPr lang="en-IN"/>
          </a:p>
        </p:txBody>
      </p:sp>
    </p:spTree>
    <p:extLst>
      <p:ext uri="{BB962C8B-B14F-4D97-AF65-F5344CB8AC3E}">
        <p14:creationId xmlns:p14="http://schemas.microsoft.com/office/powerpoint/2010/main" val="275968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559FB-C261-42A3-B32C-0E7A46008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51E5CE-B057-4F85-A4A0-C7EEF6936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78E9D-BA99-4B40-9296-3C86611AB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2A1C3-18CB-4D73-A7E4-8D1F9B131C90}" type="datetimeFigureOut">
              <a:rPr lang="en-IN" smtClean="0"/>
              <a:t>18-08-2021</a:t>
            </a:fld>
            <a:endParaRPr lang="en-IN"/>
          </a:p>
        </p:txBody>
      </p:sp>
      <p:sp>
        <p:nvSpPr>
          <p:cNvPr id="5" name="Footer Placeholder 4">
            <a:extLst>
              <a:ext uri="{FF2B5EF4-FFF2-40B4-BE49-F238E27FC236}">
                <a16:creationId xmlns:a16="http://schemas.microsoft.com/office/drawing/2014/main" id="{AA0CBAFB-835F-4CD6-A0E6-FA943C026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D4486C-72C5-48AD-A4C2-842AF5B1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C7F77-3F4F-46E9-A245-A4CC74ACF0A2}" type="slidenum">
              <a:rPr lang="en-IN" smtClean="0"/>
              <a:t>‹#›</a:t>
            </a:fld>
            <a:endParaRPr lang="en-IN"/>
          </a:p>
        </p:txBody>
      </p:sp>
    </p:spTree>
    <p:extLst>
      <p:ext uri="{BB962C8B-B14F-4D97-AF65-F5344CB8AC3E}">
        <p14:creationId xmlns:p14="http://schemas.microsoft.com/office/powerpoint/2010/main" val="3423037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1379-CE73-463F-A345-70BEA877E2F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1954850-EF71-47C7-AF31-0759252689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5887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D129-14A3-4BDE-AAB4-4F051D6A8B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A6C455-A44E-4293-A0AF-1F51391D6CE7}"/>
              </a:ext>
            </a:extLst>
          </p:cNvPr>
          <p:cNvSpPr>
            <a:spLocks noGrp="1"/>
          </p:cNvSpPr>
          <p:nvPr>
            <p:ph idx="1"/>
          </p:nvPr>
        </p:nvSpPr>
        <p:spPr/>
        <p:txBody>
          <a:bodyPr/>
          <a:lstStyle/>
          <a:p>
            <a:r>
              <a:rPr lang="en-US" b="0" i="0" dirty="0">
                <a:solidFill>
                  <a:srgbClr val="333333"/>
                </a:solidFill>
                <a:effectLst/>
                <a:latin typeface="PT Serif"/>
              </a:rPr>
              <a:t>So, in simple terms, an Azure data center is a unique physical building that contains many </a:t>
            </a:r>
            <a:r>
              <a:rPr lang="en-US" b="0" i="0" dirty="0" err="1">
                <a:solidFill>
                  <a:srgbClr val="333333"/>
                </a:solidFill>
                <a:effectLst/>
                <a:latin typeface="PT Serif"/>
              </a:rPr>
              <a:t>many</a:t>
            </a:r>
            <a:r>
              <a:rPr lang="en-US" b="0" i="0" dirty="0">
                <a:solidFill>
                  <a:srgbClr val="333333"/>
                </a:solidFill>
                <a:effectLst/>
                <a:latin typeface="PT Serif"/>
              </a:rPr>
              <a:t> physical servers with it's own power, cooling and networking infrastructure. These data </a:t>
            </a:r>
            <a:r>
              <a:rPr lang="en-US" b="0" i="0" dirty="0" err="1">
                <a:solidFill>
                  <a:srgbClr val="333333"/>
                </a:solidFill>
                <a:effectLst/>
                <a:latin typeface="PT Serif"/>
              </a:rPr>
              <a:t>ceneters</a:t>
            </a:r>
            <a:r>
              <a:rPr lang="en-US" b="0" i="0" dirty="0">
                <a:solidFill>
                  <a:srgbClr val="333333"/>
                </a:solidFill>
                <a:effectLst/>
                <a:latin typeface="PT Serif"/>
              </a:rPr>
              <a:t> are located all over the globe. As of this course recording, there are over 160+ Azure datacenters worldwide. The exact location of these datacenters is not published by Microsoft for obvious security reasons. It is these </a:t>
            </a:r>
            <a:r>
              <a:rPr lang="en-US" b="0" i="0" dirty="0" err="1">
                <a:solidFill>
                  <a:srgbClr val="333333"/>
                </a:solidFill>
                <a:effectLst/>
                <a:latin typeface="PT Serif"/>
              </a:rPr>
              <a:t>dataceneters</a:t>
            </a:r>
            <a:r>
              <a:rPr lang="en-US" b="0" i="0" dirty="0">
                <a:solidFill>
                  <a:srgbClr val="333333"/>
                </a:solidFill>
                <a:effectLst/>
                <a:latin typeface="PT Serif"/>
              </a:rPr>
              <a:t> that are the building blocks of </a:t>
            </a:r>
            <a:r>
              <a:rPr lang="en-US" b="0" i="0" dirty="0" err="1">
                <a:solidFill>
                  <a:srgbClr val="333333"/>
                </a:solidFill>
                <a:effectLst/>
                <a:latin typeface="PT Serif"/>
              </a:rPr>
              <a:t>gloabl</a:t>
            </a:r>
            <a:r>
              <a:rPr lang="en-US" b="0" i="0" dirty="0">
                <a:solidFill>
                  <a:srgbClr val="333333"/>
                </a:solidFill>
                <a:effectLst/>
                <a:latin typeface="PT Serif"/>
              </a:rPr>
              <a:t> Azure infrastructure.</a:t>
            </a:r>
            <a:endParaRPr lang="en-IN" dirty="0"/>
          </a:p>
        </p:txBody>
      </p:sp>
    </p:spTree>
    <p:extLst>
      <p:ext uri="{BB962C8B-B14F-4D97-AF65-F5344CB8AC3E}">
        <p14:creationId xmlns:p14="http://schemas.microsoft.com/office/powerpoint/2010/main" val="365503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436F-0069-4C45-BCEE-3B62E178F368}"/>
              </a:ext>
            </a:extLst>
          </p:cNvPr>
          <p:cNvSpPr>
            <a:spLocks noGrp="1"/>
          </p:cNvSpPr>
          <p:nvPr>
            <p:ph type="title"/>
          </p:nvPr>
        </p:nvSpPr>
        <p:spPr/>
        <p:txBody>
          <a:bodyPr>
            <a:normAutofit fontScale="90000"/>
          </a:bodyPr>
          <a:lstStyle/>
          <a:p>
            <a:r>
              <a:rPr lang="en-US" b="0" i="0" dirty="0">
                <a:solidFill>
                  <a:srgbClr val="323131"/>
                </a:solidFill>
                <a:effectLst/>
                <a:latin typeface="PT Serif"/>
              </a:rPr>
              <a:t>Microsoft Datacenters at the bottom of the ocean</a:t>
            </a:r>
            <a:br>
              <a:rPr lang="en-US" b="0" i="0" dirty="0">
                <a:solidFill>
                  <a:srgbClr val="323131"/>
                </a:solidFill>
                <a:effectLst/>
                <a:latin typeface="PT Serif"/>
              </a:rPr>
            </a:br>
            <a:endParaRPr lang="en-IN" dirty="0"/>
          </a:p>
        </p:txBody>
      </p:sp>
      <p:sp>
        <p:nvSpPr>
          <p:cNvPr id="3" name="Content Placeholder 2">
            <a:extLst>
              <a:ext uri="{FF2B5EF4-FFF2-40B4-BE49-F238E27FC236}">
                <a16:creationId xmlns:a16="http://schemas.microsoft.com/office/drawing/2014/main" id="{8DE3A2BC-FD6B-41B1-97B1-C3EF2C49203E}"/>
              </a:ext>
            </a:extLst>
          </p:cNvPr>
          <p:cNvSpPr>
            <a:spLocks noGrp="1"/>
          </p:cNvSpPr>
          <p:nvPr>
            <p:ph idx="1"/>
          </p:nvPr>
        </p:nvSpPr>
        <p:spPr/>
        <p:txBody>
          <a:bodyPr>
            <a:normAutofit fontScale="85000" lnSpcReduction="10000"/>
          </a:bodyPr>
          <a:lstStyle/>
          <a:p>
            <a:pPr algn="l"/>
            <a:r>
              <a:rPr lang="en-US" b="0" i="0" dirty="0">
                <a:solidFill>
                  <a:srgbClr val="333333"/>
                </a:solidFill>
                <a:effectLst/>
                <a:latin typeface="PT Serif"/>
              </a:rPr>
              <a:t>To power and maintain all these </a:t>
            </a:r>
            <a:r>
              <a:rPr lang="en-US" b="0" i="0" dirty="0" err="1">
                <a:solidFill>
                  <a:srgbClr val="333333"/>
                </a:solidFill>
                <a:effectLst/>
                <a:latin typeface="PT Serif"/>
              </a:rPr>
              <a:t>dataceneters</a:t>
            </a:r>
            <a:r>
              <a:rPr lang="en-US" b="0" i="0" dirty="0">
                <a:solidFill>
                  <a:srgbClr val="333333"/>
                </a:solidFill>
                <a:effectLst/>
                <a:latin typeface="PT Serif"/>
              </a:rPr>
              <a:t> lot of energy is required. </a:t>
            </a:r>
            <a:r>
              <a:rPr lang="en-US" b="0" i="0" dirty="0" err="1">
                <a:solidFill>
                  <a:srgbClr val="333333"/>
                </a:solidFill>
                <a:effectLst/>
                <a:latin typeface="PT Serif"/>
              </a:rPr>
              <a:t>Micrsofot</a:t>
            </a:r>
            <a:r>
              <a:rPr lang="en-US" b="0" i="0" dirty="0">
                <a:solidFill>
                  <a:srgbClr val="333333"/>
                </a:solidFill>
                <a:effectLst/>
                <a:latin typeface="PT Serif"/>
              </a:rPr>
              <a:t> has been actively researching to source clean-energy. As part of this initiative, Microsoft has been experimenting placing Datacenters at the bottom of the ocean. They called this Project Natick. In spring 2018, Microsoft’s Project Natick team deployed a shipping-container-sized datacenter on the sea-floor in Scotland. It stayed underwater, for almost over 2 years. During these 2 years, the underwater datacenter servers are extensively tested and monitored for performance and reliability.</a:t>
            </a:r>
          </a:p>
          <a:p>
            <a:pPr algn="l"/>
            <a:r>
              <a:rPr lang="en-US" b="0" i="0" dirty="0">
                <a:solidFill>
                  <a:srgbClr val="333333"/>
                </a:solidFill>
                <a:effectLst/>
                <a:latin typeface="PT Serif"/>
              </a:rPr>
              <a:t>With this experiment, the team concluded that a sealed datacenter on the ocean floor could provide ways to improve the overall reliability of datacenters. On land, corrosion from oxygen and humidity, temperature fluctuations and bumps and jostles from people who replace broken components are all variables that can contribute to equipment failure.</a:t>
            </a:r>
          </a:p>
          <a:p>
            <a:endParaRPr lang="en-IN" dirty="0"/>
          </a:p>
        </p:txBody>
      </p:sp>
    </p:spTree>
    <p:extLst>
      <p:ext uri="{BB962C8B-B14F-4D97-AF65-F5344CB8AC3E}">
        <p14:creationId xmlns:p14="http://schemas.microsoft.com/office/powerpoint/2010/main" val="290009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4285-ECD9-4EE8-8A4E-E05116E7D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93D535-8A6C-40F6-938D-197F35DB20D9}"/>
              </a:ext>
            </a:extLst>
          </p:cNvPr>
          <p:cNvSpPr>
            <a:spLocks noGrp="1"/>
          </p:cNvSpPr>
          <p:nvPr>
            <p:ph idx="1"/>
          </p:nvPr>
        </p:nvSpPr>
        <p:spPr/>
        <p:txBody>
          <a:bodyPr/>
          <a:lstStyle/>
          <a:p>
            <a:r>
              <a:rPr lang="en-US" b="0" i="0" dirty="0">
                <a:solidFill>
                  <a:srgbClr val="333333"/>
                </a:solidFill>
                <a:effectLst/>
                <a:latin typeface="PT Serif"/>
              </a:rPr>
              <a:t>With this experiment, Microsoft finds underwater datacenters are reliable, practical and use energy sustainably. Hopefully we will soon see underwater </a:t>
            </a:r>
            <a:r>
              <a:rPr lang="en-US" b="0" i="0" dirty="0" err="1">
                <a:solidFill>
                  <a:srgbClr val="333333"/>
                </a:solidFill>
                <a:effectLst/>
                <a:latin typeface="PT Serif"/>
              </a:rPr>
              <a:t>dataceneters</a:t>
            </a:r>
            <a:r>
              <a:rPr lang="en-US" b="0" i="0" dirty="0">
                <a:solidFill>
                  <a:srgbClr val="333333"/>
                </a:solidFill>
                <a:effectLst/>
                <a:latin typeface="PT Serif"/>
              </a:rPr>
              <a:t>. As of this course though, all azure </a:t>
            </a:r>
            <a:r>
              <a:rPr lang="en-US" b="0" i="0" dirty="0" err="1">
                <a:solidFill>
                  <a:srgbClr val="333333"/>
                </a:solidFill>
                <a:effectLst/>
                <a:latin typeface="PT Serif"/>
              </a:rPr>
              <a:t>dataceneters</a:t>
            </a:r>
            <a:r>
              <a:rPr lang="en-US" b="0" i="0" dirty="0">
                <a:solidFill>
                  <a:srgbClr val="333333"/>
                </a:solidFill>
                <a:effectLst/>
                <a:latin typeface="PT Serif"/>
              </a:rPr>
              <a:t> are still on Land and it is these </a:t>
            </a:r>
            <a:r>
              <a:rPr lang="en-US" b="0" i="0" dirty="0" err="1">
                <a:solidFill>
                  <a:srgbClr val="333333"/>
                </a:solidFill>
                <a:effectLst/>
                <a:latin typeface="PT Serif"/>
              </a:rPr>
              <a:t>dataceneters</a:t>
            </a:r>
            <a:r>
              <a:rPr lang="en-US" b="0" i="0" dirty="0">
                <a:solidFill>
                  <a:srgbClr val="333333"/>
                </a:solidFill>
                <a:effectLst/>
                <a:latin typeface="PT Serif"/>
              </a:rPr>
              <a:t> that are the building blocks of azure global </a:t>
            </a:r>
            <a:r>
              <a:rPr lang="en-US" b="0" i="0" dirty="0" err="1">
                <a:solidFill>
                  <a:srgbClr val="333333"/>
                </a:solidFill>
                <a:effectLst/>
                <a:latin typeface="PT Serif"/>
              </a:rPr>
              <a:t>infrastrcuture</a:t>
            </a:r>
            <a:endParaRPr lang="en-IN" dirty="0"/>
          </a:p>
        </p:txBody>
      </p:sp>
    </p:spTree>
    <p:extLst>
      <p:ext uri="{BB962C8B-B14F-4D97-AF65-F5344CB8AC3E}">
        <p14:creationId xmlns:p14="http://schemas.microsoft.com/office/powerpoint/2010/main" val="34172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E308-59C7-4A9F-8B67-72EF48E07EB8}"/>
              </a:ext>
            </a:extLst>
          </p:cNvPr>
          <p:cNvSpPr>
            <a:spLocks noGrp="1"/>
          </p:cNvSpPr>
          <p:nvPr>
            <p:ph type="title"/>
          </p:nvPr>
        </p:nvSpPr>
        <p:spPr/>
        <p:txBody>
          <a:bodyPr/>
          <a:lstStyle/>
          <a:p>
            <a:r>
              <a:rPr lang="en-US" b="0" i="0" dirty="0">
                <a:solidFill>
                  <a:srgbClr val="323131"/>
                </a:solidFill>
                <a:effectLst/>
                <a:latin typeface="PT Serif"/>
              </a:rPr>
              <a:t>Azure Geographies</a:t>
            </a:r>
            <a:br>
              <a:rPr lang="en-US" b="0" i="0" dirty="0">
                <a:solidFill>
                  <a:srgbClr val="323131"/>
                </a:solidFill>
                <a:effectLst/>
                <a:latin typeface="PT Serif"/>
              </a:rPr>
            </a:br>
            <a:endParaRPr lang="en-IN" dirty="0"/>
          </a:p>
        </p:txBody>
      </p:sp>
      <p:sp>
        <p:nvSpPr>
          <p:cNvPr id="3" name="Content Placeholder 2">
            <a:extLst>
              <a:ext uri="{FF2B5EF4-FFF2-40B4-BE49-F238E27FC236}">
                <a16:creationId xmlns:a16="http://schemas.microsoft.com/office/drawing/2014/main" id="{942840A3-E211-4CC4-BB88-48F7BD312086}"/>
              </a:ext>
            </a:extLst>
          </p:cNvPr>
          <p:cNvSpPr>
            <a:spLocks noGrp="1"/>
          </p:cNvSpPr>
          <p:nvPr>
            <p:ph idx="1"/>
          </p:nvPr>
        </p:nvSpPr>
        <p:spPr>
          <a:xfrm>
            <a:off x="838200" y="1038578"/>
            <a:ext cx="10515600" cy="5138385"/>
          </a:xfrm>
        </p:spPr>
        <p:txBody>
          <a:bodyPr>
            <a:normAutofit fontScale="47500" lnSpcReduction="20000"/>
          </a:bodyPr>
          <a:lstStyle/>
          <a:p>
            <a:pPr algn="l"/>
            <a:r>
              <a:rPr lang="en-US" b="0" i="0" dirty="0">
                <a:solidFill>
                  <a:srgbClr val="333333"/>
                </a:solidFill>
                <a:effectLst/>
                <a:latin typeface="PT Serif"/>
              </a:rPr>
              <a:t>An Azure geography is an area of the world that contains at least one Azure region. For example, India is a geography. Similarly United States and United Kingdom are geographies. </a:t>
            </a:r>
          </a:p>
          <a:p>
            <a:pPr algn="l"/>
            <a:r>
              <a:rPr lang="en-US" b="0" i="0" dirty="0">
                <a:solidFill>
                  <a:srgbClr val="333333"/>
                </a:solidFill>
                <a:effectLst/>
                <a:latin typeface="PT Serif"/>
              </a:rPr>
              <a:t>As of this writing, the following are the Azure geographies available. Azure is growing at a very rapid pace, so by the time you watch this course there might be a lot more geographies available. </a:t>
            </a:r>
          </a:p>
          <a:p>
            <a:r>
              <a:rPr lang="en-US" b="0" i="0" dirty="0">
                <a:solidFill>
                  <a:srgbClr val="333333"/>
                </a:solidFill>
                <a:effectLst/>
                <a:latin typeface="PT Serif"/>
              </a:rPr>
              <a:t>India</a:t>
            </a:r>
          </a:p>
          <a:p>
            <a:r>
              <a:rPr lang="en-US" b="0" i="0" dirty="0">
                <a:solidFill>
                  <a:srgbClr val="333333"/>
                </a:solidFill>
                <a:effectLst/>
                <a:latin typeface="PT Serif"/>
              </a:rPr>
              <a:t>United States </a:t>
            </a:r>
          </a:p>
          <a:p>
            <a:r>
              <a:rPr lang="en-US" b="0" i="0" dirty="0">
                <a:solidFill>
                  <a:srgbClr val="333333"/>
                </a:solidFill>
                <a:effectLst/>
                <a:latin typeface="PT Serif"/>
              </a:rPr>
              <a:t> United Kingdom </a:t>
            </a:r>
          </a:p>
          <a:p>
            <a:r>
              <a:rPr lang="en-US" b="0" i="0" dirty="0">
                <a:solidFill>
                  <a:srgbClr val="333333"/>
                </a:solidFill>
                <a:effectLst/>
                <a:latin typeface="PT Serif"/>
              </a:rPr>
              <a:t>Canada</a:t>
            </a:r>
          </a:p>
          <a:p>
            <a:r>
              <a:rPr lang="en-US" b="0" i="0" dirty="0">
                <a:solidFill>
                  <a:srgbClr val="333333"/>
                </a:solidFill>
                <a:effectLst/>
                <a:latin typeface="PT Serif"/>
              </a:rPr>
              <a:t>Africa</a:t>
            </a:r>
          </a:p>
          <a:p>
            <a:r>
              <a:rPr lang="en-US" b="0" i="0" dirty="0">
                <a:solidFill>
                  <a:srgbClr val="333333"/>
                </a:solidFill>
                <a:effectLst/>
                <a:latin typeface="PT Serif"/>
              </a:rPr>
              <a:t>Australia</a:t>
            </a:r>
          </a:p>
          <a:p>
            <a:r>
              <a:rPr lang="en-US" b="0" i="0" dirty="0">
                <a:solidFill>
                  <a:srgbClr val="333333"/>
                </a:solidFill>
                <a:effectLst/>
                <a:latin typeface="PT Serif"/>
              </a:rPr>
              <a:t>Europe</a:t>
            </a:r>
          </a:p>
          <a:p>
            <a:r>
              <a:rPr lang="en-US" b="0" i="0" dirty="0">
                <a:solidFill>
                  <a:srgbClr val="333333"/>
                </a:solidFill>
                <a:effectLst/>
                <a:latin typeface="PT Serif"/>
              </a:rPr>
              <a:t>Asia Pacific</a:t>
            </a:r>
          </a:p>
          <a:p>
            <a:r>
              <a:rPr lang="en-US" b="0" i="0" dirty="0">
                <a:solidFill>
                  <a:srgbClr val="333333"/>
                </a:solidFill>
                <a:effectLst/>
                <a:latin typeface="PT Serif"/>
              </a:rPr>
              <a:t>Azure Government</a:t>
            </a:r>
          </a:p>
          <a:p>
            <a:r>
              <a:rPr lang="en-US" b="0" i="0" dirty="0">
                <a:solidFill>
                  <a:srgbClr val="333333"/>
                </a:solidFill>
                <a:effectLst/>
                <a:latin typeface="PT Serif"/>
              </a:rPr>
              <a:t>Austria</a:t>
            </a:r>
          </a:p>
          <a:p>
            <a:r>
              <a:rPr lang="en-US" b="0" i="0" dirty="0">
                <a:solidFill>
                  <a:srgbClr val="333333"/>
                </a:solidFill>
                <a:effectLst/>
                <a:latin typeface="PT Serif"/>
              </a:rPr>
              <a:t>Brazil</a:t>
            </a:r>
          </a:p>
          <a:p>
            <a:r>
              <a:rPr lang="en-US" b="0" i="0" dirty="0">
                <a:solidFill>
                  <a:srgbClr val="333333"/>
                </a:solidFill>
                <a:effectLst/>
                <a:latin typeface="PT Serif"/>
              </a:rPr>
              <a:t>China</a:t>
            </a:r>
          </a:p>
          <a:p>
            <a:r>
              <a:rPr lang="en-US" b="0" i="0" dirty="0">
                <a:solidFill>
                  <a:srgbClr val="333333"/>
                </a:solidFill>
                <a:effectLst/>
                <a:latin typeface="PT Serif"/>
              </a:rPr>
              <a:t>France</a:t>
            </a:r>
          </a:p>
          <a:p>
            <a:r>
              <a:rPr lang="en-US" b="0" i="0" dirty="0">
                <a:solidFill>
                  <a:srgbClr val="333333"/>
                </a:solidFill>
                <a:effectLst/>
                <a:latin typeface="PT Serif"/>
              </a:rPr>
              <a:t>Germany</a:t>
            </a:r>
          </a:p>
          <a:p>
            <a:r>
              <a:rPr lang="en-US" b="0" i="0" dirty="0">
                <a:solidFill>
                  <a:srgbClr val="333333"/>
                </a:solidFill>
                <a:effectLst/>
                <a:latin typeface="PT Serif"/>
              </a:rPr>
              <a:t>Greece</a:t>
            </a:r>
          </a:p>
          <a:p>
            <a:endParaRPr lang="en-IN" dirty="0"/>
          </a:p>
        </p:txBody>
      </p:sp>
    </p:spTree>
    <p:extLst>
      <p:ext uri="{BB962C8B-B14F-4D97-AF65-F5344CB8AC3E}">
        <p14:creationId xmlns:p14="http://schemas.microsoft.com/office/powerpoint/2010/main" val="132313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784A-949D-495A-BFE6-BD20D05D00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C2F05B-44BC-4366-9593-67785DDE5617}"/>
              </a:ext>
            </a:extLst>
          </p:cNvPr>
          <p:cNvSpPr>
            <a:spLocks noGrp="1"/>
          </p:cNvSpPr>
          <p:nvPr>
            <p:ph idx="1"/>
          </p:nvPr>
        </p:nvSpPr>
        <p:spPr/>
        <p:txBody>
          <a:bodyPr>
            <a:normAutofit fontScale="62500" lnSpcReduction="20000"/>
          </a:bodyPr>
          <a:lstStyle/>
          <a:p>
            <a:r>
              <a:rPr lang="en-US" b="0" i="0" dirty="0">
                <a:solidFill>
                  <a:srgbClr val="333333"/>
                </a:solidFill>
                <a:effectLst/>
                <a:latin typeface="PT Serif"/>
              </a:rPr>
              <a:t>Israel</a:t>
            </a:r>
          </a:p>
          <a:p>
            <a:r>
              <a:rPr lang="en-US" b="0" i="0" dirty="0">
                <a:solidFill>
                  <a:srgbClr val="333333"/>
                </a:solidFill>
                <a:effectLst/>
                <a:latin typeface="PT Serif"/>
              </a:rPr>
              <a:t>Italy</a:t>
            </a:r>
          </a:p>
          <a:p>
            <a:r>
              <a:rPr lang="en-US" b="0" i="0" dirty="0">
                <a:solidFill>
                  <a:srgbClr val="333333"/>
                </a:solidFill>
                <a:effectLst/>
                <a:latin typeface="PT Serif"/>
              </a:rPr>
              <a:t>Japan</a:t>
            </a:r>
          </a:p>
          <a:p>
            <a:r>
              <a:rPr lang="en-US" b="0" i="0" dirty="0">
                <a:solidFill>
                  <a:srgbClr val="333333"/>
                </a:solidFill>
                <a:effectLst/>
                <a:latin typeface="PT Serif"/>
              </a:rPr>
              <a:t>Korea</a:t>
            </a:r>
          </a:p>
          <a:p>
            <a:r>
              <a:rPr lang="en-US" b="0" i="0" dirty="0">
                <a:solidFill>
                  <a:srgbClr val="333333"/>
                </a:solidFill>
                <a:effectLst/>
                <a:latin typeface="PT Serif"/>
              </a:rPr>
              <a:t>Mexico</a:t>
            </a:r>
          </a:p>
          <a:p>
            <a:r>
              <a:rPr lang="en-US" b="0" i="0" dirty="0">
                <a:solidFill>
                  <a:srgbClr val="333333"/>
                </a:solidFill>
                <a:effectLst/>
                <a:latin typeface="PT Serif"/>
              </a:rPr>
              <a:t>New Zealand</a:t>
            </a:r>
          </a:p>
          <a:p>
            <a:r>
              <a:rPr lang="en-US" b="0" i="0" dirty="0">
                <a:solidFill>
                  <a:srgbClr val="333333"/>
                </a:solidFill>
                <a:effectLst/>
                <a:latin typeface="PT Serif"/>
              </a:rPr>
              <a:t>Norway</a:t>
            </a:r>
          </a:p>
          <a:p>
            <a:r>
              <a:rPr lang="en-US" b="0" i="0" dirty="0">
                <a:solidFill>
                  <a:srgbClr val="333333"/>
                </a:solidFill>
                <a:effectLst/>
                <a:latin typeface="PT Serif"/>
              </a:rPr>
              <a:t>Poland</a:t>
            </a:r>
          </a:p>
          <a:p>
            <a:r>
              <a:rPr lang="en-US" b="0" i="0" dirty="0">
                <a:solidFill>
                  <a:srgbClr val="333333"/>
                </a:solidFill>
                <a:effectLst/>
                <a:latin typeface="PT Serif"/>
              </a:rPr>
              <a:t>Qatar</a:t>
            </a:r>
          </a:p>
          <a:p>
            <a:r>
              <a:rPr lang="en-US" b="0" i="0" dirty="0">
                <a:solidFill>
                  <a:srgbClr val="333333"/>
                </a:solidFill>
                <a:effectLst/>
                <a:latin typeface="PT Serif"/>
              </a:rPr>
              <a:t>Spain</a:t>
            </a:r>
          </a:p>
          <a:p>
            <a:r>
              <a:rPr lang="en-US" b="0" i="0" dirty="0">
                <a:solidFill>
                  <a:srgbClr val="333333"/>
                </a:solidFill>
                <a:effectLst/>
                <a:latin typeface="PT Serif"/>
              </a:rPr>
              <a:t>Switzerland</a:t>
            </a:r>
          </a:p>
          <a:p>
            <a:r>
              <a:rPr lang="en-US" b="0" i="0" dirty="0">
                <a:solidFill>
                  <a:srgbClr val="333333"/>
                </a:solidFill>
                <a:effectLst/>
                <a:latin typeface="PT Serif"/>
              </a:rPr>
              <a:t>Taiwan</a:t>
            </a:r>
          </a:p>
          <a:p>
            <a:r>
              <a:rPr lang="en-US" b="0" i="0" dirty="0">
                <a:solidFill>
                  <a:srgbClr val="333333"/>
                </a:solidFill>
                <a:effectLst/>
                <a:latin typeface="PT Serif"/>
              </a:rPr>
              <a:t>United Arab Emirates</a:t>
            </a:r>
          </a:p>
          <a:p>
            <a:endParaRPr lang="en-IN" dirty="0"/>
          </a:p>
        </p:txBody>
      </p:sp>
    </p:spTree>
    <p:extLst>
      <p:ext uri="{BB962C8B-B14F-4D97-AF65-F5344CB8AC3E}">
        <p14:creationId xmlns:p14="http://schemas.microsoft.com/office/powerpoint/2010/main" val="386286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C577-7216-4E37-AA9C-F07850B60E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C725D1-3E27-4447-A70C-D06BD84A2C97}"/>
              </a:ext>
            </a:extLst>
          </p:cNvPr>
          <p:cNvSpPr>
            <a:spLocks noGrp="1"/>
          </p:cNvSpPr>
          <p:nvPr>
            <p:ph idx="1"/>
          </p:nvPr>
        </p:nvSpPr>
        <p:spPr/>
        <p:txBody>
          <a:bodyPr>
            <a:normAutofit fontScale="92500" lnSpcReduction="20000"/>
          </a:bodyPr>
          <a:lstStyle/>
          <a:p>
            <a:r>
              <a:rPr lang="en-IN" b="0" i="0" dirty="0">
                <a:solidFill>
                  <a:srgbClr val="333333"/>
                </a:solidFill>
                <a:effectLst/>
                <a:latin typeface="PT Serif"/>
              </a:rPr>
              <a:t>Most geographies correspond to countries like India, United States, United </a:t>
            </a:r>
            <a:r>
              <a:rPr lang="en-IN" b="0" i="0" dirty="0" err="1">
                <a:solidFill>
                  <a:srgbClr val="333333"/>
                </a:solidFill>
                <a:effectLst/>
                <a:latin typeface="PT Serif"/>
              </a:rPr>
              <a:t>Kindgom</a:t>
            </a:r>
            <a:r>
              <a:rPr lang="en-IN" b="0" i="0" dirty="0">
                <a:solidFill>
                  <a:srgbClr val="333333"/>
                </a:solidFill>
                <a:effectLst/>
                <a:latin typeface="PT Serif"/>
              </a:rPr>
              <a:t>, Canada etc. Some geographies like Africa, Australia and Europe correspond to continents. Some geographies like Asia Pacific for example correspond to a specific region. </a:t>
            </a:r>
          </a:p>
          <a:p>
            <a:r>
              <a:rPr lang="en-IN" b="0" i="0" dirty="0">
                <a:solidFill>
                  <a:srgbClr val="323131"/>
                </a:solidFill>
                <a:effectLst/>
                <a:latin typeface="PT Serif"/>
              </a:rPr>
              <a:t>Azure Government</a:t>
            </a:r>
          </a:p>
          <a:p>
            <a:r>
              <a:rPr lang="en-US" b="0" i="0" dirty="0">
                <a:solidFill>
                  <a:srgbClr val="333333"/>
                </a:solidFill>
                <a:effectLst/>
                <a:latin typeface="PT Serif"/>
              </a:rPr>
              <a:t>We also have a geography called Azure Government. This geography is only available to the United States federal, state, local, and tribal governments and their partners. It's not available for general public use. Azure Government offers the broadest level of certifications, so even the most critical government compliance requirements are met. This geography is specifically for US government use, so all of it's operations are controlled by screened and cleared US citizens.</a:t>
            </a:r>
            <a:endParaRPr lang="en-IN" dirty="0"/>
          </a:p>
        </p:txBody>
      </p:sp>
    </p:spTree>
    <p:extLst>
      <p:ext uri="{BB962C8B-B14F-4D97-AF65-F5344CB8AC3E}">
        <p14:creationId xmlns:p14="http://schemas.microsoft.com/office/powerpoint/2010/main" val="53897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DDDF-1753-4ABD-A462-36908921C6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6651BA-C83A-4377-B33A-09D7E73CA534}"/>
              </a:ext>
            </a:extLst>
          </p:cNvPr>
          <p:cNvSpPr>
            <a:spLocks noGrp="1"/>
          </p:cNvSpPr>
          <p:nvPr>
            <p:ph idx="1"/>
          </p:nvPr>
        </p:nvSpPr>
        <p:spPr/>
        <p:txBody>
          <a:bodyPr>
            <a:normAutofit lnSpcReduction="10000"/>
          </a:bodyPr>
          <a:lstStyle/>
          <a:p>
            <a:r>
              <a:rPr lang="en-US" b="0" i="0" dirty="0">
                <a:solidFill>
                  <a:srgbClr val="323131"/>
                </a:solidFill>
                <a:effectLst/>
                <a:latin typeface="PT Serif"/>
              </a:rPr>
              <a:t>Why are Azure Geographies important</a:t>
            </a:r>
          </a:p>
          <a:p>
            <a:r>
              <a:rPr lang="en-US" b="0" i="0" dirty="0">
                <a:solidFill>
                  <a:srgbClr val="333333"/>
                </a:solidFill>
                <a:effectLst/>
                <a:latin typeface="PT Serif"/>
              </a:rPr>
              <a:t>Well, regulated data like financial, health care or credit data may not be allowed to leave the country. Legally your </a:t>
            </a:r>
            <a:r>
              <a:rPr lang="en-US" b="0" i="0" dirty="0" err="1">
                <a:solidFill>
                  <a:srgbClr val="333333"/>
                </a:solidFill>
                <a:effectLst/>
                <a:latin typeface="PT Serif"/>
              </a:rPr>
              <a:t>organisation</a:t>
            </a:r>
            <a:r>
              <a:rPr lang="en-US" b="0" i="0" dirty="0">
                <a:solidFill>
                  <a:srgbClr val="333333"/>
                </a:solidFill>
                <a:effectLst/>
                <a:latin typeface="PT Serif"/>
              </a:rPr>
              <a:t> is required to store such data in the same country where the operations are being carried out. So, if you select a geography like India for example, Azure ensures your data is not stored outside of India. Similarly if you select United States, the data stays inside the states. You have complete control on which geographies you want your data and applications to be deployed. You can be assured, Microsoft will not store customer data outside the geography you specify, except for certain non-regional services.</a:t>
            </a:r>
            <a:endParaRPr lang="en-IN" dirty="0"/>
          </a:p>
        </p:txBody>
      </p:sp>
    </p:spTree>
    <p:extLst>
      <p:ext uri="{BB962C8B-B14F-4D97-AF65-F5344CB8AC3E}">
        <p14:creationId xmlns:p14="http://schemas.microsoft.com/office/powerpoint/2010/main" val="269940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5715-11CF-44ED-9AE6-D16DF99B6D8F}"/>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Azure Regions | Paired Regions | Availability Zones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A896867-14AB-41E0-9236-5EA5372B8CD8}"/>
              </a:ext>
            </a:extLst>
          </p:cNvPr>
          <p:cNvSpPr>
            <a:spLocks noGrp="1"/>
          </p:cNvSpPr>
          <p:nvPr>
            <p:ph idx="1"/>
          </p:nvPr>
        </p:nvSpPr>
        <p:spPr/>
        <p:txBody>
          <a:bodyPr/>
          <a:lstStyle/>
          <a:p>
            <a:pPr algn="l">
              <a:buFont typeface="+mj-lt"/>
              <a:buAutoNum type="arabicPeriod"/>
            </a:pPr>
            <a:r>
              <a:rPr lang="fr-FR" b="0" i="0" dirty="0">
                <a:solidFill>
                  <a:srgbClr val="333333"/>
                </a:solidFill>
                <a:effectLst/>
                <a:latin typeface="PT Serif"/>
              </a:rPr>
              <a:t>Azure </a:t>
            </a:r>
            <a:r>
              <a:rPr lang="fr-FR" b="0" i="0" dirty="0" err="1">
                <a:solidFill>
                  <a:srgbClr val="333333"/>
                </a:solidFill>
                <a:effectLst/>
                <a:latin typeface="PT Serif"/>
              </a:rPr>
              <a:t>Regions</a:t>
            </a:r>
            <a:endParaRPr lang="fr-FR" b="0" i="0" dirty="0">
              <a:solidFill>
                <a:srgbClr val="333333"/>
              </a:solidFill>
              <a:effectLst/>
              <a:latin typeface="PT Serif"/>
            </a:endParaRPr>
          </a:p>
          <a:p>
            <a:pPr algn="l">
              <a:buFont typeface="+mj-lt"/>
              <a:buAutoNum type="arabicPeriod"/>
            </a:pPr>
            <a:r>
              <a:rPr lang="fr-FR" b="0" i="0" dirty="0" err="1">
                <a:solidFill>
                  <a:srgbClr val="333333"/>
                </a:solidFill>
                <a:effectLst/>
                <a:latin typeface="PT Serif"/>
              </a:rPr>
              <a:t>Region</a:t>
            </a:r>
            <a:r>
              <a:rPr lang="fr-FR" b="0" i="0" dirty="0">
                <a:solidFill>
                  <a:srgbClr val="333333"/>
                </a:solidFill>
                <a:effectLst/>
                <a:latin typeface="PT Serif"/>
              </a:rPr>
              <a:t> Pairs</a:t>
            </a:r>
          </a:p>
          <a:p>
            <a:pPr algn="l">
              <a:buFont typeface="+mj-lt"/>
              <a:buAutoNum type="arabicPeriod"/>
            </a:pPr>
            <a:r>
              <a:rPr lang="fr-FR" b="0" i="0" dirty="0" err="1">
                <a:solidFill>
                  <a:srgbClr val="333333"/>
                </a:solidFill>
                <a:effectLst/>
                <a:latin typeface="PT Serif"/>
              </a:rPr>
              <a:t>Availability</a:t>
            </a:r>
            <a:r>
              <a:rPr lang="fr-FR" b="0" i="0" dirty="0">
                <a:solidFill>
                  <a:srgbClr val="333333"/>
                </a:solidFill>
                <a:effectLst/>
                <a:latin typeface="PT Serif"/>
              </a:rPr>
              <a:t> Zones</a:t>
            </a:r>
          </a:p>
          <a:p>
            <a:pPr algn="l">
              <a:buFont typeface="+mj-lt"/>
              <a:buAutoNum type="arabicPeriod"/>
            </a:pPr>
            <a:r>
              <a:rPr lang="fr-FR" b="0" i="0" dirty="0">
                <a:solidFill>
                  <a:srgbClr val="333333"/>
                </a:solidFill>
                <a:effectLst/>
                <a:latin typeface="PT Serif"/>
              </a:rPr>
              <a:t>Update </a:t>
            </a:r>
            <a:r>
              <a:rPr lang="fr-FR" b="0" i="0" dirty="0" err="1">
                <a:solidFill>
                  <a:srgbClr val="333333"/>
                </a:solidFill>
                <a:effectLst/>
                <a:latin typeface="PT Serif"/>
              </a:rPr>
              <a:t>Domains</a:t>
            </a:r>
            <a:endParaRPr lang="fr-FR" b="0" i="0" dirty="0">
              <a:solidFill>
                <a:srgbClr val="333333"/>
              </a:solidFill>
              <a:effectLst/>
              <a:latin typeface="PT Serif"/>
            </a:endParaRPr>
          </a:p>
          <a:p>
            <a:pPr algn="l">
              <a:buFont typeface="+mj-lt"/>
              <a:buAutoNum type="arabicPeriod"/>
            </a:pPr>
            <a:r>
              <a:rPr lang="fr-FR" b="0" i="0" dirty="0" err="1">
                <a:solidFill>
                  <a:srgbClr val="333333"/>
                </a:solidFill>
                <a:effectLst/>
                <a:latin typeface="PT Serif"/>
              </a:rPr>
              <a:t>Fault</a:t>
            </a:r>
            <a:r>
              <a:rPr lang="fr-FR" b="0" i="0" dirty="0">
                <a:solidFill>
                  <a:srgbClr val="333333"/>
                </a:solidFill>
                <a:effectLst/>
                <a:latin typeface="PT Serif"/>
              </a:rPr>
              <a:t> </a:t>
            </a:r>
            <a:r>
              <a:rPr lang="fr-FR" b="0" i="0" dirty="0" err="1">
                <a:solidFill>
                  <a:srgbClr val="333333"/>
                </a:solidFill>
                <a:effectLst/>
                <a:latin typeface="PT Serif"/>
              </a:rPr>
              <a:t>Domains</a:t>
            </a:r>
            <a:r>
              <a:rPr lang="fr-FR" b="0" i="0" dirty="0">
                <a:solidFill>
                  <a:srgbClr val="333333"/>
                </a:solidFill>
                <a:effectLst/>
                <a:latin typeface="PT Serif"/>
              </a:rPr>
              <a:t>,</a:t>
            </a:r>
          </a:p>
          <a:p>
            <a:pPr algn="l">
              <a:buFont typeface="+mj-lt"/>
              <a:buAutoNum type="arabicPeriod"/>
            </a:pPr>
            <a:r>
              <a:rPr lang="fr-FR" b="0" i="0" dirty="0">
                <a:solidFill>
                  <a:srgbClr val="333333"/>
                </a:solidFill>
                <a:effectLst/>
                <a:latin typeface="PT Serif"/>
              </a:rPr>
              <a:t>Zonal Services</a:t>
            </a:r>
          </a:p>
          <a:p>
            <a:pPr algn="l">
              <a:buFont typeface="+mj-lt"/>
              <a:buAutoNum type="arabicPeriod"/>
            </a:pPr>
            <a:r>
              <a:rPr lang="fr-FR" b="0" i="0" dirty="0">
                <a:solidFill>
                  <a:srgbClr val="333333"/>
                </a:solidFill>
                <a:effectLst/>
                <a:latin typeface="PT Serif"/>
              </a:rPr>
              <a:t>Zone-</a:t>
            </a:r>
            <a:r>
              <a:rPr lang="fr-FR" b="0" i="0" dirty="0" err="1">
                <a:solidFill>
                  <a:srgbClr val="333333"/>
                </a:solidFill>
                <a:effectLst/>
                <a:latin typeface="PT Serif"/>
              </a:rPr>
              <a:t>redundant</a:t>
            </a:r>
            <a:r>
              <a:rPr lang="fr-FR" b="0" i="0" dirty="0">
                <a:solidFill>
                  <a:srgbClr val="333333"/>
                </a:solidFill>
                <a:effectLst/>
                <a:latin typeface="PT Serif"/>
              </a:rPr>
              <a:t> services.</a:t>
            </a:r>
          </a:p>
          <a:p>
            <a:endParaRPr lang="en-IN" dirty="0"/>
          </a:p>
        </p:txBody>
      </p:sp>
    </p:spTree>
    <p:extLst>
      <p:ext uri="{BB962C8B-B14F-4D97-AF65-F5344CB8AC3E}">
        <p14:creationId xmlns:p14="http://schemas.microsoft.com/office/powerpoint/2010/main" val="51363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C5CF-5E66-4ADD-AADE-07B86694ED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669D20-832D-41F5-AF30-2A8E00F06952}"/>
              </a:ext>
            </a:extLst>
          </p:cNvPr>
          <p:cNvSpPr>
            <a:spLocks noGrp="1"/>
          </p:cNvSpPr>
          <p:nvPr>
            <p:ph idx="1"/>
          </p:nvPr>
        </p:nvSpPr>
        <p:spPr/>
        <p:txBody>
          <a:bodyPr/>
          <a:lstStyle/>
          <a:p>
            <a:r>
              <a:rPr lang="en-US" b="0" i="0" dirty="0">
                <a:solidFill>
                  <a:srgbClr val="323131"/>
                </a:solidFill>
                <a:effectLst/>
                <a:latin typeface="PT Serif"/>
              </a:rPr>
              <a:t>Why are azure geographies important</a:t>
            </a:r>
          </a:p>
          <a:p>
            <a:r>
              <a:rPr lang="en-US" b="0" i="0" dirty="0">
                <a:solidFill>
                  <a:srgbClr val="333333"/>
                </a:solidFill>
                <a:effectLst/>
                <a:latin typeface="PT Serif"/>
              </a:rPr>
              <a:t>For two reasons. First, let's say all of your customers are in India. You don't want to host your application somewhere in the United States. You don't want every request and the associated data travelling around the world. This causes unnecessary latency, delay and hence, poor performance. You want your application and data to be hosted as geographically close to your customer base as possible. Since all our customers are in India, we want to make sure, our application and data is hosted in India. One way Azure ensures this is by using geographies. </a:t>
            </a:r>
            <a:endParaRPr lang="en-IN" dirty="0"/>
          </a:p>
        </p:txBody>
      </p:sp>
    </p:spTree>
    <p:extLst>
      <p:ext uri="{BB962C8B-B14F-4D97-AF65-F5344CB8AC3E}">
        <p14:creationId xmlns:p14="http://schemas.microsoft.com/office/powerpoint/2010/main" val="54260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4FD0-A36C-4CC9-B7EB-A37C76A35A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76EDEA-432F-499C-88B8-33E6E2FD3A05}"/>
              </a:ext>
            </a:extLst>
          </p:cNvPr>
          <p:cNvSpPr>
            <a:spLocks noGrp="1"/>
          </p:cNvSpPr>
          <p:nvPr>
            <p:ph idx="1"/>
          </p:nvPr>
        </p:nvSpPr>
        <p:spPr/>
        <p:txBody>
          <a:bodyPr/>
          <a:lstStyle/>
          <a:p>
            <a:r>
              <a:rPr lang="en-US" b="0" i="0" dirty="0">
                <a:solidFill>
                  <a:srgbClr val="333333"/>
                </a:solidFill>
                <a:effectLst/>
                <a:latin typeface="PT Serif"/>
              </a:rPr>
              <a:t>Another reason is compliance with regulations. regulated data like financial, health care or credit card data may not be allowed to leave the country. Legally your </a:t>
            </a:r>
            <a:r>
              <a:rPr lang="en-US" b="0" i="0" dirty="0" err="1">
                <a:solidFill>
                  <a:srgbClr val="333333"/>
                </a:solidFill>
                <a:effectLst/>
                <a:latin typeface="PT Serif"/>
              </a:rPr>
              <a:t>organisation</a:t>
            </a:r>
            <a:r>
              <a:rPr lang="en-US" b="0" i="0" dirty="0">
                <a:solidFill>
                  <a:srgbClr val="333333"/>
                </a:solidFill>
                <a:effectLst/>
                <a:latin typeface="PT Serif"/>
              </a:rPr>
              <a:t> may be required to store such data in the same country where the operations are being carried out. Again, azure ensures this, by using geographies.</a:t>
            </a:r>
          </a:p>
          <a:p>
            <a:r>
              <a:rPr lang="en-US" b="0" i="0" dirty="0">
                <a:solidFill>
                  <a:srgbClr val="333333"/>
                </a:solidFill>
                <a:effectLst/>
                <a:latin typeface="PT Serif"/>
              </a:rPr>
              <a:t>So, for example, if you select India as the geography, Azure ensures your data is always stored in India, except for certain global services.</a:t>
            </a:r>
            <a:endParaRPr lang="en-IN" dirty="0"/>
          </a:p>
        </p:txBody>
      </p:sp>
    </p:spTree>
    <p:extLst>
      <p:ext uri="{BB962C8B-B14F-4D97-AF65-F5344CB8AC3E}">
        <p14:creationId xmlns:p14="http://schemas.microsoft.com/office/powerpoint/2010/main" val="389911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88CA-61E6-4D26-ACFB-4FC008A42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DF57FC-5C8B-4BBF-AE63-0CF3BD3EEEAB}"/>
              </a:ext>
            </a:extLst>
          </p:cNvPr>
          <p:cNvSpPr>
            <a:spLocks noGrp="1"/>
          </p:cNvSpPr>
          <p:nvPr>
            <p:ph idx="1"/>
          </p:nvPr>
        </p:nvSpPr>
        <p:spPr/>
        <p:txBody>
          <a:bodyPr/>
          <a:lstStyle/>
          <a:p>
            <a:r>
              <a:rPr lang="en-US" b="0" i="0" dirty="0">
                <a:solidFill>
                  <a:srgbClr val="333333"/>
                </a:solidFill>
                <a:effectLst/>
                <a:latin typeface="PT Serif"/>
              </a:rPr>
              <a:t>Cloud is everywhere. It has completely changed the way businesses think about IT resources and software solutions. Organizations of every type, size, and industry are using the cloud for a wide variety of use cases. Even individuals like you and me are using cloud and cloud services on a daily basis.</a:t>
            </a:r>
            <a:endParaRPr lang="en-IN" dirty="0"/>
          </a:p>
        </p:txBody>
      </p:sp>
    </p:spTree>
    <p:extLst>
      <p:ext uri="{BB962C8B-B14F-4D97-AF65-F5344CB8AC3E}">
        <p14:creationId xmlns:p14="http://schemas.microsoft.com/office/powerpoint/2010/main" val="2186678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09F2-4BB5-4313-A019-56D6118296A5}"/>
              </a:ext>
            </a:extLst>
          </p:cNvPr>
          <p:cNvSpPr>
            <a:spLocks noGrp="1"/>
          </p:cNvSpPr>
          <p:nvPr>
            <p:ph type="title"/>
          </p:nvPr>
        </p:nvSpPr>
        <p:spPr/>
        <p:txBody>
          <a:bodyPr/>
          <a:lstStyle/>
          <a:p>
            <a:r>
              <a:rPr lang="en-US" b="0" i="0" dirty="0">
                <a:solidFill>
                  <a:srgbClr val="323131"/>
                </a:solidFill>
                <a:effectLst/>
                <a:latin typeface="PT Serif"/>
              </a:rPr>
              <a:t>What is an Azure Region</a:t>
            </a:r>
            <a:br>
              <a:rPr lang="en-US" b="0" i="0" dirty="0">
                <a:solidFill>
                  <a:srgbClr val="323131"/>
                </a:solidFill>
                <a:effectLst/>
                <a:latin typeface="PT Serif"/>
              </a:rPr>
            </a:br>
            <a:endParaRPr lang="en-IN" dirty="0"/>
          </a:p>
        </p:txBody>
      </p:sp>
      <p:sp>
        <p:nvSpPr>
          <p:cNvPr id="3" name="Content Placeholder 2">
            <a:extLst>
              <a:ext uri="{FF2B5EF4-FFF2-40B4-BE49-F238E27FC236}">
                <a16:creationId xmlns:a16="http://schemas.microsoft.com/office/drawing/2014/main" id="{8240BA6B-B4B2-4909-A8FC-2F8553EDE077}"/>
              </a:ext>
            </a:extLst>
          </p:cNvPr>
          <p:cNvSpPr>
            <a:spLocks noGrp="1"/>
          </p:cNvSpPr>
          <p:nvPr>
            <p:ph idx="1"/>
          </p:nvPr>
        </p:nvSpPr>
        <p:spPr/>
        <p:txBody>
          <a:bodyPr/>
          <a:lstStyle/>
          <a:p>
            <a:r>
              <a:rPr lang="en-US" b="0" i="0" dirty="0">
                <a:solidFill>
                  <a:srgbClr val="333333"/>
                </a:solidFill>
                <a:effectLst/>
                <a:latin typeface="PT Serif"/>
              </a:rPr>
              <a:t>Simply put, an Azure Region is a set of Datacenters that are connected through a dedicated low-latency network. How many datacenters does a region contain. Well, we do not have a fixed number. It varies. There are regions of different sizes. A Region could be made up of just 1 </a:t>
            </a:r>
            <a:r>
              <a:rPr lang="en-US" b="0" i="0" dirty="0" err="1">
                <a:solidFill>
                  <a:srgbClr val="333333"/>
                </a:solidFill>
                <a:effectLst/>
                <a:latin typeface="PT Serif"/>
              </a:rPr>
              <a:t>dataceneter</a:t>
            </a:r>
            <a:r>
              <a:rPr lang="en-US" b="0" i="0" dirty="0">
                <a:solidFill>
                  <a:srgbClr val="333333"/>
                </a:solidFill>
                <a:effectLst/>
                <a:latin typeface="PT Serif"/>
              </a:rPr>
              <a:t> or multiple datacenters. The point is, an Azure Region is a group of one or more Azure Datacenters. As per a documentation Azure has 58 regions worldwide.</a:t>
            </a:r>
            <a:endParaRPr lang="en-IN" dirty="0"/>
          </a:p>
        </p:txBody>
      </p:sp>
    </p:spTree>
    <p:extLst>
      <p:ext uri="{BB962C8B-B14F-4D97-AF65-F5344CB8AC3E}">
        <p14:creationId xmlns:p14="http://schemas.microsoft.com/office/powerpoint/2010/main" val="359422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B8C0-74B3-441A-9782-34DB979F79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482B55-16B2-4400-9BF2-9DEDB9C09835}"/>
              </a:ext>
            </a:extLst>
          </p:cNvPr>
          <p:cNvSpPr>
            <a:spLocks noGrp="1"/>
          </p:cNvSpPr>
          <p:nvPr>
            <p:ph idx="1"/>
          </p:nvPr>
        </p:nvSpPr>
        <p:spPr/>
        <p:txBody>
          <a:bodyPr/>
          <a:lstStyle/>
          <a:p>
            <a:r>
              <a:rPr lang="en-US" b="0" i="0" dirty="0">
                <a:solidFill>
                  <a:srgbClr val="333333"/>
                </a:solidFill>
                <a:effectLst/>
                <a:latin typeface="PT Serif"/>
              </a:rPr>
              <a:t>You have the flexibility to deploy your applications and data to any Azure region you want. You can even deploy across multiple regions to deliver cross-region resiliency.</a:t>
            </a:r>
          </a:p>
          <a:p>
            <a:endParaRPr lang="en-US" dirty="0">
              <a:solidFill>
                <a:srgbClr val="333333"/>
              </a:solidFill>
              <a:latin typeface="PT Serif"/>
            </a:endParaRPr>
          </a:p>
          <a:p>
            <a:pPr algn="l"/>
            <a:r>
              <a:rPr lang="en-US" b="0" i="0" dirty="0">
                <a:solidFill>
                  <a:srgbClr val="323131"/>
                </a:solidFill>
                <a:effectLst/>
                <a:latin typeface="PT Serif"/>
              </a:rPr>
              <a:t>What is cross-region resiliency</a:t>
            </a:r>
          </a:p>
          <a:p>
            <a:pPr algn="l"/>
            <a:r>
              <a:rPr lang="en-US" b="0" i="0" dirty="0">
                <a:solidFill>
                  <a:srgbClr val="333333"/>
                </a:solidFill>
                <a:effectLst/>
                <a:latin typeface="PT Serif"/>
              </a:rPr>
              <a:t>Well, in general, resilience is the ability of a software to react to problems in one of its components and still provide the best possible service.</a:t>
            </a:r>
          </a:p>
          <a:p>
            <a:endParaRPr lang="en-IN" dirty="0"/>
          </a:p>
        </p:txBody>
      </p:sp>
    </p:spTree>
    <p:extLst>
      <p:ext uri="{BB962C8B-B14F-4D97-AF65-F5344CB8AC3E}">
        <p14:creationId xmlns:p14="http://schemas.microsoft.com/office/powerpoint/2010/main" val="1882119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FED2-E31C-458E-91A0-0D7F113CE3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F1B51F-4492-4908-8FDD-9469D28B110A}"/>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PT Serif"/>
              </a:rPr>
              <a:t>Both your software and the underlying infrastructure must be resilient. If there is a problem, the end user should not know about it. The request must be handled and processed by another region. The end user should get the same level of service.</a:t>
            </a:r>
          </a:p>
          <a:p>
            <a:pPr algn="l"/>
            <a:r>
              <a:rPr lang="en-US" b="0" i="0" dirty="0">
                <a:solidFill>
                  <a:srgbClr val="333333"/>
                </a:solidFill>
                <a:effectLst/>
                <a:latin typeface="PT Serif"/>
              </a:rPr>
              <a:t>We can get this resiliency, by deploying our application and data in at least 2 regions. In this example we have our application and data deployed in two regions - Region A and Region B. </a:t>
            </a:r>
          </a:p>
          <a:p>
            <a:r>
              <a:rPr lang="en-US" b="0" i="0" dirty="0">
                <a:solidFill>
                  <a:srgbClr val="333333"/>
                </a:solidFill>
                <a:effectLst/>
                <a:latin typeface="PT Serif"/>
              </a:rPr>
              <a:t>If there is a region level failure, for example, let's say Region A has gone down. The Azure Traffic Manager is smart enough to send all the requests to Region B. The end user gets the same response. He does not even know there is a region level failure. When Region A is back online, the Azure Traffic Manager will distribute the traffic between both the regions again.</a:t>
            </a:r>
            <a:endParaRPr lang="en-IN" dirty="0"/>
          </a:p>
        </p:txBody>
      </p:sp>
    </p:spTree>
    <p:extLst>
      <p:ext uri="{BB962C8B-B14F-4D97-AF65-F5344CB8AC3E}">
        <p14:creationId xmlns:p14="http://schemas.microsoft.com/office/powerpoint/2010/main" val="187418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C9D7-81FD-4873-8E8B-A8270AAA8D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33D1A-1931-4E82-8E7B-622FA19BE5B5}"/>
              </a:ext>
            </a:extLst>
          </p:cNvPr>
          <p:cNvSpPr>
            <a:spLocks noGrp="1"/>
          </p:cNvSpPr>
          <p:nvPr>
            <p:ph idx="1"/>
          </p:nvPr>
        </p:nvSpPr>
        <p:spPr/>
        <p:txBody>
          <a:bodyPr>
            <a:normAutofit lnSpcReduction="10000"/>
          </a:bodyPr>
          <a:lstStyle/>
          <a:p>
            <a:r>
              <a:rPr lang="en-US" b="0" i="0" dirty="0">
                <a:solidFill>
                  <a:srgbClr val="333333"/>
                </a:solidFill>
                <a:effectLst/>
                <a:latin typeface="PT Serif"/>
              </a:rPr>
              <a:t>Azure Regions are important because </a:t>
            </a:r>
            <a:r>
              <a:rPr lang="en-US" b="0" i="0" dirty="0" err="1">
                <a:solidFill>
                  <a:srgbClr val="333333"/>
                </a:solidFill>
                <a:effectLst/>
                <a:latin typeface="PT Serif"/>
              </a:rPr>
              <a:t>everytime</a:t>
            </a:r>
            <a:r>
              <a:rPr lang="en-US" b="0" i="0" dirty="0">
                <a:solidFill>
                  <a:srgbClr val="333333"/>
                </a:solidFill>
                <a:effectLst/>
                <a:latin typeface="PT Serif"/>
              </a:rPr>
              <a:t> we create an Azure resource like a Virtual Machine for example, we need to specify the Azure Region where we want this resource to be created. </a:t>
            </a:r>
          </a:p>
          <a:p>
            <a:r>
              <a:rPr lang="en-US" dirty="0">
                <a:solidFill>
                  <a:srgbClr val="333333"/>
                </a:solidFill>
                <a:latin typeface="PT Serif"/>
              </a:rPr>
              <a:t>Azure Availability Zone:</a:t>
            </a:r>
          </a:p>
          <a:p>
            <a:r>
              <a:rPr lang="en-US" b="0" i="0" dirty="0">
                <a:solidFill>
                  <a:srgbClr val="333333"/>
                </a:solidFill>
                <a:effectLst/>
                <a:latin typeface="PT Serif"/>
              </a:rPr>
              <a:t>An Azure Availability Zone is a unique physical location within an Azure region. Each Availability Zone is made up of one or more datacenters with independent power, cooling, and networking. Not all Regions have Availability Zones. Regions that support Availability Zones have a minimum of three separate zones to ensure resiliency.</a:t>
            </a:r>
            <a:endParaRPr lang="en-IN" dirty="0"/>
          </a:p>
        </p:txBody>
      </p:sp>
    </p:spTree>
    <p:extLst>
      <p:ext uri="{BB962C8B-B14F-4D97-AF65-F5344CB8AC3E}">
        <p14:creationId xmlns:p14="http://schemas.microsoft.com/office/powerpoint/2010/main" val="2231114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50DB-ABC5-48FA-81E3-45A6C84A36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5435AB-D905-4280-93B6-07C20D5F8C85}"/>
              </a:ext>
            </a:extLst>
          </p:cNvPr>
          <p:cNvSpPr>
            <a:spLocks noGrp="1"/>
          </p:cNvSpPr>
          <p:nvPr>
            <p:ph idx="1"/>
          </p:nvPr>
        </p:nvSpPr>
        <p:spPr/>
        <p:txBody>
          <a:bodyPr/>
          <a:lstStyle/>
          <a:p>
            <a:r>
              <a:rPr lang="en-US" b="0" i="0" dirty="0">
                <a:solidFill>
                  <a:srgbClr val="333333"/>
                </a:solidFill>
                <a:effectLst/>
                <a:latin typeface="PT Serif"/>
              </a:rPr>
              <a:t>If one of the Availability Zones has gone down for some reason, we still have our applications and data available from the rest of the two Availability Zones. There is a physical separation between each Availability Zone and it is this separation that protects our applications and data from Datacenter failures. With Availability Zones, Azure offers industry best 99.99% VM uptime SLA.</a:t>
            </a:r>
            <a:endParaRPr lang="en-IN" dirty="0"/>
          </a:p>
        </p:txBody>
      </p:sp>
    </p:spTree>
    <p:extLst>
      <p:ext uri="{BB962C8B-B14F-4D97-AF65-F5344CB8AC3E}">
        <p14:creationId xmlns:p14="http://schemas.microsoft.com/office/powerpoint/2010/main" val="61911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57AF-169F-44B8-A489-92ABB453C5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D8A4E0-C5E1-4C84-B4FE-AC68C1562C38}"/>
              </a:ext>
            </a:extLst>
          </p:cNvPr>
          <p:cNvSpPr>
            <a:spLocks noGrp="1"/>
          </p:cNvSpPr>
          <p:nvPr>
            <p:ph idx="1"/>
          </p:nvPr>
        </p:nvSpPr>
        <p:spPr/>
        <p:txBody>
          <a:bodyPr>
            <a:normAutofit fontScale="92500" lnSpcReduction="20000"/>
          </a:bodyPr>
          <a:lstStyle/>
          <a:p>
            <a:pPr algn="l"/>
            <a:r>
              <a:rPr lang="en-US" b="0" i="0" dirty="0">
                <a:solidFill>
                  <a:srgbClr val="323131"/>
                </a:solidFill>
                <a:effectLst/>
                <a:latin typeface="PT Serif"/>
              </a:rPr>
              <a:t>Azure fault domain and update domain</a:t>
            </a:r>
          </a:p>
          <a:p>
            <a:pPr algn="l"/>
            <a:r>
              <a:rPr lang="en-US" b="0" i="0" dirty="0">
                <a:solidFill>
                  <a:srgbClr val="333333"/>
                </a:solidFill>
                <a:effectLst/>
                <a:latin typeface="PT Serif"/>
              </a:rPr>
              <a:t>An Availability Zone is a combination of a fault domain and an update domain. For example, if you create three VMs across three zones in an Azure region, your VMs are effectively distributed across three fault domains and three update domains. </a:t>
            </a:r>
          </a:p>
          <a:p>
            <a:pPr algn="l"/>
            <a:r>
              <a:rPr lang="en-US" b="0" i="0" dirty="0">
                <a:solidFill>
                  <a:srgbClr val="333333"/>
                </a:solidFill>
                <a:effectLst/>
                <a:latin typeface="PT Serif"/>
              </a:rPr>
              <a:t>For some reason, if there is a power failure or power surge, equipment failure or some other fault in Availability Zone 1, only Availability Zone 1 is affected. As the availability zones are physically </a:t>
            </a:r>
            <a:r>
              <a:rPr lang="en-US" b="0" i="0" dirty="0" err="1">
                <a:solidFill>
                  <a:srgbClr val="333333"/>
                </a:solidFill>
                <a:effectLst/>
                <a:latin typeface="PT Serif"/>
              </a:rPr>
              <a:t>separted</a:t>
            </a:r>
            <a:r>
              <a:rPr lang="en-US" b="0" i="0" dirty="0">
                <a:solidFill>
                  <a:srgbClr val="333333"/>
                </a:solidFill>
                <a:effectLst/>
                <a:latin typeface="PT Serif"/>
              </a:rPr>
              <a:t> from each other, faults from one availability zone are not spread to the other availability zones. Since, in this example, we have 3 availability zones, it's like we have 3 separate fault domains. If there is a fault and Availability Zone 1 is down, we still have our VM available from the rest of the two fault </a:t>
            </a:r>
            <a:r>
              <a:rPr lang="en-US" b="0" i="0" dirty="0" err="1">
                <a:solidFill>
                  <a:srgbClr val="333333"/>
                </a:solidFill>
                <a:effectLst/>
                <a:latin typeface="PT Serif"/>
              </a:rPr>
              <a:t>domians</a:t>
            </a:r>
            <a:r>
              <a:rPr lang="en-US" b="0" i="0" dirty="0">
                <a:solidFill>
                  <a:srgbClr val="333333"/>
                </a:solidFill>
                <a:effectLst/>
                <a:latin typeface="PT Serif"/>
              </a:rPr>
              <a:t> </a:t>
            </a:r>
            <a:r>
              <a:rPr lang="en-US" b="0" i="0" dirty="0" err="1">
                <a:solidFill>
                  <a:srgbClr val="333333"/>
                </a:solidFill>
                <a:effectLst/>
                <a:latin typeface="PT Serif"/>
              </a:rPr>
              <a:t>i.e</a:t>
            </a:r>
            <a:r>
              <a:rPr lang="en-US" b="0" i="0" dirty="0">
                <a:solidFill>
                  <a:srgbClr val="333333"/>
                </a:solidFill>
                <a:effectLst/>
                <a:latin typeface="PT Serif"/>
              </a:rPr>
              <a:t> Availability Zones 2 and 3.</a:t>
            </a:r>
          </a:p>
          <a:p>
            <a:endParaRPr lang="en-IN" dirty="0"/>
          </a:p>
        </p:txBody>
      </p:sp>
    </p:spTree>
    <p:extLst>
      <p:ext uri="{BB962C8B-B14F-4D97-AF65-F5344CB8AC3E}">
        <p14:creationId xmlns:p14="http://schemas.microsoft.com/office/powerpoint/2010/main" val="154469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708E-9150-4C39-A1CF-26A4D5B8D0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473141-57CA-4C96-AC27-7D5FAF5494A1}"/>
              </a:ext>
            </a:extLst>
          </p:cNvPr>
          <p:cNvSpPr>
            <a:spLocks noGrp="1"/>
          </p:cNvSpPr>
          <p:nvPr>
            <p:ph idx="1"/>
          </p:nvPr>
        </p:nvSpPr>
        <p:spPr/>
        <p:txBody>
          <a:bodyPr/>
          <a:lstStyle/>
          <a:p>
            <a:pPr algn="l"/>
            <a:r>
              <a:rPr lang="en-US" b="0" i="0" dirty="0">
                <a:solidFill>
                  <a:srgbClr val="333333"/>
                </a:solidFill>
                <a:effectLst/>
                <a:latin typeface="PT Serif"/>
              </a:rPr>
              <a:t>Similarly, if there is an update or a patch to be applied, azure schedules these at different times for different availability zones. So this means, we have just one of the availability zones affected while the update is being applied. The rest of the 2 zones are unaffected. </a:t>
            </a:r>
          </a:p>
          <a:p>
            <a:pPr algn="l"/>
            <a:r>
              <a:rPr lang="en-US" b="0" i="0" dirty="0">
                <a:solidFill>
                  <a:srgbClr val="333333"/>
                </a:solidFill>
                <a:effectLst/>
                <a:latin typeface="PT Serif"/>
              </a:rPr>
              <a:t>In our example, since we have 3 availability zones, the updates will be applied at 3 different times. So even, if the VM from Availability Zone 1 is down, due to the update being applied, we have the rest of the 2 VMs still up and running </a:t>
            </a:r>
            <a:r>
              <a:rPr lang="en-US" b="0" i="0" dirty="0" err="1">
                <a:solidFill>
                  <a:srgbClr val="333333"/>
                </a:solidFill>
                <a:effectLst/>
                <a:latin typeface="PT Serif"/>
              </a:rPr>
              <a:t>i.e</a:t>
            </a:r>
            <a:r>
              <a:rPr lang="en-US" b="0" i="0" dirty="0">
                <a:solidFill>
                  <a:srgbClr val="333333"/>
                </a:solidFill>
                <a:effectLst/>
                <a:latin typeface="PT Serif"/>
              </a:rPr>
              <a:t> the VMs in Availability Zones 2 and 3.</a:t>
            </a:r>
          </a:p>
          <a:p>
            <a:endParaRPr lang="en-IN" dirty="0"/>
          </a:p>
        </p:txBody>
      </p:sp>
    </p:spTree>
    <p:extLst>
      <p:ext uri="{BB962C8B-B14F-4D97-AF65-F5344CB8AC3E}">
        <p14:creationId xmlns:p14="http://schemas.microsoft.com/office/powerpoint/2010/main" val="204122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9AA-FB0B-4E0D-947E-45E5D89878CF}"/>
              </a:ext>
            </a:extLst>
          </p:cNvPr>
          <p:cNvSpPr>
            <a:spLocks noGrp="1"/>
          </p:cNvSpPr>
          <p:nvPr>
            <p:ph type="title"/>
          </p:nvPr>
        </p:nvSpPr>
        <p:spPr/>
        <p:txBody>
          <a:bodyPr>
            <a:normAutofit fontScale="90000"/>
          </a:bodyPr>
          <a:lstStyle/>
          <a:p>
            <a:r>
              <a:rPr lang="fr-FR" b="0" i="0" dirty="0">
                <a:solidFill>
                  <a:srgbClr val="323131"/>
                </a:solidFill>
                <a:effectLst/>
                <a:latin typeface="PT Serif"/>
              </a:rPr>
              <a:t>Azure Zonal services and Zone-</a:t>
            </a:r>
            <a:r>
              <a:rPr lang="fr-FR" b="0" i="0" dirty="0" err="1">
                <a:solidFill>
                  <a:srgbClr val="323131"/>
                </a:solidFill>
                <a:effectLst/>
                <a:latin typeface="PT Serif"/>
              </a:rPr>
              <a:t>redundant</a:t>
            </a:r>
            <a:r>
              <a:rPr lang="fr-FR" b="0" i="0" dirty="0">
                <a:solidFill>
                  <a:srgbClr val="323131"/>
                </a:solidFill>
                <a:effectLst/>
                <a:latin typeface="PT Serif"/>
              </a:rPr>
              <a:t> services</a:t>
            </a:r>
            <a:br>
              <a:rPr lang="fr-FR" b="0" i="0" dirty="0">
                <a:solidFill>
                  <a:srgbClr val="323131"/>
                </a:solidFill>
                <a:effectLst/>
                <a:latin typeface="PT Serif"/>
              </a:rPr>
            </a:br>
            <a:endParaRPr lang="en-IN" dirty="0"/>
          </a:p>
        </p:txBody>
      </p:sp>
      <p:sp>
        <p:nvSpPr>
          <p:cNvPr id="3" name="Content Placeholder 2">
            <a:extLst>
              <a:ext uri="{FF2B5EF4-FFF2-40B4-BE49-F238E27FC236}">
                <a16:creationId xmlns:a16="http://schemas.microsoft.com/office/drawing/2014/main" id="{2277E209-0D65-4E41-A173-84FA8D38D53E}"/>
              </a:ext>
            </a:extLst>
          </p:cNvPr>
          <p:cNvSpPr>
            <a:spLocks noGrp="1"/>
          </p:cNvSpPr>
          <p:nvPr>
            <p:ph idx="1"/>
          </p:nvPr>
        </p:nvSpPr>
        <p:spPr/>
        <p:txBody>
          <a:bodyPr/>
          <a:lstStyle/>
          <a:p>
            <a:r>
              <a:rPr lang="en-US" b="0" i="0" dirty="0">
                <a:solidFill>
                  <a:srgbClr val="333333"/>
                </a:solidFill>
                <a:effectLst/>
                <a:latin typeface="PT Serif"/>
              </a:rPr>
              <a:t>If you want to make the best use of availability zones and build high-availability systems, you will have to identify your compute, storage, networking, and data resources within an availability zone and replicate them in the other availability zones. Azure services that support Availability Zones are classified into two categories:</a:t>
            </a:r>
          </a:p>
          <a:p>
            <a:r>
              <a:rPr lang="en-US" dirty="0">
                <a:solidFill>
                  <a:srgbClr val="333333"/>
                </a:solidFill>
                <a:latin typeface="PT Serif"/>
              </a:rPr>
              <a:t>1) Zonal Services </a:t>
            </a:r>
          </a:p>
          <a:p>
            <a:r>
              <a:rPr lang="en-US" dirty="0">
                <a:solidFill>
                  <a:srgbClr val="333333"/>
                </a:solidFill>
                <a:latin typeface="PT Serif"/>
              </a:rPr>
              <a:t>2) Zone Redundant Services</a:t>
            </a:r>
            <a:endParaRPr lang="en-IN" dirty="0"/>
          </a:p>
        </p:txBody>
      </p:sp>
    </p:spTree>
    <p:extLst>
      <p:ext uri="{BB962C8B-B14F-4D97-AF65-F5344CB8AC3E}">
        <p14:creationId xmlns:p14="http://schemas.microsoft.com/office/powerpoint/2010/main" val="2213022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DA63-7AA5-4982-A2F7-C81356F343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833F1B-C240-41AB-9F85-DEF746DAB5B5}"/>
              </a:ext>
            </a:extLst>
          </p:cNvPr>
          <p:cNvSpPr>
            <a:spLocks noGrp="1"/>
          </p:cNvSpPr>
          <p:nvPr>
            <p:ph idx="1"/>
          </p:nvPr>
        </p:nvSpPr>
        <p:spPr/>
        <p:txBody>
          <a:bodyPr>
            <a:normAutofit fontScale="92500" lnSpcReduction="10000"/>
          </a:bodyPr>
          <a:lstStyle/>
          <a:p>
            <a:r>
              <a:rPr lang="en-US" b="0" i="0" dirty="0">
                <a:solidFill>
                  <a:srgbClr val="333333"/>
                </a:solidFill>
                <a:effectLst/>
                <a:latin typeface="PT Serif"/>
              </a:rPr>
              <a:t>Zonal services - Virtual machine is an example of a zonal service. A zonal service is pinned to a specific availability zone. This means it is only available in the availability zone where it is created. It is not </a:t>
            </a:r>
            <a:r>
              <a:rPr lang="en-US" b="0" i="0" dirty="0" err="1">
                <a:solidFill>
                  <a:srgbClr val="333333"/>
                </a:solidFill>
                <a:effectLst/>
                <a:latin typeface="PT Serif"/>
              </a:rPr>
              <a:t>automaically</a:t>
            </a:r>
            <a:r>
              <a:rPr lang="en-US" b="0" i="0" dirty="0">
                <a:solidFill>
                  <a:srgbClr val="333333"/>
                </a:solidFill>
                <a:effectLst/>
                <a:latin typeface="PT Serif"/>
              </a:rPr>
              <a:t> replicated to other availability zones. So, if want to build highly-available systems, identify zonal services, such as a VM for example and replicate them in other availability zones. Other examples of zonal services are managed disks and Standard IP addresses. </a:t>
            </a:r>
          </a:p>
          <a:p>
            <a:r>
              <a:rPr lang="en-US" b="0" i="0" dirty="0">
                <a:solidFill>
                  <a:srgbClr val="333333"/>
                </a:solidFill>
                <a:effectLst/>
                <a:latin typeface="PT Serif"/>
              </a:rPr>
              <a:t>Zone-redundant services - Azure SQL Database is an example of zone-redundant service. These zone-redundant services are automatically replicated by the Azure platform across all availability zones. Unlike Zonal services, we don't have to replicate them manually.</a:t>
            </a:r>
            <a:endParaRPr lang="en-IN" dirty="0"/>
          </a:p>
        </p:txBody>
      </p:sp>
    </p:spTree>
    <p:extLst>
      <p:ext uri="{BB962C8B-B14F-4D97-AF65-F5344CB8AC3E}">
        <p14:creationId xmlns:p14="http://schemas.microsoft.com/office/powerpoint/2010/main" val="105082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8AC8-7A9B-4B7F-9519-86E4DC33A6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F72CDB-C442-4B97-96E7-844A8073BDC7}"/>
              </a:ext>
            </a:extLst>
          </p:cNvPr>
          <p:cNvSpPr>
            <a:spLocks noGrp="1"/>
          </p:cNvSpPr>
          <p:nvPr>
            <p:ph idx="1"/>
          </p:nvPr>
        </p:nvSpPr>
        <p:spPr/>
        <p:txBody>
          <a:bodyPr/>
          <a:lstStyle/>
          <a:p>
            <a:pPr algn="l"/>
            <a:r>
              <a:rPr lang="en-US" b="0" i="0" dirty="0">
                <a:solidFill>
                  <a:srgbClr val="323131"/>
                </a:solidFill>
                <a:effectLst/>
                <a:latin typeface="PT Serif"/>
              </a:rPr>
              <a:t>What are Azure paired regions</a:t>
            </a:r>
          </a:p>
          <a:p>
            <a:pPr algn="l"/>
            <a:r>
              <a:rPr lang="en-US" b="0" i="0" dirty="0">
                <a:solidFill>
                  <a:srgbClr val="333333"/>
                </a:solidFill>
                <a:effectLst/>
                <a:latin typeface="PT Serif"/>
              </a:rPr>
              <a:t>Azure regional pair, paired regions, or region pair, all these terms are used interchangeably and they refer to the same thing, </a:t>
            </a:r>
            <a:r>
              <a:rPr lang="en-US" b="0" i="0" dirty="0" err="1">
                <a:solidFill>
                  <a:srgbClr val="333333"/>
                </a:solidFill>
                <a:effectLst/>
                <a:latin typeface="PT Serif"/>
              </a:rPr>
              <a:t>i.e</a:t>
            </a:r>
            <a:r>
              <a:rPr lang="en-US" b="0" i="0" dirty="0">
                <a:solidFill>
                  <a:srgbClr val="333333"/>
                </a:solidFill>
                <a:effectLst/>
                <a:latin typeface="PT Serif"/>
              </a:rPr>
              <a:t> a pair of azure regions. So in simple terms, a regional pair consists of two regions within the same geography. </a:t>
            </a:r>
          </a:p>
          <a:p>
            <a:endParaRPr lang="en-IN" dirty="0"/>
          </a:p>
        </p:txBody>
      </p:sp>
      <p:pic>
        <p:nvPicPr>
          <p:cNvPr id="5" name="Picture 4">
            <a:extLst>
              <a:ext uri="{FF2B5EF4-FFF2-40B4-BE49-F238E27FC236}">
                <a16:creationId xmlns:a16="http://schemas.microsoft.com/office/drawing/2014/main" id="{0043C401-BFD0-48F1-B147-24F033D6BBC2}"/>
              </a:ext>
            </a:extLst>
          </p:cNvPr>
          <p:cNvPicPr>
            <a:picLocks noChangeAspect="1"/>
          </p:cNvPicPr>
          <p:nvPr/>
        </p:nvPicPr>
        <p:blipFill>
          <a:blip r:embed="rId2"/>
          <a:stretch>
            <a:fillRect/>
          </a:stretch>
        </p:blipFill>
        <p:spPr>
          <a:xfrm>
            <a:off x="1349198" y="4196114"/>
            <a:ext cx="5000625" cy="1762125"/>
          </a:xfrm>
          <a:prstGeom prst="rect">
            <a:avLst/>
          </a:prstGeom>
        </p:spPr>
      </p:pic>
    </p:spTree>
    <p:extLst>
      <p:ext uri="{BB962C8B-B14F-4D97-AF65-F5344CB8AC3E}">
        <p14:creationId xmlns:p14="http://schemas.microsoft.com/office/powerpoint/2010/main" val="375814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BB1C-BEEC-46C2-990B-A23C7D6E97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8047EC-0BBB-46AC-8D3B-7F975DCAD9CB}"/>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PT Serif"/>
              </a:rPr>
              <a:t>Azure is a cloud computing platform from Microsoft. Initially it was called Windows Azure. Later renamed to Microsoft Azure. It is an ever expanding set of services to help you build solutions to meet your business goals. It offers a wide variety of services. For example, we have</a:t>
            </a:r>
          </a:p>
          <a:p>
            <a:pPr algn="l">
              <a:buFont typeface="+mj-lt"/>
              <a:buAutoNum type="arabicPeriod"/>
            </a:pPr>
            <a:r>
              <a:rPr lang="en-US" b="0" i="0" dirty="0">
                <a:solidFill>
                  <a:srgbClr val="333333"/>
                </a:solidFill>
                <a:effectLst/>
                <a:latin typeface="PT Serif"/>
              </a:rPr>
              <a:t>Virtual machines running in the cloud for you to host and run your software.</a:t>
            </a:r>
          </a:p>
          <a:p>
            <a:pPr algn="l">
              <a:buFont typeface="+mj-lt"/>
              <a:buAutoNum type="arabicPeriod"/>
            </a:pPr>
            <a:r>
              <a:rPr lang="en-US" b="0" i="0" dirty="0">
                <a:solidFill>
                  <a:srgbClr val="333333"/>
                </a:solidFill>
                <a:effectLst/>
                <a:latin typeface="PT Serif"/>
              </a:rPr>
              <a:t>Storage services to store all sorts of data - relational, non-relational etc.</a:t>
            </a:r>
          </a:p>
          <a:p>
            <a:pPr algn="l">
              <a:buFont typeface="+mj-lt"/>
              <a:buAutoNum type="arabicPeriod"/>
            </a:pPr>
            <a:r>
              <a:rPr lang="en-US" b="0" i="0" dirty="0">
                <a:solidFill>
                  <a:srgbClr val="333333"/>
                </a:solidFill>
                <a:effectLst/>
                <a:latin typeface="PT Serif"/>
              </a:rPr>
              <a:t>Software development and deployment services.</a:t>
            </a:r>
          </a:p>
          <a:p>
            <a:pPr algn="l">
              <a:buFont typeface="+mj-lt"/>
              <a:buAutoNum type="arabicPeriod"/>
            </a:pPr>
            <a:r>
              <a:rPr lang="en-US" b="0" i="0" dirty="0">
                <a:solidFill>
                  <a:srgbClr val="333333"/>
                </a:solidFill>
                <a:effectLst/>
                <a:latin typeface="PT Serif"/>
              </a:rPr>
              <a:t>Networking and Data analysis services.</a:t>
            </a:r>
          </a:p>
          <a:p>
            <a:pPr algn="l">
              <a:buFont typeface="+mj-lt"/>
              <a:buAutoNum type="arabicPeriod"/>
            </a:pPr>
            <a:r>
              <a:rPr lang="en-US" b="0" i="0" dirty="0">
                <a:solidFill>
                  <a:srgbClr val="333333"/>
                </a:solidFill>
                <a:effectLst/>
                <a:latin typeface="PT Serif"/>
              </a:rPr>
              <a:t>Artificial Intelligence, Machine learning, Internet of Things etc. The list goes on.</a:t>
            </a:r>
          </a:p>
          <a:p>
            <a:pPr algn="l"/>
            <a:r>
              <a:rPr lang="en-US" b="0" i="0" dirty="0">
                <a:solidFill>
                  <a:srgbClr val="333333"/>
                </a:solidFill>
                <a:effectLst/>
                <a:latin typeface="PT Serif"/>
              </a:rPr>
              <a:t>When we think about moving to a cloud from an on-</a:t>
            </a:r>
            <a:r>
              <a:rPr lang="en-US" b="0" i="0" dirty="0" err="1">
                <a:solidFill>
                  <a:srgbClr val="333333"/>
                </a:solidFill>
                <a:effectLst/>
                <a:latin typeface="PT Serif"/>
              </a:rPr>
              <a:t>permise</a:t>
            </a:r>
            <a:r>
              <a:rPr lang="en-US" b="0" i="0" dirty="0">
                <a:solidFill>
                  <a:srgbClr val="333333"/>
                </a:solidFill>
                <a:effectLst/>
                <a:latin typeface="PT Serif"/>
              </a:rPr>
              <a:t> datacenter, 2 immediate things that come to our mind are security and availability. </a:t>
            </a:r>
          </a:p>
          <a:p>
            <a:endParaRPr lang="en-IN" dirty="0"/>
          </a:p>
        </p:txBody>
      </p:sp>
    </p:spTree>
    <p:extLst>
      <p:ext uri="{BB962C8B-B14F-4D97-AF65-F5344CB8AC3E}">
        <p14:creationId xmlns:p14="http://schemas.microsoft.com/office/powerpoint/2010/main" val="2544117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85F5-ED08-4003-A94B-E060D70D7A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C7EAD9-3EB4-41E7-8D67-846A3569A6CE}"/>
              </a:ext>
            </a:extLst>
          </p:cNvPr>
          <p:cNvSpPr>
            <a:spLocks noGrp="1"/>
          </p:cNvSpPr>
          <p:nvPr>
            <p:ph idx="1"/>
          </p:nvPr>
        </p:nvSpPr>
        <p:spPr/>
        <p:txBody>
          <a:bodyPr/>
          <a:lstStyle/>
          <a:p>
            <a:r>
              <a:rPr lang="en-US" b="0" i="0" dirty="0">
                <a:solidFill>
                  <a:srgbClr val="626262"/>
                </a:solidFill>
                <a:effectLst/>
                <a:latin typeface="PT Serif"/>
              </a:rPr>
              <a:t>As you can see from the image, at the highest level we have an Azure Geography. As we have already discussed, an Azure geography is an area of the world that contains one or more Azure Regions. For example, India, United States, Europe, Asia Pacific are a few examples of Azure Geographies. </a:t>
            </a:r>
          </a:p>
          <a:p>
            <a:endParaRPr lang="en-IN" dirty="0"/>
          </a:p>
        </p:txBody>
      </p:sp>
      <p:pic>
        <p:nvPicPr>
          <p:cNvPr id="5" name="Picture 4">
            <a:extLst>
              <a:ext uri="{FF2B5EF4-FFF2-40B4-BE49-F238E27FC236}">
                <a16:creationId xmlns:a16="http://schemas.microsoft.com/office/drawing/2014/main" id="{C716C538-522A-48E0-8365-C021911E618F}"/>
              </a:ext>
            </a:extLst>
          </p:cNvPr>
          <p:cNvPicPr>
            <a:picLocks noChangeAspect="1"/>
          </p:cNvPicPr>
          <p:nvPr/>
        </p:nvPicPr>
        <p:blipFill>
          <a:blip r:embed="rId2"/>
          <a:stretch>
            <a:fillRect/>
          </a:stretch>
        </p:blipFill>
        <p:spPr>
          <a:xfrm>
            <a:off x="2068159" y="3921125"/>
            <a:ext cx="4962525" cy="2571750"/>
          </a:xfrm>
          <a:prstGeom prst="rect">
            <a:avLst/>
          </a:prstGeom>
        </p:spPr>
      </p:pic>
    </p:spTree>
    <p:extLst>
      <p:ext uri="{BB962C8B-B14F-4D97-AF65-F5344CB8AC3E}">
        <p14:creationId xmlns:p14="http://schemas.microsoft.com/office/powerpoint/2010/main" val="971154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CC3C-79AD-4383-89A9-069C3C9E21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564D09-6019-4C58-A9DB-C9A8C4CFD2CE}"/>
              </a:ext>
            </a:extLst>
          </p:cNvPr>
          <p:cNvSpPr>
            <a:spLocks noGrp="1"/>
          </p:cNvSpPr>
          <p:nvPr>
            <p:ph idx="1"/>
          </p:nvPr>
        </p:nvSpPr>
        <p:spPr/>
        <p:txBody>
          <a:bodyPr>
            <a:normAutofit lnSpcReduction="10000"/>
          </a:bodyPr>
          <a:lstStyle/>
          <a:p>
            <a:r>
              <a:rPr lang="en-US" b="0" i="0" dirty="0">
                <a:solidFill>
                  <a:srgbClr val="333333"/>
                </a:solidFill>
                <a:effectLst/>
                <a:latin typeface="PT Serif"/>
              </a:rPr>
              <a:t>An azure region is made up of one or more datacenters. If availability zones are enabled, an azure region contains a minimum of three availability zones. An Availability Zone is made up of one or more datacenters. So the point is, an Azure region contains one or more datacenters or 3 or more availability zones if enabled.</a:t>
            </a:r>
          </a:p>
          <a:p>
            <a:r>
              <a:rPr lang="en-US" b="0" i="0" dirty="0">
                <a:solidFill>
                  <a:srgbClr val="333333"/>
                </a:solidFill>
                <a:effectLst/>
                <a:latin typeface="PT Serif"/>
              </a:rPr>
              <a:t>Most regions in a geography are paired to ensure business continuity and disaster recovery (BCDR). The following are a few examples of azure paired regions. For the complete list of Azure paired regions, please check out the Microsoft official docs.</a:t>
            </a:r>
            <a:endParaRPr lang="en-IN" dirty="0"/>
          </a:p>
        </p:txBody>
      </p:sp>
    </p:spTree>
    <p:extLst>
      <p:ext uri="{BB962C8B-B14F-4D97-AF65-F5344CB8AC3E}">
        <p14:creationId xmlns:p14="http://schemas.microsoft.com/office/powerpoint/2010/main" val="899787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9447-665F-4283-BDA9-C2C709D049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CF4FDF-4D89-4E80-BED7-021EE49D21B6}"/>
              </a:ext>
            </a:extLst>
          </p:cNvPr>
          <p:cNvSpPr>
            <a:spLocks noGrp="1"/>
          </p:cNvSpPr>
          <p:nvPr>
            <p:ph idx="1"/>
          </p:nvPr>
        </p:nvSpPr>
        <p:spPr/>
        <p:txBody>
          <a:bodyPr/>
          <a:lstStyle/>
          <a:p>
            <a:r>
              <a:rPr lang="en-US" b="0" i="0" dirty="0">
                <a:solidFill>
                  <a:srgbClr val="333333"/>
                </a:solidFill>
                <a:effectLst/>
                <a:latin typeface="PT Serif"/>
              </a:rPr>
              <a:t>A regional pair consists of two regions within the same geography. However, there is one exception to this. Brazil South region is paired with South Central US region, which obviously, is outside of Brazil's geography.</a:t>
            </a:r>
            <a:endParaRPr lang="en-IN" dirty="0"/>
          </a:p>
        </p:txBody>
      </p:sp>
      <p:pic>
        <p:nvPicPr>
          <p:cNvPr id="5" name="Picture 4">
            <a:extLst>
              <a:ext uri="{FF2B5EF4-FFF2-40B4-BE49-F238E27FC236}">
                <a16:creationId xmlns:a16="http://schemas.microsoft.com/office/drawing/2014/main" id="{E4C93997-F6D6-44CC-B444-981DDE9DCE92}"/>
              </a:ext>
            </a:extLst>
          </p:cNvPr>
          <p:cNvPicPr>
            <a:picLocks noChangeAspect="1"/>
          </p:cNvPicPr>
          <p:nvPr/>
        </p:nvPicPr>
        <p:blipFill>
          <a:blip r:embed="rId2"/>
          <a:stretch>
            <a:fillRect/>
          </a:stretch>
        </p:blipFill>
        <p:spPr>
          <a:xfrm>
            <a:off x="1123950" y="3609270"/>
            <a:ext cx="4972050" cy="2352675"/>
          </a:xfrm>
          <a:prstGeom prst="rect">
            <a:avLst/>
          </a:prstGeom>
        </p:spPr>
      </p:pic>
      <p:pic>
        <p:nvPicPr>
          <p:cNvPr id="7" name="Picture 6">
            <a:extLst>
              <a:ext uri="{FF2B5EF4-FFF2-40B4-BE49-F238E27FC236}">
                <a16:creationId xmlns:a16="http://schemas.microsoft.com/office/drawing/2014/main" id="{639A202A-4173-4D5D-85C5-42A0549FB741}"/>
              </a:ext>
            </a:extLst>
          </p:cNvPr>
          <p:cNvPicPr>
            <a:picLocks noChangeAspect="1"/>
          </p:cNvPicPr>
          <p:nvPr/>
        </p:nvPicPr>
        <p:blipFill>
          <a:blip r:embed="rId3"/>
          <a:stretch>
            <a:fillRect/>
          </a:stretch>
        </p:blipFill>
        <p:spPr>
          <a:xfrm>
            <a:off x="6789208" y="3429000"/>
            <a:ext cx="4438650" cy="1676400"/>
          </a:xfrm>
          <a:prstGeom prst="rect">
            <a:avLst/>
          </a:prstGeom>
        </p:spPr>
      </p:pic>
    </p:spTree>
    <p:extLst>
      <p:ext uri="{BB962C8B-B14F-4D97-AF65-F5344CB8AC3E}">
        <p14:creationId xmlns:p14="http://schemas.microsoft.com/office/powerpoint/2010/main" val="31713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8F94-2C8D-4AD3-BD79-06AC538D26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EBB11-A871-44CB-80A0-F77133DA1CB8}"/>
              </a:ext>
            </a:extLst>
          </p:cNvPr>
          <p:cNvSpPr>
            <a:spLocks noGrp="1"/>
          </p:cNvSpPr>
          <p:nvPr>
            <p:ph idx="1"/>
          </p:nvPr>
        </p:nvSpPr>
        <p:spPr/>
        <p:txBody>
          <a:bodyPr/>
          <a:lstStyle/>
          <a:p>
            <a:r>
              <a:rPr lang="en-US" b="0" i="0" dirty="0">
                <a:solidFill>
                  <a:srgbClr val="323131"/>
                </a:solidFill>
                <a:effectLst/>
                <a:latin typeface="PT Serif"/>
              </a:rPr>
              <a:t>Regions are paired by Microsoft</a:t>
            </a:r>
          </a:p>
          <a:p>
            <a:r>
              <a:rPr lang="en-US" b="0" i="0" dirty="0">
                <a:solidFill>
                  <a:srgbClr val="333333"/>
                </a:solidFill>
                <a:effectLst/>
                <a:latin typeface="PT Serif"/>
              </a:rPr>
              <a:t>Can I select the regions that I want in a region pair. No, you can't. Regions in a Region Pair are determined by Microsoft. We do not have any control over it. However, you are not limited to using just the regions in one given region pair. You can of course create your own business continuity and disaster recovery solutions by deploying in any number of regions. </a:t>
            </a:r>
            <a:r>
              <a:rPr lang="en-US" b="0" i="0">
                <a:solidFill>
                  <a:srgbClr val="333333"/>
                </a:solidFill>
                <a:effectLst/>
                <a:latin typeface="PT Serif"/>
              </a:rPr>
              <a:t>Obviously, if they are deployed across regional pairs we will have better business continuity and disaster recovery.</a:t>
            </a:r>
            <a:endParaRPr lang="en-IN"/>
          </a:p>
        </p:txBody>
      </p:sp>
    </p:spTree>
    <p:extLst>
      <p:ext uri="{BB962C8B-B14F-4D97-AF65-F5344CB8AC3E}">
        <p14:creationId xmlns:p14="http://schemas.microsoft.com/office/powerpoint/2010/main" val="69985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82-9DA2-44CB-AFFD-AC4204558342}"/>
              </a:ext>
            </a:extLst>
          </p:cNvPr>
          <p:cNvSpPr>
            <a:spLocks noGrp="1"/>
          </p:cNvSpPr>
          <p:nvPr>
            <p:ph type="title"/>
          </p:nvPr>
        </p:nvSpPr>
        <p:spPr/>
        <p:txBody>
          <a:bodyPr/>
          <a:lstStyle/>
          <a:p>
            <a:r>
              <a:rPr lang="en-GB" dirty="0"/>
              <a:t>What is Data </a:t>
            </a:r>
            <a:r>
              <a:rPr lang="en-GB" dirty="0" err="1"/>
              <a:t>Center</a:t>
            </a:r>
            <a:r>
              <a:rPr lang="en-GB" dirty="0"/>
              <a:t>?</a:t>
            </a:r>
            <a:endParaRPr lang="en-IN" dirty="0"/>
          </a:p>
        </p:txBody>
      </p:sp>
      <p:sp>
        <p:nvSpPr>
          <p:cNvPr id="3" name="Content Placeholder 2">
            <a:extLst>
              <a:ext uri="{FF2B5EF4-FFF2-40B4-BE49-F238E27FC236}">
                <a16:creationId xmlns:a16="http://schemas.microsoft.com/office/drawing/2014/main" id="{50080AD9-14BB-4B9F-8AA1-11B70E4851E0}"/>
              </a:ext>
            </a:extLst>
          </p:cNvPr>
          <p:cNvSpPr>
            <a:spLocks noGrp="1"/>
          </p:cNvSpPr>
          <p:nvPr>
            <p:ph idx="1"/>
          </p:nvPr>
        </p:nvSpPr>
        <p:spPr/>
        <p:txBody>
          <a:bodyPr/>
          <a:lstStyle/>
          <a:p>
            <a:r>
              <a:rPr lang="en-GB" dirty="0"/>
              <a:t>Data </a:t>
            </a:r>
            <a:r>
              <a:rPr lang="en-GB" dirty="0" err="1"/>
              <a:t>center</a:t>
            </a:r>
            <a:r>
              <a:rPr lang="en-GB" dirty="0"/>
              <a:t> is a dedicated building, or a group  of buildings used to house  computer systems and its all the associated components, storage </a:t>
            </a:r>
            <a:r>
              <a:rPr lang="en-GB" dirty="0" err="1"/>
              <a:t>systems.security</a:t>
            </a:r>
            <a:r>
              <a:rPr lang="en-GB" dirty="0"/>
              <a:t> systems</a:t>
            </a:r>
          </a:p>
          <a:p>
            <a:endParaRPr lang="en-IN" dirty="0"/>
          </a:p>
        </p:txBody>
      </p:sp>
    </p:spTree>
    <p:extLst>
      <p:ext uri="{BB962C8B-B14F-4D97-AF65-F5344CB8AC3E}">
        <p14:creationId xmlns:p14="http://schemas.microsoft.com/office/powerpoint/2010/main" val="380323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ED85-AAC7-4401-87DF-7C35923A3CDC}"/>
              </a:ext>
            </a:extLst>
          </p:cNvPr>
          <p:cNvSpPr>
            <a:spLocks noGrp="1"/>
          </p:cNvSpPr>
          <p:nvPr>
            <p:ph type="title"/>
          </p:nvPr>
        </p:nvSpPr>
        <p:spPr/>
        <p:txBody>
          <a:bodyPr/>
          <a:lstStyle/>
          <a:p>
            <a:r>
              <a:rPr lang="en-GB" dirty="0"/>
              <a:t>Data Security</a:t>
            </a:r>
            <a:endParaRPr lang="en-IN" dirty="0"/>
          </a:p>
        </p:txBody>
      </p:sp>
      <p:sp>
        <p:nvSpPr>
          <p:cNvPr id="3" name="Content Placeholder 2">
            <a:extLst>
              <a:ext uri="{FF2B5EF4-FFF2-40B4-BE49-F238E27FC236}">
                <a16:creationId xmlns:a16="http://schemas.microsoft.com/office/drawing/2014/main" id="{CB4C687F-BC19-49FB-8A4C-79650F28132A}"/>
              </a:ext>
            </a:extLst>
          </p:cNvPr>
          <p:cNvSpPr>
            <a:spLocks noGrp="1"/>
          </p:cNvSpPr>
          <p:nvPr>
            <p:ph idx="1"/>
          </p:nvPr>
        </p:nvSpPr>
        <p:spPr/>
        <p:txBody>
          <a:bodyPr>
            <a:normAutofit lnSpcReduction="10000"/>
          </a:bodyPr>
          <a:lstStyle/>
          <a:p>
            <a:pPr algn="l"/>
            <a:r>
              <a:rPr lang="en-US" b="0" i="0" dirty="0">
                <a:solidFill>
                  <a:srgbClr val="333333"/>
                </a:solidFill>
                <a:effectLst/>
                <a:latin typeface="PT Serif"/>
              </a:rPr>
              <a:t>How secure is my data. If you are thinking, your applications and data are more secure in your own data center than in the cloud, you are almost certainly mistaken. Security and privacy are foundational for Azure. Microsoft is committed to the highest levels of trust, transparency, standards and regulatory compliance. In fact, if you compare Azure with other cloud service providers, it has the most comprehensive set of compliance offerings. As of this recording, Azure has over 90+ compliance offerings - the largest portfolio in the industry.</a:t>
            </a:r>
          </a:p>
          <a:p>
            <a:pPr algn="l"/>
            <a:r>
              <a:rPr lang="en-US" b="0" i="0" dirty="0">
                <a:solidFill>
                  <a:srgbClr val="333333"/>
                </a:solidFill>
                <a:effectLst/>
                <a:latin typeface="PT Serif"/>
              </a:rPr>
              <a:t>Every year, Microsoft invests over $1 billion dollars in security to protect customers' data and apps from cyberthreats. 95% of fortune 500 companies trust their business and data on Azure.</a:t>
            </a:r>
          </a:p>
          <a:p>
            <a:endParaRPr lang="en-IN" dirty="0"/>
          </a:p>
        </p:txBody>
      </p:sp>
    </p:spTree>
    <p:extLst>
      <p:ext uri="{BB962C8B-B14F-4D97-AF65-F5344CB8AC3E}">
        <p14:creationId xmlns:p14="http://schemas.microsoft.com/office/powerpoint/2010/main" val="106502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2D65-30B2-4EAF-AF28-228FD5379933}"/>
              </a:ext>
            </a:extLst>
          </p:cNvPr>
          <p:cNvSpPr>
            <a:spLocks noGrp="1"/>
          </p:cNvSpPr>
          <p:nvPr>
            <p:ph type="title"/>
          </p:nvPr>
        </p:nvSpPr>
        <p:spPr/>
        <p:txBody>
          <a:bodyPr/>
          <a:lstStyle/>
          <a:p>
            <a:r>
              <a:rPr lang="en-GB" dirty="0"/>
              <a:t>Availability</a:t>
            </a:r>
            <a:endParaRPr lang="en-IN" dirty="0"/>
          </a:p>
        </p:txBody>
      </p:sp>
      <p:sp>
        <p:nvSpPr>
          <p:cNvPr id="3" name="Content Placeholder 2">
            <a:extLst>
              <a:ext uri="{FF2B5EF4-FFF2-40B4-BE49-F238E27FC236}">
                <a16:creationId xmlns:a16="http://schemas.microsoft.com/office/drawing/2014/main" id="{0C7E6757-0CCB-4327-88CE-CE8B7E0BE097}"/>
              </a:ext>
            </a:extLst>
          </p:cNvPr>
          <p:cNvSpPr>
            <a:spLocks noGrp="1"/>
          </p:cNvSpPr>
          <p:nvPr>
            <p:ph idx="1"/>
          </p:nvPr>
        </p:nvSpPr>
        <p:spPr/>
        <p:txBody>
          <a:bodyPr/>
          <a:lstStyle/>
          <a:p>
            <a:r>
              <a:rPr lang="en-US" b="0" i="0" dirty="0">
                <a:solidFill>
                  <a:srgbClr val="333333"/>
                </a:solidFill>
                <a:effectLst/>
                <a:latin typeface="PT Serif"/>
              </a:rPr>
              <a:t>As far as availability is concerned, for most services, Azure promises 99.9% uptime and connectivity. Even with our own on-premise data center, it's very difficult to achieve such a high availability and uptime.</a:t>
            </a:r>
            <a:endParaRPr lang="en-IN" dirty="0"/>
          </a:p>
        </p:txBody>
      </p:sp>
    </p:spTree>
    <p:extLst>
      <p:ext uri="{BB962C8B-B14F-4D97-AF65-F5344CB8AC3E}">
        <p14:creationId xmlns:p14="http://schemas.microsoft.com/office/powerpoint/2010/main" val="334206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1FF9-CE1E-4489-B111-0682CA796857}"/>
              </a:ext>
            </a:extLst>
          </p:cNvPr>
          <p:cNvSpPr>
            <a:spLocks noGrp="1"/>
          </p:cNvSpPr>
          <p:nvPr>
            <p:ph type="title"/>
          </p:nvPr>
        </p:nvSpPr>
        <p:spPr/>
        <p:txBody>
          <a:bodyPr/>
          <a:lstStyle/>
          <a:p>
            <a:r>
              <a:rPr lang="fr-FR" b="0" i="0" dirty="0">
                <a:solidFill>
                  <a:srgbClr val="626262"/>
                </a:solidFill>
                <a:effectLst/>
                <a:latin typeface="PT Serif"/>
              </a:rPr>
              <a:t>Azure supports open source technologies</a:t>
            </a:r>
            <a:endParaRPr lang="en-IN" dirty="0"/>
          </a:p>
        </p:txBody>
      </p:sp>
      <p:sp>
        <p:nvSpPr>
          <p:cNvPr id="3" name="Content Placeholder 2">
            <a:extLst>
              <a:ext uri="{FF2B5EF4-FFF2-40B4-BE49-F238E27FC236}">
                <a16:creationId xmlns:a16="http://schemas.microsoft.com/office/drawing/2014/main" id="{F003602F-E0CB-4680-9701-3372DC78AF2E}"/>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PT Serif"/>
              </a:rPr>
              <a:t>Many people think Azure is only for Windows apps and services. That's not true. Azure supports open source technologies, so you can use the tools and technologies you prefer. As of in 2020, 1 in 4 Azure virtual machines run Linux. Why? Because Azure supports the open-source technologies millions of us already rely on and trust. With Azure, we have choices. We can develop, deploy and test open-source components end-to-end in Azure. As an example, Azure offers Enterprise-grade support for all popular Linux distributions. Run new and even existing business-critical workloads in the cloud with Azure Marketplace.</a:t>
            </a:r>
          </a:p>
          <a:p>
            <a:pPr algn="l"/>
            <a:r>
              <a:rPr lang="en-US" b="0" i="0" dirty="0">
                <a:solidFill>
                  <a:srgbClr val="333333"/>
                </a:solidFill>
                <a:effectLst/>
                <a:latin typeface="PT Serif"/>
              </a:rPr>
              <a:t>Almost anything that can be done with a conventional on-premise data center can be accomplished using Azure. Actually it opens a world of possibilities and help us build solutions that we wouldn't be able to build with our own on-premise datacenter. Azure has series of data centers across the globe. So we are able to take advantage of that global reach, massive scale and build solutions that otherwise are practically impossible.</a:t>
            </a:r>
          </a:p>
          <a:p>
            <a:endParaRPr lang="en-IN" dirty="0"/>
          </a:p>
        </p:txBody>
      </p:sp>
    </p:spTree>
    <p:extLst>
      <p:ext uri="{BB962C8B-B14F-4D97-AF65-F5344CB8AC3E}">
        <p14:creationId xmlns:p14="http://schemas.microsoft.com/office/powerpoint/2010/main" val="314800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75BD-4C2F-471E-ADAC-E6B7B7A9BD3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What are Azure Data </a:t>
            </a:r>
            <a:r>
              <a:rPr lang="en-IN" b="0" i="0" dirty="0" err="1">
                <a:solidFill>
                  <a:srgbClr val="000000"/>
                </a:solidFill>
                <a:effectLst/>
                <a:latin typeface="Segoe UI" panose="020B0502040204020203" pitchFamily="34" charset="0"/>
              </a:rPr>
              <a:t>Centers</a:t>
            </a:r>
            <a:endParaRPr lang="en-IN" dirty="0"/>
          </a:p>
        </p:txBody>
      </p:sp>
      <p:sp>
        <p:nvSpPr>
          <p:cNvPr id="3" name="Content Placeholder 2">
            <a:extLst>
              <a:ext uri="{FF2B5EF4-FFF2-40B4-BE49-F238E27FC236}">
                <a16:creationId xmlns:a16="http://schemas.microsoft.com/office/drawing/2014/main" id="{3C275AD3-4EDB-46D6-9A7E-E7E7B9CAC98E}"/>
              </a:ext>
            </a:extLst>
          </p:cNvPr>
          <p:cNvSpPr>
            <a:spLocks noGrp="1"/>
          </p:cNvSpPr>
          <p:nvPr>
            <p:ph idx="1"/>
          </p:nvPr>
        </p:nvSpPr>
        <p:spPr/>
        <p:txBody>
          <a:bodyPr/>
          <a:lstStyle/>
          <a:p>
            <a:pPr marL="0" indent="0" algn="l">
              <a:buNone/>
            </a:pPr>
            <a:br>
              <a:rPr lang="en-IN" dirty="0"/>
            </a:br>
            <a:r>
              <a:rPr lang="en-IN" b="0" i="0" dirty="0">
                <a:solidFill>
                  <a:srgbClr val="333333"/>
                </a:solidFill>
                <a:effectLst/>
                <a:latin typeface="PT Serif"/>
              </a:rPr>
              <a:t>To understand Azure better, we need to understand Azure global </a:t>
            </a:r>
            <a:r>
              <a:rPr lang="en-IN" b="0" i="0" dirty="0" err="1">
                <a:solidFill>
                  <a:srgbClr val="333333"/>
                </a:solidFill>
                <a:effectLst/>
                <a:latin typeface="PT Serif"/>
              </a:rPr>
              <a:t>infrastrcuture</a:t>
            </a:r>
            <a:r>
              <a:rPr lang="en-IN" b="0" i="0" dirty="0">
                <a:solidFill>
                  <a:srgbClr val="333333"/>
                </a:solidFill>
                <a:effectLst/>
                <a:latin typeface="PT Serif"/>
              </a:rPr>
              <a:t> specific terms like </a:t>
            </a:r>
          </a:p>
          <a:p>
            <a:pPr algn="l">
              <a:buFont typeface="+mj-lt"/>
              <a:buAutoNum type="arabicPeriod"/>
            </a:pPr>
            <a:r>
              <a:rPr lang="en-IN" b="0" i="0" dirty="0" err="1">
                <a:solidFill>
                  <a:srgbClr val="333333"/>
                </a:solidFill>
                <a:effectLst/>
                <a:latin typeface="PT Serif"/>
              </a:rPr>
              <a:t>Datacenters</a:t>
            </a:r>
            <a:endParaRPr lang="en-IN" b="0" i="0" dirty="0">
              <a:solidFill>
                <a:srgbClr val="333333"/>
              </a:solidFill>
              <a:effectLst/>
              <a:latin typeface="PT Serif"/>
            </a:endParaRPr>
          </a:p>
          <a:p>
            <a:pPr algn="l">
              <a:buFont typeface="+mj-lt"/>
              <a:buAutoNum type="arabicPeriod"/>
            </a:pPr>
            <a:r>
              <a:rPr lang="en-IN" b="0" i="0" dirty="0">
                <a:solidFill>
                  <a:srgbClr val="333333"/>
                </a:solidFill>
                <a:effectLst/>
                <a:latin typeface="PT Serif"/>
              </a:rPr>
              <a:t>Regions</a:t>
            </a:r>
          </a:p>
          <a:p>
            <a:pPr algn="l">
              <a:buFont typeface="+mj-lt"/>
              <a:buAutoNum type="arabicPeriod"/>
            </a:pPr>
            <a:r>
              <a:rPr lang="en-IN" b="0" i="0" dirty="0">
                <a:solidFill>
                  <a:srgbClr val="333333"/>
                </a:solidFill>
                <a:effectLst/>
                <a:latin typeface="PT Serif"/>
              </a:rPr>
              <a:t>Region Pairs</a:t>
            </a:r>
          </a:p>
          <a:p>
            <a:pPr algn="l">
              <a:buFont typeface="+mj-lt"/>
              <a:buAutoNum type="arabicPeriod"/>
            </a:pPr>
            <a:r>
              <a:rPr lang="en-IN" b="0" i="0" dirty="0">
                <a:solidFill>
                  <a:srgbClr val="333333"/>
                </a:solidFill>
                <a:effectLst/>
                <a:latin typeface="PT Serif"/>
              </a:rPr>
              <a:t>Availability Zones and</a:t>
            </a:r>
          </a:p>
          <a:p>
            <a:pPr algn="l">
              <a:buFont typeface="+mj-lt"/>
              <a:buAutoNum type="arabicPeriod"/>
            </a:pPr>
            <a:r>
              <a:rPr lang="en-IN" b="0" i="0" dirty="0">
                <a:solidFill>
                  <a:srgbClr val="333333"/>
                </a:solidFill>
                <a:effectLst/>
                <a:latin typeface="PT Serif"/>
              </a:rPr>
              <a:t>Geographies</a:t>
            </a:r>
          </a:p>
          <a:p>
            <a:endParaRPr lang="en-IN" dirty="0"/>
          </a:p>
        </p:txBody>
      </p:sp>
      <p:pic>
        <p:nvPicPr>
          <p:cNvPr id="5" name="Picture 4">
            <a:extLst>
              <a:ext uri="{FF2B5EF4-FFF2-40B4-BE49-F238E27FC236}">
                <a16:creationId xmlns:a16="http://schemas.microsoft.com/office/drawing/2014/main" id="{56671BDA-3430-4E49-93ED-AC1D497B7BA5}"/>
              </a:ext>
            </a:extLst>
          </p:cNvPr>
          <p:cNvPicPr>
            <a:picLocks noChangeAspect="1"/>
          </p:cNvPicPr>
          <p:nvPr/>
        </p:nvPicPr>
        <p:blipFill>
          <a:blip r:embed="rId2"/>
          <a:stretch>
            <a:fillRect/>
          </a:stretch>
        </p:blipFill>
        <p:spPr>
          <a:xfrm>
            <a:off x="5952595" y="2738438"/>
            <a:ext cx="5705475" cy="3438525"/>
          </a:xfrm>
          <a:prstGeom prst="rect">
            <a:avLst/>
          </a:prstGeom>
        </p:spPr>
      </p:pic>
    </p:spTree>
    <p:extLst>
      <p:ext uri="{BB962C8B-B14F-4D97-AF65-F5344CB8AC3E}">
        <p14:creationId xmlns:p14="http://schemas.microsoft.com/office/powerpoint/2010/main" val="123785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16C0-98CF-4EA1-95EB-0EF8A8FAD263}"/>
              </a:ext>
            </a:extLst>
          </p:cNvPr>
          <p:cNvSpPr>
            <a:spLocks noGrp="1"/>
          </p:cNvSpPr>
          <p:nvPr>
            <p:ph type="title"/>
          </p:nvPr>
        </p:nvSpPr>
        <p:spPr/>
        <p:txBody>
          <a:bodyPr/>
          <a:lstStyle/>
          <a:p>
            <a:r>
              <a:rPr lang="en-US" b="0" i="0" dirty="0">
                <a:solidFill>
                  <a:srgbClr val="323131"/>
                </a:solidFill>
                <a:effectLst/>
                <a:latin typeface="PT Serif"/>
              </a:rPr>
              <a:t>What are Azure Data Centers</a:t>
            </a:r>
            <a:endParaRPr lang="en-IN" dirty="0"/>
          </a:p>
        </p:txBody>
      </p:sp>
      <p:sp>
        <p:nvSpPr>
          <p:cNvPr id="3" name="Content Placeholder 2">
            <a:extLst>
              <a:ext uri="{FF2B5EF4-FFF2-40B4-BE49-F238E27FC236}">
                <a16:creationId xmlns:a16="http://schemas.microsoft.com/office/drawing/2014/main" id="{65B42CC1-84C5-44D4-BD4C-9BFC76E1D7B0}"/>
              </a:ext>
            </a:extLst>
          </p:cNvPr>
          <p:cNvSpPr>
            <a:spLocks noGrp="1"/>
          </p:cNvSpPr>
          <p:nvPr>
            <p:ph idx="1"/>
          </p:nvPr>
        </p:nvSpPr>
        <p:spPr/>
        <p:txBody>
          <a:bodyPr/>
          <a:lstStyle/>
          <a:p>
            <a:pPr algn="l"/>
            <a:r>
              <a:rPr lang="en-US" b="0" i="0" dirty="0">
                <a:solidFill>
                  <a:srgbClr val="333333"/>
                </a:solidFill>
                <a:effectLst/>
                <a:latin typeface="PT Serif"/>
              </a:rPr>
              <a:t>When we provision a resource from Azure cloud, like a Virtual Machine or an Azure SQL Database for example.</a:t>
            </a:r>
          </a:p>
          <a:p>
            <a:r>
              <a:rPr lang="en-US" b="0" i="0" dirty="0">
                <a:solidFill>
                  <a:srgbClr val="333333"/>
                </a:solidFill>
                <a:effectLst/>
                <a:latin typeface="PT Serif"/>
              </a:rPr>
              <a:t>These resources obviously require a physical server space to be created. A datacenter is simply a building that contains the physical server. Not just one server, many </a:t>
            </a:r>
            <a:r>
              <a:rPr lang="en-US" b="0" i="0" dirty="0" err="1">
                <a:solidFill>
                  <a:srgbClr val="333333"/>
                </a:solidFill>
                <a:effectLst/>
                <a:latin typeface="PT Serif"/>
              </a:rPr>
              <a:t>many</a:t>
            </a:r>
            <a:r>
              <a:rPr lang="en-US" b="0" i="0" dirty="0">
                <a:solidFill>
                  <a:srgbClr val="333333"/>
                </a:solidFill>
                <a:effectLst/>
                <a:latin typeface="PT Serif"/>
              </a:rPr>
              <a:t> physical servers which are connected over a network. It also has it's own power, and cooling. </a:t>
            </a:r>
            <a:endParaRPr lang="en-IN" dirty="0"/>
          </a:p>
        </p:txBody>
      </p:sp>
      <p:pic>
        <p:nvPicPr>
          <p:cNvPr id="5" name="Picture 4">
            <a:extLst>
              <a:ext uri="{FF2B5EF4-FFF2-40B4-BE49-F238E27FC236}">
                <a16:creationId xmlns:a16="http://schemas.microsoft.com/office/drawing/2014/main" id="{6C5336AA-9E58-450B-907E-9F6BE6D86BF9}"/>
              </a:ext>
            </a:extLst>
          </p:cNvPr>
          <p:cNvPicPr>
            <a:picLocks noChangeAspect="1"/>
          </p:cNvPicPr>
          <p:nvPr/>
        </p:nvPicPr>
        <p:blipFill>
          <a:blip r:embed="rId2"/>
          <a:stretch>
            <a:fillRect/>
          </a:stretch>
        </p:blipFill>
        <p:spPr>
          <a:xfrm>
            <a:off x="6096000" y="4271081"/>
            <a:ext cx="4809067" cy="2530206"/>
          </a:xfrm>
          <a:prstGeom prst="rect">
            <a:avLst/>
          </a:prstGeom>
        </p:spPr>
      </p:pic>
    </p:spTree>
    <p:extLst>
      <p:ext uri="{BB962C8B-B14F-4D97-AF65-F5344CB8AC3E}">
        <p14:creationId xmlns:p14="http://schemas.microsoft.com/office/powerpoint/2010/main" val="30837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2922</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PT Serif</vt:lpstr>
      <vt:lpstr>Segoe UI</vt:lpstr>
      <vt:lpstr>Office Theme</vt:lpstr>
      <vt:lpstr>PowerPoint Presentation</vt:lpstr>
      <vt:lpstr>PowerPoint Presentation</vt:lpstr>
      <vt:lpstr>PowerPoint Presentation</vt:lpstr>
      <vt:lpstr>What is Data Center?</vt:lpstr>
      <vt:lpstr>Data Security</vt:lpstr>
      <vt:lpstr>Availability</vt:lpstr>
      <vt:lpstr>Azure supports open source technologies</vt:lpstr>
      <vt:lpstr>What are Azure Data Centers</vt:lpstr>
      <vt:lpstr>What are Azure Data Centers</vt:lpstr>
      <vt:lpstr>PowerPoint Presentation</vt:lpstr>
      <vt:lpstr>Microsoft Datacenters at the bottom of the ocean </vt:lpstr>
      <vt:lpstr>PowerPoint Presentation</vt:lpstr>
      <vt:lpstr>Azure Geographies </vt:lpstr>
      <vt:lpstr>PowerPoint Presentation</vt:lpstr>
      <vt:lpstr>PowerPoint Presentation</vt:lpstr>
      <vt:lpstr>PowerPoint Presentation</vt:lpstr>
      <vt:lpstr>Azure Regions | Paired Regions | Availability Zones </vt:lpstr>
      <vt:lpstr>PowerPoint Presentation</vt:lpstr>
      <vt:lpstr>PowerPoint Presentation</vt:lpstr>
      <vt:lpstr>What is an Azure Region </vt:lpstr>
      <vt:lpstr>PowerPoint Presentation</vt:lpstr>
      <vt:lpstr>PowerPoint Presentation</vt:lpstr>
      <vt:lpstr>PowerPoint Presentation</vt:lpstr>
      <vt:lpstr>PowerPoint Presentation</vt:lpstr>
      <vt:lpstr>PowerPoint Presentation</vt:lpstr>
      <vt:lpstr>PowerPoint Presentation</vt:lpstr>
      <vt:lpstr>Azure Zonal services and Zone-redundant services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deoresulakshana@gmail.com</dc:creator>
  <cp:lastModifiedBy>deoresulakshana@gmail.com</cp:lastModifiedBy>
  <cp:revision>3</cp:revision>
  <dcterms:created xsi:type="dcterms:W3CDTF">2021-08-17T16:40:57Z</dcterms:created>
  <dcterms:modified xsi:type="dcterms:W3CDTF">2021-08-18T04:47:47Z</dcterms:modified>
</cp:coreProperties>
</file>