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93"/>
  </p:notesMasterIdLst>
  <p:handoutMasterIdLst>
    <p:handoutMasterId r:id="rId94"/>
  </p:handoutMasterIdLst>
  <p:sldIdLst>
    <p:sldId id="256" r:id="rId2"/>
    <p:sldId id="327" r:id="rId3"/>
    <p:sldId id="326" r:id="rId4"/>
    <p:sldId id="359" r:id="rId5"/>
    <p:sldId id="352" r:id="rId6"/>
    <p:sldId id="353" r:id="rId7"/>
    <p:sldId id="354" r:id="rId8"/>
    <p:sldId id="355" r:id="rId9"/>
    <p:sldId id="356" r:id="rId10"/>
    <p:sldId id="357" r:id="rId11"/>
    <p:sldId id="328" r:id="rId12"/>
    <p:sldId id="266" r:id="rId13"/>
    <p:sldId id="258" r:id="rId14"/>
    <p:sldId id="259" r:id="rId15"/>
    <p:sldId id="260" r:id="rId16"/>
    <p:sldId id="261" r:id="rId17"/>
    <p:sldId id="262" r:id="rId18"/>
    <p:sldId id="263" r:id="rId19"/>
    <p:sldId id="264" r:id="rId20"/>
    <p:sldId id="268" r:id="rId21"/>
    <p:sldId id="358" r:id="rId22"/>
    <p:sldId id="269" r:id="rId23"/>
    <p:sldId id="270" r:id="rId24"/>
    <p:sldId id="351" r:id="rId25"/>
    <p:sldId id="271" r:id="rId26"/>
    <p:sldId id="325" r:id="rId27"/>
    <p:sldId id="323" r:id="rId28"/>
    <p:sldId id="324" r:id="rId29"/>
    <p:sldId id="273" r:id="rId30"/>
    <p:sldId id="274" r:id="rId31"/>
    <p:sldId id="275" r:id="rId32"/>
    <p:sldId id="276" r:id="rId33"/>
    <p:sldId id="277" r:id="rId34"/>
    <p:sldId id="278" r:id="rId35"/>
    <p:sldId id="329" r:id="rId36"/>
    <p:sldId id="330" r:id="rId37"/>
    <p:sldId id="331" r:id="rId38"/>
    <p:sldId id="332" r:id="rId39"/>
    <p:sldId id="333" r:id="rId40"/>
    <p:sldId id="334" r:id="rId41"/>
    <p:sldId id="279" r:id="rId42"/>
    <p:sldId id="280" r:id="rId43"/>
    <p:sldId id="281" r:id="rId44"/>
    <p:sldId id="282" r:id="rId45"/>
    <p:sldId id="283" r:id="rId46"/>
    <p:sldId id="284" r:id="rId47"/>
    <p:sldId id="341" r:id="rId48"/>
    <p:sldId id="337" r:id="rId49"/>
    <p:sldId id="338" r:id="rId50"/>
    <p:sldId id="285" r:id="rId51"/>
    <p:sldId id="339" r:id="rId52"/>
    <p:sldId id="340" r:id="rId53"/>
    <p:sldId id="342" r:id="rId54"/>
    <p:sldId id="343" r:id="rId55"/>
    <p:sldId id="336" r:id="rId56"/>
    <p:sldId id="335" r:id="rId57"/>
    <p:sldId id="286" r:id="rId58"/>
    <p:sldId id="287" r:id="rId59"/>
    <p:sldId id="288" r:id="rId60"/>
    <p:sldId id="289" r:id="rId61"/>
    <p:sldId id="290" r:id="rId62"/>
    <p:sldId id="292" r:id="rId63"/>
    <p:sldId id="313" r:id="rId64"/>
    <p:sldId id="314" r:id="rId65"/>
    <p:sldId id="315" r:id="rId66"/>
    <p:sldId id="316" r:id="rId67"/>
    <p:sldId id="317" r:id="rId68"/>
    <p:sldId id="318" r:id="rId69"/>
    <p:sldId id="319" r:id="rId70"/>
    <p:sldId id="320" r:id="rId71"/>
    <p:sldId id="321" r:id="rId72"/>
    <p:sldId id="322" r:id="rId73"/>
    <p:sldId id="347" r:id="rId74"/>
    <p:sldId id="348" r:id="rId75"/>
    <p:sldId id="349" r:id="rId76"/>
    <p:sldId id="350" r:id="rId77"/>
    <p:sldId id="291" r:id="rId78"/>
    <p:sldId id="293" r:id="rId79"/>
    <p:sldId id="294" r:id="rId80"/>
    <p:sldId id="295" r:id="rId81"/>
    <p:sldId id="296" r:id="rId82"/>
    <p:sldId id="297" r:id="rId83"/>
    <p:sldId id="298" r:id="rId84"/>
    <p:sldId id="299" r:id="rId85"/>
    <p:sldId id="300" r:id="rId86"/>
    <p:sldId id="301" r:id="rId87"/>
    <p:sldId id="302" r:id="rId88"/>
    <p:sldId id="303" r:id="rId89"/>
    <p:sldId id="345" r:id="rId90"/>
    <p:sldId id="346" r:id="rId91"/>
    <p:sldId id="344" r:id="rId92"/>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FFFF66"/>
    <a:srgbClr val="00FF00"/>
    <a:srgbClr val="66FF66"/>
    <a:srgbClr val="99FF99"/>
    <a:srgbClr val="33CCFF"/>
    <a:srgbClr val="3366FF"/>
    <a:srgbClr val="9999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900" autoAdjust="0"/>
  </p:normalViewPr>
  <p:slideViewPr>
    <p:cSldViewPr>
      <p:cViewPr varScale="1">
        <p:scale>
          <a:sx n="58" d="100"/>
          <a:sy n="58" d="100"/>
        </p:scale>
        <p:origin x="1020" y="60"/>
      </p:cViewPr>
      <p:guideLst>
        <p:guide orient="horz" pos="2160"/>
        <p:guide pos="2880"/>
      </p:guideLst>
    </p:cSldViewPr>
  </p:slideViewPr>
  <p:notesTextViewPr>
    <p:cViewPr>
      <p:scale>
        <a:sx n="100" d="100"/>
        <a:sy n="100" d="100"/>
      </p:scale>
      <p:origin x="0" y="0"/>
    </p:cViewPr>
  </p:notesTextViewPr>
  <p:notesViewPr>
    <p:cSldViewPr>
      <p:cViewPr varScale="1">
        <p:scale>
          <a:sx n="59" d="100"/>
          <a:sy n="59" d="100"/>
        </p:scale>
        <p:origin x="-1788"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9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vl1pPr>
          </a:lstStyle>
          <a:p>
            <a:r>
              <a:rPr lang="en-US"/>
              <a:t>iConnect</a:t>
            </a:r>
          </a:p>
        </p:txBody>
      </p:sp>
      <p:sp>
        <p:nvSpPr>
          <p:cNvPr id="5123" name="Rectangle 3"/>
          <p:cNvSpPr>
            <a:spLocks noGrp="1" noChangeArrowheads="1"/>
          </p:cNvSpPr>
          <p:nvPr>
            <p:ph type="dt" sz="quarter"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vl1pPr>
          </a:lstStyle>
          <a:p>
            <a:r>
              <a:rPr lang="en-US"/>
              <a:t>Introduction to C# Programming</a:t>
            </a:r>
          </a:p>
        </p:txBody>
      </p:sp>
      <p:sp>
        <p:nvSpPr>
          <p:cNvPr id="5124" name="Rectangle 4"/>
          <p:cNvSpPr>
            <a:spLocks noGrp="1" noChangeArrowheads="1"/>
          </p:cNvSpPr>
          <p:nvPr>
            <p:ph type="ftr" sz="quarter" idx="2"/>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vl1pPr>
          </a:lstStyle>
          <a:p>
            <a:r>
              <a:rPr lang="en-US"/>
              <a:t>C# 2.0</a:t>
            </a:r>
          </a:p>
        </p:txBody>
      </p:sp>
      <p:sp>
        <p:nvSpPr>
          <p:cNvPr id="5125" name="Rectangle 5"/>
          <p:cNvSpPr>
            <a:spLocks noGrp="1" noChangeArrowheads="1"/>
          </p:cNvSpPr>
          <p:nvPr>
            <p:ph type="sldNum" sz="quarter" idx="3"/>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fld id="{CF8A809D-2564-4554-8981-D4EB4CB46537}" type="slidenum">
              <a:rPr lang="en-US"/>
              <a:pPr/>
              <a:t>‹#›</a:t>
            </a:fld>
            <a:endParaRPr lang="en-US"/>
          </a:p>
        </p:txBody>
      </p:sp>
    </p:spTree>
    <p:extLst>
      <p:ext uri="{BB962C8B-B14F-4D97-AF65-F5344CB8AC3E}">
        <p14:creationId xmlns:p14="http://schemas.microsoft.com/office/powerpoint/2010/main" val="21032884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vl1pPr>
          </a:lstStyle>
          <a:p>
            <a:endParaRPr lang="en-US"/>
          </a:p>
        </p:txBody>
      </p:sp>
      <p:sp>
        <p:nvSpPr>
          <p:cNvPr id="12291"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vl1pPr>
          </a:lstStyle>
          <a:p>
            <a:endParaRPr lang="en-US"/>
          </a:p>
        </p:txBody>
      </p:sp>
      <p:sp>
        <p:nvSpPr>
          <p:cNvPr id="1229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12293"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294"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vl1pPr>
          </a:lstStyle>
          <a:p>
            <a:endParaRPr lang="en-US"/>
          </a:p>
        </p:txBody>
      </p:sp>
      <p:sp>
        <p:nvSpPr>
          <p:cNvPr id="12295"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fld id="{63D122AA-AA5B-4543-AF35-908EC69A7057}" type="slidenum">
              <a:rPr lang="en-US"/>
              <a:pPr/>
              <a:t>‹#›</a:t>
            </a:fld>
            <a:endParaRPr lang="en-US"/>
          </a:p>
        </p:txBody>
      </p:sp>
    </p:spTree>
    <p:extLst>
      <p:ext uri="{BB962C8B-B14F-4D97-AF65-F5344CB8AC3E}">
        <p14:creationId xmlns:p14="http://schemas.microsoft.com/office/powerpoint/2010/main" val="401099719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EE0FDA-AD34-407B-9FA3-91C5B0C945A0}" type="slidenum">
              <a:rPr lang="en-US"/>
              <a:pPr/>
              <a:t>1</a:t>
            </a:fld>
            <a:endParaRPr lang="en-US"/>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&lt;!DOCTYPE html&gt;</a:t>
            </a:r>
          </a:p>
          <a:p>
            <a:r>
              <a:rPr lang="en-US" dirty="0"/>
              <a:t>&lt;html&gt;</a:t>
            </a:r>
          </a:p>
          <a:p>
            <a:r>
              <a:rPr lang="en-US" dirty="0"/>
              <a:t>&lt;head&gt;</a:t>
            </a:r>
          </a:p>
          <a:p>
            <a:r>
              <a:rPr lang="en-US" dirty="0"/>
              <a:t>&lt;meta charset="UTF-8"&gt;</a:t>
            </a:r>
          </a:p>
          <a:p>
            <a:r>
              <a:rPr lang="en-US" dirty="0"/>
              <a:t>&lt;!--[if </a:t>
            </a:r>
            <a:r>
              <a:rPr lang="en-US" dirty="0" err="1"/>
              <a:t>lt</a:t>
            </a:r>
            <a:r>
              <a:rPr lang="en-US" dirty="0"/>
              <a:t> IE 9]&gt;</a:t>
            </a:r>
          </a:p>
          <a:p>
            <a:r>
              <a:rPr lang="en-US" dirty="0"/>
              <a:t>  &lt;script </a:t>
            </a:r>
            <a:r>
              <a:rPr lang="en-US" dirty="0" err="1"/>
              <a:t>src</a:t>
            </a:r>
            <a:r>
              <a:rPr lang="en-US" dirty="0"/>
              <a:t>="https://oss.maxcdn.com/libs/html5shiv/3.7.0/html5shiv.js"&gt;&lt;/script&gt;</a:t>
            </a:r>
          </a:p>
          <a:p>
            <a:r>
              <a:rPr lang="en-US" dirty="0"/>
              <a:t>&lt;![endif]--&gt;</a:t>
            </a:r>
          </a:p>
          <a:p>
            <a:r>
              <a:rPr lang="en-US" dirty="0"/>
              <a:t>&lt;/head&gt;</a:t>
            </a:r>
          </a:p>
          <a:p>
            <a:r>
              <a:rPr lang="en-US" dirty="0"/>
              <a:t>&lt;body&gt;</a:t>
            </a:r>
          </a:p>
          <a:p>
            <a:endParaRPr lang="en-US" dirty="0"/>
          </a:p>
          <a:p>
            <a:r>
              <a:rPr lang="en-US" dirty="0"/>
              <a:t>&lt;section&gt;</a:t>
            </a:r>
          </a:p>
          <a:p>
            <a:endParaRPr lang="en-US" dirty="0"/>
          </a:p>
          <a:p>
            <a:r>
              <a:rPr lang="en-US" dirty="0"/>
              <a:t>&lt;h1&gt;Famous Cities&lt;/h1&gt;</a:t>
            </a:r>
          </a:p>
          <a:p>
            <a:endParaRPr lang="en-US" dirty="0"/>
          </a:p>
          <a:p>
            <a:r>
              <a:rPr lang="en-US" dirty="0"/>
              <a:t>&lt;article&gt;</a:t>
            </a:r>
          </a:p>
          <a:p>
            <a:r>
              <a:rPr lang="en-US" dirty="0"/>
              <a:t>&lt;h2&gt;London&lt;/h2&gt;</a:t>
            </a:r>
          </a:p>
          <a:p>
            <a:r>
              <a:rPr lang="en-US" dirty="0"/>
              <a:t>&lt;p&gt;London is the capital city of England. It is the most populous city in the United Kingdom,</a:t>
            </a:r>
          </a:p>
          <a:p>
            <a:r>
              <a:rPr lang="en-US" dirty="0"/>
              <a:t>with a metropolitan area of over 13 million inhabitants.&lt;/p&gt;</a:t>
            </a:r>
          </a:p>
          <a:p>
            <a:r>
              <a:rPr lang="en-US" dirty="0"/>
              <a:t>&lt;/article&gt;</a:t>
            </a:r>
          </a:p>
          <a:p>
            <a:endParaRPr lang="en-US" dirty="0"/>
          </a:p>
          <a:p>
            <a:r>
              <a:rPr lang="en-US" dirty="0"/>
              <a:t>&lt;article&gt;</a:t>
            </a:r>
          </a:p>
          <a:p>
            <a:r>
              <a:rPr lang="en-US" dirty="0"/>
              <a:t>&lt;h2&gt;Paris&lt;/h2&gt;</a:t>
            </a:r>
          </a:p>
          <a:p>
            <a:r>
              <a:rPr lang="en-US" dirty="0"/>
              <a:t>&lt;p&gt;Paris is the capital and most populous city of France.&lt;/p&gt;</a:t>
            </a:r>
          </a:p>
          <a:p>
            <a:r>
              <a:rPr lang="en-US" dirty="0"/>
              <a:t>&lt;/article&gt;</a:t>
            </a:r>
          </a:p>
          <a:p>
            <a:endParaRPr lang="en-US" dirty="0"/>
          </a:p>
          <a:p>
            <a:r>
              <a:rPr lang="en-US" dirty="0"/>
              <a:t>&lt;article&gt;</a:t>
            </a:r>
          </a:p>
          <a:p>
            <a:r>
              <a:rPr lang="en-US" dirty="0"/>
              <a:t>&lt;h2&gt;Tokyo&lt;/h2&gt;</a:t>
            </a:r>
          </a:p>
          <a:p>
            <a:r>
              <a:rPr lang="en-US" dirty="0"/>
              <a:t>&lt;p&gt;Tokyo is the capital of Japan, the center of the Greater Tokyo Area,</a:t>
            </a:r>
          </a:p>
          <a:p>
            <a:r>
              <a:rPr lang="en-US" dirty="0"/>
              <a:t> and the most populous metropolitan area in the world.&lt;/p&gt;</a:t>
            </a:r>
          </a:p>
          <a:p>
            <a:r>
              <a:rPr lang="en-US" dirty="0"/>
              <a:t>&lt;/article&gt;</a:t>
            </a:r>
          </a:p>
          <a:p>
            <a:endParaRPr lang="en-US" dirty="0"/>
          </a:p>
          <a:p>
            <a:r>
              <a:rPr lang="en-US" dirty="0"/>
              <a:t>&lt;/section&gt;</a:t>
            </a:r>
          </a:p>
          <a:p>
            <a:endParaRPr lang="en-US" dirty="0"/>
          </a:p>
          <a:p>
            <a:r>
              <a:rPr lang="en-US" dirty="0"/>
              <a:t>&lt;/body&gt;</a:t>
            </a:r>
          </a:p>
          <a:p>
            <a:r>
              <a:rPr lang="en-US" dirty="0"/>
              <a:t>&lt;/html&gt;</a:t>
            </a:r>
          </a:p>
        </p:txBody>
      </p:sp>
      <p:sp>
        <p:nvSpPr>
          <p:cNvPr id="4" name="Slide Number Placeholder 3"/>
          <p:cNvSpPr>
            <a:spLocks noGrp="1"/>
          </p:cNvSpPr>
          <p:nvPr>
            <p:ph type="sldNum" sz="quarter" idx="10"/>
          </p:nvPr>
        </p:nvSpPr>
        <p:spPr/>
        <p:txBody>
          <a:bodyPr/>
          <a:lstStyle/>
          <a:p>
            <a:fld id="{63D122AA-AA5B-4543-AF35-908EC69A7057}" type="slidenum">
              <a:rPr lang="en-US" smtClean="0"/>
              <a:pPr/>
              <a:t>10</a:t>
            </a:fld>
            <a:endParaRPr lang="en-US"/>
          </a:p>
        </p:txBody>
      </p:sp>
    </p:spTree>
    <p:extLst>
      <p:ext uri="{BB962C8B-B14F-4D97-AF65-F5344CB8AC3E}">
        <p14:creationId xmlns:p14="http://schemas.microsoft.com/office/powerpoint/2010/main" val="2574220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6D8953-6AEA-443E-85A8-6767A37BD303}" type="slidenum">
              <a:rPr lang="en-US"/>
              <a:pPr/>
              <a:t>13</a:t>
            </a:fld>
            <a:endParaRPr lang="en-US"/>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3D122AA-AA5B-4543-AF35-908EC69A7057}" type="slidenum">
              <a:rPr lang="en-US" smtClean="0"/>
              <a:pPr/>
              <a:t>18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3D122AA-AA5B-4543-AF35-908EC69A7057}" type="slidenum">
              <a:rPr lang="en-US" smtClean="0"/>
              <a:pPr/>
              <a:t>19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Including </a:t>
            </a:r>
            <a:r>
              <a:rPr lang="en-US" dirty="0" err="1"/>
              <a:t>doctype</a:t>
            </a:r>
            <a:r>
              <a:rPr lang="en-US" dirty="0"/>
              <a:t> ensures a best effort to attempt to render with current standards</a:t>
            </a:r>
          </a:p>
          <a:p>
            <a:r>
              <a:rPr lang="en-US" dirty="0"/>
              <a:t>When omitted browsers tend to render in an incompatible mode.</a:t>
            </a:r>
          </a:p>
          <a:p>
            <a:r>
              <a:rPr lang="en-US" dirty="0"/>
              <a:t>&lt;meta </a:t>
            </a:r>
            <a:r>
              <a:rPr lang="en-US" dirty="0" err="1"/>
              <a:t>charset</a:t>
            </a:r>
            <a:r>
              <a:rPr lang="en-US" dirty="0"/>
              <a:t>=“utf-8”&gt;</a:t>
            </a:r>
          </a:p>
          <a:p>
            <a:r>
              <a:rPr lang="en-US" dirty="0"/>
              <a:t>&lt;html </a:t>
            </a:r>
            <a:r>
              <a:rPr lang="en-US" dirty="0" err="1"/>
              <a:t>lang</a:t>
            </a:r>
            <a:r>
              <a:rPr lang="en-US" dirty="0"/>
              <a:t>=“en”&gt;</a:t>
            </a:r>
            <a:endParaRPr lang="en-IN" dirty="0"/>
          </a:p>
        </p:txBody>
      </p:sp>
      <p:sp>
        <p:nvSpPr>
          <p:cNvPr id="4" name="Slide Number Placeholder 3"/>
          <p:cNvSpPr>
            <a:spLocks noGrp="1"/>
          </p:cNvSpPr>
          <p:nvPr>
            <p:ph type="sldNum" sz="quarter" idx="10"/>
          </p:nvPr>
        </p:nvSpPr>
        <p:spPr/>
        <p:txBody>
          <a:bodyPr/>
          <a:lstStyle/>
          <a:p>
            <a:fld id="{63D122AA-AA5B-4543-AF35-908EC69A7057}" type="slidenum">
              <a:rPr lang="en-US" smtClean="0"/>
              <a:pPr/>
              <a:t>20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&lt;form </a:t>
            </a:r>
            <a:r>
              <a:rPr lang="en-US" sz="1200" kern="1200" dirty="0" err="1">
                <a:solidFill>
                  <a:schemeClr val="tx1"/>
                </a:solidFill>
                <a:effectLst/>
                <a:latin typeface="Arial" charset="0"/>
                <a:ea typeface="+mn-ea"/>
                <a:cs typeface="+mn-cs"/>
              </a:rPr>
              <a:t>onsubmit</a:t>
            </a:r>
            <a:r>
              <a:rPr lang="en-US" sz="1200" kern="1200" dirty="0">
                <a:solidFill>
                  <a:schemeClr val="tx1"/>
                </a:solidFill>
                <a:effectLst/>
                <a:latin typeface="Arial" charset="0"/>
                <a:ea typeface="+mn-ea"/>
                <a:cs typeface="+mn-cs"/>
              </a:rPr>
              <a:t>="return false" </a:t>
            </a:r>
            <a:r>
              <a:rPr lang="en-US" sz="1200" kern="1200" dirty="0" err="1">
                <a:solidFill>
                  <a:schemeClr val="tx1"/>
                </a:solidFill>
                <a:effectLst/>
                <a:latin typeface="Arial" charset="0"/>
                <a:ea typeface="+mn-ea"/>
                <a:cs typeface="+mn-cs"/>
              </a:rPr>
              <a:t>oninput</a:t>
            </a:r>
            <a:r>
              <a:rPr lang="en-US" sz="1200" kern="1200" dirty="0">
                <a:solidFill>
                  <a:schemeClr val="tx1"/>
                </a:solidFill>
                <a:effectLst/>
                <a:latin typeface="Arial" charset="0"/>
                <a:ea typeface="+mn-ea"/>
                <a:cs typeface="+mn-cs"/>
              </a:rPr>
              <a:t>="</a:t>
            </a:r>
            <a:r>
              <a:rPr lang="en-US" sz="1200" kern="1200" dirty="0" err="1">
                <a:solidFill>
                  <a:schemeClr val="tx1"/>
                </a:solidFill>
                <a:effectLst/>
                <a:latin typeface="Arial" charset="0"/>
                <a:ea typeface="+mn-ea"/>
                <a:cs typeface="+mn-cs"/>
              </a:rPr>
              <a:t>amount.value</a:t>
            </a:r>
            <a:r>
              <a:rPr lang="en-US" sz="1200" kern="1200" dirty="0">
                <a:solidFill>
                  <a:schemeClr val="tx1"/>
                </a:solidFill>
                <a:effectLst/>
                <a:latin typeface="Arial" charset="0"/>
                <a:ea typeface="+mn-ea"/>
                <a:cs typeface="+mn-cs"/>
              </a:rPr>
              <a:t> =(</a:t>
            </a:r>
            <a:r>
              <a:rPr lang="en-US" sz="1200" kern="1200" dirty="0" err="1">
                <a:solidFill>
                  <a:schemeClr val="tx1"/>
                </a:solidFill>
                <a:effectLst/>
                <a:latin typeface="Arial" charset="0"/>
                <a:ea typeface="+mn-ea"/>
                <a:cs typeface="+mn-cs"/>
              </a:rPr>
              <a:t>hours.valueAsNumber</a:t>
            </a:r>
            <a:r>
              <a:rPr lang="en-US" sz="1200" kern="1200" dirty="0">
                <a:solidFill>
                  <a:schemeClr val="tx1"/>
                </a:solidFill>
                <a:effectLst/>
                <a:latin typeface="Arial" charset="0"/>
                <a:ea typeface="+mn-ea"/>
                <a:cs typeface="+mn-cs"/>
              </a:rPr>
              <a:t> * </a:t>
            </a:r>
            <a:r>
              <a:rPr lang="en-US" sz="1200" kern="1200" dirty="0" err="1">
                <a:solidFill>
                  <a:schemeClr val="tx1"/>
                </a:solidFill>
                <a:effectLst/>
                <a:latin typeface="Arial" charset="0"/>
                <a:ea typeface="+mn-ea"/>
                <a:cs typeface="+mn-cs"/>
              </a:rPr>
              <a:t>rate.valueAsNumber</a:t>
            </a:r>
            <a:r>
              <a:rPr lang="en-US" sz="1200" kern="1200" dirty="0">
                <a:solidFill>
                  <a:schemeClr val="tx1"/>
                </a:solidFill>
                <a:effectLst/>
                <a:latin typeface="Arial" charset="0"/>
                <a:ea typeface="+mn-ea"/>
                <a:cs typeface="+mn-cs"/>
              </a:rPr>
              <a:t>) +((</a:t>
            </a:r>
            <a:r>
              <a:rPr lang="en-US" sz="1200" kern="1200" dirty="0" err="1">
                <a:solidFill>
                  <a:schemeClr val="tx1"/>
                </a:solidFill>
                <a:effectLst/>
                <a:latin typeface="Arial" charset="0"/>
                <a:ea typeface="+mn-ea"/>
                <a:cs typeface="+mn-cs"/>
              </a:rPr>
              <a:t>hours.valueAsNumber</a:t>
            </a:r>
            <a:r>
              <a:rPr lang="en-US" sz="1200" kern="1200" dirty="0">
                <a:solidFill>
                  <a:schemeClr val="tx1"/>
                </a:solidFill>
                <a:effectLst/>
                <a:latin typeface="Arial" charset="0"/>
                <a:ea typeface="+mn-ea"/>
                <a:cs typeface="+mn-cs"/>
              </a:rPr>
              <a:t> * </a:t>
            </a:r>
            <a:r>
              <a:rPr lang="en-US" sz="1200" kern="1200" dirty="0" err="1">
                <a:solidFill>
                  <a:schemeClr val="tx1"/>
                </a:solidFill>
                <a:effectLst/>
                <a:latin typeface="Arial" charset="0"/>
                <a:ea typeface="+mn-ea"/>
                <a:cs typeface="+mn-cs"/>
              </a:rPr>
              <a:t>rate.valueAsNumber</a:t>
            </a:r>
            <a:r>
              <a:rPr lang="en-US" sz="1200" kern="1200" dirty="0">
                <a:solidFill>
                  <a:schemeClr val="tx1"/>
                </a:solidFill>
                <a:effectLst/>
                <a:latin typeface="Arial" charset="0"/>
                <a:ea typeface="+mn-ea"/>
                <a:cs typeface="+mn-cs"/>
              </a:rPr>
              <a:t>) *</a:t>
            </a:r>
            <a:r>
              <a:rPr lang="en-US" sz="1200" kern="1200" dirty="0" err="1">
                <a:solidFill>
                  <a:schemeClr val="tx1"/>
                </a:solidFill>
                <a:effectLst/>
                <a:latin typeface="Arial" charset="0"/>
                <a:ea typeface="+mn-ea"/>
                <a:cs typeface="+mn-cs"/>
              </a:rPr>
              <a:t>vat.valueAsNumber</a:t>
            </a:r>
            <a:r>
              <a:rPr lang="en-US" sz="1200" kern="1200" dirty="0">
                <a:solidFill>
                  <a:schemeClr val="tx1"/>
                </a:solidFill>
                <a:effectLst/>
                <a:latin typeface="Arial" charset="0"/>
                <a:ea typeface="+mn-ea"/>
                <a:cs typeface="+mn-cs"/>
              </a:rPr>
              <a:t>)"&gt;</a:t>
            </a:r>
            <a:br>
              <a:rPr lang="en-US" sz="1200" kern="1200" dirty="0">
                <a:solidFill>
                  <a:schemeClr val="tx1"/>
                </a:solidFill>
                <a:effectLst/>
                <a:latin typeface="Arial" charset="0"/>
                <a:ea typeface="+mn-ea"/>
                <a:cs typeface="+mn-cs"/>
              </a:rPr>
            </a:br>
            <a:r>
              <a:rPr lang="en-US" sz="1200" kern="1200" dirty="0">
                <a:solidFill>
                  <a:schemeClr val="tx1"/>
                </a:solidFill>
                <a:effectLst/>
                <a:latin typeface="Arial" charset="0"/>
                <a:ea typeface="+mn-ea"/>
                <a:cs typeface="+mn-cs"/>
              </a:rPr>
              <a:t>  &lt;legend&gt;Invoice&lt;/legend&gt;</a:t>
            </a:r>
            <a:br>
              <a:rPr lang="en-US" sz="1200" kern="1200" dirty="0">
                <a:solidFill>
                  <a:schemeClr val="tx1"/>
                </a:solidFill>
                <a:effectLst/>
                <a:latin typeface="Arial" charset="0"/>
                <a:ea typeface="+mn-ea"/>
                <a:cs typeface="+mn-cs"/>
              </a:rPr>
            </a:br>
            <a:br>
              <a:rPr lang="en-US" sz="1200" kern="1200" dirty="0">
                <a:solidFill>
                  <a:schemeClr val="tx1"/>
                </a:solidFill>
                <a:effectLst/>
                <a:latin typeface="Arial" charset="0"/>
                <a:ea typeface="+mn-ea"/>
                <a:cs typeface="+mn-cs"/>
              </a:rPr>
            </a:br>
            <a:r>
              <a:rPr lang="en-US" sz="1200" kern="1200" dirty="0">
                <a:solidFill>
                  <a:schemeClr val="tx1"/>
                </a:solidFill>
                <a:effectLst/>
                <a:latin typeface="Arial" charset="0"/>
                <a:ea typeface="+mn-ea"/>
                <a:cs typeface="+mn-cs"/>
              </a:rPr>
              <a:t>  &lt;p&gt;&lt;label for="hours"&gt;Number of hours&lt;/label&gt;</a:t>
            </a:r>
            <a:br>
              <a:rPr lang="en-US" sz="1200" kern="1200" dirty="0">
                <a:solidFill>
                  <a:schemeClr val="tx1"/>
                </a:solidFill>
                <a:effectLst/>
                <a:latin typeface="Arial" charset="0"/>
                <a:ea typeface="+mn-ea"/>
                <a:cs typeface="+mn-cs"/>
              </a:rPr>
            </a:br>
            <a:r>
              <a:rPr lang="en-US" sz="1200" kern="1200" dirty="0">
                <a:solidFill>
                  <a:schemeClr val="tx1"/>
                </a:solidFill>
                <a:effectLst/>
                <a:latin typeface="Arial" charset="0"/>
                <a:ea typeface="+mn-ea"/>
                <a:cs typeface="+mn-cs"/>
              </a:rPr>
              <a:t>  &lt;input type="number" min="0" id="hours" name="hours"&gt;&lt;/p&gt;</a:t>
            </a:r>
            <a:br>
              <a:rPr lang="en-US" sz="1200" kern="1200" dirty="0">
                <a:solidFill>
                  <a:schemeClr val="tx1"/>
                </a:solidFill>
                <a:effectLst/>
                <a:latin typeface="Arial" charset="0"/>
                <a:ea typeface="+mn-ea"/>
                <a:cs typeface="+mn-cs"/>
              </a:rPr>
            </a:br>
            <a:br>
              <a:rPr lang="en-US" sz="1200" kern="1200" dirty="0">
                <a:solidFill>
                  <a:schemeClr val="tx1"/>
                </a:solidFill>
                <a:effectLst/>
                <a:latin typeface="Arial" charset="0"/>
                <a:ea typeface="+mn-ea"/>
                <a:cs typeface="+mn-cs"/>
              </a:rPr>
            </a:br>
            <a:r>
              <a:rPr lang="en-US" sz="1200" kern="1200" dirty="0">
                <a:solidFill>
                  <a:schemeClr val="tx1"/>
                </a:solidFill>
                <a:effectLst/>
                <a:latin typeface="Arial" charset="0"/>
                <a:ea typeface="+mn-ea"/>
                <a:cs typeface="+mn-cs"/>
              </a:rPr>
              <a:t>  &lt;p&gt;&lt;label for="rate"&gt;Rate&lt;/label&gt;</a:t>
            </a:r>
            <a:br>
              <a:rPr lang="en-US" sz="1200" kern="1200" dirty="0">
                <a:solidFill>
                  <a:schemeClr val="tx1"/>
                </a:solidFill>
                <a:effectLst/>
                <a:latin typeface="Arial" charset="0"/>
                <a:ea typeface="+mn-ea"/>
                <a:cs typeface="+mn-cs"/>
              </a:rPr>
            </a:br>
            <a:r>
              <a:rPr lang="en-US" sz="1200" kern="1200" dirty="0">
                <a:solidFill>
                  <a:schemeClr val="tx1"/>
                </a:solidFill>
                <a:effectLst/>
                <a:latin typeface="Arial" charset="0"/>
                <a:ea typeface="+mn-ea"/>
                <a:cs typeface="+mn-cs"/>
              </a:rPr>
              <a:t>  &lt;span&gt;£&lt;/span&gt;&lt;input type="number" min="0" id="</a:t>
            </a:r>
            <a:r>
              <a:rPr lang="en-US" sz="1200" kern="1200" dirty="0" err="1">
                <a:solidFill>
                  <a:schemeClr val="tx1"/>
                </a:solidFill>
                <a:effectLst/>
                <a:latin typeface="Arial" charset="0"/>
                <a:ea typeface="+mn-ea"/>
                <a:cs typeface="+mn-cs"/>
              </a:rPr>
              <a:t>rate"name</a:t>
            </a:r>
            <a:r>
              <a:rPr lang="en-US" sz="1200" kern="1200" dirty="0">
                <a:solidFill>
                  <a:schemeClr val="tx1"/>
                </a:solidFill>
                <a:effectLst/>
                <a:latin typeface="Arial" charset="0"/>
                <a:ea typeface="+mn-ea"/>
                <a:cs typeface="+mn-cs"/>
              </a:rPr>
              <a:t>="rate"&gt;&lt;/p&gt;</a:t>
            </a:r>
            <a:br>
              <a:rPr lang="en-US" sz="1200" kern="1200" dirty="0">
                <a:solidFill>
                  <a:schemeClr val="tx1"/>
                </a:solidFill>
                <a:effectLst/>
                <a:latin typeface="Arial" charset="0"/>
                <a:ea typeface="+mn-ea"/>
                <a:cs typeface="+mn-cs"/>
              </a:rPr>
            </a:br>
            <a:br>
              <a:rPr lang="en-US" sz="1200" kern="1200" dirty="0">
                <a:solidFill>
                  <a:schemeClr val="tx1"/>
                </a:solidFill>
                <a:effectLst/>
                <a:latin typeface="Arial" charset="0"/>
                <a:ea typeface="+mn-ea"/>
                <a:cs typeface="+mn-cs"/>
              </a:rPr>
            </a:br>
            <a:r>
              <a:rPr lang="en-US" sz="1200" kern="1200" dirty="0">
                <a:solidFill>
                  <a:schemeClr val="tx1"/>
                </a:solidFill>
                <a:effectLst/>
                <a:latin typeface="Arial" charset="0"/>
                <a:ea typeface="+mn-ea"/>
                <a:cs typeface="+mn-cs"/>
              </a:rPr>
              <a:t>  &lt;p&gt;&lt;label for="vat"&gt;VAT&lt;/label&gt;</a:t>
            </a:r>
            <a:br>
              <a:rPr lang="en-US" sz="1200" kern="1200" dirty="0">
                <a:solidFill>
                  <a:schemeClr val="tx1"/>
                </a:solidFill>
                <a:effectLst/>
                <a:latin typeface="Arial" charset="0"/>
                <a:ea typeface="+mn-ea"/>
                <a:cs typeface="+mn-cs"/>
              </a:rPr>
            </a:br>
            <a:r>
              <a:rPr lang="en-US" sz="1200" kern="1200" dirty="0">
                <a:solidFill>
                  <a:schemeClr val="tx1"/>
                </a:solidFill>
                <a:effectLst/>
                <a:latin typeface="Arial" charset="0"/>
                <a:ea typeface="+mn-ea"/>
                <a:cs typeface="+mn-cs"/>
              </a:rPr>
              <a:t>  &lt;input type="number" min="0" id="vat" value="0.20"name="vat"&gt;&lt;/p&gt;</a:t>
            </a:r>
            <a:br>
              <a:rPr lang="en-US" sz="1200" kern="1200" dirty="0">
                <a:solidFill>
                  <a:schemeClr val="tx1"/>
                </a:solidFill>
                <a:effectLst/>
                <a:latin typeface="Arial" charset="0"/>
                <a:ea typeface="+mn-ea"/>
                <a:cs typeface="+mn-cs"/>
              </a:rPr>
            </a:br>
            <a:br>
              <a:rPr lang="en-US" sz="1200" kern="1200" dirty="0">
                <a:solidFill>
                  <a:schemeClr val="tx1"/>
                </a:solidFill>
                <a:effectLst/>
                <a:latin typeface="Arial" charset="0"/>
                <a:ea typeface="+mn-ea"/>
                <a:cs typeface="+mn-cs"/>
              </a:rPr>
            </a:br>
            <a:r>
              <a:rPr lang="en-US" sz="1200" kern="1200" dirty="0">
                <a:solidFill>
                  <a:schemeClr val="tx1"/>
                </a:solidFill>
                <a:effectLst/>
                <a:latin typeface="Arial" charset="0"/>
                <a:ea typeface="+mn-ea"/>
                <a:cs typeface="+mn-cs"/>
              </a:rPr>
              <a:t>  &lt;p&gt;Total: &lt;strong&gt;£&lt;output name="amount" for="hours rate vat"&gt;0&lt;/output&gt;&lt;/strong&gt;&lt;/p&gt;</a:t>
            </a:r>
            <a:br>
              <a:rPr lang="en-US" sz="1200" kern="1200" dirty="0">
                <a:solidFill>
                  <a:schemeClr val="tx1"/>
                </a:solidFill>
                <a:effectLst/>
                <a:latin typeface="Arial" charset="0"/>
                <a:ea typeface="+mn-ea"/>
                <a:cs typeface="+mn-cs"/>
              </a:rPr>
            </a:br>
            <a:r>
              <a:rPr lang="en-US" sz="1200" kern="1200" dirty="0">
                <a:solidFill>
                  <a:schemeClr val="tx1"/>
                </a:solidFill>
                <a:effectLst/>
                <a:latin typeface="Arial" charset="0"/>
                <a:ea typeface="+mn-ea"/>
                <a:cs typeface="+mn-cs"/>
              </a:rPr>
              <a:t>&lt;/form&gt;</a:t>
            </a:r>
            <a:endParaRPr lang="en-US" dirty="0"/>
          </a:p>
        </p:txBody>
      </p:sp>
      <p:sp>
        <p:nvSpPr>
          <p:cNvPr id="4" name="Slide Number Placeholder 3"/>
          <p:cNvSpPr>
            <a:spLocks noGrp="1"/>
          </p:cNvSpPr>
          <p:nvPr>
            <p:ph type="sldNum" sz="quarter" idx="10"/>
          </p:nvPr>
        </p:nvSpPr>
        <p:spPr/>
        <p:txBody>
          <a:bodyPr/>
          <a:lstStyle/>
          <a:p>
            <a:fld id="{63D122AA-AA5B-4543-AF35-908EC69A7057}" type="slidenum">
              <a:rPr lang="en-US" smtClean="0"/>
              <a:pPr/>
              <a:t>39</a:t>
            </a:fld>
            <a:endParaRPr lang="en-US"/>
          </a:p>
        </p:txBody>
      </p:sp>
    </p:spTree>
    <p:extLst>
      <p:ext uri="{BB962C8B-B14F-4D97-AF65-F5344CB8AC3E}">
        <p14:creationId xmlns:p14="http://schemas.microsoft.com/office/powerpoint/2010/main" val="2051354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3D122AA-AA5B-4543-AF35-908EC69A7057}" type="slidenum">
              <a:rPr lang="en-US" smtClean="0"/>
              <a:pPr/>
              <a:t>59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mn-cs"/>
              </a:rPr>
              <a:t>Code explained:</a:t>
            </a:r>
          </a:p>
          <a:p>
            <a:r>
              <a:rPr lang="en-US" sz="1200" b="0" i="0" kern="1200" dirty="0">
                <a:solidFill>
                  <a:schemeClr val="tx1"/>
                </a:solidFill>
                <a:effectLst/>
                <a:latin typeface="Arial" charset="0"/>
                <a:ea typeface="+mn-ea"/>
                <a:cs typeface="+mn-cs"/>
              </a:rPr>
              <a:t>Call </a:t>
            </a:r>
            <a:r>
              <a:rPr lang="en-US" sz="1200" b="0" i="0" kern="1200" dirty="0" err="1">
                <a:solidFill>
                  <a:schemeClr val="tx1"/>
                </a:solidFill>
                <a:effectLst/>
                <a:latin typeface="Arial" charset="0"/>
                <a:ea typeface="+mn-ea"/>
                <a:cs typeface="+mn-cs"/>
              </a:rPr>
              <a:t>preventDefault</a:t>
            </a:r>
            <a:r>
              <a:rPr lang="en-US" sz="1200" b="0" i="0" kern="1200" dirty="0">
                <a:solidFill>
                  <a:schemeClr val="tx1"/>
                </a:solidFill>
                <a:effectLst/>
                <a:latin typeface="Arial" charset="0"/>
                <a:ea typeface="+mn-ea"/>
                <a:cs typeface="+mn-cs"/>
              </a:rPr>
              <a:t>() to prevent the browser default handling of the data (default is open as link on drop)</a:t>
            </a:r>
          </a:p>
          <a:p>
            <a:r>
              <a:rPr lang="en-US" sz="1200" b="0" i="0" kern="1200" dirty="0">
                <a:solidFill>
                  <a:schemeClr val="tx1"/>
                </a:solidFill>
                <a:effectLst/>
                <a:latin typeface="Arial" charset="0"/>
                <a:ea typeface="+mn-ea"/>
                <a:cs typeface="+mn-cs"/>
              </a:rPr>
              <a:t>Get the dragged data with the </a:t>
            </a:r>
            <a:r>
              <a:rPr lang="en-US" sz="1200" b="0" i="0" kern="1200" dirty="0" err="1">
                <a:solidFill>
                  <a:schemeClr val="tx1"/>
                </a:solidFill>
                <a:effectLst/>
                <a:latin typeface="Arial" charset="0"/>
                <a:ea typeface="+mn-ea"/>
                <a:cs typeface="+mn-cs"/>
              </a:rPr>
              <a:t>dataTransfer.getData</a:t>
            </a:r>
            <a:r>
              <a:rPr lang="en-US" sz="1200" b="0" i="0" kern="1200" dirty="0">
                <a:solidFill>
                  <a:schemeClr val="tx1"/>
                </a:solidFill>
                <a:effectLst/>
                <a:latin typeface="Arial" charset="0"/>
                <a:ea typeface="+mn-ea"/>
                <a:cs typeface="+mn-cs"/>
              </a:rPr>
              <a:t>() method. This method will return any data that was set to the same type in the </a:t>
            </a:r>
            <a:r>
              <a:rPr lang="en-US" sz="1200" b="0" i="0" kern="1200" dirty="0" err="1">
                <a:solidFill>
                  <a:schemeClr val="tx1"/>
                </a:solidFill>
                <a:effectLst/>
                <a:latin typeface="Arial" charset="0"/>
                <a:ea typeface="+mn-ea"/>
                <a:cs typeface="+mn-cs"/>
              </a:rPr>
              <a:t>setData</a:t>
            </a:r>
            <a:r>
              <a:rPr lang="en-US" sz="1200" b="0" i="0" kern="1200" dirty="0">
                <a:solidFill>
                  <a:schemeClr val="tx1"/>
                </a:solidFill>
                <a:effectLst/>
                <a:latin typeface="Arial" charset="0"/>
                <a:ea typeface="+mn-ea"/>
                <a:cs typeface="+mn-cs"/>
              </a:rPr>
              <a:t>() method</a:t>
            </a:r>
          </a:p>
          <a:p>
            <a:r>
              <a:rPr lang="en-US" sz="1200" b="0" i="0" kern="1200" dirty="0">
                <a:solidFill>
                  <a:schemeClr val="tx1"/>
                </a:solidFill>
                <a:effectLst/>
                <a:latin typeface="Arial" charset="0"/>
                <a:ea typeface="+mn-ea"/>
                <a:cs typeface="+mn-cs"/>
              </a:rPr>
              <a:t>The dragged data is the id of the dragged element ("drag1")</a:t>
            </a:r>
          </a:p>
          <a:p>
            <a:r>
              <a:rPr lang="en-US" sz="1200" b="0" i="0" kern="1200" dirty="0">
                <a:solidFill>
                  <a:schemeClr val="tx1"/>
                </a:solidFill>
                <a:effectLst/>
                <a:latin typeface="Arial" charset="0"/>
                <a:ea typeface="+mn-ea"/>
                <a:cs typeface="+mn-cs"/>
              </a:rPr>
              <a:t>Append the dragged element into the drop element</a:t>
            </a:r>
          </a:p>
          <a:p>
            <a:endParaRPr lang="en-US" dirty="0"/>
          </a:p>
        </p:txBody>
      </p:sp>
      <p:sp>
        <p:nvSpPr>
          <p:cNvPr id="4" name="Slide Number Placeholder 3"/>
          <p:cNvSpPr>
            <a:spLocks noGrp="1"/>
          </p:cNvSpPr>
          <p:nvPr>
            <p:ph type="sldNum" sz="quarter" idx="10"/>
          </p:nvPr>
        </p:nvSpPr>
        <p:spPr/>
        <p:txBody>
          <a:bodyPr/>
          <a:lstStyle/>
          <a:p>
            <a:fld id="{63D122AA-AA5B-4543-AF35-908EC69A7057}" type="slidenum">
              <a:rPr lang="en-US" smtClean="0"/>
              <a:pPr/>
              <a:t>76</a:t>
            </a:fld>
            <a:endParaRPr lang="en-US"/>
          </a:p>
        </p:txBody>
      </p:sp>
    </p:spTree>
    <p:extLst>
      <p:ext uri="{BB962C8B-B14F-4D97-AF65-F5344CB8AC3E}">
        <p14:creationId xmlns:p14="http://schemas.microsoft.com/office/powerpoint/2010/main" val="1039235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5/9/2017</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9BB61FD-C1F2-4A71-9B04-CA5F3C9E5EE0}"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6373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5/9/2017</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9BB61FD-C1F2-4A71-9B04-CA5F3C9E5EE0}" type="slidenum">
              <a:rPr lang="en-US" smtClean="0"/>
              <a:pPr/>
              <a:t>‹#›</a:t>
            </a:fld>
            <a:endParaRPr lang="en-US"/>
          </a:p>
        </p:txBody>
      </p:sp>
    </p:spTree>
    <p:extLst>
      <p:ext uri="{BB962C8B-B14F-4D97-AF65-F5344CB8AC3E}">
        <p14:creationId xmlns:p14="http://schemas.microsoft.com/office/powerpoint/2010/main" val="2720795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5/9/2017</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9BB61FD-C1F2-4A71-9B04-CA5F3C9E5EE0}" type="slidenum">
              <a:rPr lang="en-US" smtClean="0"/>
              <a:pPr/>
              <a:t>‹#›</a:t>
            </a:fld>
            <a:endParaRPr lang="en-US"/>
          </a:p>
        </p:txBody>
      </p:sp>
    </p:spTree>
    <p:extLst>
      <p:ext uri="{BB962C8B-B14F-4D97-AF65-F5344CB8AC3E}">
        <p14:creationId xmlns:p14="http://schemas.microsoft.com/office/powerpoint/2010/main" val="1616168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0551" y="76200"/>
            <a:ext cx="7772400" cy="990600"/>
          </a:xfrm>
        </p:spPr>
        <p:txBody>
          <a:bodyPr/>
          <a:lstStyle/>
          <a:p>
            <a:r>
              <a:rPr lang="en-US"/>
              <a:t>Click to edit Master title style</a:t>
            </a:r>
          </a:p>
        </p:txBody>
      </p:sp>
      <p:sp>
        <p:nvSpPr>
          <p:cNvPr id="3" name="Text Placeholder 2"/>
          <p:cNvSpPr>
            <a:spLocks noGrp="1"/>
          </p:cNvSpPr>
          <p:nvPr>
            <p:ph type="body" sz="half" idx="1"/>
          </p:nvPr>
        </p:nvSpPr>
        <p:spPr>
          <a:xfrm>
            <a:off x="301625" y="1371601"/>
            <a:ext cx="3944939" cy="4624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98968" y="1371601"/>
            <a:ext cx="3946525" cy="4624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7269120" y="6526772"/>
            <a:ext cx="1693440" cy="269309"/>
          </a:xfrm>
        </p:spPr>
        <p:txBody>
          <a:bodyPr lIns="82945" tIns="41473" rIns="82945" bIns="41473"/>
          <a:lstStyle>
            <a:lvl1pPr>
              <a:defRPr/>
            </a:lvl1pPr>
          </a:lstStyle>
          <a:p>
            <a:fld id="{19BB61FD-C1F2-4A71-9B04-CA5F3C9E5EE0}" type="slidenum">
              <a:rPr lang="en-US" smtClean="0"/>
              <a:pPr/>
              <a:t>‹#›</a:t>
            </a:fld>
            <a:endParaRPr lang="en-US"/>
          </a:p>
        </p:txBody>
      </p:sp>
      <p:sp>
        <p:nvSpPr>
          <p:cNvPr id="7" name="Rectangle 5"/>
          <p:cNvSpPr>
            <a:spLocks noGrp="1" noChangeArrowheads="1"/>
          </p:cNvSpPr>
          <p:nvPr>
            <p:ph type="ftr" sz="quarter" idx="3"/>
          </p:nvPr>
        </p:nvSpPr>
        <p:spPr>
          <a:xfrm>
            <a:off x="457200" y="6553200"/>
            <a:ext cx="6172200" cy="228600"/>
          </a:xfrm>
          <a:prstGeom prst="rect">
            <a:avLst/>
          </a:prstGeom>
        </p:spPr>
        <p:txBody>
          <a:bodyPr/>
          <a:lstStyle>
            <a:lvl1pPr>
              <a:defRPr sz="1200">
                <a:latin typeface="+mn-lt"/>
              </a:defRPr>
            </a:lvl1pPr>
          </a:lstStyle>
          <a:p>
            <a:pPr>
              <a:defRPr/>
            </a:pPr>
            <a:endParaRPr lang="en-US"/>
          </a:p>
        </p:txBody>
      </p:sp>
    </p:spTree>
    <p:extLst>
      <p:ext uri="{BB962C8B-B14F-4D97-AF65-F5344CB8AC3E}">
        <p14:creationId xmlns:p14="http://schemas.microsoft.com/office/powerpoint/2010/main" val="3947209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dirty="0"/>
              <a:t>5/9/2017</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28E3F4F-51B2-42EE-AFA2-40C4572185CC}" type="slidenum">
              <a:rPr lang="en-US" dirty="0"/>
              <a:t>‹#›</a:t>
            </a:fld>
            <a:endParaRPr lang="en-US" dirty="0"/>
          </a:p>
        </p:txBody>
      </p:sp>
    </p:spTree>
    <p:extLst>
      <p:ext uri="{BB962C8B-B14F-4D97-AF65-F5344CB8AC3E}">
        <p14:creationId xmlns:p14="http://schemas.microsoft.com/office/powerpoint/2010/main" val="1088368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5/9/2017</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8977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5/9/2017</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19BB61FD-C1F2-4A71-9B04-CA5F3C9E5EE0}" type="slidenum">
              <a:rPr lang="en-US" smtClean="0"/>
              <a:pPr/>
              <a:t>‹#›</a:t>
            </a:fld>
            <a:endParaRPr lang="en-US"/>
          </a:p>
        </p:txBody>
      </p:sp>
    </p:spTree>
    <p:extLst>
      <p:ext uri="{BB962C8B-B14F-4D97-AF65-F5344CB8AC3E}">
        <p14:creationId xmlns:p14="http://schemas.microsoft.com/office/powerpoint/2010/main" val="3806753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5/9/2017</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19BB61FD-C1F2-4A71-9B04-CA5F3C9E5EE0}" type="slidenum">
              <a:rPr lang="en-US" smtClean="0"/>
              <a:pPr/>
              <a:t>‹#›</a:t>
            </a:fld>
            <a:endParaRPr lang="en-US"/>
          </a:p>
        </p:txBody>
      </p:sp>
    </p:spTree>
    <p:extLst>
      <p:ext uri="{BB962C8B-B14F-4D97-AF65-F5344CB8AC3E}">
        <p14:creationId xmlns:p14="http://schemas.microsoft.com/office/powerpoint/2010/main" val="2266391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5/9/2017</a:t>
            </a:fld>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32858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5/9/2017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825375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6DFF08F-DC6B-4601-B491-B0F83F6DD2DA}" type="datetimeFigureOut">
              <a:rPr lang="en-US" dirty="0"/>
              <a:pPr/>
              <a:t>5/9/2017</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9BB61FD-C1F2-4A71-9B04-CA5F3C9E5EE0}" type="slidenum">
              <a:rPr lang="en-US" smtClean="0"/>
              <a:pPr/>
              <a:t>‹#›</a:t>
            </a:fld>
            <a:endParaRPr lang="en-US"/>
          </a:p>
        </p:txBody>
      </p:sp>
    </p:spTree>
    <p:extLst>
      <p:ext uri="{BB962C8B-B14F-4D97-AF65-F5344CB8AC3E}">
        <p14:creationId xmlns:p14="http://schemas.microsoft.com/office/powerpoint/2010/main" val="1857879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5/9/2017</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19BB61FD-C1F2-4A71-9B04-CA5F3C9E5EE0}" type="slidenum">
              <a:rPr lang="en-US" smtClean="0"/>
              <a:pPr/>
              <a:t>‹#›</a:t>
            </a:fld>
            <a:endParaRPr lang="en-US"/>
          </a:p>
        </p:txBody>
      </p:sp>
    </p:spTree>
    <p:extLst>
      <p:ext uri="{BB962C8B-B14F-4D97-AF65-F5344CB8AC3E}">
        <p14:creationId xmlns:p14="http://schemas.microsoft.com/office/powerpoint/2010/main" val="2610674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5/9/2017</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19BB61FD-C1F2-4A71-9B04-CA5F3C9E5EE0}"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275958"/>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html5.org/outliner"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whatwg.org/specs/web-apps/current-work/multipage/the-button-element.html#the-output-element"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w3schools.com/tags/tag_source.asp" TargetMode="External"/><Relationship Id="rId2" Type="http://schemas.openxmlformats.org/officeDocument/2006/relationships/hyperlink" Target="http://www.w3schools.com/tags/tag_video.asp" TargetMode="External"/><Relationship Id="rId1" Type="http://schemas.openxmlformats.org/officeDocument/2006/relationships/slideLayout" Target="../slideLayouts/slideLayout2.xml"/><Relationship Id="rId4" Type="http://schemas.openxmlformats.org/officeDocument/2006/relationships/hyperlink" Target="http://www.w3schools.com/tags/tag_track.asp"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oss.maxcdn.com/libs/html5shiv/3.7.0/html5shiv.js" TargetMode="External"/><Relationship Id="rId2" Type="http://schemas.openxmlformats.org/officeDocument/2006/relationships/hyperlink" Target="https://github.com/aFarkas/html5shiv"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4343400"/>
            <a:ext cx="9144000" cy="1012825"/>
          </a:xfrm>
        </p:spPr>
        <p:txBody>
          <a:bodyPr>
            <a:normAutofit fontScale="90000"/>
          </a:bodyPr>
          <a:lstStyle/>
          <a:p>
            <a:r>
              <a:rPr lang="en-US" dirty="0"/>
              <a:t> Introduction To  HTML5</a:t>
            </a:r>
          </a:p>
        </p:txBody>
      </p:sp>
      <p:pic>
        <p:nvPicPr>
          <p:cNvPr id="1026" name="Picture 2"/>
          <p:cNvPicPr>
            <a:picLocks noChangeAspect="1" noChangeArrowheads="1"/>
          </p:cNvPicPr>
          <p:nvPr/>
        </p:nvPicPr>
        <p:blipFill>
          <a:blip r:embed="rId3"/>
          <a:srcRect/>
          <a:stretch>
            <a:fillRect/>
          </a:stretch>
        </p:blipFill>
        <p:spPr bwMode="auto">
          <a:xfrm>
            <a:off x="3338512" y="228600"/>
            <a:ext cx="2390775" cy="335280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HTML5Shiv Example</a:t>
            </a:r>
          </a:p>
        </p:txBody>
      </p:sp>
      <p:sp>
        <p:nvSpPr>
          <p:cNvPr id="3" name="Content Placeholder 2"/>
          <p:cNvSpPr>
            <a:spLocks noGrp="1"/>
          </p:cNvSpPr>
          <p:nvPr>
            <p:ph idx="1"/>
          </p:nvPr>
        </p:nvSpPr>
        <p:spPr/>
        <p:txBody>
          <a:bodyPr/>
          <a:lstStyle/>
          <a:p>
            <a:r>
              <a:rPr lang="en-US" dirty="0"/>
              <a:t>If you do not want to download and store the HTML5Shiv on your site, you could reference the version found on the CDN site.</a:t>
            </a:r>
          </a:p>
          <a:p>
            <a:r>
              <a:rPr lang="en-US" dirty="0"/>
              <a:t>The HTML5Shiv script must be placed in the &lt;head&gt; element, after any stylesheets:</a:t>
            </a:r>
          </a:p>
          <a:p>
            <a:r>
              <a:rPr lang="en-US" dirty="0"/>
              <a:t>Example :</a:t>
            </a:r>
          </a:p>
        </p:txBody>
      </p:sp>
    </p:spTree>
    <p:extLst>
      <p:ext uri="{BB962C8B-B14F-4D97-AF65-F5344CB8AC3E}">
        <p14:creationId xmlns:p14="http://schemas.microsoft.com/office/powerpoint/2010/main" val="2451521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lvl="0"/>
            <a:r>
              <a:rPr lang="en-US" dirty="0"/>
              <a:t>How Html 5 is different from older versions  </a:t>
            </a:r>
            <a:br>
              <a:rPr lang="en-US" dirty="0"/>
            </a:br>
            <a:endParaRPr lang="en-US" dirty="0"/>
          </a:p>
        </p:txBody>
      </p:sp>
      <p:sp>
        <p:nvSpPr>
          <p:cNvPr id="6" name="Content Placeholder 5"/>
          <p:cNvSpPr>
            <a:spLocks noGrp="1"/>
          </p:cNvSpPr>
          <p:nvPr>
            <p:ph idx="1"/>
          </p:nvPr>
        </p:nvSpPr>
        <p:spPr/>
        <p:txBody>
          <a:bodyPr/>
          <a:lstStyle/>
          <a:p>
            <a:r>
              <a:rPr lang="en-US" dirty="0"/>
              <a:t>Local storage is a powerful replacement for cookies.</a:t>
            </a:r>
          </a:p>
          <a:p>
            <a:r>
              <a:rPr lang="en-US" dirty="0"/>
              <a:t>No support for media etc.</a:t>
            </a:r>
          </a:p>
          <a:p>
            <a:r>
              <a:rPr lang="en-US" dirty="0"/>
              <a:t>Some element are removed from HTML5.</a:t>
            </a:r>
          </a:p>
          <a:p>
            <a:endParaRPr lang="en-US" dirty="0"/>
          </a:p>
        </p:txBody>
      </p:sp>
    </p:spTree>
    <p:extLst>
      <p:ext uri="{BB962C8B-B14F-4D97-AF65-F5344CB8AC3E}">
        <p14:creationId xmlns:p14="http://schemas.microsoft.com/office/powerpoint/2010/main" val="1124435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HTML 5 </a:t>
            </a:r>
            <a:r>
              <a:rPr lang="en-US" dirty="0" err="1"/>
              <a:t>vs</a:t>
            </a:r>
            <a:r>
              <a:rPr lang="en-US" dirty="0"/>
              <a:t> HTML4</a:t>
            </a:r>
          </a:p>
        </p:txBody>
      </p:sp>
      <p:sp>
        <p:nvSpPr>
          <p:cNvPr id="5" name="Content Placeholder 4"/>
          <p:cNvSpPr>
            <a:spLocks noGrp="1"/>
          </p:cNvSpPr>
          <p:nvPr>
            <p:ph idx="1"/>
          </p:nvPr>
        </p:nvSpPr>
        <p:spPr/>
        <p:txBody>
          <a:bodyPr/>
          <a:lstStyle/>
          <a:p>
            <a:r>
              <a:rPr lang="en-US" dirty="0"/>
              <a:t>HTML (Hyper Text Markup Language) is the language used to make every page on the web.</a:t>
            </a:r>
          </a:p>
          <a:p>
            <a:pPr>
              <a:buNone/>
            </a:pPr>
            <a:r>
              <a:rPr lang="en-US" dirty="0"/>
              <a:t> 	HTML4 and HTML5 are the two versions of the same standard developed by W3C  and WHATWG(Web Hypertext Application Technology Working Group) </a:t>
            </a:r>
          </a:p>
          <a:p>
            <a:pPr>
              <a:buFont typeface="+mj-lt"/>
              <a:buAutoNum type="arabicPeriod"/>
            </a:pPr>
            <a:endParaRPr lang="en-US" dirty="0"/>
          </a:p>
          <a:p>
            <a:endParaRPr lang="en-US" dirty="0"/>
          </a:p>
        </p:txBody>
      </p:sp>
      <p:pic>
        <p:nvPicPr>
          <p:cNvPr id="1026" name="Picture 2" descr="E:\Html5Images\html4-html5.jpg"/>
          <p:cNvPicPr>
            <a:picLocks noChangeAspect="1" noChangeArrowheads="1"/>
          </p:cNvPicPr>
          <p:nvPr/>
        </p:nvPicPr>
        <p:blipFill>
          <a:blip r:embed="rId2"/>
          <a:srcRect/>
          <a:stretch>
            <a:fillRect/>
          </a:stretch>
        </p:blipFill>
        <p:spPr bwMode="auto">
          <a:xfrm>
            <a:off x="1905000" y="3810000"/>
            <a:ext cx="3810000" cy="25400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HTML 4 </a:t>
            </a:r>
            <a:r>
              <a:rPr lang="en-US" dirty="0" err="1"/>
              <a:t>vs</a:t>
            </a:r>
            <a:r>
              <a:rPr lang="en-US" dirty="0"/>
              <a:t> HTML5</a:t>
            </a:r>
          </a:p>
        </p:txBody>
      </p:sp>
      <p:sp>
        <p:nvSpPr>
          <p:cNvPr id="8195" name="Rectangle 3"/>
          <p:cNvSpPr>
            <a:spLocks noGrp="1" noChangeArrowheads="1"/>
          </p:cNvSpPr>
          <p:nvPr>
            <p:ph idx="1"/>
          </p:nvPr>
        </p:nvSpPr>
        <p:spPr>
          <a:xfrm>
            <a:off x="457200" y="2286000"/>
            <a:ext cx="8229600" cy="4572000"/>
          </a:xfrm>
        </p:spPr>
        <p:txBody>
          <a:bodyPr/>
          <a:lstStyle/>
          <a:p>
            <a:r>
              <a:rPr lang="en-US" b="1" dirty="0"/>
              <a:t>HTML4</a:t>
            </a:r>
            <a:r>
              <a:rPr lang="en-US" dirty="0"/>
              <a:t> used common structures such as : </a:t>
            </a:r>
          </a:p>
          <a:p>
            <a:r>
              <a:rPr lang="en-US" dirty="0"/>
              <a:t>&lt;div id= “header”&gt;&lt;/div&gt;</a:t>
            </a:r>
          </a:p>
          <a:p>
            <a:r>
              <a:rPr lang="en-US" b="1" dirty="0"/>
              <a:t>HTML5</a:t>
            </a:r>
            <a:r>
              <a:rPr lang="en-US" dirty="0"/>
              <a:t> is developed keeping in mind the usage of modern websites.</a:t>
            </a:r>
          </a:p>
          <a:p>
            <a:r>
              <a:rPr lang="en-US" dirty="0"/>
              <a:t>New semantics tags like the header, footer, </a:t>
            </a:r>
            <a:r>
              <a:rPr lang="en-US" dirty="0" err="1"/>
              <a:t>section,nav</a:t>
            </a:r>
            <a:r>
              <a:rPr lang="en-US" dirty="0"/>
              <a:t> have been added</a:t>
            </a:r>
          </a:p>
          <a:p>
            <a:br>
              <a:rPr lang="en-US" dirty="0"/>
            </a:br>
            <a:endParaRPr lang="en-US" dirty="0"/>
          </a:p>
        </p:txBody>
      </p:sp>
      <p:pic>
        <p:nvPicPr>
          <p:cNvPr id="2050" name="Picture 2" descr="E:\Html5Images\markup.jpg"/>
          <p:cNvPicPr>
            <a:picLocks noChangeAspect="1" noChangeArrowheads="1"/>
          </p:cNvPicPr>
          <p:nvPr/>
        </p:nvPicPr>
        <p:blipFill>
          <a:blip r:embed="rId3"/>
          <a:srcRect/>
          <a:stretch>
            <a:fillRect/>
          </a:stretch>
        </p:blipFill>
        <p:spPr bwMode="auto">
          <a:xfrm>
            <a:off x="3733800" y="3962400"/>
            <a:ext cx="2038350" cy="22479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HTML4 </a:t>
            </a:r>
            <a:r>
              <a:rPr lang="en-US" dirty="0" err="1"/>
              <a:t>vs</a:t>
            </a:r>
            <a:r>
              <a:rPr lang="en-US" dirty="0"/>
              <a:t> HTML5</a:t>
            </a:r>
            <a:br>
              <a:rPr lang="en-US" dirty="0"/>
            </a:br>
            <a:endParaRPr lang="en-US" dirty="0"/>
          </a:p>
        </p:txBody>
      </p:sp>
      <p:sp>
        <p:nvSpPr>
          <p:cNvPr id="3" name="Content Placeholder 2"/>
          <p:cNvSpPr>
            <a:spLocks noGrp="1"/>
          </p:cNvSpPr>
          <p:nvPr>
            <p:ph idx="1"/>
          </p:nvPr>
        </p:nvSpPr>
        <p:spPr/>
        <p:txBody>
          <a:bodyPr/>
          <a:lstStyle/>
          <a:p>
            <a:pPr fontAlgn="t">
              <a:buFont typeface="+mj-lt"/>
              <a:buAutoNum type="arabicPeriod"/>
            </a:pPr>
            <a:r>
              <a:rPr lang="en-IN" b="1" dirty="0"/>
              <a:t>HTML4</a:t>
            </a:r>
            <a:r>
              <a:rPr lang="en-IN" dirty="0"/>
              <a:t> lacks rules for parsing, which makes it more difficult to handle.</a:t>
            </a:r>
            <a:endParaRPr lang="en-US" dirty="0"/>
          </a:p>
          <a:p>
            <a:r>
              <a:rPr lang="en-IN" b="1" dirty="0"/>
              <a:t>HTML5</a:t>
            </a:r>
            <a:r>
              <a:rPr lang="en-IN" dirty="0"/>
              <a:t> is attempting to solve this, so that browser developers can standardize. It is also more flexible to handle inaccurate syntax, and it specifies the rules related to the parsing.</a:t>
            </a:r>
          </a:p>
          <a:p>
            <a:endParaRPr lang="en-IN" dirty="0"/>
          </a:p>
          <a:p>
            <a:endParaRPr lang="en-IN" dirty="0"/>
          </a:p>
          <a:p>
            <a:endParaRPr lang="en-IN" dirty="0"/>
          </a:p>
          <a:p>
            <a:endParaRPr lang="en-US" dirty="0"/>
          </a:p>
        </p:txBody>
      </p:sp>
      <p:pic>
        <p:nvPicPr>
          <p:cNvPr id="8" name="Picture 4" descr="E:\Html5Images\error.png"/>
          <p:cNvPicPr>
            <a:picLocks noChangeAspect="1" noChangeArrowheads="1"/>
          </p:cNvPicPr>
          <p:nvPr/>
        </p:nvPicPr>
        <p:blipFill>
          <a:blip r:embed="rId2"/>
          <a:srcRect/>
          <a:stretch>
            <a:fillRect/>
          </a:stretch>
        </p:blipFill>
        <p:spPr bwMode="auto">
          <a:xfrm>
            <a:off x="3124200" y="4419600"/>
            <a:ext cx="2495296" cy="1428496"/>
          </a:xfrm>
          <a:prstGeom prst="rect">
            <a:avLst/>
          </a:prstGeom>
          <a:noFill/>
          <a:ln w="9525" algn="ctr">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HTML4 </a:t>
            </a:r>
            <a:r>
              <a:rPr lang="en-US" dirty="0" err="1"/>
              <a:t>vs</a:t>
            </a:r>
            <a:r>
              <a:rPr lang="en-US" dirty="0"/>
              <a:t> HTML5</a:t>
            </a:r>
          </a:p>
        </p:txBody>
      </p:sp>
      <p:sp>
        <p:nvSpPr>
          <p:cNvPr id="3" name="Content Placeholder 2"/>
          <p:cNvSpPr>
            <a:spLocks noGrp="1"/>
          </p:cNvSpPr>
          <p:nvPr>
            <p:ph idx="1"/>
          </p:nvPr>
        </p:nvSpPr>
        <p:spPr>
          <a:xfrm>
            <a:off x="381000" y="1813561"/>
            <a:ext cx="8763000" cy="4739639"/>
          </a:xfrm>
        </p:spPr>
        <p:txBody>
          <a:bodyPr/>
          <a:lstStyle/>
          <a:p>
            <a:pPr fontAlgn="t">
              <a:buFont typeface="+mj-lt"/>
              <a:buAutoNum type="arabicPeriod"/>
            </a:pPr>
            <a:r>
              <a:rPr lang="en-IN" sz="2400" b="1" dirty="0"/>
              <a:t>HTML5 </a:t>
            </a:r>
            <a:r>
              <a:rPr lang="en-IN" sz="2400" dirty="0"/>
              <a:t>introduces a number of APIs (application programming interfaces) that help in creating Web applications, like:</a:t>
            </a:r>
            <a:br>
              <a:rPr lang="en-IN" sz="2400" dirty="0"/>
            </a:br>
            <a:r>
              <a:rPr lang="en-IN" sz="2400" dirty="0"/>
              <a:t>Drag and drop</a:t>
            </a:r>
            <a:br>
              <a:rPr lang="en-IN" sz="2400" dirty="0"/>
            </a:br>
            <a:r>
              <a:rPr lang="en-IN" sz="2400" dirty="0"/>
              <a:t>Offline database storage</a:t>
            </a:r>
            <a:br>
              <a:rPr lang="en-IN" sz="2400" dirty="0"/>
            </a:br>
            <a:r>
              <a:rPr lang="en-IN" sz="2400" dirty="0"/>
              <a:t>Document edition</a:t>
            </a:r>
            <a:br>
              <a:rPr lang="en-IN" sz="2400" dirty="0"/>
            </a:br>
            <a:r>
              <a:rPr lang="en-IN" sz="2400" dirty="0"/>
              <a:t>Canvas 2D, that makes it easier to integrate video elements.</a:t>
            </a:r>
          </a:p>
          <a:p>
            <a:pPr fontAlgn="t">
              <a:buFont typeface="+mj-lt"/>
              <a:buAutoNum type="arabicPeriod"/>
            </a:pPr>
            <a:endParaRPr lang="en-US" dirty="0"/>
          </a:p>
        </p:txBody>
      </p:sp>
      <p:pic>
        <p:nvPicPr>
          <p:cNvPr id="5" name="Picture 2" descr="E:\Html5Images\Api.png"/>
          <p:cNvPicPr>
            <a:picLocks noChangeAspect="1" noChangeArrowheads="1"/>
          </p:cNvPicPr>
          <p:nvPr/>
        </p:nvPicPr>
        <p:blipFill>
          <a:blip r:embed="rId2"/>
          <a:srcRect/>
          <a:stretch>
            <a:fillRect/>
          </a:stretch>
        </p:blipFill>
        <p:spPr bwMode="auto">
          <a:xfrm>
            <a:off x="2895600" y="3810000"/>
            <a:ext cx="1676401" cy="1824324"/>
          </a:xfrm>
          <a:prstGeom prst="rect">
            <a:avLst/>
          </a:prstGeom>
          <a:noFill/>
          <a:ln w="9525" algn="ctr">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b="0" dirty="0"/>
            </a:br>
            <a:r>
              <a:rPr lang="en-US" b="0" dirty="0"/>
              <a:t>HTML4 </a:t>
            </a:r>
            <a:r>
              <a:rPr lang="en-US" b="0" dirty="0" err="1"/>
              <a:t>vs</a:t>
            </a:r>
            <a:r>
              <a:rPr lang="en-US" b="0" dirty="0"/>
              <a:t> HTML5</a:t>
            </a:r>
            <a:endParaRPr lang="en-US" dirty="0"/>
          </a:p>
        </p:txBody>
      </p:sp>
      <p:sp>
        <p:nvSpPr>
          <p:cNvPr id="3" name="Content Placeholder 2"/>
          <p:cNvSpPr>
            <a:spLocks noGrp="1"/>
          </p:cNvSpPr>
          <p:nvPr>
            <p:ph idx="1"/>
          </p:nvPr>
        </p:nvSpPr>
        <p:spPr/>
        <p:txBody>
          <a:bodyPr/>
          <a:lstStyle/>
          <a:p>
            <a:r>
              <a:rPr lang="en-IN" b="1" dirty="0"/>
              <a:t>Browser support</a:t>
            </a:r>
            <a:br>
              <a:rPr lang="en-IN" dirty="0"/>
            </a:br>
            <a:r>
              <a:rPr lang="en-IN" b="1" dirty="0"/>
              <a:t>HTML4 </a:t>
            </a:r>
            <a:r>
              <a:rPr lang="en-IN" dirty="0"/>
              <a:t>is the </a:t>
            </a:r>
            <a:r>
              <a:rPr lang="en-IN" dirty="0" err="1"/>
              <a:t>markup</a:t>
            </a:r>
            <a:r>
              <a:rPr lang="en-IN" dirty="0"/>
              <a:t> language used for writing websites worldwide, and it is supported by all web browsers.</a:t>
            </a:r>
          </a:p>
          <a:p>
            <a:r>
              <a:rPr lang="en-IN" dirty="0"/>
              <a:t>Although </a:t>
            </a:r>
            <a:r>
              <a:rPr lang="en-IN" b="1" dirty="0"/>
              <a:t>HTML5</a:t>
            </a:r>
            <a:r>
              <a:rPr lang="en-IN" dirty="0"/>
              <a:t> is not yet an official standard, all major browsers (Safari, Chrome, Firefox, Opera, Internet Explorer) support most of its features.</a:t>
            </a:r>
          </a:p>
          <a:p>
            <a:endParaRPr lang="en-IN" dirty="0"/>
          </a:p>
          <a:p>
            <a:endParaRPr lang="en-IN" dirty="0"/>
          </a:p>
          <a:p>
            <a:endParaRPr lang="en-US" dirty="0"/>
          </a:p>
        </p:txBody>
      </p:sp>
      <p:pic>
        <p:nvPicPr>
          <p:cNvPr id="5" name="Picture 2" descr="E:\Html5Images\browser-logos.png"/>
          <p:cNvPicPr>
            <a:picLocks noChangeAspect="1" noChangeArrowheads="1"/>
          </p:cNvPicPr>
          <p:nvPr/>
        </p:nvPicPr>
        <p:blipFill>
          <a:blip r:embed="rId2"/>
          <a:srcRect/>
          <a:stretch>
            <a:fillRect/>
          </a:stretch>
        </p:blipFill>
        <p:spPr bwMode="auto">
          <a:xfrm>
            <a:off x="3276600" y="4343400"/>
            <a:ext cx="1600200" cy="1743075"/>
          </a:xfrm>
          <a:prstGeom prst="rect">
            <a:avLst/>
          </a:prstGeom>
          <a:noFill/>
          <a:ln w="9525" algn="ctr">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HTML4 </a:t>
            </a:r>
            <a:r>
              <a:rPr lang="en-US" dirty="0" err="1"/>
              <a:t>vs</a:t>
            </a:r>
            <a:r>
              <a:rPr lang="en-US" dirty="0"/>
              <a:t> HTML5</a:t>
            </a:r>
          </a:p>
        </p:txBody>
      </p:sp>
      <p:sp>
        <p:nvSpPr>
          <p:cNvPr id="3" name="Content Placeholder 2"/>
          <p:cNvSpPr>
            <a:spLocks noGrp="1"/>
          </p:cNvSpPr>
          <p:nvPr>
            <p:ph idx="1"/>
          </p:nvPr>
        </p:nvSpPr>
        <p:spPr/>
        <p:txBody>
          <a:bodyPr/>
          <a:lstStyle/>
          <a:p>
            <a:r>
              <a:rPr lang="en-IN" b="1" dirty="0"/>
              <a:t>Multimedia features</a:t>
            </a:r>
            <a:br>
              <a:rPr lang="en-IN" dirty="0"/>
            </a:br>
            <a:r>
              <a:rPr lang="en-IN" b="1" dirty="0"/>
              <a:t>HTML4 </a:t>
            </a:r>
            <a:r>
              <a:rPr lang="en-IN" dirty="0"/>
              <a:t>needed external software, like Flash, to play videos and multimedia content. This sometimes caused problems due to incompatibility, etc.</a:t>
            </a:r>
          </a:p>
          <a:p>
            <a:r>
              <a:rPr lang="en-IN" b="1" dirty="0"/>
              <a:t>HTML5 </a:t>
            </a:r>
            <a:r>
              <a:rPr lang="en-IN" dirty="0"/>
              <a:t>can embed video on web-pages without using any special software or plug-in. </a:t>
            </a:r>
          </a:p>
          <a:p>
            <a:endParaRPr lang="en-IN" dirty="0"/>
          </a:p>
          <a:p>
            <a:endParaRPr lang="en-US" dirty="0"/>
          </a:p>
        </p:txBody>
      </p:sp>
      <p:pic>
        <p:nvPicPr>
          <p:cNvPr id="5" name="Picture 2" descr="E:\Html5Images\multimedia.jpg"/>
          <p:cNvPicPr>
            <a:picLocks noChangeAspect="1" noChangeArrowheads="1"/>
          </p:cNvPicPr>
          <p:nvPr/>
        </p:nvPicPr>
        <p:blipFill>
          <a:blip r:embed="rId2"/>
          <a:srcRect/>
          <a:stretch>
            <a:fillRect/>
          </a:stretch>
        </p:blipFill>
        <p:spPr bwMode="auto">
          <a:xfrm>
            <a:off x="6172200" y="4343400"/>
            <a:ext cx="1676400" cy="1828800"/>
          </a:xfrm>
          <a:prstGeom prst="rect">
            <a:avLst/>
          </a:prstGeom>
          <a:noFill/>
          <a:ln w="9525" algn="ctr">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a:t>
            </a:r>
          </a:p>
        </p:txBody>
      </p:sp>
      <p:sp>
        <p:nvSpPr>
          <p:cNvPr id="3" name="Content Placeholder 2"/>
          <p:cNvSpPr>
            <a:spLocks noGrp="1"/>
          </p:cNvSpPr>
          <p:nvPr>
            <p:ph idx="1"/>
          </p:nvPr>
        </p:nvSpPr>
        <p:spPr/>
        <p:txBody>
          <a:bodyPr>
            <a:normAutofit fontScale="92500" lnSpcReduction="20000"/>
          </a:bodyPr>
          <a:lstStyle/>
          <a:p>
            <a:r>
              <a:rPr lang="en-US" dirty="0"/>
              <a:t>HTML5 is popular because of</a:t>
            </a:r>
          </a:p>
          <a:p>
            <a:r>
              <a:rPr lang="en-US" dirty="0"/>
              <a:t>Enhanced API’s</a:t>
            </a:r>
          </a:p>
          <a:p>
            <a:r>
              <a:rPr lang="en-US" dirty="0"/>
              <a:t>Semantic Tags</a:t>
            </a:r>
          </a:p>
          <a:p>
            <a:r>
              <a:rPr lang="en-US" dirty="0"/>
              <a:t>Canvas</a:t>
            </a:r>
          </a:p>
          <a:p>
            <a:r>
              <a:rPr lang="en-US" dirty="0"/>
              <a:t>Audio &amp; Video</a:t>
            </a:r>
          </a:p>
          <a:p>
            <a:r>
              <a:rPr lang="en-US" dirty="0"/>
              <a:t>Animations </a:t>
            </a:r>
          </a:p>
          <a:p>
            <a:r>
              <a:rPr lang="en-US" dirty="0"/>
              <a:t>and many more…..</a:t>
            </a:r>
          </a:p>
          <a:p>
            <a:r>
              <a:rPr lang="en-US" dirty="0"/>
              <a:t>HTML 5 is combination of SSS</a:t>
            </a:r>
          </a:p>
          <a:p>
            <a:pPr lvl="1"/>
            <a:r>
              <a:rPr lang="en-US" b="1" dirty="0"/>
              <a:t>Source</a:t>
            </a:r>
            <a:r>
              <a:rPr lang="en-US" dirty="0"/>
              <a:t> : HTML5 elements &amp; attributes</a:t>
            </a:r>
          </a:p>
          <a:p>
            <a:pPr lvl="1"/>
            <a:r>
              <a:rPr lang="en-US" b="1" dirty="0"/>
              <a:t>Style </a:t>
            </a:r>
            <a:r>
              <a:rPr lang="en-US" dirty="0"/>
              <a:t>: CSS3</a:t>
            </a:r>
          </a:p>
          <a:p>
            <a:pPr lvl="1"/>
            <a:r>
              <a:rPr lang="en-US" b="1" dirty="0"/>
              <a:t>Script </a:t>
            </a:r>
            <a:r>
              <a:rPr lang="en-US" dirty="0"/>
              <a:t>: JavaScript and DOM</a:t>
            </a:r>
          </a:p>
          <a:p>
            <a:pPr lvl="1"/>
            <a:endParaRPr lang="en-US" dirty="0"/>
          </a:p>
          <a:p>
            <a:pPr lvl="1"/>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a:t>
            </a:r>
          </a:p>
        </p:txBody>
      </p:sp>
      <p:sp>
        <p:nvSpPr>
          <p:cNvPr id="3" name="Content Placeholder 2"/>
          <p:cNvSpPr>
            <a:spLocks noGrp="1"/>
          </p:cNvSpPr>
          <p:nvPr>
            <p:ph idx="1"/>
          </p:nvPr>
        </p:nvSpPr>
        <p:spPr>
          <a:xfrm>
            <a:off x="822959" y="1752600"/>
            <a:ext cx="7543801" cy="4023360"/>
          </a:xfrm>
        </p:spPr>
        <p:txBody>
          <a:bodyPr/>
          <a:lstStyle/>
          <a:p>
            <a:r>
              <a:rPr lang="en-US" dirty="0"/>
              <a:t>HTML 5 = 																																										</a:t>
            </a:r>
          </a:p>
          <a:p>
            <a:pPr lvl="8"/>
            <a:r>
              <a:rPr lang="en-US" sz="1800" dirty="0"/>
              <a:t>                                   +				</a:t>
            </a:r>
          </a:p>
          <a:p>
            <a:r>
              <a:rPr lang="en-US" dirty="0"/>
              <a:t>				</a:t>
            </a:r>
          </a:p>
          <a:p>
            <a:pPr lvl="8"/>
            <a:endParaRPr lang="en-US" dirty="0"/>
          </a:p>
        </p:txBody>
      </p:sp>
      <p:sp>
        <p:nvSpPr>
          <p:cNvPr id="5" name="Rectangle 4"/>
          <p:cNvSpPr/>
          <p:nvPr/>
        </p:nvSpPr>
        <p:spPr bwMode="auto">
          <a:xfrm>
            <a:off x="3090333" y="1845734"/>
            <a:ext cx="2590800" cy="12954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a:ln>
                  <a:noFill/>
                </a:ln>
                <a:solidFill>
                  <a:schemeClr val="tx1"/>
                </a:solidFill>
                <a:effectLst/>
                <a:latin typeface="Arial" pitchFamily="34" charset="0"/>
              </a:rPr>
              <a:t>New Markup Elements</a:t>
            </a:r>
            <a:r>
              <a:rPr kumimoji="0" lang="en-US" sz="1800" b="0" i="1" u="none" strike="noStrike" cap="none" normalizeH="0" dirty="0">
                <a:ln>
                  <a:noFill/>
                </a:ln>
                <a:solidFill>
                  <a:schemeClr val="tx1"/>
                </a:solidFill>
                <a:effectLst/>
                <a:latin typeface="Arial" pitchFamily="34" charset="0"/>
              </a:rPr>
              <a:t> </a:t>
            </a:r>
          </a:p>
          <a:p>
            <a:pPr marL="0" marR="0" indent="0" algn="ctr" defTabSz="914400" rtl="0" eaLnBrk="1" fontAlgn="base" latinLnBrk="0" hangingPunct="1">
              <a:lnSpc>
                <a:spcPct val="100000"/>
              </a:lnSpc>
              <a:spcBef>
                <a:spcPct val="0"/>
              </a:spcBef>
              <a:spcAft>
                <a:spcPct val="0"/>
              </a:spcAft>
              <a:buClrTx/>
              <a:buSzTx/>
              <a:buFontTx/>
              <a:buNone/>
              <a:tabLst/>
            </a:pPr>
            <a:r>
              <a:rPr lang="en-US" i="1" baseline="0" dirty="0">
                <a:latin typeface="Arial" pitchFamily="34" charset="0"/>
              </a:rPr>
              <a:t>And</a:t>
            </a:r>
            <a:r>
              <a:rPr lang="en-US" i="1" dirty="0">
                <a:latin typeface="Arial" pitchFamily="34" charset="0"/>
              </a:rPr>
              <a:t>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a:ln>
                  <a:noFill/>
                </a:ln>
                <a:solidFill>
                  <a:schemeClr val="tx1"/>
                </a:solidFill>
                <a:effectLst/>
                <a:latin typeface="Arial" pitchFamily="34" charset="0"/>
              </a:rPr>
              <a:t>Attributes</a:t>
            </a:r>
            <a:endParaRPr kumimoji="0" lang="en-IN" sz="1800" b="0" i="1" u="none" strike="noStrike" cap="none" normalizeH="0" baseline="0" dirty="0">
              <a:ln>
                <a:noFill/>
              </a:ln>
              <a:solidFill>
                <a:schemeClr val="tx1"/>
              </a:solidFill>
              <a:effectLst/>
              <a:latin typeface="Arial" pitchFamily="34" charset="0"/>
            </a:endParaRPr>
          </a:p>
        </p:txBody>
      </p:sp>
      <p:sp>
        <p:nvSpPr>
          <p:cNvPr id="6" name="Rectangle 5"/>
          <p:cNvSpPr/>
          <p:nvPr/>
        </p:nvSpPr>
        <p:spPr bwMode="auto">
          <a:xfrm>
            <a:off x="3352800" y="4114800"/>
            <a:ext cx="2362200" cy="11430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a:ln>
                  <a:noFill/>
                </a:ln>
                <a:solidFill>
                  <a:schemeClr val="tx1"/>
                </a:solidFill>
                <a:effectLst/>
                <a:latin typeface="Arial" pitchFamily="34" charset="0"/>
              </a:rPr>
              <a:t>New </a:t>
            </a:r>
          </a:p>
          <a:p>
            <a:pPr marL="0" marR="0" indent="0" algn="ctr" defTabSz="914400" rtl="0" eaLnBrk="1" fontAlgn="base" latinLnBrk="0" hangingPunct="1">
              <a:lnSpc>
                <a:spcPct val="100000"/>
              </a:lnSpc>
              <a:spcBef>
                <a:spcPct val="0"/>
              </a:spcBef>
              <a:spcAft>
                <a:spcPct val="0"/>
              </a:spcAft>
              <a:buClrTx/>
              <a:buSzTx/>
              <a:buFontTx/>
              <a:buNone/>
              <a:tabLst/>
            </a:pPr>
            <a:r>
              <a:rPr lang="en-US" i="1" dirty="0">
                <a:latin typeface="Arial" pitchFamily="34" charset="0"/>
              </a:rPr>
              <a:t>JavaScript</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a:ln>
                  <a:noFill/>
                </a:ln>
                <a:solidFill>
                  <a:schemeClr val="tx1"/>
                </a:solidFill>
                <a:effectLst/>
                <a:latin typeface="Arial" pitchFamily="34" charset="0"/>
              </a:rPr>
              <a:t>API</a:t>
            </a:r>
            <a:endParaRPr kumimoji="0" lang="en-IN" sz="1800" b="0" i="1" u="none" strike="noStrike" cap="none" normalizeH="0" baseline="0" dirty="0">
              <a:ln>
                <a:noFill/>
              </a:ln>
              <a:solidFill>
                <a:schemeClr val="tx1"/>
              </a:solidFill>
              <a:effectLst/>
              <a:latin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SGML</a:t>
            </a:r>
          </a:p>
        </p:txBody>
      </p:sp>
      <p:sp>
        <p:nvSpPr>
          <p:cNvPr id="5" name="Content Placeholder 4"/>
          <p:cNvSpPr>
            <a:spLocks noGrp="1"/>
          </p:cNvSpPr>
          <p:nvPr>
            <p:ph idx="1"/>
          </p:nvPr>
        </p:nvSpPr>
        <p:spPr/>
        <p:txBody>
          <a:bodyPr/>
          <a:lstStyle/>
          <a:p>
            <a:pPr lvl="0"/>
            <a:r>
              <a:rPr lang="en-US" dirty="0"/>
              <a:t>SGML stands for the Standard Generalized Markup Language. It is an ISO-standard technology for defining generalized markup languages for documents.</a:t>
            </a:r>
          </a:p>
          <a:p>
            <a:pPr lvl="0"/>
            <a:r>
              <a:rPr lang="en-US" dirty="0"/>
              <a:t>SGML was derived from IBM's Generalized Markup Language (GML)</a:t>
            </a:r>
          </a:p>
          <a:p>
            <a:r>
              <a:rPr lang="en-US" dirty="0"/>
              <a:t>Many such documents are required to remain readable for a long time in the field of information technology. It is also used extensively by the military, the aerospace, technical reference and industrial publishing industries. The introduction of the XML profile has made SGML more suitable for its widespread applications in small-scale, general-purpose use.</a:t>
            </a:r>
          </a:p>
        </p:txBody>
      </p:sp>
    </p:spTree>
    <p:extLst>
      <p:ext uri="{BB962C8B-B14F-4D97-AF65-F5344CB8AC3E}">
        <p14:creationId xmlns:p14="http://schemas.microsoft.com/office/powerpoint/2010/main" val="838375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HTML5 &lt; HTML4</a:t>
            </a:r>
          </a:p>
        </p:txBody>
      </p:sp>
      <p:sp>
        <p:nvSpPr>
          <p:cNvPr id="6" name="Content Placeholder 5"/>
          <p:cNvSpPr>
            <a:spLocks noGrp="1"/>
          </p:cNvSpPr>
          <p:nvPr>
            <p:ph idx="1"/>
          </p:nvPr>
        </p:nvSpPr>
        <p:spPr/>
        <p:txBody>
          <a:bodyPr/>
          <a:lstStyle/>
          <a:p>
            <a:r>
              <a:rPr lang="en-US" dirty="0"/>
              <a:t>HTML4 DOCTYPE</a:t>
            </a:r>
          </a:p>
          <a:p>
            <a:r>
              <a:rPr lang="en-IN" dirty="0"/>
              <a:t>&lt;!DOCTYPE html PUBLIC "-//W3C//DTD XHTML 1.0 Transitional//EN" "http://www.w3.org/TR/xhtml1/DTD/xhtml1-transitional.dtd"&gt;</a:t>
            </a:r>
          </a:p>
          <a:p>
            <a:r>
              <a:rPr lang="en-US" dirty="0"/>
              <a:t>HTML5 DOCTYPE</a:t>
            </a:r>
          </a:p>
          <a:p>
            <a:r>
              <a:rPr lang="en-US" dirty="0"/>
              <a:t>&lt;!DOCTYPE html&gt;</a:t>
            </a:r>
          </a:p>
          <a:p>
            <a:r>
              <a:rPr lang="en-US" dirty="0"/>
              <a:t>Note : </a:t>
            </a:r>
            <a:r>
              <a:rPr lang="en-US" dirty="0" err="1"/>
              <a:t>Doctypes</a:t>
            </a:r>
            <a:r>
              <a:rPr lang="en-US" dirty="0"/>
              <a:t> are required for legacy reasons</a:t>
            </a:r>
          </a:p>
          <a:p>
            <a:r>
              <a:rPr lang="en-US" dirty="0"/>
              <a:t>Other tags that have been simplified</a:t>
            </a:r>
          </a:p>
          <a:p>
            <a:r>
              <a:rPr lang="en-US" dirty="0"/>
              <a:t>&lt;style&gt;, &lt;script&gt;, &lt;meta&gt; etc</a:t>
            </a:r>
            <a:endParaRPr lang="en-IN"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are Semantic Elements?</a:t>
            </a:r>
            <a:br>
              <a:rPr lang="en-US" dirty="0"/>
            </a:br>
            <a:r>
              <a:rPr lang="en-US" sz="2200" dirty="0"/>
              <a:t>Semantic elements = elements with a meaning.</a:t>
            </a:r>
          </a:p>
        </p:txBody>
      </p:sp>
      <p:sp>
        <p:nvSpPr>
          <p:cNvPr id="3" name="Content Placeholder 2"/>
          <p:cNvSpPr>
            <a:spLocks noGrp="1"/>
          </p:cNvSpPr>
          <p:nvPr>
            <p:ph idx="1"/>
          </p:nvPr>
        </p:nvSpPr>
        <p:spPr/>
        <p:txBody>
          <a:bodyPr/>
          <a:lstStyle/>
          <a:p>
            <a:r>
              <a:rPr lang="en-US" dirty="0"/>
              <a:t>A semantic element clearly describes its meaning to both the browser and the developer.</a:t>
            </a:r>
          </a:p>
          <a:p>
            <a:r>
              <a:rPr lang="en-US" dirty="0"/>
              <a:t>Examples of </a:t>
            </a:r>
            <a:r>
              <a:rPr lang="en-US" b="1" dirty="0"/>
              <a:t>non-semantic</a:t>
            </a:r>
            <a:r>
              <a:rPr lang="en-US" dirty="0"/>
              <a:t> elements: &lt;div&gt; and &lt;span&gt; - Tells nothing about its content.</a:t>
            </a:r>
          </a:p>
          <a:p>
            <a:r>
              <a:rPr lang="en-US" dirty="0"/>
              <a:t>Examples of </a:t>
            </a:r>
            <a:r>
              <a:rPr lang="en-US" b="1" dirty="0"/>
              <a:t>semantic</a:t>
            </a:r>
            <a:r>
              <a:rPr lang="en-US" dirty="0"/>
              <a:t> elements: &lt;form&gt;, &lt;table&gt;, and &lt;article&gt; - Clearly defines its content.</a:t>
            </a:r>
          </a:p>
          <a:p>
            <a:endParaRPr lang="en-US" dirty="0"/>
          </a:p>
          <a:p>
            <a:r>
              <a:rPr lang="en-US" dirty="0"/>
              <a:t>HTML5 semantic elements are supported in all modern browsers.</a:t>
            </a:r>
          </a:p>
          <a:p>
            <a:r>
              <a:rPr lang="en-US" dirty="0"/>
              <a:t>In addition, you can "teach" older browsers how to handle "unknown elements".</a:t>
            </a:r>
          </a:p>
          <a:p>
            <a:endParaRPr lang="en-US" dirty="0"/>
          </a:p>
          <a:p>
            <a:endParaRPr lang="en-US" dirty="0"/>
          </a:p>
        </p:txBody>
      </p:sp>
    </p:spTree>
    <p:extLst>
      <p:ext uri="{BB962C8B-B14F-4D97-AF65-F5344CB8AC3E}">
        <p14:creationId xmlns:p14="http://schemas.microsoft.com/office/powerpoint/2010/main" val="1980965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and How of Semantics</a:t>
            </a:r>
          </a:p>
        </p:txBody>
      </p:sp>
      <p:sp>
        <p:nvSpPr>
          <p:cNvPr id="3" name="Content Placeholder 2"/>
          <p:cNvSpPr>
            <a:spLocks noGrp="1"/>
          </p:cNvSpPr>
          <p:nvPr>
            <p:ph idx="1"/>
          </p:nvPr>
        </p:nvSpPr>
        <p:spPr/>
        <p:txBody>
          <a:bodyPr/>
          <a:lstStyle/>
          <a:p>
            <a:r>
              <a:rPr lang="en-US" dirty="0"/>
              <a:t>Semantics are used for differentiating data.</a:t>
            </a:r>
          </a:p>
          <a:p>
            <a:r>
              <a:rPr lang="en-US" dirty="0"/>
              <a:t>HTML4 had no semantic tags . The layout could be created as below</a:t>
            </a:r>
          </a:p>
          <a:p>
            <a:r>
              <a:rPr lang="en-US" dirty="0"/>
              <a:t>The naming of id and class may be different by different developers.</a:t>
            </a:r>
          </a:p>
          <a:p>
            <a:r>
              <a:rPr lang="en-US" dirty="0"/>
              <a:t>There is no standard in nomenclature.</a:t>
            </a:r>
          </a:p>
          <a:p>
            <a:endParaRPr lang="en-US" dirty="0"/>
          </a:p>
          <a:p>
            <a:endParaRPr lang="en-US" dirty="0"/>
          </a:p>
          <a:p>
            <a:endParaRPr lang="en-US" dirty="0"/>
          </a:p>
          <a:p>
            <a:pPr>
              <a:buNone/>
            </a:pPr>
            <a:endParaRPr lang="en-US" dirty="0"/>
          </a:p>
        </p:txBody>
      </p:sp>
      <p:pic>
        <p:nvPicPr>
          <p:cNvPr id="7" name="Picture 4" descr="E:\Html5Images\html4Semantics.png"/>
          <p:cNvPicPr>
            <a:picLocks noChangeAspect="1" noChangeArrowheads="1"/>
          </p:cNvPicPr>
          <p:nvPr/>
        </p:nvPicPr>
        <p:blipFill>
          <a:blip r:embed="rId2"/>
          <a:srcRect/>
          <a:stretch>
            <a:fillRect/>
          </a:stretch>
        </p:blipFill>
        <p:spPr bwMode="auto">
          <a:xfrm>
            <a:off x="835874" y="3581400"/>
            <a:ext cx="3657600" cy="2514600"/>
          </a:xfrm>
          <a:prstGeom prst="rect">
            <a:avLst/>
          </a:prstGeom>
          <a:noFill/>
          <a:ln w="9525" algn="ctr">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and How of Semantics</a:t>
            </a:r>
            <a:endParaRPr lang="en-IN" dirty="0"/>
          </a:p>
        </p:txBody>
      </p:sp>
      <p:sp>
        <p:nvSpPr>
          <p:cNvPr id="3" name="Content Placeholder 2"/>
          <p:cNvSpPr>
            <a:spLocks noGrp="1"/>
          </p:cNvSpPr>
          <p:nvPr>
            <p:ph idx="1"/>
          </p:nvPr>
        </p:nvSpPr>
        <p:spPr/>
        <p:txBody>
          <a:bodyPr/>
          <a:lstStyle/>
          <a:p>
            <a:r>
              <a:rPr lang="en-US" dirty="0"/>
              <a:t>The HTML5 semantic tags provides consistency .</a:t>
            </a:r>
          </a:p>
          <a:p>
            <a:r>
              <a:rPr lang="en-US" dirty="0"/>
              <a:t>The new semantic tags provide a consistent information to the browsers and the servers as well.</a:t>
            </a:r>
          </a:p>
          <a:p>
            <a:endParaRPr lang="en-US" dirty="0"/>
          </a:p>
          <a:p>
            <a:endParaRPr lang="en-IN" dirty="0"/>
          </a:p>
        </p:txBody>
      </p:sp>
      <p:pic>
        <p:nvPicPr>
          <p:cNvPr id="5" name="Picture 2" descr="E:\Html5Images\HTML5Semantics.jpg"/>
          <p:cNvPicPr>
            <a:picLocks noChangeAspect="1" noChangeArrowheads="1"/>
          </p:cNvPicPr>
          <p:nvPr/>
        </p:nvPicPr>
        <p:blipFill>
          <a:blip r:embed="rId2"/>
          <a:srcRect/>
          <a:stretch>
            <a:fillRect/>
          </a:stretch>
        </p:blipFill>
        <p:spPr bwMode="auto">
          <a:xfrm>
            <a:off x="2438400" y="2962274"/>
            <a:ext cx="4114800" cy="2600326"/>
          </a:xfrm>
          <a:prstGeom prst="rect">
            <a:avLst/>
          </a:prstGeom>
          <a:noFill/>
          <a:ln w="9525" algn="ctr">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 Tags</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905000"/>
            <a:ext cx="8153400" cy="4495800"/>
          </a:xfrm>
          <a:prstGeom prst="rect">
            <a:avLst/>
          </a:prstGeom>
          <a:ln/>
        </p:spPr>
        <p:style>
          <a:lnRef idx="2">
            <a:schemeClr val="accent3">
              <a:shade val="50000"/>
            </a:schemeClr>
          </a:lnRef>
          <a:fillRef idx="1">
            <a:schemeClr val="accent3"/>
          </a:fillRef>
          <a:effectRef idx="0">
            <a:schemeClr val="accent3"/>
          </a:effectRef>
          <a:fontRef idx="minor">
            <a:schemeClr val="lt1"/>
          </a:fontRef>
        </p:style>
      </p:pic>
      <p:sp>
        <p:nvSpPr>
          <p:cNvPr id="5" name="Rectangle 4"/>
          <p:cNvSpPr/>
          <p:nvPr/>
        </p:nvSpPr>
        <p:spPr bwMode="auto">
          <a:xfrm>
            <a:off x="7620000" y="5334000"/>
            <a:ext cx="914400" cy="914400"/>
          </a:xfrm>
          <a:prstGeom prst="rect">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1896838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and How of Semantics</a:t>
            </a:r>
            <a:endParaRPr lang="en-IN" dirty="0"/>
          </a:p>
        </p:txBody>
      </p:sp>
      <p:sp>
        <p:nvSpPr>
          <p:cNvPr id="3" name="Content Placeholder 2"/>
          <p:cNvSpPr>
            <a:spLocks noGrp="1"/>
          </p:cNvSpPr>
          <p:nvPr>
            <p:ph idx="1"/>
          </p:nvPr>
        </p:nvSpPr>
        <p:spPr>
          <a:xfrm>
            <a:off x="457200" y="2057400"/>
            <a:ext cx="8229600" cy="4191000"/>
          </a:xfrm>
        </p:spPr>
        <p:txBody>
          <a:bodyPr>
            <a:normAutofit fontScale="92500" lnSpcReduction="10000"/>
          </a:bodyPr>
          <a:lstStyle/>
          <a:p>
            <a:r>
              <a:rPr lang="en-US" dirty="0"/>
              <a:t>The semantics tags can be tested using the link below</a:t>
            </a:r>
          </a:p>
          <a:p>
            <a:r>
              <a:rPr lang="en-US" dirty="0">
                <a:hlinkClick r:id="rId2"/>
              </a:rPr>
              <a:t>www.html5.org/outliner</a:t>
            </a:r>
            <a:endParaRPr lang="en-US" dirty="0"/>
          </a:p>
          <a:p>
            <a:r>
              <a:rPr lang="en-IN" dirty="0"/>
              <a:t>HTML5 element like &lt;article&gt;, &lt;section&gt;, &lt;</a:t>
            </a:r>
            <a:r>
              <a:rPr lang="en-IN" dirty="0" err="1"/>
              <a:t>nav</a:t>
            </a:r>
            <a:r>
              <a:rPr lang="en-IN" dirty="0"/>
              <a:t>&gt;, and &lt;aside&gt; are sectioning content, which begin new sections in the outline.</a:t>
            </a:r>
          </a:p>
          <a:p>
            <a:r>
              <a:rPr lang="en-US" b="1" dirty="0"/>
              <a:t>Demo</a:t>
            </a:r>
            <a:r>
              <a:rPr lang="en-US" dirty="0"/>
              <a:t> (HTML without Semantics tag)</a:t>
            </a:r>
            <a:endParaRPr lang="en-US" b="1" dirty="0"/>
          </a:p>
          <a:p>
            <a:r>
              <a:rPr lang="en-IN" dirty="0"/>
              <a:t>&lt;h1&gt;Hello&lt;/h1&gt;</a:t>
            </a:r>
          </a:p>
          <a:p>
            <a:r>
              <a:rPr lang="en-IN" dirty="0"/>
              <a:t>&lt;div&gt;</a:t>
            </a:r>
          </a:p>
          <a:p>
            <a:r>
              <a:rPr lang="en-IN" dirty="0"/>
              <a:t>&lt;h1&gt;World&lt;/h1&gt;</a:t>
            </a:r>
          </a:p>
          <a:p>
            <a:r>
              <a:rPr lang="en-IN" dirty="0"/>
              <a:t>&lt;/div&gt;</a:t>
            </a:r>
          </a:p>
          <a:p>
            <a:r>
              <a:rPr lang="en-US" b="1" dirty="0" err="1"/>
              <a:t>OutPut</a:t>
            </a:r>
            <a:r>
              <a:rPr lang="en-US" b="1" dirty="0"/>
              <a:t> : </a:t>
            </a:r>
            <a:r>
              <a:rPr lang="en-IN" dirty="0"/>
              <a:t>1. Hello</a:t>
            </a:r>
          </a:p>
          <a:p>
            <a:pPr lvl="4">
              <a:buNone/>
            </a:pPr>
            <a:r>
              <a:rPr lang="en-IN" dirty="0"/>
              <a:t>2. World</a:t>
            </a:r>
            <a:endParaRPr lang="en-US" b="1" dirty="0"/>
          </a:p>
          <a:p>
            <a:endParaRPr lang="en-US" dirty="0"/>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and How of Semantics</a:t>
            </a:r>
            <a:endParaRPr lang="en-IN" dirty="0"/>
          </a:p>
        </p:txBody>
      </p:sp>
      <p:sp>
        <p:nvSpPr>
          <p:cNvPr id="3" name="Content Placeholder 2"/>
          <p:cNvSpPr>
            <a:spLocks noGrp="1"/>
          </p:cNvSpPr>
          <p:nvPr>
            <p:ph idx="1"/>
          </p:nvPr>
        </p:nvSpPr>
        <p:spPr/>
        <p:txBody>
          <a:bodyPr>
            <a:normAutofit lnSpcReduction="10000"/>
          </a:bodyPr>
          <a:lstStyle/>
          <a:p>
            <a:r>
              <a:rPr lang="en-IN" dirty="0"/>
              <a:t>After changing the meaningless &lt;div&gt; to an &lt;article&gt;, which is sectioning content:</a:t>
            </a:r>
          </a:p>
          <a:p>
            <a:r>
              <a:rPr lang="en-IN" dirty="0"/>
              <a:t>&lt;h1&gt;Hello&lt;/h1&gt;</a:t>
            </a:r>
          </a:p>
          <a:p>
            <a:r>
              <a:rPr lang="en-IN" dirty="0"/>
              <a:t>&lt;article&gt;</a:t>
            </a:r>
          </a:p>
          <a:p>
            <a:r>
              <a:rPr lang="en-IN" dirty="0"/>
              <a:t>&lt;h1&gt;World&lt;/h1&gt;</a:t>
            </a:r>
          </a:p>
          <a:p>
            <a:r>
              <a:rPr lang="en-IN" dirty="0"/>
              <a:t>&lt;/article&gt;</a:t>
            </a:r>
          </a:p>
          <a:p>
            <a:endParaRPr lang="en-US" dirty="0"/>
          </a:p>
          <a:p>
            <a:r>
              <a:rPr lang="en-US" b="1" dirty="0"/>
              <a:t>Output:</a:t>
            </a:r>
          </a:p>
          <a:p>
            <a:r>
              <a:rPr lang="en-IN" dirty="0"/>
              <a:t>1. Hello</a:t>
            </a:r>
          </a:p>
          <a:p>
            <a:pPr lvl="1"/>
            <a:r>
              <a:rPr lang="en-IN" dirty="0"/>
              <a:t>1. World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Basics in HTML5</a:t>
            </a:r>
          </a:p>
        </p:txBody>
      </p:sp>
      <p:sp>
        <p:nvSpPr>
          <p:cNvPr id="3" name="Content Placeholder 2"/>
          <p:cNvSpPr>
            <a:spLocks noGrp="1"/>
          </p:cNvSpPr>
          <p:nvPr>
            <p:ph idx="1"/>
          </p:nvPr>
        </p:nvSpPr>
        <p:spPr/>
        <p:txBody>
          <a:bodyPr/>
          <a:lstStyle/>
          <a:p>
            <a:r>
              <a:rPr lang="en-US" dirty="0"/>
              <a:t>New DOM selection has been introduced in HTML5</a:t>
            </a:r>
          </a:p>
          <a:p>
            <a:r>
              <a:rPr lang="en-US" dirty="0"/>
              <a:t>This makes the selection of DOM elements easier and super fast.</a:t>
            </a:r>
          </a:p>
          <a:p>
            <a:r>
              <a:rPr lang="en-US" dirty="0"/>
              <a:t>DOM selection was  usually done using  Jquery.</a:t>
            </a:r>
          </a:p>
          <a:p>
            <a:r>
              <a:rPr lang="en-US" dirty="0" err="1"/>
              <a:t>eg</a:t>
            </a:r>
            <a:r>
              <a:rPr lang="en-US" dirty="0"/>
              <a:t> : </a:t>
            </a:r>
            <a:r>
              <a:rPr lang="en-US" dirty="0" err="1"/>
              <a:t>var</a:t>
            </a:r>
            <a:r>
              <a:rPr lang="en-US" dirty="0"/>
              <a:t> </a:t>
            </a:r>
            <a:r>
              <a:rPr lang="en-US" dirty="0" err="1"/>
              <a:t>clsNames</a:t>
            </a:r>
            <a:r>
              <a:rPr lang="en-US" dirty="0"/>
              <a:t> =</a:t>
            </a:r>
            <a:r>
              <a:rPr lang="en-US" dirty="0" err="1"/>
              <a:t>document.getElementByClassName</a:t>
            </a:r>
            <a:r>
              <a:rPr lang="en-US" dirty="0"/>
              <a:t>(‘item’). </a:t>
            </a:r>
          </a:p>
          <a:p>
            <a:r>
              <a:rPr lang="en-US" dirty="0"/>
              <a:t>This will query the DOM, looking for all the elements having the class name as ‘item’.</a:t>
            </a:r>
          </a:p>
          <a:p>
            <a:r>
              <a:rPr lang="en-US" dirty="0"/>
              <a:t>Unlike </a:t>
            </a:r>
            <a:r>
              <a:rPr lang="en-US" dirty="0" err="1"/>
              <a:t>jquery</a:t>
            </a:r>
            <a:r>
              <a:rPr lang="en-US" dirty="0"/>
              <a:t> this is not a </a:t>
            </a:r>
            <a:r>
              <a:rPr lang="en-US" dirty="0" err="1"/>
              <a:t>css</a:t>
            </a:r>
            <a:r>
              <a:rPr lang="en-US" dirty="0"/>
              <a:t> selector.</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Basics</a:t>
            </a:r>
          </a:p>
        </p:txBody>
      </p:sp>
      <p:sp>
        <p:nvSpPr>
          <p:cNvPr id="3" name="Content Placeholder 2"/>
          <p:cNvSpPr>
            <a:spLocks noGrp="1"/>
          </p:cNvSpPr>
          <p:nvPr>
            <p:ph idx="1"/>
          </p:nvPr>
        </p:nvSpPr>
        <p:spPr/>
        <p:txBody>
          <a:bodyPr/>
          <a:lstStyle/>
          <a:p>
            <a:r>
              <a:rPr lang="en-US" dirty="0" err="1"/>
              <a:t>Var</a:t>
            </a:r>
            <a:r>
              <a:rPr lang="en-US" dirty="0"/>
              <a:t> query= </a:t>
            </a:r>
            <a:r>
              <a:rPr lang="en-US" dirty="0" err="1"/>
              <a:t>document.querySelector</a:t>
            </a:r>
            <a:r>
              <a:rPr lang="en-US" dirty="0"/>
              <a:t>(‘#log’);</a:t>
            </a:r>
          </a:p>
          <a:p>
            <a:r>
              <a:rPr lang="en-US" dirty="0"/>
              <a:t>This function accepts a css3 selector and returns the result.</a:t>
            </a:r>
          </a:p>
          <a:p>
            <a:r>
              <a:rPr lang="en-US" dirty="0"/>
              <a:t>This will return the first element  matched.</a:t>
            </a:r>
          </a:p>
          <a:p>
            <a:r>
              <a:rPr lang="en-US" dirty="0" err="1"/>
              <a:t>Var</a:t>
            </a:r>
            <a:r>
              <a:rPr lang="en-US" dirty="0"/>
              <a:t> query = </a:t>
            </a:r>
            <a:r>
              <a:rPr lang="en-US" dirty="0" err="1"/>
              <a:t>document.querySelectorAll</a:t>
            </a:r>
            <a:r>
              <a:rPr lang="en-US" dirty="0"/>
              <a:t>(‘item’);</a:t>
            </a:r>
          </a:p>
          <a:p>
            <a:r>
              <a:rPr lang="en-US" dirty="0"/>
              <a:t>This will return all the elements matched with the specified </a:t>
            </a:r>
            <a:r>
              <a:rPr lang="en-US"/>
              <a:t>css3 selector.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Changed Elements…</a:t>
            </a:r>
            <a:endParaRPr lang="en-IN" dirty="0"/>
          </a:p>
        </p:txBody>
      </p:sp>
      <p:sp>
        <p:nvSpPr>
          <p:cNvPr id="3" name="Content Placeholder 2"/>
          <p:cNvSpPr>
            <a:spLocks noGrp="1"/>
          </p:cNvSpPr>
          <p:nvPr>
            <p:ph idx="1"/>
          </p:nvPr>
        </p:nvSpPr>
        <p:spPr/>
        <p:txBody>
          <a:bodyPr/>
          <a:lstStyle/>
          <a:p>
            <a:r>
              <a:rPr lang="en-US" dirty="0"/>
              <a:t>They are called so as their meaning is </a:t>
            </a:r>
            <a:r>
              <a:rPr lang="en-US" b="1" dirty="0"/>
              <a:t>redefined</a:t>
            </a:r>
            <a:r>
              <a:rPr lang="en-US" dirty="0"/>
              <a:t> in HTML5 </a:t>
            </a:r>
          </a:p>
          <a:p>
            <a:r>
              <a:rPr lang="en-IN" dirty="0"/>
              <a:t>As in HTML4, </a:t>
            </a:r>
            <a:r>
              <a:rPr lang="en-IN" b="1" dirty="0"/>
              <a:t>&lt;address</a:t>
            </a:r>
            <a:r>
              <a:rPr lang="en-IN" dirty="0"/>
              <a:t>&gt; is for contact details of the author, not as a generic element for postal addresses.</a:t>
            </a:r>
          </a:p>
          <a:p>
            <a:r>
              <a:rPr lang="en-US" dirty="0"/>
              <a:t>In HTML5, we </a:t>
            </a:r>
            <a:r>
              <a:rPr lang="en-IN" dirty="0"/>
              <a:t>can have multiple addresses in a document, one inside each &lt;article&gt;.</a:t>
            </a:r>
          </a:p>
          <a:p>
            <a:r>
              <a:rPr lang="en-US" dirty="0"/>
              <a:t>Contents of &lt;address&gt; element can be email, </a:t>
            </a:r>
            <a:r>
              <a:rPr lang="en-US" dirty="0" err="1"/>
              <a:t>url</a:t>
            </a:r>
            <a:r>
              <a:rPr lang="en-US" dirty="0"/>
              <a:t> address etc.</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SGML </a:t>
            </a:r>
            <a:r>
              <a:rPr lang="en-US" dirty="0" err="1"/>
              <a:t>vs</a:t>
            </a:r>
            <a:r>
              <a:rPr lang="en-US" dirty="0"/>
              <a:t> HTML</a:t>
            </a:r>
          </a:p>
        </p:txBody>
      </p:sp>
      <p:sp>
        <p:nvSpPr>
          <p:cNvPr id="5" name="Text Placeholder 4"/>
          <p:cNvSpPr>
            <a:spLocks noGrp="1"/>
          </p:cNvSpPr>
          <p:nvPr>
            <p:ph type="body" sz="half" idx="1"/>
          </p:nvPr>
        </p:nvSpPr>
        <p:spPr/>
        <p:txBody>
          <a:bodyPr/>
          <a:lstStyle/>
          <a:p>
            <a:endParaRPr lang="en-US" dirty="0"/>
          </a:p>
        </p:txBody>
      </p:sp>
      <p:sp>
        <p:nvSpPr>
          <p:cNvPr id="6" name="Content Placeholder 5"/>
          <p:cNvSpPr>
            <a:spLocks noGrp="1"/>
          </p:cNvSpPr>
          <p:nvPr>
            <p:ph sz="half" idx="2"/>
          </p:nvPr>
        </p:nvSpPr>
        <p:spPr/>
        <p:txBody>
          <a:bodyPr/>
          <a:lstStyle/>
          <a:p>
            <a:endParaRPr 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295400"/>
            <a:ext cx="8229600" cy="444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7996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Changed Elements…</a:t>
            </a:r>
            <a:endParaRPr lang="en-IN" dirty="0"/>
          </a:p>
        </p:txBody>
      </p:sp>
      <p:sp>
        <p:nvSpPr>
          <p:cNvPr id="3" name="Content Placeholder 2"/>
          <p:cNvSpPr>
            <a:spLocks noGrp="1"/>
          </p:cNvSpPr>
          <p:nvPr>
            <p:ph idx="1"/>
          </p:nvPr>
        </p:nvSpPr>
        <p:spPr/>
        <p:txBody>
          <a:bodyPr>
            <a:normAutofit lnSpcReduction="10000"/>
          </a:bodyPr>
          <a:lstStyle/>
          <a:p>
            <a:r>
              <a:rPr lang="en-IN" dirty="0"/>
              <a:t>&lt;address&gt;</a:t>
            </a:r>
          </a:p>
          <a:p>
            <a:r>
              <a:rPr lang="en-IN" dirty="0"/>
              <a:t>&lt;a </a:t>
            </a:r>
            <a:r>
              <a:rPr lang="en-IN" dirty="0" err="1"/>
              <a:t>href</a:t>
            </a:r>
            <a:r>
              <a:rPr lang="en-IN" dirty="0"/>
              <a:t>="http://introducinghtml5.com"&gt;</a:t>
            </a:r>
          </a:p>
          <a:p>
            <a:r>
              <a:rPr lang="en-IN" dirty="0"/>
              <a:t>&lt;</a:t>
            </a:r>
            <a:r>
              <a:rPr lang="en-IN" dirty="0" err="1"/>
              <a:t>img</a:t>
            </a:r>
            <a:r>
              <a:rPr lang="en-IN" dirty="0"/>
              <a:t> </a:t>
            </a:r>
            <a:r>
              <a:rPr lang="en-IN" dirty="0" err="1"/>
              <a:t>src</a:t>
            </a:r>
            <a:r>
              <a:rPr lang="en-IN" dirty="0"/>
              <a:t>=qr.png alt=""&gt;</a:t>
            </a:r>
          </a:p>
          <a:p>
            <a:r>
              <a:rPr lang="en-IN" dirty="0"/>
              <a:t>Bruce Lawson, Remy Sharp&lt;/a&gt;</a:t>
            </a:r>
          </a:p>
          <a:p>
            <a:r>
              <a:rPr lang="en-IN" dirty="0"/>
              <a:t>&lt;/address&gt;</a:t>
            </a:r>
          </a:p>
          <a:p>
            <a:r>
              <a:rPr lang="en-US" b="1" dirty="0"/>
              <a:t>&lt;dl&gt;</a:t>
            </a:r>
          </a:p>
          <a:p>
            <a:r>
              <a:rPr lang="en-IN" dirty="0"/>
              <a:t>In HTML 4, &lt;dl&gt; was a definition list containing a term and one or more definitions for that term.</a:t>
            </a:r>
          </a:p>
          <a:p>
            <a:r>
              <a:rPr lang="en-IN" dirty="0"/>
              <a:t>HTML5 widens the element to be an association list consisting of zero or more name-value groups .</a:t>
            </a:r>
            <a:endParaRPr lang="en-US" dirty="0"/>
          </a:p>
          <a:p>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Changed Elements…</a:t>
            </a:r>
            <a:endParaRPr lang="en-IN" dirty="0"/>
          </a:p>
        </p:txBody>
      </p:sp>
      <p:sp>
        <p:nvSpPr>
          <p:cNvPr id="3" name="Content Placeholder 2"/>
          <p:cNvSpPr>
            <a:spLocks noGrp="1"/>
          </p:cNvSpPr>
          <p:nvPr>
            <p:ph idx="1"/>
          </p:nvPr>
        </p:nvSpPr>
        <p:spPr/>
        <p:txBody>
          <a:bodyPr>
            <a:normAutofit fontScale="85000" lnSpcReduction="20000"/>
          </a:bodyPr>
          <a:lstStyle/>
          <a:p>
            <a:r>
              <a:rPr lang="en-IN" dirty="0"/>
              <a:t>&lt;dl&gt;</a:t>
            </a:r>
          </a:p>
          <a:p>
            <a:r>
              <a:rPr lang="en-IN" dirty="0"/>
              <a:t>&lt;</a:t>
            </a:r>
            <a:r>
              <a:rPr lang="en-IN" dirty="0" err="1"/>
              <a:t>dt</a:t>
            </a:r>
            <a:r>
              <a:rPr lang="en-IN" dirty="0"/>
              <a:t>&gt;History of French plastic sandals&lt;/</a:t>
            </a:r>
            <a:r>
              <a:rPr lang="en-IN" dirty="0" err="1"/>
              <a:t>dt</a:t>
            </a:r>
            <a:r>
              <a:rPr lang="en-IN" dirty="0"/>
              <a:t>&gt;</a:t>
            </a:r>
          </a:p>
          <a:p>
            <a:r>
              <a:rPr lang="en-IN" dirty="0"/>
              <a:t>&lt;</a:t>
            </a:r>
            <a:r>
              <a:rPr lang="en-IN" dirty="0" err="1"/>
              <a:t>dd</a:t>
            </a:r>
            <a:r>
              <a:rPr lang="en-IN" dirty="0"/>
              <a:t>&gt;</a:t>
            </a:r>
            <a:r>
              <a:rPr lang="en-IN" dirty="0" err="1"/>
              <a:t>Phillipe</a:t>
            </a:r>
            <a:r>
              <a:rPr lang="en-IN" dirty="0"/>
              <a:t> </a:t>
            </a:r>
            <a:r>
              <a:rPr lang="en-IN" dirty="0" err="1"/>
              <a:t>Philloppe</a:t>
            </a:r>
            <a:r>
              <a:rPr lang="en-IN" dirty="0"/>
              <a:t>&lt;/</a:t>
            </a:r>
            <a:r>
              <a:rPr lang="en-IN" dirty="0" err="1"/>
              <a:t>dd</a:t>
            </a:r>
            <a:r>
              <a:rPr lang="en-IN" dirty="0"/>
              <a:t>&gt;</a:t>
            </a:r>
          </a:p>
          <a:p>
            <a:r>
              <a:rPr lang="en-IN" dirty="0"/>
              <a:t>&lt;</a:t>
            </a:r>
            <a:r>
              <a:rPr lang="en-IN" dirty="0" err="1"/>
              <a:t>dt</a:t>
            </a:r>
            <a:r>
              <a:rPr lang="en-IN" dirty="0"/>
              <a:t>&gt;J-Lo’s plastic surgery: a profile&lt;/</a:t>
            </a:r>
            <a:r>
              <a:rPr lang="en-IN" dirty="0" err="1"/>
              <a:t>dt</a:t>
            </a:r>
            <a:r>
              <a:rPr lang="en-IN" dirty="0"/>
              <a:t>&gt;</a:t>
            </a:r>
          </a:p>
          <a:p>
            <a:r>
              <a:rPr lang="en-IN" dirty="0"/>
              <a:t>&lt;</a:t>
            </a:r>
            <a:r>
              <a:rPr lang="en-IN" dirty="0" err="1"/>
              <a:t>dd</a:t>
            </a:r>
            <a:r>
              <a:rPr lang="en-IN" dirty="0"/>
              <a:t>&gt;Hugh </a:t>
            </a:r>
            <a:r>
              <a:rPr lang="en-IN" dirty="0" err="1"/>
              <a:t>Jarce</a:t>
            </a:r>
            <a:r>
              <a:rPr lang="en-IN" dirty="0"/>
              <a:t>&lt;/</a:t>
            </a:r>
            <a:r>
              <a:rPr lang="en-IN" dirty="0" err="1"/>
              <a:t>dd</a:t>
            </a:r>
            <a:r>
              <a:rPr lang="en-IN" dirty="0"/>
              <a:t>&gt;</a:t>
            </a:r>
          </a:p>
          <a:p>
            <a:r>
              <a:rPr lang="en-IN" dirty="0"/>
              <a:t>&lt;</a:t>
            </a:r>
            <a:r>
              <a:rPr lang="en-IN" dirty="0" err="1"/>
              <a:t>dt</a:t>
            </a:r>
            <a:r>
              <a:rPr lang="en-IN" dirty="0"/>
              <a:t>&gt;The Orpheus and Eurydice myth&lt;/</a:t>
            </a:r>
            <a:r>
              <a:rPr lang="en-IN" dirty="0" err="1"/>
              <a:t>dt</a:t>
            </a:r>
            <a:r>
              <a:rPr lang="en-IN" dirty="0"/>
              <a:t>&gt;</a:t>
            </a:r>
          </a:p>
          <a:p>
            <a:r>
              <a:rPr lang="en-IN" dirty="0"/>
              <a:t>&lt;</a:t>
            </a:r>
            <a:r>
              <a:rPr lang="en-IN" dirty="0" err="1"/>
              <a:t>dd</a:t>
            </a:r>
            <a:r>
              <a:rPr lang="en-IN" dirty="0"/>
              <a:t>&gt;Helen Bach&lt;/</a:t>
            </a:r>
            <a:r>
              <a:rPr lang="en-IN" dirty="0" err="1"/>
              <a:t>dd</a:t>
            </a:r>
            <a:r>
              <a:rPr lang="en-IN" dirty="0"/>
              <a:t>&gt;</a:t>
            </a:r>
          </a:p>
          <a:p>
            <a:r>
              <a:rPr lang="en-IN" dirty="0"/>
              <a:t>&lt;</a:t>
            </a:r>
            <a:r>
              <a:rPr lang="en-IN" dirty="0" err="1"/>
              <a:t>dt</a:t>
            </a:r>
            <a:r>
              <a:rPr lang="en-IN" dirty="0"/>
              <a:t>&gt;The Proctologist and the Dentist&lt;/</a:t>
            </a:r>
            <a:r>
              <a:rPr lang="en-IN" dirty="0" err="1"/>
              <a:t>dt</a:t>
            </a:r>
            <a:r>
              <a:rPr lang="en-IN" dirty="0"/>
              <a:t>&gt;</a:t>
            </a:r>
          </a:p>
          <a:p>
            <a:r>
              <a:rPr lang="en-IN" dirty="0"/>
              <a:t>&lt;</a:t>
            </a:r>
            <a:r>
              <a:rPr lang="en-IN" dirty="0" err="1"/>
              <a:t>dd</a:t>
            </a:r>
            <a:r>
              <a:rPr lang="en-IN" dirty="0"/>
              <a:t>&gt;Ben Dover&lt;/</a:t>
            </a:r>
            <a:r>
              <a:rPr lang="en-IN" dirty="0" err="1"/>
              <a:t>dd</a:t>
            </a:r>
            <a:r>
              <a:rPr lang="en-IN" dirty="0"/>
              <a:t>&gt;</a:t>
            </a:r>
          </a:p>
          <a:p>
            <a:r>
              <a:rPr lang="en-IN" dirty="0"/>
              <a:t>&lt;</a:t>
            </a:r>
            <a:r>
              <a:rPr lang="en-IN" dirty="0" err="1"/>
              <a:t>dd</a:t>
            </a:r>
            <a:r>
              <a:rPr lang="en-IN" dirty="0"/>
              <a:t>&gt;Phil </a:t>
            </a:r>
            <a:r>
              <a:rPr lang="en-IN" dirty="0" err="1"/>
              <a:t>McCavity</a:t>
            </a:r>
            <a:r>
              <a:rPr lang="en-IN" dirty="0"/>
              <a:t>&lt;/</a:t>
            </a:r>
            <a:r>
              <a:rPr lang="en-IN" dirty="0" err="1"/>
              <a:t>dd</a:t>
            </a:r>
            <a:r>
              <a:rPr lang="en-IN" dirty="0"/>
              <a:t>&gt;</a:t>
            </a:r>
          </a:p>
          <a:p>
            <a:r>
              <a:rPr lang="en-IN" dirty="0"/>
              <a:t>&lt;/dl&gt;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Forms and New Input Types</a:t>
            </a:r>
          </a:p>
        </p:txBody>
      </p:sp>
      <p:sp>
        <p:nvSpPr>
          <p:cNvPr id="3" name="Content Placeholder 2"/>
          <p:cNvSpPr>
            <a:spLocks noGrp="1"/>
          </p:cNvSpPr>
          <p:nvPr>
            <p:ph idx="1"/>
          </p:nvPr>
        </p:nvSpPr>
        <p:spPr/>
        <p:txBody>
          <a:bodyPr/>
          <a:lstStyle/>
          <a:p>
            <a:r>
              <a:rPr lang="en-US" dirty="0"/>
              <a:t>HTML5 makes developing forms quicker as </a:t>
            </a:r>
            <a:r>
              <a:rPr lang="en-US" dirty="0" err="1"/>
              <a:t>javascript</a:t>
            </a:r>
            <a:r>
              <a:rPr lang="en-US" dirty="0"/>
              <a:t> validations are now not required for the fundamental types</a:t>
            </a:r>
          </a:p>
          <a:p>
            <a:r>
              <a:rPr lang="en-US" dirty="0"/>
              <a:t>The extensions are largely new values of the type attribute of the input element. </a:t>
            </a:r>
          </a:p>
          <a:p>
            <a:r>
              <a:rPr lang="en-US" dirty="0"/>
              <a:t>legacy browsers that don’t understand the new extensions will fall back to the default and allow the user to enter data in a plain text field.</a:t>
            </a:r>
          </a:p>
          <a:p>
            <a:r>
              <a:rPr lang="en-US" dirty="0"/>
              <a:t>Different browsers and different devices will present different user interfaces.</a:t>
            </a:r>
          </a:p>
          <a:p>
            <a:endParaRPr lang="en-US" dirty="0"/>
          </a:p>
          <a:p>
            <a:endParaRPr lang="en-US" dirty="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Input Types</a:t>
            </a:r>
          </a:p>
        </p:txBody>
      </p:sp>
      <p:pic>
        <p:nvPicPr>
          <p:cNvPr id="4" name="Picture 2"/>
          <p:cNvPicPr>
            <a:picLocks noGrp="1" noChangeAspect="1" noChangeArrowheads="1"/>
          </p:cNvPicPr>
          <p:nvPr>
            <p:ph idx="1"/>
          </p:nvPr>
        </p:nvPicPr>
        <p:blipFill>
          <a:blip r:embed="rId2"/>
          <a:srcRect/>
          <a:stretch>
            <a:fillRect/>
          </a:stretch>
        </p:blipFill>
        <p:spPr bwMode="auto">
          <a:xfrm>
            <a:off x="609600" y="1981200"/>
            <a:ext cx="7467600" cy="3276600"/>
          </a:xfrm>
          <a:prstGeom prst="rect">
            <a:avLst/>
          </a:prstGeom>
          <a:noFill/>
          <a:ln w="9525">
            <a:noFill/>
            <a:miter lim="800000"/>
            <a:headEnd/>
            <a:tailEnd/>
          </a:ln>
          <a:effectLst/>
        </p:spPr>
      </p:pic>
      <p:sp>
        <p:nvSpPr>
          <p:cNvPr id="5" name="Rectangle 4"/>
          <p:cNvSpPr/>
          <p:nvPr/>
        </p:nvSpPr>
        <p:spPr>
          <a:xfrm>
            <a:off x="533400" y="1447800"/>
            <a:ext cx="8077200" cy="369332"/>
          </a:xfrm>
          <a:prstGeom prst="rect">
            <a:avLst/>
          </a:prstGeom>
        </p:spPr>
        <p:txBody>
          <a:bodyPr wrap="square">
            <a:spAutoFit/>
          </a:bodyPr>
          <a:lstStyle/>
          <a:p>
            <a:r>
              <a:rPr lang="en-US" dirty="0"/>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Form Input Types</a:t>
            </a:r>
          </a:p>
        </p:txBody>
      </p:sp>
      <p:sp>
        <p:nvSpPr>
          <p:cNvPr id="3" name="Content Placeholder 2"/>
          <p:cNvSpPr>
            <a:spLocks noGrp="1"/>
          </p:cNvSpPr>
          <p:nvPr>
            <p:ph idx="1"/>
          </p:nvPr>
        </p:nvSpPr>
        <p:spPr/>
        <p:txBody>
          <a:bodyPr/>
          <a:lstStyle/>
          <a:p>
            <a:r>
              <a:rPr lang="en-US" b="1" dirty="0"/>
              <a:t>&lt;input type=email&gt;  </a:t>
            </a:r>
            <a:r>
              <a:rPr lang="en-US" dirty="0"/>
              <a:t>: Checks for a valid email -id</a:t>
            </a:r>
          </a:p>
          <a:p>
            <a:r>
              <a:rPr lang="en-US" b="1" dirty="0"/>
              <a:t>&lt;input type=</a:t>
            </a:r>
            <a:r>
              <a:rPr lang="en-US" b="1" dirty="0" err="1"/>
              <a:t>url</a:t>
            </a:r>
            <a:r>
              <a:rPr lang="en-US" b="1" dirty="0"/>
              <a:t>&gt; </a:t>
            </a:r>
            <a:r>
              <a:rPr lang="en-US" dirty="0"/>
              <a:t>: Checks for a valid </a:t>
            </a:r>
            <a:r>
              <a:rPr lang="en-US" dirty="0" err="1"/>
              <a:t>url</a:t>
            </a:r>
            <a:r>
              <a:rPr lang="en-US" dirty="0"/>
              <a:t> format</a:t>
            </a:r>
          </a:p>
          <a:p>
            <a:r>
              <a:rPr lang="en-US" b="1" dirty="0"/>
              <a:t>&lt;input type=date&gt; </a:t>
            </a:r>
            <a:r>
              <a:rPr lang="en-US" dirty="0"/>
              <a:t>: Provides a native </a:t>
            </a:r>
            <a:r>
              <a:rPr lang="en-US" dirty="0" err="1"/>
              <a:t>datepicker</a:t>
            </a:r>
            <a:r>
              <a:rPr lang="en-US" dirty="0"/>
              <a:t> widget that’s rendered directly by the browser.</a:t>
            </a:r>
          </a:p>
          <a:p>
            <a:r>
              <a:rPr lang="en-US" b="1" dirty="0"/>
              <a:t>&lt;input type=time&gt; </a:t>
            </a:r>
            <a:r>
              <a:rPr lang="en-US" dirty="0"/>
              <a:t>: Allows input of a time in 24-Hr format and validates it.</a:t>
            </a:r>
          </a:p>
          <a:p>
            <a:r>
              <a:rPr lang="en-US" b="1" dirty="0"/>
              <a:t>&lt;input type=week&gt;  : </a:t>
            </a:r>
            <a:r>
              <a:rPr lang="en-US" dirty="0"/>
              <a:t>allows entry and validation of a week number.</a:t>
            </a:r>
          </a:p>
          <a:p>
            <a:r>
              <a:rPr lang="en-US" b="1" dirty="0"/>
              <a:t>&lt;input type=number&gt; </a:t>
            </a:r>
            <a:r>
              <a:rPr lang="en-US" dirty="0"/>
              <a:t>: Validates numeric entry</a:t>
            </a:r>
          </a:p>
          <a:p>
            <a:r>
              <a:rPr lang="en-US" b="1" dirty="0"/>
              <a:t>&lt;input type=range&gt; </a:t>
            </a:r>
            <a:r>
              <a:rPr lang="en-US" dirty="0"/>
              <a:t>: Renders a slider, UI of which is rendered differently in different browsers</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990600" y="4648200"/>
            <a:ext cx="6553200" cy="13716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a:ln>
                <a:noFill/>
              </a:ln>
              <a:solidFill>
                <a:schemeClr val="tx1"/>
              </a:solidFill>
              <a:effectLst/>
              <a:latin typeface="Arial" pitchFamily="34" charset="0"/>
            </a:endParaRPr>
          </a:p>
        </p:txBody>
      </p:sp>
      <p:sp>
        <p:nvSpPr>
          <p:cNvPr id="2" name="Title 1"/>
          <p:cNvSpPr>
            <a:spLocks noGrp="1"/>
          </p:cNvSpPr>
          <p:nvPr>
            <p:ph type="title"/>
          </p:nvPr>
        </p:nvSpPr>
        <p:spPr/>
        <p:txBody>
          <a:bodyPr/>
          <a:lstStyle/>
          <a:p>
            <a:r>
              <a:rPr lang="en-US" dirty="0"/>
              <a:t>&lt;output&gt; element</a:t>
            </a:r>
          </a:p>
        </p:txBody>
      </p:sp>
      <p:sp>
        <p:nvSpPr>
          <p:cNvPr id="3" name="Content Placeholder 2"/>
          <p:cNvSpPr>
            <a:spLocks noGrp="1"/>
          </p:cNvSpPr>
          <p:nvPr>
            <p:ph idx="1"/>
          </p:nvPr>
        </p:nvSpPr>
        <p:spPr/>
        <p:txBody>
          <a:bodyPr/>
          <a:lstStyle/>
          <a:p>
            <a:r>
              <a:rPr lang="en-US" dirty="0"/>
              <a:t>Across the web, you’ll see a range of sites that feature calculators for working out things like loan repayments, mortgage rates, tax, insurance, and more. Until now, we’ve had no way of semantically marking up the result of those calculations. </a:t>
            </a:r>
            <a:endParaRPr lang="en-US" b="1" dirty="0"/>
          </a:p>
          <a:p>
            <a:r>
              <a:rPr lang="en-US" dirty="0"/>
              <a:t>The &lt;output&gt; element, new in HTML5, is used in forms. The WHATWG HTML specification describes &lt;output&gt; very simply:</a:t>
            </a:r>
          </a:p>
          <a:p>
            <a:r>
              <a:rPr lang="en-US" dirty="0"/>
              <a:t>The output element represents the result of a calculation.</a:t>
            </a:r>
          </a:p>
          <a:p>
            <a:r>
              <a:rPr lang="en-US" dirty="0"/>
              <a:t>— </a:t>
            </a:r>
            <a:r>
              <a:rPr lang="en-US" i="1" dirty="0">
                <a:hlinkClick r:id="rId2"/>
              </a:rPr>
              <a:t>WHATWG HTML specification</a:t>
            </a:r>
            <a:endParaRPr lang="en-US" dirty="0"/>
          </a:p>
        </p:txBody>
      </p:sp>
    </p:spTree>
    <p:extLst>
      <p:ext uri="{BB962C8B-B14F-4D97-AF65-F5344CB8AC3E}">
        <p14:creationId xmlns:p14="http://schemas.microsoft.com/office/powerpoint/2010/main" val="11134923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&lt;form </a:t>
            </a:r>
            <a:r>
              <a:rPr lang="en-US" dirty="0" err="1"/>
              <a:t>onsubmit</a:t>
            </a:r>
            <a:r>
              <a:rPr lang="en-US" dirty="0"/>
              <a:t>="return false" </a:t>
            </a:r>
            <a:r>
              <a:rPr lang="en-US" dirty="0" err="1"/>
              <a:t>oninput</a:t>
            </a:r>
            <a:r>
              <a:rPr lang="en-US" dirty="0"/>
              <a:t>="</a:t>
            </a:r>
            <a:r>
              <a:rPr lang="en-US" dirty="0" err="1"/>
              <a:t>o.value</a:t>
            </a:r>
            <a:r>
              <a:rPr lang="en-US" dirty="0"/>
              <a:t> =</a:t>
            </a:r>
            <a:r>
              <a:rPr lang="en-US" dirty="0" err="1"/>
              <a:t>parseInt</a:t>
            </a:r>
            <a:r>
              <a:rPr lang="en-US" dirty="0"/>
              <a:t>(</a:t>
            </a:r>
            <a:r>
              <a:rPr lang="en-US" dirty="0" err="1"/>
              <a:t>a.value</a:t>
            </a:r>
            <a:r>
              <a:rPr lang="en-US" dirty="0"/>
              <a:t>) + </a:t>
            </a:r>
            <a:r>
              <a:rPr lang="en-US" dirty="0" err="1"/>
              <a:t>parseInt</a:t>
            </a:r>
            <a:r>
              <a:rPr lang="en-US" dirty="0"/>
              <a:t>(</a:t>
            </a:r>
            <a:r>
              <a:rPr lang="en-US" dirty="0" err="1"/>
              <a:t>b.value</a:t>
            </a:r>
            <a:r>
              <a:rPr lang="en-US" dirty="0"/>
              <a:t>)"&gt;</a:t>
            </a:r>
            <a:br>
              <a:rPr lang="en-US" dirty="0"/>
            </a:br>
            <a:r>
              <a:rPr lang="en-US" dirty="0"/>
              <a:t>  &lt;input name="a" type="number" step="any"&gt; +</a:t>
            </a:r>
            <a:br>
              <a:rPr lang="en-US" dirty="0"/>
            </a:br>
            <a:r>
              <a:rPr lang="en-US" dirty="0"/>
              <a:t>  &lt;input name="b" type="number" step="any"&gt; =</a:t>
            </a:r>
            <a:br>
              <a:rPr lang="en-US" dirty="0"/>
            </a:br>
            <a:r>
              <a:rPr lang="en-US" dirty="0"/>
              <a:t>  &lt;output name="o"&gt;&lt;/output&gt;</a:t>
            </a:r>
            <a:br>
              <a:rPr lang="en-US" dirty="0"/>
            </a:br>
            <a:r>
              <a:rPr lang="en-US" dirty="0"/>
              <a:t>&lt;/form&gt;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4114800"/>
            <a:ext cx="47625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18268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&lt;form </a:t>
            </a:r>
            <a:r>
              <a:rPr lang="en-US" dirty="0" err="1"/>
              <a:t>onsubmit</a:t>
            </a:r>
            <a:r>
              <a:rPr lang="en-US" dirty="0"/>
              <a:t>="return false" </a:t>
            </a:r>
            <a:r>
              <a:rPr lang="en-US" dirty="0" err="1"/>
              <a:t>oninput</a:t>
            </a:r>
            <a:r>
              <a:rPr lang="en-US" dirty="0"/>
              <a:t>="</a:t>
            </a:r>
            <a:r>
              <a:rPr lang="en-US" dirty="0" err="1"/>
              <a:t>o.value</a:t>
            </a:r>
            <a:r>
              <a:rPr lang="en-US" dirty="0"/>
              <a:t> =</a:t>
            </a:r>
            <a:r>
              <a:rPr lang="en-US" dirty="0" err="1"/>
              <a:t>parseInt</a:t>
            </a:r>
            <a:r>
              <a:rPr lang="en-US" dirty="0"/>
              <a:t>(</a:t>
            </a:r>
            <a:r>
              <a:rPr lang="en-US" dirty="0" err="1"/>
              <a:t>a.value</a:t>
            </a:r>
            <a:r>
              <a:rPr lang="en-US" dirty="0"/>
              <a:t>) + </a:t>
            </a:r>
            <a:r>
              <a:rPr lang="en-US" dirty="0" err="1"/>
              <a:t>parseInt</a:t>
            </a:r>
            <a:r>
              <a:rPr lang="en-US" dirty="0"/>
              <a:t>(</a:t>
            </a:r>
            <a:r>
              <a:rPr lang="en-US" dirty="0" err="1"/>
              <a:t>b.value</a:t>
            </a:r>
            <a:r>
              <a:rPr lang="en-US" dirty="0"/>
              <a:t>)"&gt;</a:t>
            </a:r>
            <a:br>
              <a:rPr lang="en-US" dirty="0"/>
            </a:br>
            <a:r>
              <a:rPr lang="en-US" dirty="0"/>
              <a:t>  &lt;input name="a" id="a" type="number" step="any"&gt; +</a:t>
            </a:r>
            <a:br>
              <a:rPr lang="en-US" dirty="0"/>
            </a:br>
            <a:r>
              <a:rPr lang="en-US" dirty="0"/>
              <a:t>  &lt;input name="b" id="b" type="number" step="any"&gt; =</a:t>
            </a:r>
            <a:br>
              <a:rPr lang="en-US" dirty="0"/>
            </a:br>
            <a:r>
              <a:rPr lang="en-US" dirty="0"/>
              <a:t>  &lt;output name="o" for="a b"&gt;&lt;/output&gt;</a:t>
            </a:r>
            <a:br>
              <a:rPr lang="en-US" dirty="0"/>
            </a:br>
            <a:r>
              <a:rPr lang="en-US" dirty="0"/>
              <a:t>&lt;/form&gt;</a:t>
            </a:r>
          </a:p>
        </p:txBody>
      </p:sp>
    </p:spTree>
    <p:extLst>
      <p:ext uri="{BB962C8B-B14F-4D97-AF65-F5344CB8AC3E}">
        <p14:creationId xmlns:p14="http://schemas.microsoft.com/office/powerpoint/2010/main" val="13002966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valueAsNumber</a:t>
            </a:r>
            <a:r>
              <a:rPr lang="en-US" dirty="0"/>
              <a:t> Property</a:t>
            </a:r>
          </a:p>
        </p:txBody>
      </p:sp>
      <p:sp>
        <p:nvSpPr>
          <p:cNvPr id="3" name="Content Placeholder 2"/>
          <p:cNvSpPr>
            <a:spLocks noGrp="1"/>
          </p:cNvSpPr>
          <p:nvPr>
            <p:ph idx="1"/>
          </p:nvPr>
        </p:nvSpPr>
        <p:spPr/>
        <p:txBody>
          <a:bodyPr/>
          <a:lstStyle/>
          <a:p>
            <a:r>
              <a:rPr lang="en-US" dirty="0"/>
              <a:t>HTML5 has also introduced , </a:t>
            </a:r>
            <a:r>
              <a:rPr lang="en-US" dirty="0" err="1"/>
              <a:t>valueAsNumber</a:t>
            </a:r>
            <a:r>
              <a:rPr lang="en-US" dirty="0"/>
              <a:t> property of JavaScript input objects (specifically those of type number, date, and range). This returns the value as a number rather than as a string, meaning we no longer need to use </a:t>
            </a:r>
            <a:r>
              <a:rPr lang="en-US" dirty="0" err="1"/>
              <a:t>parseInt</a:t>
            </a:r>
            <a:r>
              <a:rPr lang="en-US" dirty="0"/>
              <a:t> or </a:t>
            </a:r>
            <a:r>
              <a:rPr lang="en-US" dirty="0" err="1"/>
              <a:t>parseFloat</a:t>
            </a:r>
            <a:r>
              <a:rPr lang="en-US" dirty="0"/>
              <a:t>, and the+ operator adds rather than concatenates:</a:t>
            </a:r>
          </a:p>
          <a:p>
            <a:r>
              <a:rPr lang="en-US" dirty="0"/>
              <a:t>&lt;form </a:t>
            </a:r>
            <a:r>
              <a:rPr lang="en-US" dirty="0" err="1"/>
              <a:t>onsubmit</a:t>
            </a:r>
            <a:r>
              <a:rPr lang="en-US" dirty="0"/>
              <a:t>="return false" </a:t>
            </a:r>
            <a:r>
              <a:rPr lang="en-US" dirty="0" err="1"/>
              <a:t>oninput</a:t>
            </a:r>
            <a:r>
              <a:rPr lang="en-US" dirty="0"/>
              <a:t>="</a:t>
            </a:r>
            <a:r>
              <a:rPr lang="en-US" dirty="0" err="1"/>
              <a:t>o.value</a:t>
            </a:r>
            <a:r>
              <a:rPr lang="en-US" dirty="0"/>
              <a:t> = </a:t>
            </a:r>
            <a:r>
              <a:rPr lang="en-US" dirty="0" err="1"/>
              <a:t>a.valueAsNumber</a:t>
            </a:r>
            <a:r>
              <a:rPr lang="en-US" dirty="0"/>
              <a:t> + </a:t>
            </a:r>
            <a:r>
              <a:rPr lang="en-US" dirty="0" err="1"/>
              <a:t>b.valueAsNumber</a:t>
            </a:r>
            <a:r>
              <a:rPr lang="en-US" dirty="0"/>
              <a:t>"&gt;</a:t>
            </a:r>
            <a:br>
              <a:rPr lang="en-US" dirty="0"/>
            </a:br>
            <a:r>
              <a:rPr lang="en-US" dirty="0"/>
              <a:t>  &lt;input name="a" id="a" type="number" step="any"&gt; +</a:t>
            </a:r>
            <a:br>
              <a:rPr lang="en-US" dirty="0"/>
            </a:br>
            <a:r>
              <a:rPr lang="en-US" dirty="0"/>
              <a:t>  &lt;input name="b" id="b" type="number" step="any"&gt; =</a:t>
            </a:r>
            <a:br>
              <a:rPr lang="en-US" dirty="0"/>
            </a:br>
            <a:r>
              <a:rPr lang="en-US" dirty="0"/>
              <a:t>  &lt;output name="o" for="a b"&gt;&lt;/output&gt;</a:t>
            </a:r>
            <a:br>
              <a:rPr lang="en-US" dirty="0"/>
            </a:br>
            <a:r>
              <a:rPr lang="en-US" dirty="0"/>
              <a:t>&lt;/form&gt;</a:t>
            </a:r>
          </a:p>
        </p:txBody>
      </p:sp>
    </p:spTree>
    <p:extLst>
      <p:ext uri="{BB962C8B-B14F-4D97-AF65-F5344CB8AC3E}">
        <p14:creationId xmlns:p14="http://schemas.microsoft.com/office/powerpoint/2010/main" val="14010969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57312" y="1600200"/>
            <a:ext cx="6429375" cy="34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308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Comparision</a:t>
            </a:r>
            <a:r>
              <a:rPr lang="en-US" dirty="0"/>
              <a:t> between HTML5 and  Silverlight</a:t>
            </a:r>
          </a:p>
        </p:txBody>
      </p:sp>
      <p:sp>
        <p:nvSpPr>
          <p:cNvPr id="6" name="Content Placeholder 5"/>
          <p:cNvSpPr>
            <a:spLocks noGrp="1"/>
          </p:cNvSpPr>
          <p:nvPr>
            <p:ph idx="1"/>
          </p:nvPr>
        </p:nvSpPr>
        <p:spPr/>
        <p:txBody>
          <a:bodyPr>
            <a:normAutofit fontScale="92500" lnSpcReduction="20000"/>
          </a:bodyPr>
          <a:lstStyle/>
          <a:p>
            <a:r>
              <a:rPr lang="en-US" dirty="0"/>
              <a:t>Now recommend you to use html instead of Silverlight. Microsoft, in fact, stopped to develop the Silverlight framework, shifting to more open </a:t>
            </a:r>
            <a:r>
              <a:rPr lang="en-US" dirty="0" err="1"/>
              <a:t>iniciatives</a:t>
            </a:r>
            <a:r>
              <a:rPr lang="en-US" dirty="0"/>
              <a:t> like HTML with </a:t>
            </a:r>
            <a:r>
              <a:rPr lang="en-US" dirty="0" err="1"/>
              <a:t>Javascript</a:t>
            </a:r>
            <a:r>
              <a:rPr lang="en-US" dirty="0"/>
              <a:t>.</a:t>
            </a:r>
            <a:br>
              <a:rPr lang="en-US" dirty="0"/>
            </a:br>
            <a:br>
              <a:rPr lang="en-US" dirty="0"/>
            </a:br>
            <a:r>
              <a:rPr lang="en-US" dirty="0"/>
              <a:t>With the capabilities of browsers you can do most of the things that Silverlight does, in a common space: you don't need to install a plugin to run your app like in Silverlight.</a:t>
            </a:r>
            <a:br>
              <a:rPr lang="en-US" dirty="0"/>
            </a:br>
            <a:br>
              <a:rPr lang="en-US" dirty="0"/>
            </a:br>
            <a:r>
              <a:rPr lang="en-US" dirty="0"/>
              <a:t>As we have HTML and Silverlight apps, and the experience with Silverlight is far off from good. The plugin is very slow and the framework on the client side is very limited. Compilation and execution time is a pain... Now we are trying to migrate our applications to plain HTML with ASPX or MVC.</a:t>
            </a:r>
          </a:p>
          <a:p>
            <a:r>
              <a:rPr lang="en-US" dirty="0"/>
              <a:t>Silverlight is limited if mobile deployment is required. Currently, Silverlight is only supported on Windows Phone. It may be supported on other platforms in the future, but this is not certain. It’s not something that is likely to happen in the short term. Currently, to develop a Silverlight application that mobile clients can use, the Windows Phone device must be mandated.</a:t>
            </a:r>
          </a:p>
        </p:txBody>
      </p:sp>
    </p:spTree>
    <p:extLst>
      <p:ext uri="{BB962C8B-B14F-4D97-AF65-F5344CB8AC3E}">
        <p14:creationId xmlns:p14="http://schemas.microsoft.com/office/powerpoint/2010/main" val="12478724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&lt;form </a:t>
            </a:r>
            <a:r>
              <a:rPr lang="en-US" dirty="0" err="1"/>
              <a:t>oninput</a:t>
            </a:r>
            <a:r>
              <a:rPr lang="en-US" dirty="0"/>
              <a:t>="</a:t>
            </a:r>
            <a:r>
              <a:rPr lang="en-US" dirty="0" err="1"/>
              <a:t>output.value</a:t>
            </a:r>
            <a:r>
              <a:rPr lang="en-US" dirty="0"/>
              <a:t> = (val1.valueAsNumber || 0) * (val2.valueAsNumber || 0)" id=foo&gt;</a:t>
            </a:r>
            <a:br>
              <a:rPr lang="en-US" dirty="0"/>
            </a:br>
            <a:r>
              <a:rPr lang="en-US" dirty="0"/>
              <a:t>&lt;input type=number name=val1&gt; X &lt;input type=number name=val2&gt; =</a:t>
            </a:r>
            <a:br>
              <a:rPr lang="en-US" dirty="0"/>
            </a:br>
            <a:r>
              <a:rPr lang="en-US" dirty="0"/>
              <a:t>&lt;output name=output for="val1 val2" form=foo&gt;0&lt;/output&gt;</a:t>
            </a:r>
            <a:br>
              <a:rPr lang="en-US" dirty="0"/>
            </a:br>
            <a:r>
              <a:rPr lang="en-US" dirty="0"/>
              <a:t>&lt;/form&gt;</a:t>
            </a:r>
          </a:p>
        </p:txBody>
      </p:sp>
    </p:spTree>
    <p:extLst>
      <p:ext uri="{BB962C8B-B14F-4D97-AF65-F5344CB8AC3E}">
        <p14:creationId xmlns:p14="http://schemas.microsoft.com/office/powerpoint/2010/main" val="17935094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Form Attributes</a:t>
            </a:r>
          </a:p>
        </p:txBody>
      </p:sp>
      <p:sp>
        <p:nvSpPr>
          <p:cNvPr id="3" name="Content Placeholder 2"/>
          <p:cNvSpPr>
            <a:spLocks noGrp="1"/>
          </p:cNvSpPr>
          <p:nvPr>
            <p:ph idx="1"/>
          </p:nvPr>
        </p:nvSpPr>
        <p:spPr/>
        <p:txBody>
          <a:bodyPr/>
          <a:lstStyle/>
          <a:p>
            <a:r>
              <a:rPr lang="en-US" dirty="0"/>
              <a:t>As well as new input types, the &lt;input&gt; element has several new attributes to specify </a:t>
            </a:r>
            <a:r>
              <a:rPr lang="en-US" dirty="0" err="1"/>
              <a:t>behaviour</a:t>
            </a:r>
            <a:r>
              <a:rPr lang="en-US" dirty="0"/>
              <a:t> and constraints: </a:t>
            </a:r>
            <a:r>
              <a:rPr lang="en-US" dirty="0" err="1"/>
              <a:t>autocomplete</a:t>
            </a:r>
            <a:r>
              <a:rPr lang="en-US" dirty="0"/>
              <a:t>, min, max, multiple, pattern, and step. </a:t>
            </a:r>
          </a:p>
          <a:p>
            <a:r>
              <a:rPr lang="en-US" dirty="0"/>
              <a:t>There’s also a new attribute, list, that hooks up with a new element to allow a new data input method.</a:t>
            </a:r>
          </a:p>
          <a:p>
            <a:r>
              <a:rPr lang="en-US" b="1" dirty="0"/>
              <a:t>The list attribute and &lt;</a:t>
            </a:r>
            <a:r>
              <a:rPr lang="en-US" b="1" dirty="0" err="1"/>
              <a:t>datalist</a:t>
            </a:r>
            <a:r>
              <a:rPr lang="en-US" b="1" dirty="0"/>
              <a:t>&gt; </a:t>
            </a:r>
            <a:r>
              <a:rPr lang="en-US" dirty="0"/>
              <a:t>:  The combination of an &lt;input&gt; with a list attribute and a &lt;</a:t>
            </a:r>
            <a:r>
              <a:rPr lang="en-US" dirty="0" err="1"/>
              <a:t>datalist</a:t>
            </a:r>
            <a:r>
              <a:rPr lang="en-US" dirty="0"/>
              <a:t>&gt; is a combo box—a combination of a drop-down list and a single-line textbox, that allows users to enter their own text if they don’t want to choose one of the predefined options.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Form Attributes</a:t>
            </a:r>
          </a:p>
        </p:txBody>
      </p:sp>
      <p:sp>
        <p:nvSpPr>
          <p:cNvPr id="3" name="Content Placeholder 2"/>
          <p:cNvSpPr>
            <a:spLocks noGrp="1"/>
          </p:cNvSpPr>
          <p:nvPr>
            <p:ph idx="1"/>
          </p:nvPr>
        </p:nvSpPr>
        <p:spPr/>
        <p:txBody>
          <a:bodyPr/>
          <a:lstStyle/>
          <a:p>
            <a:r>
              <a:rPr lang="en-US" dirty="0"/>
              <a:t>The list is contained in a new &lt;</a:t>
            </a:r>
            <a:r>
              <a:rPr lang="en-US" dirty="0" err="1"/>
              <a:t>datalist</a:t>
            </a:r>
            <a:r>
              <a:rPr lang="en-US" dirty="0"/>
              <a:t>&gt; element, the id of which is referenced in the value of the list attribute:</a:t>
            </a:r>
          </a:p>
          <a:p>
            <a:r>
              <a:rPr lang="en-US" dirty="0"/>
              <a:t>&lt;input id=form-person-title type=text list=</a:t>
            </a:r>
            <a:r>
              <a:rPr lang="en-US" dirty="0" err="1"/>
              <a:t>mylist</a:t>
            </a:r>
            <a:r>
              <a:rPr lang="en-US" dirty="0"/>
              <a:t>&gt; &lt;</a:t>
            </a:r>
            <a:r>
              <a:rPr lang="en-US" dirty="0" err="1"/>
              <a:t>datalist</a:t>
            </a:r>
            <a:r>
              <a:rPr lang="en-US" dirty="0"/>
              <a:t> id=</a:t>
            </a:r>
            <a:r>
              <a:rPr lang="en-US" dirty="0" err="1"/>
              <a:t>mylist</a:t>
            </a:r>
            <a:r>
              <a:rPr lang="en-US" dirty="0"/>
              <a:t>&gt; </a:t>
            </a:r>
          </a:p>
          <a:p>
            <a:r>
              <a:rPr lang="en-US" dirty="0"/>
              <a:t>&lt;option label=</a:t>
            </a:r>
            <a:r>
              <a:rPr lang="en-US" dirty="0" err="1"/>
              <a:t>Mr</a:t>
            </a:r>
            <a:r>
              <a:rPr lang="en-US" dirty="0"/>
              <a:t> value=</a:t>
            </a:r>
            <a:r>
              <a:rPr lang="en-US" dirty="0" err="1"/>
              <a:t>Mr</a:t>
            </a:r>
            <a:r>
              <a:rPr lang="en-US" dirty="0"/>
              <a:t>&gt;</a:t>
            </a:r>
          </a:p>
          <a:p>
            <a:r>
              <a:rPr lang="en-US" dirty="0"/>
              <a:t>&lt;option label=Ms value=Ms&gt;</a:t>
            </a:r>
          </a:p>
          <a:p>
            <a:r>
              <a:rPr lang="en-US" dirty="0"/>
              <a:t>&lt;option label=Prof value=”Mad Professor”&gt;</a:t>
            </a:r>
          </a:p>
          <a:p>
            <a:r>
              <a:rPr lang="en-US" dirty="0"/>
              <a:t>&lt;/</a:t>
            </a:r>
            <a:r>
              <a:rPr lang="en-US" dirty="0" err="1"/>
              <a:t>datalist</a:t>
            </a:r>
            <a:r>
              <a:rPr lang="en-US" dirty="0"/>
              <a:t>&gt;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Form Attributes</a:t>
            </a:r>
          </a:p>
        </p:txBody>
      </p:sp>
      <p:pic>
        <p:nvPicPr>
          <p:cNvPr id="2050" name="Picture 2"/>
          <p:cNvPicPr>
            <a:picLocks noGrp="1" noChangeAspect="1" noChangeArrowheads="1"/>
          </p:cNvPicPr>
          <p:nvPr>
            <p:ph idx="1"/>
          </p:nvPr>
        </p:nvPicPr>
        <p:blipFill>
          <a:blip r:embed="rId2"/>
          <a:srcRect/>
          <a:stretch>
            <a:fillRect/>
          </a:stretch>
        </p:blipFill>
        <p:spPr bwMode="auto">
          <a:xfrm>
            <a:off x="1066800" y="1676400"/>
            <a:ext cx="4267200" cy="19050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066800" y="3657600"/>
            <a:ext cx="6858000" cy="2105025"/>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Form Attributes</a:t>
            </a:r>
          </a:p>
        </p:txBody>
      </p:sp>
      <p:sp>
        <p:nvSpPr>
          <p:cNvPr id="3" name="Content Placeholder 2"/>
          <p:cNvSpPr>
            <a:spLocks noGrp="1"/>
          </p:cNvSpPr>
          <p:nvPr>
            <p:ph idx="1"/>
          </p:nvPr>
        </p:nvSpPr>
        <p:spPr/>
        <p:txBody>
          <a:bodyPr/>
          <a:lstStyle/>
          <a:p>
            <a:r>
              <a:rPr lang="en-US" dirty="0"/>
              <a:t>Few more attributes are</a:t>
            </a:r>
          </a:p>
          <a:p>
            <a:r>
              <a:rPr lang="en-US" dirty="0"/>
              <a:t>Autofocus</a:t>
            </a:r>
          </a:p>
          <a:p>
            <a:r>
              <a:rPr lang="en-US" dirty="0"/>
              <a:t>Required</a:t>
            </a:r>
          </a:p>
          <a:p>
            <a:r>
              <a:rPr lang="en-US" dirty="0"/>
              <a:t>Placeholder</a:t>
            </a:r>
          </a:p>
          <a:p>
            <a:r>
              <a:rPr lang="en-US" dirty="0"/>
              <a:t>Multiple  : for type= file to upload multiple files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Audio and Video</a:t>
            </a:r>
          </a:p>
        </p:txBody>
      </p:sp>
      <p:sp>
        <p:nvSpPr>
          <p:cNvPr id="3" name="Content Placeholder 2"/>
          <p:cNvSpPr>
            <a:spLocks noGrp="1"/>
          </p:cNvSpPr>
          <p:nvPr>
            <p:ph idx="1"/>
          </p:nvPr>
        </p:nvSpPr>
        <p:spPr/>
        <p:txBody>
          <a:bodyPr/>
          <a:lstStyle/>
          <a:p>
            <a:r>
              <a:rPr lang="en-US" dirty="0"/>
              <a:t>Earlier to include audio &amp; video  in a web page </a:t>
            </a:r>
            <a:r>
              <a:rPr lang="en-US" dirty="0" err="1"/>
              <a:t>plugins</a:t>
            </a:r>
            <a:r>
              <a:rPr lang="en-US" dirty="0"/>
              <a:t> and &lt;object&gt; element was used.</a:t>
            </a:r>
          </a:p>
          <a:p>
            <a:r>
              <a:rPr lang="en-US" dirty="0"/>
              <a:t>The &lt;object&gt; was a generic </a:t>
            </a:r>
            <a:r>
              <a:rPr lang="en-US" b="1" dirty="0"/>
              <a:t>foreign object.</a:t>
            </a:r>
          </a:p>
          <a:p>
            <a:r>
              <a:rPr lang="en-US" dirty="0"/>
              <a:t>The code  of which looked as below:</a:t>
            </a:r>
          </a:p>
          <a:p>
            <a:endParaRPr lang="en-US" dirty="0"/>
          </a:p>
          <a:p>
            <a:r>
              <a:rPr lang="en-US" dirty="0"/>
              <a:t>&lt;object width=”425” height=”344”&gt;</a:t>
            </a:r>
          </a:p>
          <a:p>
            <a:r>
              <a:rPr lang="en-US" dirty="0"/>
              <a:t>&lt;</a:t>
            </a:r>
            <a:r>
              <a:rPr lang="en-US" dirty="0" err="1"/>
              <a:t>param</a:t>
            </a:r>
            <a:r>
              <a:rPr lang="en-US" dirty="0"/>
              <a:t> name=”movie” value=”</a:t>
            </a:r>
            <a:r>
              <a:rPr lang="en-US" dirty="0" err="1"/>
              <a:t>url</a:t>
            </a:r>
            <a:r>
              <a:rPr lang="en-US" dirty="0"/>
              <a:t>”&gt;&lt;/</a:t>
            </a:r>
            <a:r>
              <a:rPr lang="en-US" dirty="0" err="1"/>
              <a:t>param</a:t>
            </a:r>
            <a:r>
              <a:rPr lang="en-US" dirty="0"/>
              <a:t>&gt;</a:t>
            </a:r>
          </a:p>
          <a:p>
            <a:r>
              <a:rPr lang="en-US" dirty="0"/>
              <a:t>&lt;</a:t>
            </a:r>
            <a:r>
              <a:rPr lang="en-US" dirty="0" err="1"/>
              <a:t>param</a:t>
            </a:r>
            <a:r>
              <a:rPr lang="en-US" dirty="0"/>
              <a:t> name=”</a:t>
            </a:r>
            <a:r>
              <a:rPr lang="en-US" dirty="0" err="1"/>
              <a:t>allowFullScreen</a:t>
            </a:r>
            <a:r>
              <a:rPr lang="en-US" dirty="0"/>
              <a:t>”</a:t>
            </a:r>
          </a:p>
          <a:p>
            <a:r>
              <a:rPr lang="en-US" dirty="0"/>
              <a:t>value=”true”&gt;&lt;/</a:t>
            </a:r>
            <a:r>
              <a:rPr lang="en-US" dirty="0" err="1"/>
              <a:t>param</a:t>
            </a:r>
            <a:r>
              <a:rPr lang="en-US" dirty="0"/>
              <a:t>&gt;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Audio and Video</a:t>
            </a:r>
          </a:p>
        </p:txBody>
      </p:sp>
      <p:sp>
        <p:nvSpPr>
          <p:cNvPr id="3" name="Content Placeholder 2"/>
          <p:cNvSpPr>
            <a:spLocks noGrp="1"/>
          </p:cNvSpPr>
          <p:nvPr>
            <p:ph idx="1"/>
          </p:nvPr>
        </p:nvSpPr>
        <p:spPr/>
        <p:txBody>
          <a:bodyPr/>
          <a:lstStyle/>
          <a:p>
            <a:r>
              <a:rPr lang="en-US" dirty="0"/>
              <a:t>&lt;embed </a:t>
            </a:r>
            <a:r>
              <a:rPr lang="en-US" dirty="0" err="1"/>
              <a:t>src</a:t>
            </a:r>
            <a:r>
              <a:rPr lang="en-US" dirty="0"/>
              <a:t>=”</a:t>
            </a:r>
            <a:r>
              <a:rPr lang="en-US" dirty="0" err="1"/>
              <a:t>url</a:t>
            </a:r>
            <a:r>
              <a:rPr lang="en-US" dirty="0"/>
              <a:t>”</a:t>
            </a:r>
          </a:p>
          <a:p>
            <a:r>
              <a:rPr lang="en-US" dirty="0"/>
              <a:t>type=”application/x-shockwave-flash”</a:t>
            </a:r>
          </a:p>
          <a:p>
            <a:r>
              <a:rPr lang="en-US" dirty="0" err="1"/>
              <a:t>allowscriptaccess</a:t>
            </a:r>
            <a:r>
              <a:rPr lang="en-US" dirty="0"/>
              <a:t>=”always”</a:t>
            </a:r>
          </a:p>
          <a:p>
            <a:r>
              <a:rPr lang="en-US" dirty="0" err="1"/>
              <a:t>allowfullscreen</a:t>
            </a:r>
            <a:r>
              <a:rPr lang="en-US" dirty="0"/>
              <a:t>=”true” width=”425”</a:t>
            </a:r>
          </a:p>
          <a:p>
            <a:r>
              <a:rPr lang="en-US" dirty="0"/>
              <a:t>height=”344”&gt;&lt;/embed&gt;</a:t>
            </a:r>
          </a:p>
          <a:p>
            <a:r>
              <a:rPr lang="en-US" dirty="0"/>
              <a:t>&lt;/object&gt;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HTML5 Video Tags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72845109"/>
              </p:ext>
            </p:extLst>
          </p:nvPr>
        </p:nvGraphicFramePr>
        <p:xfrm>
          <a:off x="457200" y="1600200"/>
          <a:ext cx="8229600" cy="3228597"/>
        </p:xfrm>
        <a:graphic>
          <a:graphicData uri="http://schemas.openxmlformats.org/drawingml/2006/table">
            <a:tbl>
              <a:tblPr/>
              <a:tblGrid>
                <a:gridCol w="1640482">
                  <a:extLst>
                    <a:ext uri="{9D8B030D-6E8A-4147-A177-3AD203B41FA5}">
                      <a16:colId xmlns:a16="http://schemas.microsoft.com/office/drawing/2014/main" val="20000"/>
                    </a:ext>
                  </a:extLst>
                </a:gridCol>
                <a:gridCol w="6589118">
                  <a:extLst>
                    <a:ext uri="{9D8B030D-6E8A-4147-A177-3AD203B41FA5}">
                      <a16:colId xmlns:a16="http://schemas.microsoft.com/office/drawing/2014/main" val="20001"/>
                    </a:ext>
                  </a:extLst>
                </a:gridCol>
              </a:tblGrid>
              <a:tr h="695390">
                <a:tc>
                  <a:txBody>
                    <a:bodyPr/>
                    <a:lstStyle/>
                    <a:p>
                      <a:pPr algn="l" fontAlgn="t"/>
                      <a:r>
                        <a:rPr lang="en-US" sz="1700">
                          <a:effectLst/>
                        </a:rPr>
                        <a:t>Tag</a:t>
                      </a:r>
                    </a:p>
                  </a:txBody>
                  <a:tcPr marL="72507" marR="72507" marT="72507" marB="72507">
                    <a:lnL>
                      <a:noFill/>
                    </a:lnL>
                    <a:lnR>
                      <a:noFill/>
                    </a:lnR>
                    <a:lnT>
                      <a:noFill/>
                    </a:lnT>
                    <a:lnB>
                      <a:noFill/>
                    </a:lnB>
                    <a:solidFill>
                      <a:srgbClr val="FFFFFF"/>
                    </a:solidFill>
                  </a:tcPr>
                </a:tc>
                <a:tc>
                  <a:txBody>
                    <a:bodyPr/>
                    <a:lstStyle/>
                    <a:p>
                      <a:pPr algn="l" fontAlgn="t"/>
                      <a:r>
                        <a:rPr lang="en-US" sz="1700">
                          <a:effectLst/>
                        </a:rPr>
                        <a:t>Description</a:t>
                      </a:r>
                    </a:p>
                  </a:txBody>
                  <a:tcPr marL="72507" marR="72507" marT="72507" marB="72507">
                    <a:lnL>
                      <a:noFill/>
                    </a:lnL>
                    <a:lnR>
                      <a:noFill/>
                    </a:lnR>
                    <a:lnT>
                      <a:noFill/>
                    </a:lnT>
                    <a:lnB>
                      <a:noFill/>
                    </a:lnB>
                    <a:solidFill>
                      <a:srgbClr val="FFFFFF"/>
                    </a:solidFill>
                  </a:tcPr>
                </a:tc>
                <a:extLst>
                  <a:ext uri="{0D108BD9-81ED-4DB2-BD59-A6C34878D82A}">
                    <a16:rowId xmlns:a16="http://schemas.microsoft.com/office/drawing/2014/main" val="10000"/>
                  </a:ext>
                </a:extLst>
              </a:tr>
              <a:tr h="695390">
                <a:tc>
                  <a:txBody>
                    <a:bodyPr/>
                    <a:lstStyle/>
                    <a:p>
                      <a:pPr algn="l" fontAlgn="t"/>
                      <a:r>
                        <a:rPr lang="en-US" sz="1700">
                          <a:effectLst/>
                          <a:hlinkClick r:id="rId2"/>
                        </a:rPr>
                        <a:t>&lt;video&gt;</a:t>
                      </a:r>
                      <a:endParaRPr lang="en-US" sz="1700">
                        <a:effectLst/>
                      </a:endParaRPr>
                    </a:p>
                  </a:txBody>
                  <a:tcPr marL="72507" marR="72507" marT="72507" marB="72507">
                    <a:lnL>
                      <a:noFill/>
                    </a:lnL>
                    <a:lnR>
                      <a:noFill/>
                    </a:lnR>
                    <a:lnT>
                      <a:noFill/>
                    </a:lnT>
                    <a:lnB>
                      <a:noFill/>
                    </a:lnB>
                    <a:solidFill>
                      <a:srgbClr val="F1F1F1"/>
                    </a:solidFill>
                  </a:tcPr>
                </a:tc>
                <a:tc>
                  <a:txBody>
                    <a:bodyPr/>
                    <a:lstStyle/>
                    <a:p>
                      <a:pPr algn="l" fontAlgn="t"/>
                      <a:r>
                        <a:rPr lang="en-US" sz="1700">
                          <a:effectLst/>
                        </a:rPr>
                        <a:t>Defines a video or movie</a:t>
                      </a:r>
                    </a:p>
                  </a:txBody>
                  <a:tcPr marL="72507" marR="72507" marT="72507" marB="72507">
                    <a:lnL>
                      <a:noFill/>
                    </a:lnL>
                    <a:lnR>
                      <a:noFill/>
                    </a:lnR>
                    <a:lnT>
                      <a:noFill/>
                    </a:lnT>
                    <a:lnB>
                      <a:noFill/>
                    </a:lnB>
                    <a:solidFill>
                      <a:srgbClr val="F1F1F1"/>
                    </a:solidFill>
                  </a:tcPr>
                </a:tc>
                <a:extLst>
                  <a:ext uri="{0D108BD9-81ED-4DB2-BD59-A6C34878D82A}">
                    <a16:rowId xmlns:a16="http://schemas.microsoft.com/office/drawing/2014/main" val="10001"/>
                  </a:ext>
                </a:extLst>
              </a:tr>
              <a:tr h="1142427">
                <a:tc>
                  <a:txBody>
                    <a:bodyPr/>
                    <a:lstStyle/>
                    <a:p>
                      <a:pPr algn="l" fontAlgn="t"/>
                      <a:r>
                        <a:rPr lang="en-US" sz="1700">
                          <a:effectLst/>
                          <a:hlinkClick r:id="rId3"/>
                        </a:rPr>
                        <a:t>&lt;source&gt;</a:t>
                      </a:r>
                      <a:endParaRPr lang="en-US" sz="1700">
                        <a:effectLst/>
                      </a:endParaRPr>
                    </a:p>
                  </a:txBody>
                  <a:tcPr marL="72507" marR="72507" marT="72507" marB="72507">
                    <a:lnL>
                      <a:noFill/>
                    </a:lnL>
                    <a:lnR>
                      <a:noFill/>
                    </a:lnR>
                    <a:lnT>
                      <a:noFill/>
                    </a:lnT>
                    <a:lnB>
                      <a:noFill/>
                    </a:lnB>
                    <a:solidFill>
                      <a:srgbClr val="FFFFFF"/>
                    </a:solidFill>
                  </a:tcPr>
                </a:tc>
                <a:tc>
                  <a:txBody>
                    <a:bodyPr/>
                    <a:lstStyle/>
                    <a:p>
                      <a:pPr algn="l" fontAlgn="t"/>
                      <a:r>
                        <a:rPr lang="en-US" sz="1700">
                          <a:effectLst/>
                        </a:rPr>
                        <a:t>Defines multiple media resources for media elements, such as &lt;video&gt; and &lt;audio&gt;</a:t>
                      </a:r>
                    </a:p>
                  </a:txBody>
                  <a:tcPr marL="72507" marR="72507" marT="72507" marB="72507">
                    <a:lnL>
                      <a:noFill/>
                    </a:lnL>
                    <a:lnR>
                      <a:noFill/>
                    </a:lnR>
                    <a:lnT>
                      <a:noFill/>
                    </a:lnT>
                    <a:lnB>
                      <a:noFill/>
                    </a:lnB>
                    <a:solidFill>
                      <a:srgbClr val="FFFFFF"/>
                    </a:solidFill>
                  </a:tcPr>
                </a:tc>
                <a:extLst>
                  <a:ext uri="{0D108BD9-81ED-4DB2-BD59-A6C34878D82A}">
                    <a16:rowId xmlns:a16="http://schemas.microsoft.com/office/drawing/2014/main" val="10002"/>
                  </a:ext>
                </a:extLst>
              </a:tr>
              <a:tr h="695390">
                <a:tc>
                  <a:txBody>
                    <a:bodyPr/>
                    <a:lstStyle/>
                    <a:p>
                      <a:pPr algn="l" fontAlgn="t"/>
                      <a:r>
                        <a:rPr lang="en-US" sz="1700">
                          <a:effectLst/>
                          <a:hlinkClick r:id="rId4"/>
                        </a:rPr>
                        <a:t>&lt;track&gt;</a:t>
                      </a:r>
                      <a:endParaRPr lang="en-US" sz="1700">
                        <a:effectLst/>
                      </a:endParaRPr>
                    </a:p>
                  </a:txBody>
                  <a:tcPr marL="72507" marR="72507" marT="72507" marB="72507">
                    <a:lnL>
                      <a:noFill/>
                    </a:lnL>
                    <a:lnR>
                      <a:noFill/>
                    </a:lnR>
                    <a:lnT>
                      <a:noFill/>
                    </a:lnT>
                    <a:lnB>
                      <a:noFill/>
                    </a:lnB>
                    <a:solidFill>
                      <a:srgbClr val="F1F1F1"/>
                    </a:solidFill>
                  </a:tcPr>
                </a:tc>
                <a:tc>
                  <a:txBody>
                    <a:bodyPr/>
                    <a:lstStyle/>
                    <a:p>
                      <a:pPr algn="l" fontAlgn="t"/>
                      <a:r>
                        <a:rPr lang="en-US" sz="1700" dirty="0">
                          <a:effectLst/>
                        </a:rPr>
                        <a:t>Defines text tracks in media players</a:t>
                      </a:r>
                    </a:p>
                  </a:txBody>
                  <a:tcPr marL="72507" marR="72507" marT="72507" marB="72507">
                    <a:lnL>
                      <a:noFill/>
                    </a:lnL>
                    <a:lnR>
                      <a:noFill/>
                    </a:lnR>
                    <a:lnT>
                      <a:noFill/>
                    </a:lnT>
                    <a:lnB>
                      <a:noFill/>
                    </a:lnB>
                    <a:solidFill>
                      <a:srgbClr val="F1F1F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039784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The HTML &lt;video&gt; Element</a:t>
            </a:r>
            <a:endParaRPr lang="en-US" dirty="0"/>
          </a:p>
        </p:txBody>
      </p:sp>
      <p:sp>
        <p:nvSpPr>
          <p:cNvPr id="3" name="Content Placeholder 2"/>
          <p:cNvSpPr>
            <a:spLocks noGrp="1"/>
          </p:cNvSpPr>
          <p:nvPr>
            <p:ph idx="1"/>
          </p:nvPr>
        </p:nvSpPr>
        <p:spPr>
          <a:xfrm>
            <a:off x="457200" y="1737360"/>
            <a:ext cx="8458200" cy="4739639"/>
          </a:xfrm>
        </p:spPr>
        <p:txBody>
          <a:bodyPr/>
          <a:lstStyle/>
          <a:p>
            <a:r>
              <a:rPr lang="en-US" dirty="0"/>
              <a:t>To show a video in HTML, use the</a:t>
            </a:r>
            <a:r>
              <a:rPr lang="en-US" b="1" dirty="0"/>
              <a:t> &lt;video&gt;</a:t>
            </a:r>
            <a:r>
              <a:rPr lang="en-US" dirty="0"/>
              <a:t> element.</a:t>
            </a:r>
          </a:p>
          <a:p>
            <a:r>
              <a:rPr lang="en-US" dirty="0"/>
              <a:t>&lt;video width="320" height="240" controls&gt;</a:t>
            </a:r>
          </a:p>
          <a:p>
            <a:r>
              <a:rPr lang="en-US" dirty="0"/>
              <a:t>Controls attribute will add controls for play, pause, etc.</a:t>
            </a:r>
          </a:p>
          <a:p>
            <a:r>
              <a:rPr lang="en-US" dirty="0"/>
              <a:t>You may add </a:t>
            </a:r>
            <a:r>
              <a:rPr lang="en-US" dirty="0" err="1"/>
              <a:t>autoplay</a:t>
            </a:r>
            <a:r>
              <a:rPr lang="en-US" dirty="0"/>
              <a:t> to play video automatically.</a:t>
            </a:r>
          </a:p>
          <a:p>
            <a:r>
              <a:rPr lang="en-US" dirty="0"/>
              <a:t>“controls </a:t>
            </a:r>
            <a:r>
              <a:rPr lang="en-US" dirty="0" err="1"/>
              <a:t>autoplay</a:t>
            </a:r>
            <a:r>
              <a:rPr lang="en-US" dirty="0"/>
              <a:t>” will play video automatically, also giving the controls for the video.</a:t>
            </a:r>
          </a:p>
          <a:p>
            <a:endParaRPr lang="en-US" dirty="0"/>
          </a:p>
        </p:txBody>
      </p:sp>
    </p:spTree>
    <p:extLst>
      <p:ext uri="{BB962C8B-B14F-4D97-AF65-F5344CB8AC3E}">
        <p14:creationId xmlns:p14="http://schemas.microsoft.com/office/powerpoint/2010/main" val="12699203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it works</a:t>
            </a:r>
          </a:p>
        </p:txBody>
      </p:sp>
      <p:sp>
        <p:nvSpPr>
          <p:cNvPr id="3" name="Content Placeholder 2"/>
          <p:cNvSpPr>
            <a:spLocks noGrp="1"/>
          </p:cNvSpPr>
          <p:nvPr>
            <p:ph idx="1"/>
          </p:nvPr>
        </p:nvSpPr>
        <p:spPr/>
        <p:txBody>
          <a:bodyPr/>
          <a:lstStyle/>
          <a:p>
            <a:r>
              <a:rPr lang="en-US" dirty="0"/>
              <a:t>The </a:t>
            </a:r>
            <a:r>
              <a:rPr lang="en-US" b="1" dirty="0"/>
              <a:t>controls</a:t>
            </a:r>
            <a:r>
              <a:rPr lang="en-US" dirty="0"/>
              <a:t> attribute adds video controls, like play, pause, and volume.</a:t>
            </a:r>
          </a:p>
          <a:p>
            <a:r>
              <a:rPr lang="en-US" dirty="0"/>
              <a:t>It is a good idea to always include </a:t>
            </a:r>
            <a:r>
              <a:rPr lang="en-US" b="1" dirty="0"/>
              <a:t>width</a:t>
            </a:r>
            <a:r>
              <a:rPr lang="en-US" dirty="0"/>
              <a:t> and </a:t>
            </a:r>
            <a:r>
              <a:rPr lang="en-US" b="1" dirty="0"/>
              <a:t>height</a:t>
            </a:r>
            <a:r>
              <a:rPr lang="en-US" dirty="0"/>
              <a:t> attributes.</a:t>
            </a:r>
          </a:p>
          <a:p>
            <a:r>
              <a:rPr lang="en-US" dirty="0"/>
              <a:t>If height and width are not set, the browser does not know the size of the video. The effect will be that the page will change (or flicker) while the video loads.</a:t>
            </a:r>
          </a:p>
          <a:p>
            <a:r>
              <a:rPr lang="en-US" dirty="0"/>
              <a:t>Text between the &lt;video&gt; and &lt;/video&gt; tags will only display in browsers that do not support the &lt;video&gt; element.</a:t>
            </a:r>
          </a:p>
          <a:p>
            <a:r>
              <a:rPr lang="en-US" dirty="0"/>
              <a:t>Multiple </a:t>
            </a:r>
            <a:r>
              <a:rPr lang="en-US" b="1" dirty="0"/>
              <a:t>&lt;source&gt;</a:t>
            </a:r>
            <a:r>
              <a:rPr lang="en-US" dirty="0"/>
              <a:t> elements can link to different video files. The browser will use the first recognized format.</a:t>
            </a:r>
          </a:p>
          <a:p>
            <a:endParaRPr lang="en-US" dirty="0"/>
          </a:p>
        </p:txBody>
      </p:sp>
    </p:spTree>
    <p:extLst>
      <p:ext uri="{BB962C8B-B14F-4D97-AF65-F5344CB8AC3E}">
        <p14:creationId xmlns:p14="http://schemas.microsoft.com/office/powerpoint/2010/main" val="3923912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22960" y="286605"/>
            <a:ext cx="7543800" cy="1008796"/>
          </a:xfrm>
        </p:spPr>
        <p:txBody>
          <a:bodyPr/>
          <a:lstStyle/>
          <a:p>
            <a:r>
              <a:rPr lang="en-US" dirty="0"/>
              <a:t>HTML5 Browser Support</a:t>
            </a:r>
          </a:p>
        </p:txBody>
      </p:sp>
      <p:sp>
        <p:nvSpPr>
          <p:cNvPr id="8" name="Content Placeholder 7"/>
          <p:cNvSpPr>
            <a:spLocks noGrp="1"/>
          </p:cNvSpPr>
          <p:nvPr>
            <p:ph idx="1"/>
          </p:nvPr>
        </p:nvSpPr>
        <p:spPr/>
        <p:txBody>
          <a:bodyPr/>
          <a:lstStyle/>
          <a:p>
            <a:r>
              <a:rPr lang="en-US" dirty="0">
                <a:solidFill>
                  <a:srgbClr val="FF0000"/>
                </a:solidFill>
              </a:rPr>
              <a:t>You can teach older browsers to handle HTML5 correctly.</a:t>
            </a:r>
          </a:p>
          <a:p>
            <a:r>
              <a:rPr lang="en-US" dirty="0"/>
              <a:t>HTML5 is supported in all modern browsers.</a:t>
            </a:r>
          </a:p>
          <a:p>
            <a:r>
              <a:rPr lang="en-US" dirty="0"/>
              <a:t>In addition, all browsers, old and new, automatically handle unrecognized elements as inline elements.</a:t>
            </a:r>
          </a:p>
          <a:p>
            <a:r>
              <a:rPr lang="en-US" dirty="0"/>
              <a:t>Because of this, you can "teach" older browsers to handle "unknown" HTML elements.</a:t>
            </a:r>
          </a:p>
          <a:p>
            <a:endParaRPr lang="en-US" dirty="0">
              <a:solidFill>
                <a:srgbClr val="FF0000"/>
              </a:solidFill>
            </a:endParaRPr>
          </a:p>
        </p:txBody>
      </p:sp>
      <p:pic>
        <p:nvPicPr>
          <p:cNvPr id="9" name="Picture 8"/>
          <p:cNvPicPr>
            <a:picLocks noChangeAspect="1"/>
          </p:cNvPicPr>
          <p:nvPr/>
        </p:nvPicPr>
        <p:blipFill>
          <a:blip r:embed="rId2"/>
          <a:stretch>
            <a:fillRect/>
          </a:stretch>
        </p:blipFill>
        <p:spPr>
          <a:xfrm>
            <a:off x="825730" y="4038600"/>
            <a:ext cx="6124575" cy="371475"/>
          </a:xfrm>
          <a:prstGeom prst="rect">
            <a:avLst/>
          </a:prstGeom>
        </p:spPr>
      </p:pic>
    </p:spTree>
    <p:extLst>
      <p:ext uri="{BB962C8B-B14F-4D97-AF65-F5344CB8AC3E}">
        <p14:creationId xmlns:p14="http://schemas.microsoft.com/office/powerpoint/2010/main" val="14080306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Audio and Video</a:t>
            </a:r>
          </a:p>
        </p:txBody>
      </p:sp>
      <p:sp>
        <p:nvSpPr>
          <p:cNvPr id="3" name="Content Placeholder 2"/>
          <p:cNvSpPr>
            <a:spLocks noGrp="1"/>
          </p:cNvSpPr>
          <p:nvPr>
            <p:ph idx="1"/>
          </p:nvPr>
        </p:nvSpPr>
        <p:spPr/>
        <p:txBody>
          <a:bodyPr/>
          <a:lstStyle/>
          <a:p>
            <a:r>
              <a:rPr lang="en-US" dirty="0"/>
              <a:t>With HTML 5 Audio and Video can be used with great ease.</a:t>
            </a:r>
          </a:p>
          <a:p>
            <a:r>
              <a:rPr lang="en-US" dirty="0"/>
              <a:t>&lt;video controls </a:t>
            </a:r>
            <a:r>
              <a:rPr lang="en-US" dirty="0" err="1"/>
              <a:t>autoplay</a:t>
            </a:r>
            <a:r>
              <a:rPr lang="en-US" dirty="0"/>
              <a:t>  poster=“</a:t>
            </a:r>
            <a:r>
              <a:rPr lang="en-US" dirty="0" err="1"/>
              <a:t>imageUrl</a:t>
            </a:r>
            <a:r>
              <a:rPr lang="en-US" dirty="0"/>
              <a:t>” loop width=“720” height=“400”&gt;</a:t>
            </a:r>
          </a:p>
          <a:p>
            <a:r>
              <a:rPr lang="en-US" dirty="0"/>
              <a:t>&lt;source </a:t>
            </a:r>
            <a:r>
              <a:rPr lang="en-US" dirty="0" err="1"/>
              <a:t>src</a:t>
            </a:r>
            <a:r>
              <a:rPr lang="en-US" dirty="0"/>
              <a:t>=“video.mp4”/&gt;</a:t>
            </a:r>
          </a:p>
          <a:p>
            <a:r>
              <a:rPr lang="en-US" dirty="0"/>
              <a:t>&lt;source </a:t>
            </a:r>
            <a:r>
              <a:rPr lang="en-US" dirty="0" err="1"/>
              <a:t>src</a:t>
            </a:r>
            <a:r>
              <a:rPr lang="en-US" dirty="0"/>
              <a:t>=“myvideo.mp4”/&gt;</a:t>
            </a:r>
          </a:p>
          <a:p>
            <a:r>
              <a:rPr lang="en-US" dirty="0"/>
              <a:t>&lt;/video&gt;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30664250"/>
              </p:ext>
            </p:extLst>
          </p:nvPr>
        </p:nvGraphicFramePr>
        <p:xfrm>
          <a:off x="381000" y="4572000"/>
          <a:ext cx="8229600" cy="1972204"/>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1972204">
                <a:tc>
                  <a:txBody>
                    <a:bodyPr/>
                    <a:lstStyle/>
                    <a:p>
                      <a:pPr algn="l" fontAlgn="t"/>
                      <a:r>
                        <a:rPr lang="en-US" sz="1700" i="1">
                          <a:effectLst/>
                        </a:rPr>
                        <a:t>URL</a:t>
                      </a:r>
                      <a:endParaRPr lang="en-US" sz="1700">
                        <a:effectLst/>
                      </a:endParaRPr>
                    </a:p>
                  </a:txBody>
                  <a:tcPr marL="72507" marR="72507" marT="72507" marB="72507">
                    <a:lnL>
                      <a:noFill/>
                    </a:lnL>
                    <a:lnR>
                      <a:noFill/>
                    </a:lnR>
                    <a:lnT>
                      <a:noFill/>
                    </a:lnT>
                    <a:lnB>
                      <a:noFill/>
                    </a:lnB>
                    <a:solidFill>
                      <a:srgbClr val="F1F1F1"/>
                    </a:solidFill>
                  </a:tcPr>
                </a:tc>
                <a:tc>
                  <a:txBody>
                    <a:bodyPr/>
                    <a:lstStyle/>
                    <a:p>
                      <a:pPr algn="l" fontAlgn="t"/>
                      <a:r>
                        <a:rPr lang="en-US" sz="1700" dirty="0">
                          <a:effectLst/>
                        </a:rPr>
                        <a:t>Specifies the URL of the image </a:t>
                      </a:r>
                      <a:r>
                        <a:rPr lang="en-US" sz="1700" dirty="0" err="1">
                          <a:effectLst/>
                        </a:rPr>
                        <a:t>file.Possible</a:t>
                      </a:r>
                      <a:r>
                        <a:rPr lang="en-US" sz="1700" dirty="0">
                          <a:effectLst/>
                        </a:rPr>
                        <a:t> values:</a:t>
                      </a:r>
                    </a:p>
                    <a:p>
                      <a:pPr algn="l" fontAlgn="t">
                        <a:buFont typeface="Arial"/>
                        <a:buChar char="•"/>
                      </a:pPr>
                      <a:r>
                        <a:rPr lang="en-US" sz="1700" dirty="0">
                          <a:effectLst/>
                        </a:rPr>
                        <a:t>An absolute URL - points to another web site (like </a:t>
                      </a:r>
                      <a:r>
                        <a:rPr lang="en-US" sz="1700" dirty="0" err="1">
                          <a:effectLst/>
                        </a:rPr>
                        <a:t>href</a:t>
                      </a:r>
                      <a:r>
                        <a:rPr lang="en-US" sz="1700" dirty="0">
                          <a:effectLst/>
                        </a:rPr>
                        <a:t>="http://www.example.com/poster.jpg")</a:t>
                      </a:r>
                    </a:p>
                    <a:p>
                      <a:pPr algn="l" fontAlgn="t">
                        <a:buFont typeface="Arial"/>
                        <a:buChar char="•"/>
                      </a:pPr>
                      <a:r>
                        <a:rPr lang="en-US" sz="1700" dirty="0">
                          <a:effectLst/>
                        </a:rPr>
                        <a:t>A relative URL - points to a file within a web site (like </a:t>
                      </a:r>
                      <a:r>
                        <a:rPr lang="en-US" sz="1700" dirty="0" err="1">
                          <a:effectLst/>
                        </a:rPr>
                        <a:t>href</a:t>
                      </a:r>
                      <a:r>
                        <a:rPr lang="en-US" sz="1700" dirty="0">
                          <a:effectLst/>
                        </a:rPr>
                        <a:t>="poster.jpg")</a:t>
                      </a:r>
                    </a:p>
                  </a:txBody>
                  <a:tcPr marL="72507" marR="72507" marT="72507" marB="72507">
                    <a:lnL>
                      <a:noFill/>
                    </a:lnL>
                    <a:lnR>
                      <a:noFill/>
                    </a:lnR>
                    <a:lnT>
                      <a:noFill/>
                    </a:lnT>
                    <a:lnB>
                      <a:noFill/>
                    </a:lnB>
                    <a:solidFill>
                      <a:srgbClr val="F1F1F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HTML Video - Media Types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60744570"/>
              </p:ext>
            </p:extLst>
          </p:nvPr>
        </p:nvGraphicFramePr>
        <p:xfrm>
          <a:off x="457200" y="1676400"/>
          <a:ext cx="8229600" cy="3021884"/>
        </p:xfrm>
        <a:graphic>
          <a:graphicData uri="http://schemas.openxmlformats.org/drawingml/2006/table">
            <a:tbl>
              <a:tblPr/>
              <a:tblGrid>
                <a:gridCol w="4119337">
                  <a:extLst>
                    <a:ext uri="{9D8B030D-6E8A-4147-A177-3AD203B41FA5}">
                      <a16:colId xmlns:a16="http://schemas.microsoft.com/office/drawing/2014/main" val="20000"/>
                    </a:ext>
                  </a:extLst>
                </a:gridCol>
                <a:gridCol w="4110263">
                  <a:extLst>
                    <a:ext uri="{9D8B030D-6E8A-4147-A177-3AD203B41FA5}">
                      <a16:colId xmlns:a16="http://schemas.microsoft.com/office/drawing/2014/main" val="20001"/>
                    </a:ext>
                  </a:extLst>
                </a:gridCol>
              </a:tblGrid>
              <a:tr h="755471">
                <a:tc>
                  <a:txBody>
                    <a:bodyPr/>
                    <a:lstStyle/>
                    <a:p>
                      <a:pPr algn="l" fontAlgn="t"/>
                      <a:r>
                        <a:rPr lang="en-US" sz="1700">
                          <a:effectLst/>
                        </a:rPr>
                        <a:t>File Format</a:t>
                      </a:r>
                    </a:p>
                  </a:txBody>
                  <a:tcPr marL="72507" marR="72507" marT="72507" marB="72507">
                    <a:lnL>
                      <a:noFill/>
                    </a:lnL>
                    <a:lnR>
                      <a:noFill/>
                    </a:lnR>
                    <a:lnT>
                      <a:noFill/>
                    </a:lnT>
                    <a:lnB>
                      <a:noFill/>
                    </a:lnB>
                    <a:solidFill>
                      <a:srgbClr val="FFFFFF"/>
                    </a:solidFill>
                  </a:tcPr>
                </a:tc>
                <a:tc>
                  <a:txBody>
                    <a:bodyPr/>
                    <a:lstStyle/>
                    <a:p>
                      <a:pPr algn="l" fontAlgn="t"/>
                      <a:r>
                        <a:rPr lang="en-US" sz="1700">
                          <a:effectLst/>
                        </a:rPr>
                        <a:t>Media Type</a:t>
                      </a:r>
                    </a:p>
                  </a:txBody>
                  <a:tcPr marL="72507" marR="72507" marT="72507" marB="72507">
                    <a:lnL>
                      <a:noFill/>
                    </a:lnL>
                    <a:lnR>
                      <a:noFill/>
                    </a:lnR>
                    <a:lnT>
                      <a:noFill/>
                    </a:lnT>
                    <a:lnB>
                      <a:noFill/>
                    </a:lnB>
                    <a:solidFill>
                      <a:srgbClr val="FFFFFF"/>
                    </a:solidFill>
                  </a:tcPr>
                </a:tc>
                <a:extLst>
                  <a:ext uri="{0D108BD9-81ED-4DB2-BD59-A6C34878D82A}">
                    <a16:rowId xmlns:a16="http://schemas.microsoft.com/office/drawing/2014/main" val="10000"/>
                  </a:ext>
                </a:extLst>
              </a:tr>
              <a:tr h="755471">
                <a:tc>
                  <a:txBody>
                    <a:bodyPr/>
                    <a:lstStyle/>
                    <a:p>
                      <a:pPr algn="l" fontAlgn="t"/>
                      <a:r>
                        <a:rPr lang="en-US" sz="1700">
                          <a:effectLst/>
                        </a:rPr>
                        <a:t>MP4</a:t>
                      </a:r>
                    </a:p>
                  </a:txBody>
                  <a:tcPr marL="72507" marR="72507" marT="72507" marB="72507">
                    <a:lnL>
                      <a:noFill/>
                    </a:lnL>
                    <a:lnR>
                      <a:noFill/>
                    </a:lnR>
                    <a:lnT>
                      <a:noFill/>
                    </a:lnT>
                    <a:lnB>
                      <a:noFill/>
                    </a:lnB>
                    <a:solidFill>
                      <a:srgbClr val="F1F1F1"/>
                    </a:solidFill>
                  </a:tcPr>
                </a:tc>
                <a:tc>
                  <a:txBody>
                    <a:bodyPr/>
                    <a:lstStyle/>
                    <a:p>
                      <a:pPr algn="l" fontAlgn="t"/>
                      <a:r>
                        <a:rPr lang="en-US" sz="1700">
                          <a:effectLst/>
                        </a:rPr>
                        <a:t>video/mp4</a:t>
                      </a:r>
                    </a:p>
                  </a:txBody>
                  <a:tcPr marL="72507" marR="72507" marT="72507" marB="72507">
                    <a:lnL>
                      <a:noFill/>
                    </a:lnL>
                    <a:lnR>
                      <a:noFill/>
                    </a:lnR>
                    <a:lnT>
                      <a:noFill/>
                    </a:lnT>
                    <a:lnB>
                      <a:noFill/>
                    </a:lnB>
                    <a:solidFill>
                      <a:srgbClr val="F1F1F1"/>
                    </a:solidFill>
                  </a:tcPr>
                </a:tc>
                <a:extLst>
                  <a:ext uri="{0D108BD9-81ED-4DB2-BD59-A6C34878D82A}">
                    <a16:rowId xmlns:a16="http://schemas.microsoft.com/office/drawing/2014/main" val="10001"/>
                  </a:ext>
                </a:extLst>
              </a:tr>
              <a:tr h="755471">
                <a:tc>
                  <a:txBody>
                    <a:bodyPr/>
                    <a:lstStyle/>
                    <a:p>
                      <a:pPr algn="l" fontAlgn="t"/>
                      <a:r>
                        <a:rPr lang="en-US" sz="1700">
                          <a:effectLst/>
                        </a:rPr>
                        <a:t>WebM</a:t>
                      </a:r>
                    </a:p>
                  </a:txBody>
                  <a:tcPr marL="72507" marR="72507" marT="72507" marB="72507">
                    <a:lnL>
                      <a:noFill/>
                    </a:lnL>
                    <a:lnR>
                      <a:noFill/>
                    </a:lnR>
                    <a:lnT>
                      <a:noFill/>
                    </a:lnT>
                    <a:lnB>
                      <a:noFill/>
                    </a:lnB>
                    <a:solidFill>
                      <a:srgbClr val="FFFFFF"/>
                    </a:solidFill>
                  </a:tcPr>
                </a:tc>
                <a:tc>
                  <a:txBody>
                    <a:bodyPr/>
                    <a:lstStyle/>
                    <a:p>
                      <a:pPr algn="l" fontAlgn="t"/>
                      <a:r>
                        <a:rPr lang="en-US" sz="1700">
                          <a:effectLst/>
                        </a:rPr>
                        <a:t>video/webm</a:t>
                      </a:r>
                    </a:p>
                  </a:txBody>
                  <a:tcPr marL="72507" marR="72507" marT="72507" marB="72507">
                    <a:lnL>
                      <a:noFill/>
                    </a:lnL>
                    <a:lnR>
                      <a:noFill/>
                    </a:lnR>
                    <a:lnT>
                      <a:noFill/>
                    </a:lnT>
                    <a:lnB>
                      <a:noFill/>
                    </a:lnB>
                    <a:solidFill>
                      <a:srgbClr val="FFFFFF"/>
                    </a:solidFill>
                  </a:tcPr>
                </a:tc>
                <a:extLst>
                  <a:ext uri="{0D108BD9-81ED-4DB2-BD59-A6C34878D82A}">
                    <a16:rowId xmlns:a16="http://schemas.microsoft.com/office/drawing/2014/main" val="10002"/>
                  </a:ext>
                </a:extLst>
              </a:tr>
              <a:tr h="755471">
                <a:tc>
                  <a:txBody>
                    <a:bodyPr/>
                    <a:lstStyle/>
                    <a:p>
                      <a:pPr algn="l" fontAlgn="t"/>
                      <a:r>
                        <a:rPr lang="en-US" sz="1700">
                          <a:effectLst/>
                        </a:rPr>
                        <a:t>Ogg</a:t>
                      </a:r>
                    </a:p>
                  </a:txBody>
                  <a:tcPr marL="72507" marR="72507" marT="72507" marB="72507">
                    <a:lnL>
                      <a:noFill/>
                    </a:lnL>
                    <a:lnR>
                      <a:noFill/>
                    </a:lnR>
                    <a:lnT>
                      <a:noFill/>
                    </a:lnT>
                    <a:lnB>
                      <a:noFill/>
                    </a:lnB>
                    <a:solidFill>
                      <a:srgbClr val="F1F1F1"/>
                    </a:solidFill>
                  </a:tcPr>
                </a:tc>
                <a:tc>
                  <a:txBody>
                    <a:bodyPr/>
                    <a:lstStyle/>
                    <a:p>
                      <a:pPr algn="l" fontAlgn="t"/>
                      <a:r>
                        <a:rPr lang="en-US" sz="1700" dirty="0">
                          <a:effectLst/>
                        </a:rPr>
                        <a:t>video/</a:t>
                      </a:r>
                      <a:r>
                        <a:rPr lang="en-US" sz="1700" dirty="0" err="1">
                          <a:effectLst/>
                        </a:rPr>
                        <a:t>ogg</a:t>
                      </a:r>
                      <a:endParaRPr lang="en-US" sz="1700" dirty="0">
                        <a:effectLst/>
                      </a:endParaRPr>
                    </a:p>
                  </a:txBody>
                  <a:tcPr marL="72507" marR="72507" marT="72507" marB="72507">
                    <a:lnL>
                      <a:noFill/>
                    </a:lnL>
                    <a:lnR>
                      <a:noFill/>
                    </a:lnR>
                    <a:lnT>
                      <a:noFill/>
                    </a:lnT>
                    <a:lnB>
                      <a:noFill/>
                    </a:lnB>
                    <a:solidFill>
                      <a:srgbClr val="F1F1F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87785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HTML Video - Browser Support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31543499"/>
              </p:ext>
            </p:extLst>
          </p:nvPr>
        </p:nvGraphicFramePr>
        <p:xfrm>
          <a:off x="551482" y="2743200"/>
          <a:ext cx="8229599" cy="3426042"/>
        </p:xfrm>
        <a:graphic>
          <a:graphicData uri="http://schemas.openxmlformats.org/drawingml/2006/table">
            <a:tbl>
              <a:tblPr/>
              <a:tblGrid>
                <a:gridCol w="2059668">
                  <a:extLst>
                    <a:ext uri="{9D8B030D-6E8A-4147-A177-3AD203B41FA5}">
                      <a16:colId xmlns:a16="http://schemas.microsoft.com/office/drawing/2014/main" val="20000"/>
                    </a:ext>
                  </a:extLst>
                </a:gridCol>
                <a:gridCol w="2059668">
                  <a:extLst>
                    <a:ext uri="{9D8B030D-6E8A-4147-A177-3AD203B41FA5}">
                      <a16:colId xmlns:a16="http://schemas.microsoft.com/office/drawing/2014/main" val="20001"/>
                    </a:ext>
                  </a:extLst>
                </a:gridCol>
                <a:gridCol w="2059668">
                  <a:extLst>
                    <a:ext uri="{9D8B030D-6E8A-4147-A177-3AD203B41FA5}">
                      <a16:colId xmlns:a16="http://schemas.microsoft.com/office/drawing/2014/main" val="20002"/>
                    </a:ext>
                  </a:extLst>
                </a:gridCol>
                <a:gridCol w="2050595">
                  <a:extLst>
                    <a:ext uri="{9D8B030D-6E8A-4147-A177-3AD203B41FA5}">
                      <a16:colId xmlns:a16="http://schemas.microsoft.com/office/drawing/2014/main" val="20003"/>
                    </a:ext>
                  </a:extLst>
                </a:gridCol>
              </a:tblGrid>
              <a:tr h="571007">
                <a:tc>
                  <a:txBody>
                    <a:bodyPr/>
                    <a:lstStyle/>
                    <a:p>
                      <a:pPr algn="l" fontAlgn="t"/>
                      <a:r>
                        <a:rPr lang="en-US" sz="1700" dirty="0">
                          <a:effectLst/>
                        </a:rPr>
                        <a:t>Browser</a:t>
                      </a:r>
                    </a:p>
                  </a:txBody>
                  <a:tcPr marL="72507" marR="72507" marT="72507" marB="72507">
                    <a:lnL>
                      <a:noFill/>
                    </a:lnL>
                    <a:lnR>
                      <a:noFill/>
                    </a:lnR>
                    <a:lnT>
                      <a:noFill/>
                    </a:lnT>
                    <a:lnB>
                      <a:noFill/>
                    </a:lnB>
                    <a:solidFill>
                      <a:srgbClr val="FFFFFF"/>
                    </a:solidFill>
                  </a:tcPr>
                </a:tc>
                <a:tc>
                  <a:txBody>
                    <a:bodyPr/>
                    <a:lstStyle/>
                    <a:p>
                      <a:pPr algn="l" fontAlgn="t"/>
                      <a:r>
                        <a:rPr lang="en-US" sz="1700">
                          <a:effectLst/>
                        </a:rPr>
                        <a:t>MP4</a:t>
                      </a:r>
                    </a:p>
                  </a:txBody>
                  <a:tcPr marL="72507" marR="72507" marT="72507" marB="72507">
                    <a:lnL>
                      <a:noFill/>
                    </a:lnL>
                    <a:lnR>
                      <a:noFill/>
                    </a:lnR>
                    <a:lnT>
                      <a:noFill/>
                    </a:lnT>
                    <a:lnB>
                      <a:noFill/>
                    </a:lnB>
                    <a:solidFill>
                      <a:srgbClr val="FFFFFF"/>
                    </a:solidFill>
                  </a:tcPr>
                </a:tc>
                <a:tc>
                  <a:txBody>
                    <a:bodyPr/>
                    <a:lstStyle/>
                    <a:p>
                      <a:pPr algn="l" fontAlgn="t"/>
                      <a:r>
                        <a:rPr lang="en-US" sz="1700">
                          <a:effectLst/>
                        </a:rPr>
                        <a:t>WebM</a:t>
                      </a:r>
                    </a:p>
                  </a:txBody>
                  <a:tcPr marL="72507" marR="72507" marT="72507" marB="72507">
                    <a:lnL>
                      <a:noFill/>
                    </a:lnL>
                    <a:lnR>
                      <a:noFill/>
                    </a:lnR>
                    <a:lnT>
                      <a:noFill/>
                    </a:lnT>
                    <a:lnB>
                      <a:noFill/>
                    </a:lnB>
                    <a:solidFill>
                      <a:srgbClr val="FFFFFF"/>
                    </a:solidFill>
                  </a:tcPr>
                </a:tc>
                <a:tc>
                  <a:txBody>
                    <a:bodyPr/>
                    <a:lstStyle/>
                    <a:p>
                      <a:pPr algn="l" fontAlgn="t"/>
                      <a:r>
                        <a:rPr lang="en-US" sz="1700">
                          <a:effectLst/>
                        </a:rPr>
                        <a:t>Ogg</a:t>
                      </a:r>
                    </a:p>
                  </a:txBody>
                  <a:tcPr marL="72507" marR="72507" marT="72507" marB="72507">
                    <a:lnL>
                      <a:noFill/>
                    </a:lnL>
                    <a:lnR>
                      <a:noFill/>
                    </a:lnR>
                    <a:lnT>
                      <a:noFill/>
                    </a:lnT>
                    <a:lnB>
                      <a:noFill/>
                    </a:lnB>
                    <a:solidFill>
                      <a:srgbClr val="FFFFFF"/>
                    </a:solidFill>
                  </a:tcPr>
                </a:tc>
                <a:extLst>
                  <a:ext uri="{0D108BD9-81ED-4DB2-BD59-A6C34878D82A}">
                    <a16:rowId xmlns:a16="http://schemas.microsoft.com/office/drawing/2014/main" val="10000"/>
                  </a:ext>
                </a:extLst>
              </a:tr>
              <a:tr h="571007">
                <a:tc>
                  <a:txBody>
                    <a:bodyPr/>
                    <a:lstStyle/>
                    <a:p>
                      <a:pPr algn="l" fontAlgn="t"/>
                      <a:r>
                        <a:rPr lang="en-US" sz="1700" dirty="0">
                          <a:effectLst/>
                        </a:rPr>
                        <a:t>Internet Explorer</a:t>
                      </a:r>
                    </a:p>
                  </a:txBody>
                  <a:tcPr marL="72507" marR="72507" marT="72507" marB="72507">
                    <a:lnL>
                      <a:noFill/>
                    </a:lnL>
                    <a:lnR>
                      <a:noFill/>
                    </a:lnR>
                    <a:lnT>
                      <a:noFill/>
                    </a:lnT>
                    <a:lnB>
                      <a:noFill/>
                    </a:lnB>
                    <a:solidFill>
                      <a:srgbClr val="F1F1F1"/>
                    </a:solidFill>
                  </a:tcPr>
                </a:tc>
                <a:tc>
                  <a:txBody>
                    <a:bodyPr/>
                    <a:lstStyle/>
                    <a:p>
                      <a:pPr algn="l" fontAlgn="t"/>
                      <a:r>
                        <a:rPr lang="en-US" sz="1700">
                          <a:effectLst/>
                        </a:rPr>
                        <a:t>YES</a:t>
                      </a:r>
                    </a:p>
                  </a:txBody>
                  <a:tcPr marL="72507" marR="72507" marT="72507" marB="72507">
                    <a:lnL>
                      <a:noFill/>
                    </a:lnL>
                    <a:lnR>
                      <a:noFill/>
                    </a:lnR>
                    <a:lnT>
                      <a:noFill/>
                    </a:lnT>
                    <a:lnB>
                      <a:noFill/>
                    </a:lnB>
                    <a:solidFill>
                      <a:srgbClr val="F1F1F1"/>
                    </a:solidFill>
                  </a:tcPr>
                </a:tc>
                <a:tc>
                  <a:txBody>
                    <a:bodyPr/>
                    <a:lstStyle/>
                    <a:p>
                      <a:pPr algn="l" fontAlgn="t"/>
                      <a:r>
                        <a:rPr lang="en-US" sz="1700">
                          <a:effectLst/>
                        </a:rPr>
                        <a:t>NO</a:t>
                      </a:r>
                    </a:p>
                  </a:txBody>
                  <a:tcPr marL="72507" marR="72507" marT="72507" marB="72507">
                    <a:lnL>
                      <a:noFill/>
                    </a:lnL>
                    <a:lnR>
                      <a:noFill/>
                    </a:lnR>
                    <a:lnT>
                      <a:noFill/>
                    </a:lnT>
                    <a:lnB>
                      <a:noFill/>
                    </a:lnB>
                    <a:solidFill>
                      <a:srgbClr val="F1F1F1"/>
                    </a:solidFill>
                  </a:tcPr>
                </a:tc>
                <a:tc>
                  <a:txBody>
                    <a:bodyPr/>
                    <a:lstStyle/>
                    <a:p>
                      <a:pPr algn="l" fontAlgn="t"/>
                      <a:r>
                        <a:rPr lang="en-US" sz="1700">
                          <a:effectLst/>
                        </a:rPr>
                        <a:t>NO</a:t>
                      </a:r>
                    </a:p>
                  </a:txBody>
                  <a:tcPr marL="72507" marR="72507" marT="72507" marB="72507">
                    <a:lnL>
                      <a:noFill/>
                    </a:lnL>
                    <a:lnR>
                      <a:noFill/>
                    </a:lnR>
                    <a:lnT>
                      <a:noFill/>
                    </a:lnT>
                    <a:lnB>
                      <a:noFill/>
                    </a:lnB>
                    <a:solidFill>
                      <a:srgbClr val="F1F1F1"/>
                    </a:solidFill>
                  </a:tcPr>
                </a:tc>
                <a:extLst>
                  <a:ext uri="{0D108BD9-81ED-4DB2-BD59-A6C34878D82A}">
                    <a16:rowId xmlns:a16="http://schemas.microsoft.com/office/drawing/2014/main" val="10001"/>
                  </a:ext>
                </a:extLst>
              </a:tr>
              <a:tr h="571007">
                <a:tc>
                  <a:txBody>
                    <a:bodyPr/>
                    <a:lstStyle/>
                    <a:p>
                      <a:pPr algn="l" fontAlgn="t"/>
                      <a:r>
                        <a:rPr lang="en-US" sz="1700">
                          <a:effectLst/>
                        </a:rPr>
                        <a:t>Chrome</a:t>
                      </a:r>
                    </a:p>
                  </a:txBody>
                  <a:tcPr marL="72507" marR="72507" marT="72507" marB="72507">
                    <a:lnL>
                      <a:noFill/>
                    </a:lnL>
                    <a:lnR>
                      <a:noFill/>
                    </a:lnR>
                    <a:lnT>
                      <a:noFill/>
                    </a:lnT>
                    <a:lnB>
                      <a:noFill/>
                    </a:lnB>
                    <a:solidFill>
                      <a:srgbClr val="FFFFFF"/>
                    </a:solidFill>
                  </a:tcPr>
                </a:tc>
                <a:tc>
                  <a:txBody>
                    <a:bodyPr/>
                    <a:lstStyle/>
                    <a:p>
                      <a:pPr algn="l" fontAlgn="t"/>
                      <a:r>
                        <a:rPr lang="en-US" sz="1700">
                          <a:effectLst/>
                        </a:rPr>
                        <a:t>YES</a:t>
                      </a:r>
                    </a:p>
                  </a:txBody>
                  <a:tcPr marL="72507" marR="72507" marT="72507" marB="72507">
                    <a:lnL>
                      <a:noFill/>
                    </a:lnL>
                    <a:lnR>
                      <a:noFill/>
                    </a:lnR>
                    <a:lnT>
                      <a:noFill/>
                    </a:lnT>
                    <a:lnB>
                      <a:noFill/>
                    </a:lnB>
                    <a:solidFill>
                      <a:srgbClr val="FFFFFF"/>
                    </a:solidFill>
                  </a:tcPr>
                </a:tc>
                <a:tc>
                  <a:txBody>
                    <a:bodyPr/>
                    <a:lstStyle/>
                    <a:p>
                      <a:pPr algn="l" fontAlgn="t"/>
                      <a:r>
                        <a:rPr lang="en-US" sz="1700">
                          <a:effectLst/>
                        </a:rPr>
                        <a:t>YES</a:t>
                      </a:r>
                    </a:p>
                  </a:txBody>
                  <a:tcPr marL="72507" marR="72507" marT="72507" marB="72507">
                    <a:lnL>
                      <a:noFill/>
                    </a:lnL>
                    <a:lnR>
                      <a:noFill/>
                    </a:lnR>
                    <a:lnT>
                      <a:noFill/>
                    </a:lnT>
                    <a:lnB>
                      <a:noFill/>
                    </a:lnB>
                    <a:solidFill>
                      <a:srgbClr val="FFFFFF"/>
                    </a:solidFill>
                  </a:tcPr>
                </a:tc>
                <a:tc>
                  <a:txBody>
                    <a:bodyPr/>
                    <a:lstStyle/>
                    <a:p>
                      <a:pPr algn="l" fontAlgn="t"/>
                      <a:r>
                        <a:rPr lang="en-US" sz="1700">
                          <a:effectLst/>
                        </a:rPr>
                        <a:t>YES</a:t>
                      </a:r>
                    </a:p>
                  </a:txBody>
                  <a:tcPr marL="72507" marR="72507" marT="72507" marB="72507">
                    <a:lnL>
                      <a:noFill/>
                    </a:lnL>
                    <a:lnR>
                      <a:noFill/>
                    </a:lnR>
                    <a:lnT>
                      <a:noFill/>
                    </a:lnT>
                    <a:lnB>
                      <a:noFill/>
                    </a:lnB>
                    <a:solidFill>
                      <a:srgbClr val="FFFFFF"/>
                    </a:solidFill>
                  </a:tcPr>
                </a:tc>
                <a:extLst>
                  <a:ext uri="{0D108BD9-81ED-4DB2-BD59-A6C34878D82A}">
                    <a16:rowId xmlns:a16="http://schemas.microsoft.com/office/drawing/2014/main" val="10002"/>
                  </a:ext>
                </a:extLst>
              </a:tr>
              <a:tr h="571007">
                <a:tc>
                  <a:txBody>
                    <a:bodyPr/>
                    <a:lstStyle/>
                    <a:p>
                      <a:pPr algn="l" fontAlgn="t"/>
                      <a:r>
                        <a:rPr lang="en-US" sz="1700">
                          <a:effectLst/>
                        </a:rPr>
                        <a:t>Firefox</a:t>
                      </a:r>
                    </a:p>
                  </a:txBody>
                  <a:tcPr marL="72507" marR="72507" marT="72507" marB="72507">
                    <a:lnL>
                      <a:noFill/>
                    </a:lnL>
                    <a:lnR>
                      <a:noFill/>
                    </a:lnR>
                    <a:lnT>
                      <a:noFill/>
                    </a:lnT>
                    <a:lnB>
                      <a:noFill/>
                    </a:lnB>
                    <a:solidFill>
                      <a:srgbClr val="F1F1F1"/>
                    </a:solidFill>
                  </a:tcPr>
                </a:tc>
                <a:tc>
                  <a:txBody>
                    <a:bodyPr/>
                    <a:lstStyle/>
                    <a:p>
                      <a:pPr algn="l" fontAlgn="t"/>
                      <a:r>
                        <a:rPr lang="en-US" sz="1700">
                          <a:effectLst/>
                        </a:rPr>
                        <a:t>YES</a:t>
                      </a:r>
                    </a:p>
                  </a:txBody>
                  <a:tcPr marL="72507" marR="72507" marT="72507" marB="72507">
                    <a:lnL>
                      <a:noFill/>
                    </a:lnL>
                    <a:lnR>
                      <a:noFill/>
                    </a:lnR>
                    <a:lnT>
                      <a:noFill/>
                    </a:lnT>
                    <a:lnB>
                      <a:noFill/>
                    </a:lnB>
                    <a:solidFill>
                      <a:srgbClr val="F1F1F1"/>
                    </a:solidFill>
                  </a:tcPr>
                </a:tc>
                <a:tc>
                  <a:txBody>
                    <a:bodyPr/>
                    <a:lstStyle/>
                    <a:p>
                      <a:pPr algn="l" fontAlgn="t"/>
                      <a:r>
                        <a:rPr lang="en-US" sz="1700">
                          <a:effectLst/>
                        </a:rPr>
                        <a:t>YES</a:t>
                      </a:r>
                    </a:p>
                  </a:txBody>
                  <a:tcPr marL="72507" marR="72507" marT="72507" marB="72507">
                    <a:lnL>
                      <a:noFill/>
                    </a:lnL>
                    <a:lnR>
                      <a:noFill/>
                    </a:lnR>
                    <a:lnT>
                      <a:noFill/>
                    </a:lnT>
                    <a:lnB>
                      <a:noFill/>
                    </a:lnB>
                    <a:solidFill>
                      <a:srgbClr val="F1F1F1"/>
                    </a:solidFill>
                  </a:tcPr>
                </a:tc>
                <a:tc>
                  <a:txBody>
                    <a:bodyPr/>
                    <a:lstStyle/>
                    <a:p>
                      <a:pPr algn="l" fontAlgn="t"/>
                      <a:r>
                        <a:rPr lang="en-US" sz="1700">
                          <a:effectLst/>
                        </a:rPr>
                        <a:t>YES</a:t>
                      </a:r>
                    </a:p>
                  </a:txBody>
                  <a:tcPr marL="72507" marR="72507" marT="72507" marB="72507">
                    <a:lnL>
                      <a:noFill/>
                    </a:lnL>
                    <a:lnR>
                      <a:noFill/>
                    </a:lnR>
                    <a:lnT>
                      <a:noFill/>
                    </a:lnT>
                    <a:lnB>
                      <a:noFill/>
                    </a:lnB>
                    <a:solidFill>
                      <a:srgbClr val="F1F1F1"/>
                    </a:solidFill>
                  </a:tcPr>
                </a:tc>
                <a:extLst>
                  <a:ext uri="{0D108BD9-81ED-4DB2-BD59-A6C34878D82A}">
                    <a16:rowId xmlns:a16="http://schemas.microsoft.com/office/drawing/2014/main" val="10003"/>
                  </a:ext>
                </a:extLst>
              </a:tr>
              <a:tr h="571007">
                <a:tc>
                  <a:txBody>
                    <a:bodyPr/>
                    <a:lstStyle/>
                    <a:p>
                      <a:pPr algn="l" fontAlgn="t"/>
                      <a:r>
                        <a:rPr lang="en-US" sz="1700">
                          <a:effectLst/>
                        </a:rPr>
                        <a:t>Safari</a:t>
                      </a:r>
                    </a:p>
                  </a:txBody>
                  <a:tcPr marL="72507" marR="72507" marT="72507" marB="72507">
                    <a:lnL>
                      <a:noFill/>
                    </a:lnL>
                    <a:lnR>
                      <a:noFill/>
                    </a:lnR>
                    <a:lnT>
                      <a:noFill/>
                    </a:lnT>
                    <a:lnB>
                      <a:noFill/>
                    </a:lnB>
                    <a:solidFill>
                      <a:srgbClr val="FFFFFF"/>
                    </a:solidFill>
                  </a:tcPr>
                </a:tc>
                <a:tc>
                  <a:txBody>
                    <a:bodyPr/>
                    <a:lstStyle/>
                    <a:p>
                      <a:pPr algn="l" fontAlgn="t"/>
                      <a:r>
                        <a:rPr lang="en-US" sz="1700" dirty="0">
                          <a:effectLst/>
                        </a:rPr>
                        <a:t>YES</a:t>
                      </a:r>
                    </a:p>
                  </a:txBody>
                  <a:tcPr marL="72507" marR="72507" marT="72507" marB="72507">
                    <a:lnL>
                      <a:noFill/>
                    </a:lnL>
                    <a:lnR>
                      <a:noFill/>
                    </a:lnR>
                    <a:lnT>
                      <a:noFill/>
                    </a:lnT>
                    <a:lnB>
                      <a:noFill/>
                    </a:lnB>
                    <a:solidFill>
                      <a:srgbClr val="FFFFFF"/>
                    </a:solidFill>
                  </a:tcPr>
                </a:tc>
                <a:tc>
                  <a:txBody>
                    <a:bodyPr/>
                    <a:lstStyle/>
                    <a:p>
                      <a:pPr algn="l" fontAlgn="t"/>
                      <a:r>
                        <a:rPr lang="en-US" sz="1700">
                          <a:effectLst/>
                        </a:rPr>
                        <a:t>NO</a:t>
                      </a:r>
                    </a:p>
                  </a:txBody>
                  <a:tcPr marL="72507" marR="72507" marT="72507" marB="72507">
                    <a:lnL>
                      <a:noFill/>
                    </a:lnL>
                    <a:lnR>
                      <a:noFill/>
                    </a:lnR>
                    <a:lnT>
                      <a:noFill/>
                    </a:lnT>
                    <a:lnB>
                      <a:noFill/>
                    </a:lnB>
                    <a:solidFill>
                      <a:srgbClr val="FFFFFF"/>
                    </a:solidFill>
                  </a:tcPr>
                </a:tc>
                <a:tc>
                  <a:txBody>
                    <a:bodyPr/>
                    <a:lstStyle/>
                    <a:p>
                      <a:pPr algn="l" fontAlgn="t"/>
                      <a:r>
                        <a:rPr lang="en-US" sz="1700">
                          <a:effectLst/>
                        </a:rPr>
                        <a:t>NO</a:t>
                      </a:r>
                    </a:p>
                  </a:txBody>
                  <a:tcPr marL="72507" marR="72507" marT="72507" marB="72507">
                    <a:lnL>
                      <a:noFill/>
                    </a:lnL>
                    <a:lnR>
                      <a:noFill/>
                    </a:lnR>
                    <a:lnT>
                      <a:noFill/>
                    </a:lnT>
                    <a:lnB>
                      <a:noFill/>
                    </a:lnB>
                    <a:solidFill>
                      <a:srgbClr val="FFFFFF"/>
                    </a:solidFill>
                  </a:tcPr>
                </a:tc>
                <a:extLst>
                  <a:ext uri="{0D108BD9-81ED-4DB2-BD59-A6C34878D82A}">
                    <a16:rowId xmlns:a16="http://schemas.microsoft.com/office/drawing/2014/main" val="10004"/>
                  </a:ext>
                </a:extLst>
              </a:tr>
              <a:tr h="571007">
                <a:tc>
                  <a:txBody>
                    <a:bodyPr/>
                    <a:lstStyle/>
                    <a:p>
                      <a:pPr algn="l" fontAlgn="t"/>
                      <a:r>
                        <a:rPr lang="en-US" sz="1700">
                          <a:effectLst/>
                        </a:rPr>
                        <a:t>Opera</a:t>
                      </a:r>
                    </a:p>
                  </a:txBody>
                  <a:tcPr marL="72507" marR="72507" marT="72507" marB="72507">
                    <a:lnL>
                      <a:noFill/>
                    </a:lnL>
                    <a:lnR>
                      <a:noFill/>
                    </a:lnR>
                    <a:lnT>
                      <a:noFill/>
                    </a:lnT>
                    <a:lnB>
                      <a:noFill/>
                    </a:lnB>
                    <a:solidFill>
                      <a:srgbClr val="F1F1F1"/>
                    </a:solidFill>
                  </a:tcPr>
                </a:tc>
                <a:tc>
                  <a:txBody>
                    <a:bodyPr/>
                    <a:lstStyle/>
                    <a:p>
                      <a:pPr algn="l" fontAlgn="t"/>
                      <a:r>
                        <a:rPr lang="en-US" sz="1700">
                          <a:effectLst/>
                        </a:rPr>
                        <a:t>YES (from Opera 25)</a:t>
                      </a:r>
                    </a:p>
                  </a:txBody>
                  <a:tcPr marL="72507" marR="72507" marT="72507" marB="72507">
                    <a:lnL>
                      <a:noFill/>
                    </a:lnL>
                    <a:lnR>
                      <a:noFill/>
                    </a:lnR>
                    <a:lnT>
                      <a:noFill/>
                    </a:lnT>
                    <a:lnB>
                      <a:noFill/>
                    </a:lnB>
                    <a:solidFill>
                      <a:srgbClr val="F1F1F1"/>
                    </a:solidFill>
                  </a:tcPr>
                </a:tc>
                <a:tc>
                  <a:txBody>
                    <a:bodyPr/>
                    <a:lstStyle/>
                    <a:p>
                      <a:pPr algn="l" fontAlgn="t"/>
                      <a:r>
                        <a:rPr lang="en-US" sz="1700">
                          <a:effectLst/>
                        </a:rPr>
                        <a:t>YES</a:t>
                      </a:r>
                    </a:p>
                  </a:txBody>
                  <a:tcPr marL="72507" marR="72507" marT="72507" marB="72507">
                    <a:lnL>
                      <a:noFill/>
                    </a:lnL>
                    <a:lnR>
                      <a:noFill/>
                    </a:lnR>
                    <a:lnT>
                      <a:noFill/>
                    </a:lnT>
                    <a:lnB>
                      <a:noFill/>
                    </a:lnB>
                    <a:solidFill>
                      <a:srgbClr val="F1F1F1"/>
                    </a:solidFill>
                  </a:tcPr>
                </a:tc>
                <a:tc>
                  <a:txBody>
                    <a:bodyPr/>
                    <a:lstStyle/>
                    <a:p>
                      <a:pPr algn="l" fontAlgn="t"/>
                      <a:r>
                        <a:rPr lang="en-US" sz="1700" dirty="0">
                          <a:effectLst/>
                        </a:rPr>
                        <a:t>YES</a:t>
                      </a:r>
                    </a:p>
                  </a:txBody>
                  <a:tcPr marL="72507" marR="72507" marT="72507" marB="72507">
                    <a:lnL>
                      <a:noFill/>
                    </a:lnL>
                    <a:lnR>
                      <a:noFill/>
                    </a:lnR>
                    <a:lnT>
                      <a:noFill/>
                    </a:lnT>
                    <a:lnB>
                      <a:noFill/>
                    </a:lnB>
                    <a:solidFill>
                      <a:srgbClr val="F1F1F1"/>
                    </a:solidFill>
                  </a:tcPr>
                </a:tc>
                <a:extLst>
                  <a:ext uri="{0D108BD9-81ED-4DB2-BD59-A6C34878D82A}">
                    <a16:rowId xmlns:a16="http://schemas.microsoft.com/office/drawing/2014/main" val="10005"/>
                  </a:ext>
                </a:extLst>
              </a:tr>
            </a:tbl>
          </a:graphicData>
        </a:graphic>
      </p:graphicFrame>
      <p:sp>
        <p:nvSpPr>
          <p:cNvPr id="6" name="Rectangle 5"/>
          <p:cNvSpPr/>
          <p:nvPr/>
        </p:nvSpPr>
        <p:spPr>
          <a:xfrm>
            <a:off x="533400" y="1066800"/>
            <a:ext cx="8229600" cy="1477328"/>
          </a:xfrm>
          <a:prstGeom prst="rect">
            <a:avLst/>
          </a:prstGeom>
        </p:spPr>
        <p:txBody>
          <a:bodyPr wrap="square">
            <a:spAutoFit/>
          </a:bodyPr>
          <a:lstStyle/>
          <a:p>
            <a:endParaRPr lang="en-US" dirty="0"/>
          </a:p>
          <a:p>
            <a:endParaRPr lang="en-US" dirty="0"/>
          </a:p>
          <a:p>
            <a:endParaRPr lang="en-US" dirty="0"/>
          </a:p>
          <a:p>
            <a:r>
              <a:rPr lang="en-US" dirty="0"/>
              <a:t>Currently, there are 3 supported video formats for the &lt;video&gt; element: MP4, </a:t>
            </a:r>
            <a:r>
              <a:rPr lang="en-US" dirty="0" err="1"/>
              <a:t>WebM</a:t>
            </a:r>
            <a:r>
              <a:rPr lang="en-US" dirty="0"/>
              <a:t>, and </a:t>
            </a:r>
            <a:r>
              <a:rPr lang="en-US" dirty="0" err="1"/>
              <a:t>Ogg</a:t>
            </a:r>
            <a:r>
              <a:rPr lang="en-US" dirty="0"/>
              <a:t>:</a:t>
            </a:r>
          </a:p>
        </p:txBody>
      </p:sp>
    </p:spTree>
    <p:extLst>
      <p:ext uri="{BB962C8B-B14F-4D97-AF65-F5344CB8AC3E}">
        <p14:creationId xmlns:p14="http://schemas.microsoft.com/office/powerpoint/2010/main" val="2626211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5 Audio</a:t>
            </a:r>
          </a:p>
        </p:txBody>
      </p:sp>
      <p:sp>
        <p:nvSpPr>
          <p:cNvPr id="3" name="Content Placeholder 2"/>
          <p:cNvSpPr>
            <a:spLocks noGrp="1"/>
          </p:cNvSpPr>
          <p:nvPr>
            <p:ph idx="1"/>
          </p:nvPr>
        </p:nvSpPr>
        <p:spPr/>
        <p:txBody>
          <a:bodyPr/>
          <a:lstStyle/>
          <a:p>
            <a:r>
              <a:rPr lang="en-US" dirty="0"/>
              <a:t>HTML5 provides a s</a:t>
            </a:r>
          </a:p>
          <a:p>
            <a:r>
              <a:rPr lang="en-US" u="sng" dirty="0"/>
              <a:t>Audio on the Web</a:t>
            </a:r>
          </a:p>
          <a:p>
            <a:r>
              <a:rPr lang="en-US" dirty="0"/>
              <a:t>Before HTML5, there was no standard for playing audio files on a web page.</a:t>
            </a:r>
          </a:p>
          <a:p>
            <a:r>
              <a:rPr lang="en-US" dirty="0"/>
              <a:t>Before HTML5, audio files could only be played with a plug-in (like flash).</a:t>
            </a:r>
          </a:p>
          <a:p>
            <a:r>
              <a:rPr lang="en-US" dirty="0"/>
              <a:t>The HTML5 &lt;audio&gt; element specifies a standard way to embed audio in a web page.</a:t>
            </a:r>
          </a:p>
          <a:p>
            <a:r>
              <a:rPr lang="en-US" dirty="0" err="1"/>
              <a:t>tandard</a:t>
            </a:r>
            <a:r>
              <a:rPr lang="en-US" dirty="0"/>
              <a:t> for playing audio files.</a:t>
            </a:r>
          </a:p>
        </p:txBody>
      </p:sp>
    </p:spTree>
    <p:extLst>
      <p:ext uri="{BB962C8B-B14F-4D97-AF65-F5344CB8AC3E}">
        <p14:creationId xmlns:p14="http://schemas.microsoft.com/office/powerpoint/2010/main" val="18825144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&lt;audio&gt;</a:t>
            </a:r>
          </a:p>
        </p:txBody>
      </p:sp>
      <p:sp>
        <p:nvSpPr>
          <p:cNvPr id="3" name="Content Placeholder 2"/>
          <p:cNvSpPr>
            <a:spLocks noGrp="1"/>
          </p:cNvSpPr>
          <p:nvPr>
            <p:ph idx="1"/>
          </p:nvPr>
        </p:nvSpPr>
        <p:spPr/>
        <p:txBody>
          <a:bodyPr>
            <a:normAutofit fontScale="70000" lnSpcReduction="20000"/>
          </a:bodyPr>
          <a:lstStyle/>
          <a:p>
            <a:r>
              <a:rPr lang="en-US" dirty="0"/>
              <a:t>&lt;!DOCTYPE html&gt;</a:t>
            </a:r>
          </a:p>
          <a:p>
            <a:r>
              <a:rPr lang="en-US" dirty="0"/>
              <a:t>&lt;html&gt;</a:t>
            </a:r>
          </a:p>
          <a:p>
            <a:r>
              <a:rPr lang="en-US" dirty="0"/>
              <a:t>&lt;body&gt;</a:t>
            </a:r>
          </a:p>
          <a:p>
            <a:endParaRPr lang="en-US" dirty="0"/>
          </a:p>
          <a:p>
            <a:r>
              <a:rPr lang="en-US" dirty="0"/>
              <a:t>&lt;audio controls&gt;</a:t>
            </a:r>
          </a:p>
          <a:p>
            <a:r>
              <a:rPr lang="en-US" dirty="0"/>
              <a:t>  &lt;source </a:t>
            </a:r>
            <a:r>
              <a:rPr lang="en-US" dirty="0" err="1"/>
              <a:t>src</a:t>
            </a:r>
            <a:r>
              <a:rPr lang="en-US" dirty="0"/>
              <a:t>="horse.ogg" type="audio/</a:t>
            </a:r>
            <a:r>
              <a:rPr lang="en-US" dirty="0" err="1"/>
              <a:t>ogg</a:t>
            </a:r>
            <a:r>
              <a:rPr lang="en-US" dirty="0"/>
              <a:t>"&gt;</a:t>
            </a:r>
          </a:p>
          <a:p>
            <a:r>
              <a:rPr lang="en-US" dirty="0"/>
              <a:t>  &lt;source </a:t>
            </a:r>
            <a:r>
              <a:rPr lang="en-US" dirty="0" err="1"/>
              <a:t>src</a:t>
            </a:r>
            <a:r>
              <a:rPr lang="en-US" dirty="0"/>
              <a:t>="horse.mp3" type="audio/mpeg"&gt;</a:t>
            </a:r>
          </a:p>
          <a:p>
            <a:r>
              <a:rPr lang="en-US" dirty="0"/>
              <a:t>Your browser does not support the audio element.</a:t>
            </a:r>
          </a:p>
          <a:p>
            <a:r>
              <a:rPr lang="en-US" dirty="0"/>
              <a:t>&lt;/audio&gt;</a:t>
            </a:r>
          </a:p>
          <a:p>
            <a:endParaRPr lang="en-US" dirty="0"/>
          </a:p>
          <a:p>
            <a:r>
              <a:rPr lang="en-US" dirty="0"/>
              <a:t>&lt;/body&gt;</a:t>
            </a:r>
          </a:p>
          <a:p>
            <a:r>
              <a:rPr lang="en-US" dirty="0"/>
              <a:t>&lt;/html&gt;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447800"/>
            <a:ext cx="3057525"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58785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SVG- Scalable Vector Graphics</a:t>
            </a:r>
          </a:p>
        </p:txBody>
      </p:sp>
      <p:sp>
        <p:nvSpPr>
          <p:cNvPr id="3" name="Content Placeholder 2"/>
          <p:cNvSpPr>
            <a:spLocks noGrp="1"/>
          </p:cNvSpPr>
          <p:nvPr>
            <p:ph idx="1"/>
          </p:nvPr>
        </p:nvSpPr>
        <p:spPr/>
        <p:txBody>
          <a:bodyPr/>
          <a:lstStyle/>
          <a:p>
            <a:r>
              <a:rPr lang="en-US" dirty="0"/>
              <a:t>SVG is used to define graphics for the Web</a:t>
            </a:r>
          </a:p>
          <a:p>
            <a:r>
              <a:rPr lang="en-US"/>
              <a:t>SVG is a W3C recommendation</a:t>
            </a:r>
          </a:p>
          <a:p>
            <a:endParaRPr lang="en-US" dirty="0"/>
          </a:p>
        </p:txBody>
      </p:sp>
    </p:spTree>
    <p:extLst>
      <p:ext uri="{BB962C8B-B14F-4D97-AF65-F5344CB8AC3E}">
        <p14:creationId xmlns:p14="http://schemas.microsoft.com/office/powerpoint/2010/main" val="2838481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SVG </a:t>
            </a:r>
            <a:r>
              <a:rPr lang="en-US" dirty="0" err="1"/>
              <a:t>vs</a:t>
            </a:r>
            <a:r>
              <a:rPr lang="en-US" dirty="0"/>
              <a:t> Canvas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85102844"/>
              </p:ext>
            </p:extLst>
          </p:nvPr>
        </p:nvGraphicFramePr>
        <p:xfrm>
          <a:off x="822325" y="1846263"/>
          <a:ext cx="7543800" cy="4077112"/>
        </p:xfrm>
        <a:graphic>
          <a:graphicData uri="http://schemas.openxmlformats.org/drawingml/2006/table">
            <a:tbl>
              <a:tblPr firstRow="1" firstCol="1" bandRow="1">
                <a:tableStyleId>{5C22544A-7EE6-4342-B048-85BDC9FD1C3A}</a:tableStyleId>
              </a:tblPr>
              <a:tblGrid>
                <a:gridCol w="3776059">
                  <a:extLst>
                    <a:ext uri="{9D8B030D-6E8A-4147-A177-3AD203B41FA5}">
                      <a16:colId xmlns:a16="http://schemas.microsoft.com/office/drawing/2014/main" val="20000"/>
                    </a:ext>
                  </a:extLst>
                </a:gridCol>
                <a:gridCol w="3767741">
                  <a:extLst>
                    <a:ext uri="{9D8B030D-6E8A-4147-A177-3AD203B41FA5}">
                      <a16:colId xmlns:a16="http://schemas.microsoft.com/office/drawing/2014/main" val="20001"/>
                    </a:ext>
                  </a:extLst>
                </a:gridCol>
              </a:tblGrid>
              <a:tr h="714934">
                <a:tc>
                  <a:txBody>
                    <a:bodyPr/>
                    <a:lstStyle/>
                    <a:p>
                      <a:pPr marL="0" marR="0">
                        <a:lnSpc>
                          <a:spcPts val="1690"/>
                        </a:lnSpc>
                        <a:spcBef>
                          <a:spcPts val="1200"/>
                        </a:spcBef>
                        <a:spcAft>
                          <a:spcPts val="1200"/>
                        </a:spcAft>
                      </a:pPr>
                      <a:r>
                        <a:rPr lang="en-US" sz="2200" dirty="0">
                          <a:effectLst/>
                        </a:rPr>
                        <a:t>Canvas</a:t>
                      </a:r>
                      <a:endParaRPr lang="en-US" sz="2200" dirty="0">
                        <a:effectLst/>
                        <a:latin typeface="Calibri"/>
                        <a:ea typeface="Calibri"/>
                        <a:cs typeface="Times New Roman"/>
                      </a:endParaRPr>
                    </a:p>
                  </a:txBody>
                  <a:tcPr marL="66465" marR="66465" marT="72507" marB="72507"/>
                </a:tc>
                <a:tc>
                  <a:txBody>
                    <a:bodyPr/>
                    <a:lstStyle/>
                    <a:p>
                      <a:pPr marL="0" marR="0">
                        <a:lnSpc>
                          <a:spcPts val="1690"/>
                        </a:lnSpc>
                        <a:spcBef>
                          <a:spcPts val="1200"/>
                        </a:spcBef>
                        <a:spcAft>
                          <a:spcPts val="1200"/>
                        </a:spcAft>
                      </a:pPr>
                      <a:r>
                        <a:rPr lang="en-US" sz="2200" dirty="0">
                          <a:effectLst/>
                        </a:rPr>
                        <a:t>SVG</a:t>
                      </a:r>
                      <a:endParaRPr lang="en-US" sz="2200" dirty="0">
                        <a:effectLst/>
                        <a:latin typeface="Calibri"/>
                        <a:ea typeface="Calibri"/>
                        <a:cs typeface="Times New Roman"/>
                      </a:endParaRPr>
                    </a:p>
                  </a:txBody>
                  <a:tcPr marL="66465" marR="66465" marT="72507" marB="72507"/>
                </a:tc>
                <a:extLst>
                  <a:ext uri="{0D108BD9-81ED-4DB2-BD59-A6C34878D82A}">
                    <a16:rowId xmlns:a16="http://schemas.microsoft.com/office/drawing/2014/main" val="10000"/>
                  </a:ext>
                </a:extLst>
              </a:tr>
              <a:tr h="2710091">
                <a:tc>
                  <a:txBody>
                    <a:bodyPr/>
                    <a:lstStyle/>
                    <a:p>
                      <a:pPr marL="457200" marR="0" algn="l" defTabSz="914400" rtl="0" eaLnBrk="1" latinLnBrk="0" hangingPunct="1">
                        <a:lnSpc>
                          <a:spcPct val="106000"/>
                        </a:lnSpc>
                        <a:spcBef>
                          <a:spcPts val="0"/>
                        </a:spcBef>
                        <a:spcAft>
                          <a:spcPts val="0"/>
                        </a:spcAft>
                      </a:pPr>
                      <a:r>
                        <a:rPr lang="en-US" sz="2000" kern="1200" dirty="0">
                          <a:solidFill>
                            <a:schemeClr val="dk1"/>
                          </a:solidFill>
                          <a:effectLst/>
                          <a:latin typeface="+mn-lt"/>
                          <a:ea typeface="+mn-ea"/>
                          <a:cs typeface="+mn-cs"/>
                        </a:rPr>
                        <a:t>Resolution dependent</a:t>
                      </a:r>
                    </a:p>
                    <a:p>
                      <a:pPr marL="457200" marR="0" algn="l" defTabSz="914400" rtl="0" eaLnBrk="1" latinLnBrk="0" hangingPunct="1">
                        <a:lnSpc>
                          <a:spcPct val="106000"/>
                        </a:lnSpc>
                        <a:spcBef>
                          <a:spcPts val="0"/>
                        </a:spcBef>
                        <a:spcAft>
                          <a:spcPts val="0"/>
                        </a:spcAft>
                      </a:pPr>
                      <a:r>
                        <a:rPr lang="en-US" sz="2000" kern="1200" dirty="0">
                          <a:solidFill>
                            <a:schemeClr val="dk1"/>
                          </a:solidFill>
                          <a:effectLst/>
                          <a:latin typeface="+mn-lt"/>
                          <a:ea typeface="+mn-ea"/>
                          <a:cs typeface="+mn-cs"/>
                        </a:rPr>
                        <a:t>No support for event handlers</a:t>
                      </a:r>
                    </a:p>
                    <a:p>
                      <a:pPr marL="457200" marR="0" algn="l" defTabSz="914400" rtl="0" eaLnBrk="1" latinLnBrk="0" hangingPunct="1">
                        <a:lnSpc>
                          <a:spcPct val="106000"/>
                        </a:lnSpc>
                        <a:spcBef>
                          <a:spcPts val="0"/>
                        </a:spcBef>
                        <a:spcAft>
                          <a:spcPts val="0"/>
                        </a:spcAft>
                      </a:pPr>
                      <a:r>
                        <a:rPr lang="en-US" sz="2000" kern="1200" dirty="0">
                          <a:solidFill>
                            <a:schemeClr val="dk1"/>
                          </a:solidFill>
                          <a:effectLst/>
                          <a:latin typeface="+mn-lt"/>
                          <a:ea typeface="+mn-ea"/>
                          <a:cs typeface="+mn-cs"/>
                        </a:rPr>
                        <a:t>Poor text rendering capabilities</a:t>
                      </a:r>
                    </a:p>
                    <a:p>
                      <a:pPr marL="457200" marR="0" algn="l" defTabSz="914400" rtl="0" eaLnBrk="1" latinLnBrk="0" hangingPunct="1">
                        <a:lnSpc>
                          <a:spcPct val="106000"/>
                        </a:lnSpc>
                        <a:spcBef>
                          <a:spcPts val="0"/>
                        </a:spcBef>
                        <a:spcAft>
                          <a:spcPts val="0"/>
                        </a:spcAft>
                      </a:pPr>
                      <a:r>
                        <a:rPr lang="en-US" sz="2000" kern="1200" dirty="0">
                          <a:solidFill>
                            <a:schemeClr val="dk1"/>
                          </a:solidFill>
                          <a:effectLst/>
                          <a:latin typeface="+mn-lt"/>
                          <a:ea typeface="+mn-ea"/>
                          <a:cs typeface="+mn-cs"/>
                        </a:rPr>
                        <a:t>You can save the resulting image as .</a:t>
                      </a:r>
                      <a:r>
                        <a:rPr lang="en-US" sz="2000" kern="1200" dirty="0" err="1">
                          <a:solidFill>
                            <a:schemeClr val="dk1"/>
                          </a:solidFill>
                          <a:effectLst/>
                          <a:latin typeface="+mn-lt"/>
                          <a:ea typeface="+mn-ea"/>
                          <a:cs typeface="+mn-cs"/>
                        </a:rPr>
                        <a:t>png</a:t>
                      </a:r>
                      <a:r>
                        <a:rPr lang="en-US" sz="2000" kern="1200" dirty="0">
                          <a:solidFill>
                            <a:schemeClr val="dk1"/>
                          </a:solidFill>
                          <a:effectLst/>
                          <a:latin typeface="+mn-lt"/>
                          <a:ea typeface="+mn-ea"/>
                          <a:cs typeface="+mn-cs"/>
                        </a:rPr>
                        <a:t> or .jpg</a:t>
                      </a:r>
                    </a:p>
                    <a:p>
                      <a:pPr marL="457200" marR="0" algn="l" defTabSz="914400" rtl="0" eaLnBrk="1" latinLnBrk="0" hangingPunct="1">
                        <a:lnSpc>
                          <a:spcPct val="106000"/>
                        </a:lnSpc>
                        <a:spcBef>
                          <a:spcPts val="0"/>
                        </a:spcBef>
                        <a:spcAft>
                          <a:spcPts val="0"/>
                        </a:spcAft>
                      </a:pPr>
                      <a:r>
                        <a:rPr lang="en-US" sz="2000" kern="1200" dirty="0">
                          <a:solidFill>
                            <a:schemeClr val="dk1"/>
                          </a:solidFill>
                          <a:effectLst/>
                          <a:latin typeface="+mn-lt"/>
                          <a:ea typeface="+mn-ea"/>
                          <a:cs typeface="+mn-cs"/>
                        </a:rPr>
                        <a:t>Well suited for graphic-intensive games</a:t>
                      </a:r>
                    </a:p>
                  </a:txBody>
                  <a:tcPr marL="66465" marR="66465" marT="72507" marB="72507"/>
                </a:tc>
                <a:tc>
                  <a:txBody>
                    <a:bodyPr/>
                    <a:lstStyle/>
                    <a:p>
                      <a:pPr marL="457200" marR="0" algn="l" defTabSz="914400" rtl="0" eaLnBrk="1" latinLnBrk="0" hangingPunct="1">
                        <a:lnSpc>
                          <a:spcPct val="106000"/>
                        </a:lnSpc>
                        <a:spcBef>
                          <a:spcPts val="0"/>
                        </a:spcBef>
                        <a:spcAft>
                          <a:spcPts val="0"/>
                        </a:spcAft>
                      </a:pPr>
                      <a:r>
                        <a:rPr lang="en-US" sz="2000" b="1" kern="1200" dirty="0">
                          <a:solidFill>
                            <a:schemeClr val="dk1"/>
                          </a:solidFill>
                          <a:effectLst/>
                          <a:latin typeface="+mn-lt"/>
                          <a:ea typeface="+mn-ea"/>
                          <a:cs typeface="+mn-cs"/>
                        </a:rPr>
                        <a:t>Resolution independent</a:t>
                      </a:r>
                    </a:p>
                    <a:p>
                      <a:pPr marL="457200" marR="0" algn="l" defTabSz="914400" rtl="0" eaLnBrk="1" latinLnBrk="0" hangingPunct="1">
                        <a:lnSpc>
                          <a:spcPct val="106000"/>
                        </a:lnSpc>
                        <a:spcBef>
                          <a:spcPts val="0"/>
                        </a:spcBef>
                        <a:spcAft>
                          <a:spcPts val="0"/>
                        </a:spcAft>
                      </a:pPr>
                      <a:r>
                        <a:rPr lang="en-US" sz="2000" b="1" kern="1200" dirty="0">
                          <a:solidFill>
                            <a:schemeClr val="dk1"/>
                          </a:solidFill>
                          <a:effectLst/>
                          <a:latin typeface="+mn-lt"/>
                          <a:ea typeface="+mn-ea"/>
                          <a:cs typeface="+mn-cs"/>
                        </a:rPr>
                        <a:t>Support for event handlers</a:t>
                      </a:r>
                    </a:p>
                    <a:p>
                      <a:pPr marL="457200" marR="0" algn="l" defTabSz="914400" rtl="0" eaLnBrk="1" latinLnBrk="0" hangingPunct="1">
                        <a:lnSpc>
                          <a:spcPct val="106000"/>
                        </a:lnSpc>
                        <a:spcBef>
                          <a:spcPts val="0"/>
                        </a:spcBef>
                        <a:spcAft>
                          <a:spcPts val="0"/>
                        </a:spcAft>
                      </a:pPr>
                      <a:r>
                        <a:rPr lang="en-US" sz="2000" b="1" kern="1200" dirty="0">
                          <a:solidFill>
                            <a:schemeClr val="dk1"/>
                          </a:solidFill>
                          <a:effectLst/>
                          <a:latin typeface="+mn-lt"/>
                          <a:ea typeface="+mn-ea"/>
                          <a:cs typeface="+mn-cs"/>
                        </a:rPr>
                        <a:t>Best suited for applications with large rendering areas (Google Maps)</a:t>
                      </a:r>
                    </a:p>
                    <a:p>
                      <a:pPr marL="457200" marR="0" algn="l" defTabSz="914400" rtl="0" eaLnBrk="1" latinLnBrk="0" hangingPunct="1">
                        <a:lnSpc>
                          <a:spcPct val="106000"/>
                        </a:lnSpc>
                        <a:spcBef>
                          <a:spcPts val="0"/>
                        </a:spcBef>
                        <a:spcAft>
                          <a:spcPts val="0"/>
                        </a:spcAft>
                      </a:pPr>
                      <a:r>
                        <a:rPr lang="en-US" sz="2000" b="1" kern="1200" dirty="0">
                          <a:solidFill>
                            <a:schemeClr val="dk1"/>
                          </a:solidFill>
                          <a:effectLst/>
                          <a:latin typeface="+mn-lt"/>
                          <a:ea typeface="+mn-ea"/>
                          <a:cs typeface="+mn-cs"/>
                        </a:rPr>
                        <a:t>Slow rendering if complex (anything that uses the DOM a lot will be slow)</a:t>
                      </a:r>
                    </a:p>
                    <a:p>
                      <a:pPr marL="457200" marR="0" algn="l" defTabSz="914400" rtl="0" eaLnBrk="1" latinLnBrk="0" hangingPunct="1">
                        <a:lnSpc>
                          <a:spcPct val="106000"/>
                        </a:lnSpc>
                        <a:spcBef>
                          <a:spcPts val="0"/>
                        </a:spcBef>
                        <a:spcAft>
                          <a:spcPts val="0"/>
                        </a:spcAft>
                      </a:pPr>
                      <a:r>
                        <a:rPr lang="en-US" sz="2000" b="1" kern="1200" dirty="0">
                          <a:solidFill>
                            <a:schemeClr val="dk1"/>
                          </a:solidFill>
                          <a:effectLst/>
                          <a:latin typeface="+mn-lt"/>
                          <a:ea typeface="+mn-ea"/>
                          <a:cs typeface="+mn-cs"/>
                        </a:rPr>
                        <a:t>Not suited for game applications</a:t>
                      </a:r>
                    </a:p>
                  </a:txBody>
                  <a:tcPr marL="66465" marR="66465" marT="72507" marB="72507"/>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357881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Canvas API</a:t>
            </a:r>
          </a:p>
        </p:txBody>
      </p:sp>
      <p:sp>
        <p:nvSpPr>
          <p:cNvPr id="3" name="Content Placeholder 2"/>
          <p:cNvSpPr>
            <a:spLocks noGrp="1"/>
          </p:cNvSpPr>
          <p:nvPr>
            <p:ph idx="1"/>
          </p:nvPr>
        </p:nvSpPr>
        <p:spPr/>
        <p:txBody>
          <a:bodyPr/>
          <a:lstStyle/>
          <a:p>
            <a:r>
              <a:rPr lang="en-US" dirty="0"/>
              <a:t>one of the larger parts of the HTML5 specification, and in fact the canvas API, the 2D drawing context, has been split into a separate document, though the canvas element itself is still part of the official HTML5 spec.</a:t>
            </a:r>
          </a:p>
          <a:p>
            <a:r>
              <a:rPr lang="en-US" dirty="0"/>
              <a:t>Canvas is a blank area within the browser</a:t>
            </a:r>
          </a:p>
          <a:p>
            <a:r>
              <a:rPr lang="en-US" dirty="0"/>
              <a:t>The important attribute of canvas are 2d and 3d(</a:t>
            </a:r>
            <a:r>
              <a:rPr lang="en-US" dirty="0" err="1"/>
              <a:t>webgl</a:t>
            </a:r>
            <a:r>
              <a:rPr lang="en-US" dirty="0"/>
              <a:t>)</a:t>
            </a:r>
          </a:p>
          <a:p>
            <a:r>
              <a:rPr lang="en-US" dirty="0" err="1"/>
              <a:t>Webgl</a:t>
            </a:r>
            <a:r>
              <a:rPr lang="en-US" dirty="0"/>
              <a:t> is possible only in browsers that implement </a:t>
            </a:r>
            <a:r>
              <a:rPr lang="en-US" dirty="0" err="1"/>
              <a:t>WebGL</a:t>
            </a:r>
            <a:endParaRPr lang="en-US" dirty="0"/>
          </a:p>
          <a:p>
            <a:r>
              <a:rPr lang="en-US" dirty="0"/>
              <a:t>All the work of canvas is done in JavaScript.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7543800" cy="746761"/>
          </a:xfrm>
        </p:spPr>
        <p:txBody>
          <a:bodyPr/>
          <a:lstStyle/>
          <a:p>
            <a:r>
              <a:rPr lang="en-US" dirty="0"/>
              <a:t>Canvas API</a:t>
            </a:r>
          </a:p>
        </p:txBody>
      </p:sp>
      <p:sp>
        <p:nvSpPr>
          <p:cNvPr id="3" name="Content Placeholder 2"/>
          <p:cNvSpPr>
            <a:spLocks noGrp="1"/>
          </p:cNvSpPr>
          <p:nvPr>
            <p:ph idx="1"/>
          </p:nvPr>
        </p:nvSpPr>
        <p:spPr>
          <a:xfrm>
            <a:off x="457200" y="1203961"/>
            <a:ext cx="8229600" cy="4968239"/>
          </a:xfrm>
          <a:ln>
            <a:solidFill>
              <a:schemeClr val="bg1"/>
            </a:solidFill>
          </a:ln>
        </p:spPr>
        <p:txBody>
          <a:bodyPr/>
          <a:lstStyle/>
          <a:p>
            <a:r>
              <a:rPr lang="en-US" dirty="0"/>
              <a:t>(0,0) ----------------</a:t>
            </a:r>
            <a:r>
              <a:rPr lang="en-US" dirty="0">
                <a:sym typeface="Wingdings" pitchFamily="2" charset="2"/>
              </a:rPr>
              <a:t>                                                  (500,0)</a:t>
            </a:r>
            <a:endParaRPr lang="en-US" dirty="0"/>
          </a:p>
        </p:txBody>
      </p:sp>
      <p:sp>
        <p:nvSpPr>
          <p:cNvPr id="4" name="Rectangle 3"/>
          <p:cNvSpPr/>
          <p:nvPr/>
        </p:nvSpPr>
        <p:spPr bwMode="auto">
          <a:xfrm>
            <a:off x="1600200" y="1905000"/>
            <a:ext cx="6553200" cy="4191000"/>
          </a:xfrm>
          <a:prstGeom prst="rect">
            <a:avLst/>
          </a:prstGeom>
          <a:solidFill>
            <a:schemeClr val="accent1"/>
          </a:solidFill>
          <a:ln w="9525" cap="flat" cmpd="sng" algn="ctr">
            <a:solidFill>
              <a:schemeClr val="accent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a:ln>
                <a:noFill/>
              </a:ln>
              <a:solidFill>
                <a:schemeClr val="tx1"/>
              </a:solidFill>
              <a:effectLst/>
              <a:latin typeface="Arial"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2804"/>
            <a:ext cx="7543800" cy="856396"/>
          </a:xfrm>
        </p:spPr>
        <p:txBody>
          <a:bodyPr/>
          <a:lstStyle/>
          <a:p>
            <a:r>
              <a:rPr lang="en-US" dirty="0"/>
              <a:t>Canvas API</a:t>
            </a:r>
          </a:p>
        </p:txBody>
      </p:sp>
      <p:sp>
        <p:nvSpPr>
          <p:cNvPr id="3" name="Content Placeholder 2"/>
          <p:cNvSpPr>
            <a:spLocks noGrp="1"/>
          </p:cNvSpPr>
          <p:nvPr>
            <p:ph idx="1"/>
          </p:nvPr>
        </p:nvSpPr>
        <p:spPr>
          <a:xfrm>
            <a:off x="457200" y="1295400"/>
            <a:ext cx="8229600" cy="5334000"/>
          </a:xfrm>
        </p:spPr>
        <p:txBody>
          <a:bodyPr/>
          <a:lstStyle/>
          <a:p>
            <a:r>
              <a:rPr lang="en-US" dirty="0"/>
              <a:t>Declaring a canvas  in the HTML</a:t>
            </a:r>
          </a:p>
          <a:p>
            <a:r>
              <a:rPr lang="en-US" dirty="0"/>
              <a:t>&lt;body </a:t>
            </a:r>
            <a:r>
              <a:rPr lang="en-US" dirty="0" err="1"/>
              <a:t>onload</a:t>
            </a:r>
            <a:r>
              <a:rPr lang="en-US" dirty="0"/>
              <a:t>="</a:t>
            </a:r>
            <a:r>
              <a:rPr lang="en-US" dirty="0" err="1"/>
              <a:t>doFirst</a:t>
            </a:r>
            <a:r>
              <a:rPr lang="en-US" dirty="0"/>
              <a:t>();"&gt;</a:t>
            </a:r>
          </a:p>
          <a:p>
            <a:r>
              <a:rPr lang="en-US" dirty="0"/>
              <a:t>        &lt;section id="main"&gt;</a:t>
            </a:r>
          </a:p>
          <a:p>
            <a:r>
              <a:rPr lang="en-US" dirty="0"/>
              <a:t>&lt;canvas id="canvas"  width="200px"  height="200px"&gt;</a:t>
            </a:r>
          </a:p>
          <a:p>
            <a:r>
              <a:rPr lang="en-US" dirty="0"/>
              <a:t>&lt;/canvas&gt;&lt;/body&gt;</a:t>
            </a:r>
          </a:p>
          <a:p>
            <a:r>
              <a:rPr lang="en-US" b="1" dirty="0"/>
              <a:t>Steps  : </a:t>
            </a:r>
          </a:p>
          <a:p>
            <a:r>
              <a:rPr lang="en-US" dirty="0"/>
              <a:t>1. Define a &lt;canvas&gt; element</a:t>
            </a:r>
          </a:p>
          <a:p>
            <a:r>
              <a:rPr lang="en-US" dirty="0"/>
              <a:t>2. Locate the &lt;canvas&gt; id.</a:t>
            </a:r>
          </a:p>
          <a:p>
            <a:r>
              <a:rPr lang="en-US" dirty="0"/>
              <a:t>3. Access the 2d context</a:t>
            </a:r>
          </a:p>
          <a:p>
            <a:r>
              <a:rPr lang="en-US" dirty="0"/>
              <a:t>4. Draw shapes.</a:t>
            </a:r>
          </a:p>
          <a:p>
            <a:r>
              <a:rPr lang="en-US" dirty="0"/>
              <a:t>Only step 1 is in HTML, rest is in JavaScript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533400"/>
            <a:ext cx="7543800" cy="1203961"/>
          </a:xfrm>
        </p:spPr>
        <p:txBody>
          <a:bodyPr>
            <a:normAutofit fontScale="90000"/>
          </a:bodyPr>
          <a:lstStyle/>
          <a:p>
            <a:br>
              <a:rPr lang="en-US" dirty="0"/>
            </a:br>
            <a:br>
              <a:rPr lang="en-US" dirty="0"/>
            </a:br>
            <a:br>
              <a:rPr lang="en-US" dirty="0"/>
            </a:br>
            <a:br>
              <a:rPr lang="en-US" dirty="0"/>
            </a:br>
            <a:br>
              <a:rPr lang="en-US" dirty="0"/>
            </a:br>
            <a:br>
              <a:rPr lang="en-US" dirty="0"/>
            </a:br>
            <a:r>
              <a:rPr lang="en-US" dirty="0"/>
              <a:t>Define Semantic Elements as Block Elements</a:t>
            </a:r>
          </a:p>
        </p:txBody>
      </p:sp>
      <p:sp>
        <p:nvSpPr>
          <p:cNvPr id="3" name="Content Placeholder 2"/>
          <p:cNvSpPr>
            <a:spLocks noGrp="1"/>
          </p:cNvSpPr>
          <p:nvPr>
            <p:ph idx="1"/>
          </p:nvPr>
        </p:nvSpPr>
        <p:spPr/>
        <p:txBody>
          <a:bodyPr/>
          <a:lstStyle/>
          <a:p>
            <a:r>
              <a:rPr lang="en-US" dirty="0"/>
              <a:t>HTML5 defines eight new </a:t>
            </a:r>
            <a:r>
              <a:rPr lang="en-US" b="1" dirty="0"/>
              <a:t>semantic</a:t>
            </a:r>
            <a:r>
              <a:rPr lang="en-US" dirty="0"/>
              <a:t> elements. All these are </a:t>
            </a:r>
            <a:r>
              <a:rPr lang="en-US" b="1" dirty="0"/>
              <a:t>block-level</a:t>
            </a:r>
            <a:r>
              <a:rPr lang="en-US" dirty="0"/>
              <a:t> elements.</a:t>
            </a:r>
          </a:p>
          <a:p>
            <a:r>
              <a:rPr lang="en-US" dirty="0"/>
              <a:t>To secure correct behavior in older browsers, you can set the CSS </a:t>
            </a:r>
            <a:r>
              <a:rPr lang="en-US" b="1" dirty="0"/>
              <a:t>display</a:t>
            </a:r>
            <a:r>
              <a:rPr lang="en-US" dirty="0"/>
              <a:t> property for these HTML elements to </a:t>
            </a:r>
            <a:r>
              <a:rPr lang="en-US" b="1" dirty="0"/>
              <a:t>block</a:t>
            </a:r>
            <a:r>
              <a:rPr lang="en-US" dirty="0"/>
              <a:t>:</a:t>
            </a:r>
          </a:p>
          <a:p>
            <a:endParaRPr lang="en-US" dirty="0"/>
          </a:p>
        </p:txBody>
      </p:sp>
      <p:pic>
        <p:nvPicPr>
          <p:cNvPr id="7" name="Picture 6"/>
          <p:cNvPicPr>
            <a:picLocks noChangeAspect="1"/>
          </p:cNvPicPr>
          <p:nvPr/>
        </p:nvPicPr>
        <p:blipFill>
          <a:blip r:embed="rId2"/>
          <a:stretch>
            <a:fillRect/>
          </a:stretch>
        </p:blipFill>
        <p:spPr>
          <a:xfrm>
            <a:off x="1524000" y="3514514"/>
            <a:ext cx="5715000" cy="685800"/>
          </a:xfrm>
          <a:prstGeom prst="rect">
            <a:avLst/>
          </a:prstGeom>
        </p:spPr>
      </p:pic>
    </p:spTree>
    <p:extLst>
      <p:ext uri="{BB962C8B-B14F-4D97-AF65-F5344CB8AC3E}">
        <p14:creationId xmlns:p14="http://schemas.microsoft.com/office/powerpoint/2010/main" val="3732084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Canvas API</a:t>
            </a:r>
          </a:p>
        </p:txBody>
      </p:sp>
      <p:sp>
        <p:nvSpPr>
          <p:cNvPr id="3" name="Content Placeholder 2"/>
          <p:cNvSpPr>
            <a:spLocks noGrp="1"/>
          </p:cNvSpPr>
          <p:nvPr>
            <p:ph idx="1"/>
          </p:nvPr>
        </p:nvSpPr>
        <p:spPr>
          <a:xfrm>
            <a:off x="457200" y="2209800"/>
            <a:ext cx="8458200" cy="4343400"/>
          </a:xfrm>
        </p:spPr>
        <p:txBody>
          <a:bodyPr>
            <a:normAutofit fontScale="92500" lnSpcReduction="20000"/>
          </a:bodyPr>
          <a:lstStyle/>
          <a:p>
            <a:r>
              <a:rPr lang="en-US" dirty="0"/>
              <a:t>&lt;script  type="text/</a:t>
            </a:r>
            <a:r>
              <a:rPr lang="en-US" dirty="0" err="1"/>
              <a:t>javascript</a:t>
            </a:r>
            <a:r>
              <a:rPr lang="en-US" dirty="0"/>
              <a:t>"&gt;</a:t>
            </a:r>
          </a:p>
          <a:p>
            <a:r>
              <a:rPr lang="en-US" dirty="0"/>
              <a:t>		function </a:t>
            </a:r>
            <a:r>
              <a:rPr lang="en-US" dirty="0" err="1"/>
              <a:t>doFirst</a:t>
            </a:r>
            <a:r>
              <a:rPr lang="en-US" dirty="0"/>
              <a:t>()</a:t>
            </a:r>
          </a:p>
          <a:p>
            <a:r>
              <a:rPr lang="en-US" dirty="0"/>
              <a:t>		{</a:t>
            </a:r>
          </a:p>
          <a:p>
            <a:r>
              <a:rPr lang="en-US" dirty="0"/>
              <a:t>	//this function targets the canvas with id canvas</a:t>
            </a:r>
          </a:p>
          <a:p>
            <a:r>
              <a:rPr lang="en-US" dirty="0"/>
              <a:t>	//using </a:t>
            </a:r>
            <a:r>
              <a:rPr lang="en-US" dirty="0" err="1"/>
              <a:t>fillrect,strokeRect</a:t>
            </a:r>
            <a:r>
              <a:rPr lang="en-US" dirty="0"/>
              <a:t> and </a:t>
            </a:r>
            <a:r>
              <a:rPr lang="en-US" dirty="0" err="1"/>
              <a:t>clearRect</a:t>
            </a:r>
            <a:r>
              <a:rPr lang="en-US" dirty="0"/>
              <a:t> methods to //draw 2d shapes</a:t>
            </a:r>
          </a:p>
          <a:p>
            <a:r>
              <a:rPr lang="en-US" dirty="0"/>
              <a:t>	</a:t>
            </a:r>
            <a:r>
              <a:rPr lang="en-US" dirty="0" err="1"/>
              <a:t>var</a:t>
            </a:r>
            <a:r>
              <a:rPr lang="en-US" dirty="0"/>
              <a:t> x= </a:t>
            </a:r>
            <a:r>
              <a:rPr lang="en-US" dirty="0" err="1"/>
              <a:t>document.getElementById</a:t>
            </a:r>
            <a:r>
              <a:rPr lang="en-US" dirty="0"/>
              <a:t>("canvas");</a:t>
            </a:r>
          </a:p>
          <a:p>
            <a:r>
              <a:rPr lang="en-US" dirty="0"/>
              <a:t>	canvas = </a:t>
            </a:r>
            <a:r>
              <a:rPr lang="en-US" dirty="0" err="1"/>
              <a:t>x.getContext</a:t>
            </a:r>
            <a:r>
              <a:rPr lang="en-US" dirty="0"/>
              <a:t>('2d');</a:t>
            </a:r>
          </a:p>
          <a:p>
            <a:r>
              <a:rPr lang="en-US" dirty="0" err="1"/>
              <a:t>canvas.fillStyle</a:t>
            </a:r>
            <a:r>
              <a:rPr lang="en-US" dirty="0"/>
              <a:t>="blue";//fills the </a:t>
            </a:r>
            <a:r>
              <a:rPr lang="en-US" dirty="0" err="1"/>
              <a:t>rect</a:t>
            </a:r>
            <a:r>
              <a:rPr lang="en-US" dirty="0"/>
              <a:t> with blue color</a:t>
            </a:r>
          </a:p>
          <a:p>
            <a:r>
              <a:rPr lang="en-US" dirty="0" err="1"/>
              <a:t>canvas.strokeStyle</a:t>
            </a:r>
            <a:r>
              <a:rPr lang="en-US" dirty="0"/>
              <a:t>="Red"; //</a:t>
            </a:r>
            <a:r>
              <a:rPr lang="en-US" dirty="0" err="1"/>
              <a:t>otlines</a:t>
            </a:r>
            <a:r>
              <a:rPr lang="en-US" dirty="0"/>
              <a:t> the </a:t>
            </a:r>
            <a:r>
              <a:rPr lang="en-US" dirty="0" err="1"/>
              <a:t>rect</a:t>
            </a:r>
            <a:r>
              <a:rPr lang="en-US" dirty="0"/>
              <a:t> with red //color</a:t>
            </a:r>
          </a:p>
          <a:p>
            <a:r>
              <a:rPr lang="en-US" dirty="0"/>
              <a:t>		</a:t>
            </a:r>
          </a:p>
          <a:p>
            <a:r>
              <a:rPr lang="en-US" dirty="0"/>
              <a: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Canvas API</a:t>
            </a:r>
          </a:p>
        </p:txBody>
      </p:sp>
      <p:sp>
        <p:nvSpPr>
          <p:cNvPr id="3" name="Content Placeholder 2"/>
          <p:cNvSpPr>
            <a:spLocks noGrp="1"/>
          </p:cNvSpPr>
          <p:nvPr>
            <p:ph idx="1"/>
          </p:nvPr>
        </p:nvSpPr>
        <p:spPr/>
        <p:txBody>
          <a:bodyPr/>
          <a:lstStyle/>
          <a:p>
            <a:r>
              <a:rPr lang="en-US" dirty="0" err="1"/>
              <a:t>canvas.strokeRect</a:t>
            </a:r>
            <a:r>
              <a:rPr lang="en-US" dirty="0"/>
              <a:t>(10,10,100,200);</a:t>
            </a:r>
          </a:p>
          <a:p>
            <a:r>
              <a:rPr lang="en-US" dirty="0"/>
              <a:t>	</a:t>
            </a:r>
            <a:r>
              <a:rPr lang="en-US" dirty="0" err="1"/>
              <a:t>canvas.fillRect</a:t>
            </a:r>
            <a:r>
              <a:rPr lang="en-US" dirty="0"/>
              <a:t>(10,220,100,200);</a:t>
            </a:r>
          </a:p>
          <a:p>
            <a:r>
              <a:rPr lang="en-US" dirty="0"/>
              <a:t>	//</a:t>
            </a:r>
            <a:r>
              <a:rPr lang="en-US" dirty="0" err="1"/>
              <a:t>canvas.clearRect</a:t>
            </a:r>
            <a:r>
              <a:rPr lang="en-US" dirty="0"/>
              <a:t>(20,240,50,90);</a:t>
            </a:r>
          </a:p>
          <a:p>
            <a:r>
              <a:rPr lang="en-US" dirty="0"/>
              <a:t>}</a:t>
            </a:r>
          </a:p>
          <a:p>
            <a:r>
              <a:rPr lang="en-US" dirty="0"/>
              <a:t>Used for creating games, charts, Curves, Text styling, animations.</a:t>
            </a:r>
          </a:p>
          <a:p>
            <a:r>
              <a:rPr lang="en-US" dirty="0"/>
              <a:t>Canvasdemo.com is a website that has many applications done in canvas.</a:t>
            </a:r>
          </a:p>
          <a:p>
            <a:r>
              <a:rPr lang="en-US" dirty="0"/>
              <a:t>Canvas is popularly used to create HTML5 games.</a:t>
            </a:r>
          </a:p>
          <a:p>
            <a:r>
              <a:rPr lang="en-US" dirty="0"/>
              <a:t>Modernizer can be used to detect canvas support in the browser</a:t>
            </a:r>
          </a:p>
          <a:p>
            <a:endParaRPr lang="en-US" dirty="0"/>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Canvas API</a:t>
            </a:r>
          </a:p>
        </p:txBody>
      </p:sp>
      <p:sp>
        <p:nvSpPr>
          <p:cNvPr id="3" name="Content Placeholder 2"/>
          <p:cNvSpPr>
            <a:spLocks noGrp="1"/>
          </p:cNvSpPr>
          <p:nvPr>
            <p:ph idx="1"/>
          </p:nvPr>
        </p:nvSpPr>
        <p:spPr/>
        <p:txBody>
          <a:bodyPr>
            <a:normAutofit lnSpcReduction="10000"/>
          </a:bodyPr>
          <a:lstStyle/>
          <a:p>
            <a:r>
              <a:rPr lang="en-US" dirty="0"/>
              <a:t>Download the JavaScript library from “Modernizer .com” and include it in the script tag.</a:t>
            </a:r>
          </a:p>
          <a:p>
            <a:r>
              <a:rPr lang="en-US" dirty="0"/>
              <a:t>if(</a:t>
            </a:r>
            <a:r>
              <a:rPr lang="en-US" dirty="0" err="1"/>
              <a:t>Modernizer.canvas</a:t>
            </a:r>
            <a:r>
              <a:rPr lang="en-US" dirty="0"/>
              <a:t>)</a:t>
            </a:r>
          </a:p>
          <a:p>
            <a:r>
              <a:rPr lang="en-US" dirty="0"/>
              <a:t>{</a:t>
            </a:r>
          </a:p>
          <a:p>
            <a:r>
              <a:rPr lang="en-US" dirty="0"/>
              <a:t>//canvas code</a:t>
            </a:r>
          </a:p>
          <a:p>
            <a:r>
              <a:rPr lang="en-US" dirty="0"/>
              <a:t>}</a:t>
            </a:r>
          </a:p>
          <a:p>
            <a:r>
              <a:rPr lang="en-US" dirty="0"/>
              <a:t>else</a:t>
            </a:r>
          </a:p>
          <a:p>
            <a:r>
              <a:rPr lang="en-US" dirty="0"/>
              <a:t>{</a:t>
            </a:r>
          </a:p>
          <a:p>
            <a:r>
              <a:rPr lang="en-US" dirty="0"/>
              <a:t>//fallback code</a:t>
            </a:r>
          </a:p>
          <a:p>
            <a:r>
              <a:rPr lang="en-US" dirty="0"/>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Canvas API</a:t>
            </a:r>
          </a:p>
        </p:txBody>
      </p:sp>
      <p:sp>
        <p:nvSpPr>
          <p:cNvPr id="3" name="Content Placeholder 2"/>
          <p:cNvSpPr>
            <a:spLocks noGrp="1"/>
          </p:cNvSpPr>
          <p:nvPr>
            <p:ph idx="1"/>
          </p:nvPr>
        </p:nvSpPr>
        <p:spPr/>
        <p:txBody>
          <a:bodyPr/>
          <a:lstStyle/>
          <a:p>
            <a:r>
              <a:rPr lang="en-US" dirty="0"/>
              <a:t>How does it Work ?</a:t>
            </a:r>
          </a:p>
          <a:p>
            <a:pPr lvl="1"/>
            <a:r>
              <a:rPr lang="en-US" dirty="0" err="1"/>
              <a:t>Context.beginPath</a:t>
            </a:r>
            <a:r>
              <a:rPr lang="en-US" dirty="0"/>
              <a:t>(); you are in the canvas context now.</a:t>
            </a:r>
          </a:p>
          <a:p>
            <a:pPr lvl="1"/>
            <a:endParaRPr lang="en-US" dirty="0"/>
          </a:p>
          <a:p>
            <a:pPr lvl="1"/>
            <a:r>
              <a:rPr lang="en-US" dirty="0" err="1"/>
              <a:t>Context.moveTo</a:t>
            </a:r>
            <a:r>
              <a:rPr lang="en-US" dirty="0"/>
              <a:t>(75,50); will move to a point x=75 and y=70 on the canvas</a:t>
            </a:r>
          </a:p>
          <a:p>
            <a:pPr lvl="1"/>
            <a:endParaRPr lang="en-US" dirty="0"/>
          </a:p>
          <a:p>
            <a:pPr lvl="1"/>
            <a:r>
              <a:rPr lang="en-US" dirty="0" err="1"/>
              <a:t>Context.lineTo</a:t>
            </a:r>
            <a:r>
              <a:rPr lang="en-US" dirty="0"/>
              <a:t>(75,100); will draw a line x=75 and </a:t>
            </a:r>
            <a:r>
              <a:rPr lang="en-US" dirty="0" err="1"/>
              <a:t>dn</a:t>
            </a:r>
            <a:r>
              <a:rPr lang="en-US" dirty="0"/>
              <a:t>= 100</a:t>
            </a:r>
          </a:p>
          <a:p>
            <a:pPr lvl="1"/>
            <a:endParaRPr lang="en-US" dirty="0"/>
          </a:p>
          <a:p>
            <a:pPr lvl="1"/>
            <a:r>
              <a:rPr lang="en-US" dirty="0" err="1"/>
              <a:t>Context.lineTo</a:t>
            </a:r>
            <a:r>
              <a:rPr lang="en-US" dirty="0"/>
              <a:t>(25,100); will draw a left =25 and y=100;</a:t>
            </a:r>
          </a:p>
          <a:p>
            <a:pPr lvl="1"/>
            <a:endParaRPr lang="en-US" dirty="0"/>
          </a:p>
          <a:p>
            <a:pPr lvl="1"/>
            <a:r>
              <a:rPr lang="en-US" dirty="0" err="1"/>
              <a:t>Context.fill</a:t>
            </a:r>
            <a:r>
              <a:rPr lang="en-US" dirty="0"/>
              <a:t>(); will join the last point drawn to the start point and fill the shape with specified color.</a:t>
            </a:r>
          </a:p>
          <a:p>
            <a:pPr lvl="1"/>
            <a:endParaRPr lang="en-US" dirty="0"/>
          </a:p>
          <a:p>
            <a:pPr lvl="1"/>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Drag and Drop API</a:t>
            </a:r>
          </a:p>
        </p:txBody>
      </p:sp>
      <p:sp>
        <p:nvSpPr>
          <p:cNvPr id="3" name="Content Placeholder 2"/>
          <p:cNvSpPr>
            <a:spLocks noGrp="1"/>
          </p:cNvSpPr>
          <p:nvPr>
            <p:ph idx="1"/>
          </p:nvPr>
        </p:nvSpPr>
        <p:spPr/>
        <p:txBody>
          <a:bodyPr/>
          <a:lstStyle/>
          <a:p>
            <a:r>
              <a:rPr lang="en-US" dirty="0"/>
              <a:t>In HTML5 it is possible to drag and drop HTML elements inside an HTML page.</a:t>
            </a:r>
          </a:p>
          <a:p>
            <a:r>
              <a:rPr lang="en-US" dirty="0"/>
              <a:t>Using JavaScript event listeners you can decide what happens when the user drags and drops elements.</a:t>
            </a:r>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Drag and Drop API</a:t>
            </a:r>
          </a:p>
        </p:txBody>
      </p:sp>
      <p:sp>
        <p:nvSpPr>
          <p:cNvPr id="3" name="Content Placeholder 2"/>
          <p:cNvSpPr>
            <a:spLocks noGrp="1"/>
          </p:cNvSpPr>
          <p:nvPr>
            <p:ph idx="1"/>
          </p:nvPr>
        </p:nvSpPr>
        <p:spPr/>
        <p:txBody>
          <a:bodyPr/>
          <a:lstStyle/>
          <a:p>
            <a:r>
              <a:rPr lang="en-US" dirty="0"/>
              <a:t>How does it work ?</a:t>
            </a:r>
          </a:p>
          <a:p>
            <a:endParaRPr lang="en-US" dirty="0"/>
          </a:p>
        </p:txBody>
      </p:sp>
      <p:sp>
        <p:nvSpPr>
          <p:cNvPr id="4" name="Rounded Rectangle 3"/>
          <p:cNvSpPr/>
          <p:nvPr/>
        </p:nvSpPr>
        <p:spPr bwMode="auto">
          <a:xfrm>
            <a:off x="1066800" y="2362200"/>
            <a:ext cx="1981200" cy="1676400"/>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t>Drag </a:t>
            </a:r>
          </a:p>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r>
              <a:rPr lang="en-US" dirty="0"/>
              <a:t>Source</a:t>
            </a:r>
          </a:p>
        </p:txBody>
      </p:sp>
      <p:sp>
        <p:nvSpPr>
          <p:cNvPr id="5" name="Rounded Rectangle 4"/>
          <p:cNvSpPr/>
          <p:nvPr/>
        </p:nvSpPr>
        <p:spPr bwMode="auto">
          <a:xfrm>
            <a:off x="4800600" y="2286000"/>
            <a:ext cx="2286000" cy="1752600"/>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dirty="0">
              <a:ln>
                <a:noFill/>
              </a:ln>
              <a:solidFill>
                <a:schemeClr val="tx1"/>
              </a:solidFill>
              <a:effectLst/>
              <a:latin typeface="Arial"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i="1" dirty="0">
                <a:latin typeface="Arial" pitchFamily="34" charset="0"/>
              </a:rPr>
              <a:t>Drop</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a:ln>
                  <a:noFill/>
                </a:ln>
                <a:solidFill>
                  <a:schemeClr val="tx1"/>
                </a:solidFill>
                <a:effectLst/>
                <a:latin typeface="Arial" pitchFamily="34" charset="0"/>
              </a:rPr>
              <a:t>Target</a:t>
            </a:r>
          </a:p>
        </p:txBody>
      </p:sp>
      <p:sp>
        <p:nvSpPr>
          <p:cNvPr id="6" name="Up Arrow 5"/>
          <p:cNvSpPr/>
          <p:nvPr/>
        </p:nvSpPr>
        <p:spPr bwMode="auto">
          <a:xfrm rot="-2760000">
            <a:off x="3105434" y="3060798"/>
            <a:ext cx="838200" cy="1143000"/>
          </a:xfrm>
          <a:prstGeom prst="up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a:ln>
                <a:noFill/>
              </a:ln>
              <a:solidFill>
                <a:schemeClr val="tx1"/>
              </a:solidFill>
              <a:effectLst/>
              <a:latin typeface="Arial" pitchFamily="34" charset="0"/>
            </a:endParaRPr>
          </a:p>
        </p:txBody>
      </p:sp>
      <p:sp>
        <p:nvSpPr>
          <p:cNvPr id="7" name="Rectangle 6"/>
          <p:cNvSpPr/>
          <p:nvPr/>
        </p:nvSpPr>
        <p:spPr>
          <a:xfrm>
            <a:off x="762000" y="4953000"/>
            <a:ext cx="7620000" cy="369332"/>
          </a:xfrm>
          <a:prstGeom prst="rect">
            <a:avLst/>
          </a:prstGeom>
        </p:spPr>
        <p:txBody>
          <a:bodyPr wrap="square">
            <a:spAutoFit/>
          </a:bodyPr>
          <a:lstStyle/>
          <a:p>
            <a:r>
              <a:rPr lang="en-US" dirty="0"/>
              <a:t>Cancel Default behavior to allow drop operations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Drag and Drop API</a:t>
            </a:r>
          </a:p>
        </p:txBody>
      </p:sp>
      <p:sp>
        <p:nvSpPr>
          <p:cNvPr id="3" name="Content Placeholder 2"/>
          <p:cNvSpPr>
            <a:spLocks noGrp="1"/>
          </p:cNvSpPr>
          <p:nvPr>
            <p:ph idx="1"/>
          </p:nvPr>
        </p:nvSpPr>
        <p:spPr/>
        <p:txBody>
          <a:bodyPr/>
          <a:lstStyle/>
          <a:p>
            <a:r>
              <a:rPr lang="en-US" b="1" dirty="0"/>
              <a:t>Events</a:t>
            </a:r>
          </a:p>
          <a:p>
            <a:endParaRPr lang="en-US" dirty="0"/>
          </a:p>
        </p:txBody>
      </p:sp>
      <p:sp>
        <p:nvSpPr>
          <p:cNvPr id="4" name="Rectangle 3"/>
          <p:cNvSpPr/>
          <p:nvPr/>
        </p:nvSpPr>
        <p:spPr bwMode="auto">
          <a:xfrm>
            <a:off x="1066800" y="2209800"/>
            <a:ext cx="1371600" cy="6096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i="1" dirty="0">
                <a:latin typeface="Arial" pitchFamily="34" charset="0"/>
              </a:rPr>
              <a:t>d</a:t>
            </a:r>
            <a:r>
              <a:rPr kumimoji="0" lang="en-US" sz="1800" b="0" i="1" u="none" strike="noStrike" cap="none" normalizeH="0" baseline="0" dirty="0">
                <a:ln>
                  <a:noFill/>
                </a:ln>
                <a:solidFill>
                  <a:schemeClr val="tx1"/>
                </a:solidFill>
                <a:effectLst/>
                <a:latin typeface="Arial" pitchFamily="34" charset="0"/>
              </a:rPr>
              <a:t>rag</a:t>
            </a:r>
          </a:p>
        </p:txBody>
      </p:sp>
      <p:sp>
        <p:nvSpPr>
          <p:cNvPr id="5" name="Rectangle 4"/>
          <p:cNvSpPr/>
          <p:nvPr/>
        </p:nvSpPr>
        <p:spPr bwMode="auto">
          <a:xfrm>
            <a:off x="2743200" y="1600200"/>
            <a:ext cx="1752600" cy="5334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i="1" dirty="0" err="1">
                <a:latin typeface="Arial" pitchFamily="34" charset="0"/>
              </a:rPr>
              <a:t>d</a:t>
            </a:r>
            <a:r>
              <a:rPr kumimoji="0" lang="en-US" sz="1800" b="0" i="1" u="none" strike="noStrike" cap="none" normalizeH="0" baseline="0" dirty="0" err="1">
                <a:ln>
                  <a:noFill/>
                </a:ln>
                <a:solidFill>
                  <a:schemeClr val="tx1"/>
                </a:solidFill>
                <a:effectLst/>
                <a:latin typeface="Arial" pitchFamily="34" charset="0"/>
              </a:rPr>
              <a:t>ragover</a:t>
            </a:r>
            <a:endParaRPr kumimoji="0" lang="en-US" sz="1800" b="0" i="1" u="none" strike="noStrike" cap="none" normalizeH="0" baseline="0" dirty="0">
              <a:ln>
                <a:noFill/>
              </a:ln>
              <a:solidFill>
                <a:schemeClr val="tx1"/>
              </a:solidFill>
              <a:effectLst/>
              <a:latin typeface="Arial" pitchFamily="34" charset="0"/>
            </a:endParaRPr>
          </a:p>
        </p:txBody>
      </p:sp>
      <p:sp>
        <p:nvSpPr>
          <p:cNvPr id="6" name="Rectangle 5"/>
          <p:cNvSpPr/>
          <p:nvPr/>
        </p:nvSpPr>
        <p:spPr bwMode="auto">
          <a:xfrm>
            <a:off x="2362200" y="3429000"/>
            <a:ext cx="1752600" cy="5334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err="1">
                <a:ln>
                  <a:noFill/>
                </a:ln>
                <a:solidFill>
                  <a:schemeClr val="tx1"/>
                </a:solidFill>
                <a:effectLst/>
                <a:latin typeface="Arial" pitchFamily="34" charset="0"/>
              </a:rPr>
              <a:t>dragstart</a:t>
            </a:r>
            <a:endParaRPr kumimoji="0" lang="en-US" sz="1800" b="0" i="1" u="none" strike="noStrike" cap="none" normalizeH="0" baseline="0" dirty="0">
              <a:ln>
                <a:noFill/>
              </a:ln>
              <a:solidFill>
                <a:schemeClr val="tx1"/>
              </a:solidFill>
              <a:effectLst/>
              <a:latin typeface="Arial" pitchFamily="34" charset="0"/>
            </a:endParaRPr>
          </a:p>
        </p:txBody>
      </p:sp>
      <p:sp>
        <p:nvSpPr>
          <p:cNvPr id="7" name="Rectangle 6"/>
          <p:cNvSpPr/>
          <p:nvPr/>
        </p:nvSpPr>
        <p:spPr bwMode="auto">
          <a:xfrm>
            <a:off x="3962400" y="2438400"/>
            <a:ext cx="1752600" cy="5334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err="1">
                <a:ln>
                  <a:noFill/>
                </a:ln>
                <a:solidFill>
                  <a:schemeClr val="tx1"/>
                </a:solidFill>
                <a:effectLst/>
                <a:latin typeface="Arial" pitchFamily="34" charset="0"/>
              </a:rPr>
              <a:t>dragleave</a:t>
            </a:r>
            <a:endParaRPr kumimoji="0" lang="en-US" sz="1800" b="0" i="1" u="none" strike="noStrike" cap="none" normalizeH="0" baseline="0" dirty="0">
              <a:ln>
                <a:noFill/>
              </a:ln>
              <a:solidFill>
                <a:schemeClr val="tx1"/>
              </a:solidFill>
              <a:effectLst/>
              <a:latin typeface="Arial" pitchFamily="34" charset="0"/>
            </a:endParaRPr>
          </a:p>
        </p:txBody>
      </p:sp>
      <p:sp>
        <p:nvSpPr>
          <p:cNvPr id="8" name="Rectangle 7"/>
          <p:cNvSpPr/>
          <p:nvPr/>
        </p:nvSpPr>
        <p:spPr bwMode="auto">
          <a:xfrm>
            <a:off x="5715000" y="1600200"/>
            <a:ext cx="1752600" cy="5334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a:ln>
                  <a:noFill/>
                </a:ln>
                <a:solidFill>
                  <a:schemeClr val="tx1"/>
                </a:solidFill>
                <a:effectLst/>
                <a:latin typeface="Arial" pitchFamily="34" charset="0"/>
              </a:rPr>
              <a:t>drop</a:t>
            </a:r>
          </a:p>
        </p:txBody>
      </p:sp>
      <p:sp>
        <p:nvSpPr>
          <p:cNvPr id="9" name="Rectangle 8"/>
          <p:cNvSpPr/>
          <p:nvPr/>
        </p:nvSpPr>
        <p:spPr bwMode="auto">
          <a:xfrm>
            <a:off x="4038600" y="4419600"/>
            <a:ext cx="1752600" cy="5334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err="1">
                <a:ln>
                  <a:noFill/>
                </a:ln>
                <a:solidFill>
                  <a:schemeClr val="tx1"/>
                </a:solidFill>
                <a:effectLst/>
                <a:latin typeface="Arial" pitchFamily="34" charset="0"/>
              </a:rPr>
              <a:t>dragend</a:t>
            </a:r>
            <a:endParaRPr kumimoji="0" lang="en-US" sz="1800" b="0" i="1" u="none" strike="noStrike" cap="none" normalizeH="0" baseline="0" dirty="0">
              <a:ln>
                <a:noFill/>
              </a:ln>
              <a:solidFill>
                <a:schemeClr val="tx1"/>
              </a:solidFill>
              <a:effectLst/>
              <a:latin typeface="Arial" pitchFamily="34" charset="0"/>
            </a:endParaRPr>
          </a:p>
        </p:txBody>
      </p:sp>
      <p:sp>
        <p:nvSpPr>
          <p:cNvPr id="10" name="Rectangle 9"/>
          <p:cNvSpPr/>
          <p:nvPr/>
        </p:nvSpPr>
        <p:spPr bwMode="auto">
          <a:xfrm>
            <a:off x="5715000" y="3352800"/>
            <a:ext cx="1752600" cy="5334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err="1">
                <a:ln>
                  <a:noFill/>
                </a:ln>
                <a:solidFill>
                  <a:schemeClr val="tx1"/>
                </a:solidFill>
                <a:effectLst/>
                <a:latin typeface="Arial" pitchFamily="34" charset="0"/>
              </a:rPr>
              <a:t>dragenter</a:t>
            </a:r>
            <a:endParaRPr kumimoji="0" lang="en-US" sz="1800" b="0" i="1" u="none" strike="noStrike" cap="none" normalizeH="0" baseline="0" dirty="0">
              <a:ln>
                <a:noFill/>
              </a:ln>
              <a:solidFill>
                <a:schemeClr val="tx1"/>
              </a:solidFill>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additive="base">
                                        <p:cTn id="7" dur="500" fill="hold"/>
                                        <p:tgtEl>
                                          <p:spTgt spid="6">
                                            <p:bg/>
                                          </p:spTgt>
                                        </p:tgtEl>
                                        <p:attrNameLst>
                                          <p:attrName>ppt_x</p:attrName>
                                        </p:attrNameLst>
                                      </p:cBhvr>
                                      <p:tavLst>
                                        <p:tav tm="0">
                                          <p:val>
                                            <p:strVal val="#ppt_x"/>
                                          </p:val>
                                        </p:tav>
                                        <p:tav tm="100000">
                                          <p:val>
                                            <p:strVal val="#ppt_x"/>
                                          </p:val>
                                        </p:tav>
                                      </p:tavLst>
                                    </p:anim>
                                    <p:anim calcmode="lin" valueType="num">
                                      <p:cBhvr additive="base">
                                        <p:cTn id="8" dur="500" fill="hold"/>
                                        <p:tgtEl>
                                          <p:spTgt spid="6">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bg/>
                                          </p:spTgt>
                                        </p:tgtEl>
                                        <p:attrNameLst>
                                          <p:attrName>style.visibility</p:attrName>
                                        </p:attrNameLst>
                                      </p:cBhvr>
                                      <p:to>
                                        <p:strVal val="visible"/>
                                      </p:to>
                                    </p:set>
                                    <p:anim calcmode="lin" valueType="num">
                                      <p:cBhvr additive="base">
                                        <p:cTn id="17" dur="500" fill="hold"/>
                                        <p:tgtEl>
                                          <p:spTgt spid="4">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4">
                                            <p:bg/>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 calcmode="lin" valueType="num">
                                      <p:cBhvr additive="base">
                                        <p:cTn id="2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bg/>
                                          </p:spTgt>
                                        </p:tgtEl>
                                        <p:attrNameLst>
                                          <p:attrName>style.visibility</p:attrName>
                                        </p:attrNameLst>
                                      </p:cBhvr>
                                      <p:to>
                                        <p:strVal val="visible"/>
                                      </p:to>
                                    </p:set>
                                    <p:anim calcmode="lin" valueType="num">
                                      <p:cBhvr additive="base">
                                        <p:cTn id="27" dur="500" fill="hold"/>
                                        <p:tgtEl>
                                          <p:spTgt spid="10">
                                            <p:bg/>
                                          </p:spTgt>
                                        </p:tgtEl>
                                        <p:attrNameLst>
                                          <p:attrName>ppt_x</p:attrName>
                                        </p:attrNameLst>
                                      </p:cBhvr>
                                      <p:tavLst>
                                        <p:tav tm="0">
                                          <p:val>
                                            <p:strVal val="#ppt_x"/>
                                          </p:val>
                                        </p:tav>
                                        <p:tav tm="100000">
                                          <p:val>
                                            <p:strVal val="#ppt_x"/>
                                          </p:val>
                                        </p:tav>
                                      </p:tavLst>
                                    </p:anim>
                                    <p:anim calcmode="lin" valueType="num">
                                      <p:cBhvr additive="base">
                                        <p:cTn id="28" dur="500" fill="hold"/>
                                        <p:tgtEl>
                                          <p:spTgt spid="10">
                                            <p:bg/>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anim calcmode="lin" valueType="num">
                                      <p:cBhvr additive="base">
                                        <p:cTn id="31"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bg/>
                                          </p:spTgt>
                                        </p:tgtEl>
                                        <p:attrNameLst>
                                          <p:attrName>style.visibility</p:attrName>
                                        </p:attrNameLst>
                                      </p:cBhvr>
                                      <p:to>
                                        <p:strVal val="visible"/>
                                      </p:to>
                                    </p:set>
                                    <p:anim calcmode="lin" valueType="num">
                                      <p:cBhvr additive="base">
                                        <p:cTn id="37" dur="500" fill="hold"/>
                                        <p:tgtEl>
                                          <p:spTgt spid="5">
                                            <p:bg/>
                                          </p:spTgt>
                                        </p:tgtEl>
                                        <p:attrNameLst>
                                          <p:attrName>ppt_x</p:attrName>
                                        </p:attrNameLst>
                                      </p:cBhvr>
                                      <p:tavLst>
                                        <p:tav tm="0">
                                          <p:val>
                                            <p:strVal val="#ppt_x"/>
                                          </p:val>
                                        </p:tav>
                                        <p:tav tm="100000">
                                          <p:val>
                                            <p:strVal val="#ppt_x"/>
                                          </p:val>
                                        </p:tav>
                                      </p:tavLst>
                                    </p:anim>
                                    <p:anim calcmode="lin" valueType="num">
                                      <p:cBhvr additive="base">
                                        <p:cTn id="38" dur="500" fill="hold"/>
                                        <p:tgtEl>
                                          <p:spTgt spid="5">
                                            <p:bg/>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
                                            <p:txEl>
                                              <p:pRg st="0" end="0"/>
                                            </p:txEl>
                                          </p:spTgt>
                                        </p:tgtEl>
                                        <p:attrNameLst>
                                          <p:attrName>style.visibility</p:attrName>
                                        </p:attrNameLst>
                                      </p:cBhvr>
                                      <p:to>
                                        <p:strVal val="visible"/>
                                      </p:to>
                                    </p:set>
                                    <p:anim calcmode="lin" valueType="num">
                                      <p:cBhvr additive="base">
                                        <p:cTn id="4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7">
                                            <p:bg/>
                                          </p:spTgt>
                                        </p:tgtEl>
                                        <p:attrNameLst>
                                          <p:attrName>style.visibility</p:attrName>
                                        </p:attrNameLst>
                                      </p:cBhvr>
                                      <p:to>
                                        <p:strVal val="visible"/>
                                      </p:to>
                                    </p:set>
                                    <p:anim calcmode="lin" valueType="num">
                                      <p:cBhvr additive="base">
                                        <p:cTn id="47" dur="500" fill="hold"/>
                                        <p:tgtEl>
                                          <p:spTgt spid="7">
                                            <p:bg/>
                                          </p:spTgt>
                                        </p:tgtEl>
                                        <p:attrNameLst>
                                          <p:attrName>ppt_x</p:attrName>
                                        </p:attrNameLst>
                                      </p:cBhvr>
                                      <p:tavLst>
                                        <p:tav tm="0">
                                          <p:val>
                                            <p:strVal val="#ppt_x"/>
                                          </p:val>
                                        </p:tav>
                                        <p:tav tm="100000">
                                          <p:val>
                                            <p:strVal val="#ppt_x"/>
                                          </p:val>
                                        </p:tav>
                                      </p:tavLst>
                                    </p:anim>
                                    <p:anim calcmode="lin" valueType="num">
                                      <p:cBhvr additive="base">
                                        <p:cTn id="48" dur="500" fill="hold"/>
                                        <p:tgtEl>
                                          <p:spTgt spid="7">
                                            <p:bg/>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7">
                                            <p:txEl>
                                              <p:pRg st="0" end="0"/>
                                            </p:txEl>
                                          </p:spTgt>
                                        </p:tgtEl>
                                        <p:attrNameLst>
                                          <p:attrName>style.visibility</p:attrName>
                                        </p:attrNameLst>
                                      </p:cBhvr>
                                      <p:to>
                                        <p:strVal val="visible"/>
                                      </p:to>
                                    </p:set>
                                    <p:anim calcmode="lin" valueType="num">
                                      <p:cBhvr additive="base">
                                        <p:cTn id="5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8">
                                            <p:bg/>
                                          </p:spTgt>
                                        </p:tgtEl>
                                        <p:attrNameLst>
                                          <p:attrName>style.visibility</p:attrName>
                                        </p:attrNameLst>
                                      </p:cBhvr>
                                      <p:to>
                                        <p:strVal val="visible"/>
                                      </p:to>
                                    </p:set>
                                    <p:anim calcmode="lin" valueType="num">
                                      <p:cBhvr additive="base">
                                        <p:cTn id="57" dur="500" fill="hold"/>
                                        <p:tgtEl>
                                          <p:spTgt spid="8">
                                            <p:bg/>
                                          </p:spTgt>
                                        </p:tgtEl>
                                        <p:attrNameLst>
                                          <p:attrName>ppt_x</p:attrName>
                                        </p:attrNameLst>
                                      </p:cBhvr>
                                      <p:tavLst>
                                        <p:tav tm="0">
                                          <p:val>
                                            <p:strVal val="#ppt_x"/>
                                          </p:val>
                                        </p:tav>
                                        <p:tav tm="100000">
                                          <p:val>
                                            <p:strVal val="#ppt_x"/>
                                          </p:val>
                                        </p:tav>
                                      </p:tavLst>
                                    </p:anim>
                                    <p:anim calcmode="lin" valueType="num">
                                      <p:cBhvr additive="base">
                                        <p:cTn id="58" dur="500" fill="hold"/>
                                        <p:tgtEl>
                                          <p:spTgt spid="8">
                                            <p:bg/>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8">
                                            <p:txEl>
                                              <p:pRg st="0" end="0"/>
                                            </p:txEl>
                                          </p:spTgt>
                                        </p:tgtEl>
                                        <p:attrNameLst>
                                          <p:attrName>style.visibility</p:attrName>
                                        </p:attrNameLst>
                                      </p:cBhvr>
                                      <p:to>
                                        <p:strVal val="visible"/>
                                      </p:to>
                                    </p:set>
                                    <p:anim calcmode="lin" valueType="num">
                                      <p:cBhvr additive="base">
                                        <p:cTn id="61"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9">
                                            <p:bg/>
                                          </p:spTgt>
                                        </p:tgtEl>
                                        <p:attrNameLst>
                                          <p:attrName>style.visibility</p:attrName>
                                        </p:attrNameLst>
                                      </p:cBhvr>
                                      <p:to>
                                        <p:strVal val="visible"/>
                                      </p:to>
                                    </p:set>
                                    <p:anim calcmode="lin" valueType="num">
                                      <p:cBhvr additive="base">
                                        <p:cTn id="67" dur="500" fill="hold"/>
                                        <p:tgtEl>
                                          <p:spTgt spid="9">
                                            <p:bg/>
                                          </p:spTgt>
                                        </p:tgtEl>
                                        <p:attrNameLst>
                                          <p:attrName>ppt_x</p:attrName>
                                        </p:attrNameLst>
                                      </p:cBhvr>
                                      <p:tavLst>
                                        <p:tav tm="0">
                                          <p:val>
                                            <p:strVal val="#ppt_x"/>
                                          </p:val>
                                        </p:tav>
                                        <p:tav tm="100000">
                                          <p:val>
                                            <p:strVal val="#ppt_x"/>
                                          </p:val>
                                        </p:tav>
                                      </p:tavLst>
                                    </p:anim>
                                    <p:anim calcmode="lin" valueType="num">
                                      <p:cBhvr additive="base">
                                        <p:cTn id="68" dur="500" fill="hold"/>
                                        <p:tgtEl>
                                          <p:spTgt spid="9">
                                            <p:bg/>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9">
                                            <p:txEl>
                                              <p:pRg st="0" end="0"/>
                                            </p:txEl>
                                          </p:spTgt>
                                        </p:tgtEl>
                                        <p:attrNameLst>
                                          <p:attrName>style.visibility</p:attrName>
                                        </p:attrNameLst>
                                      </p:cBhvr>
                                      <p:to>
                                        <p:strVal val="visible"/>
                                      </p:to>
                                    </p:set>
                                    <p:anim calcmode="lin" valueType="num">
                                      <p:cBhvr additive="base">
                                        <p:cTn id="7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P spid="5" grpId="0" build="allAtOnce" animBg="1"/>
      <p:bldP spid="6" grpId="0" build="allAtOnce" animBg="1"/>
      <p:bldP spid="7" grpId="0" build="allAtOnce" animBg="1"/>
      <p:bldP spid="8" grpId="0" build="allAtOnce" animBg="1"/>
      <p:bldP spid="9" grpId="0" build="allAtOnce" animBg="1"/>
      <p:bldP spid="10" grpId="0" build="allAtOnce"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Drag and Drop API</a:t>
            </a:r>
          </a:p>
        </p:txBody>
      </p:sp>
      <p:sp>
        <p:nvSpPr>
          <p:cNvPr id="3" name="Content Placeholder 2"/>
          <p:cNvSpPr>
            <a:spLocks noGrp="1"/>
          </p:cNvSpPr>
          <p:nvPr>
            <p:ph idx="1"/>
          </p:nvPr>
        </p:nvSpPr>
        <p:spPr/>
        <p:txBody>
          <a:bodyPr/>
          <a:lstStyle/>
          <a:p>
            <a:r>
              <a:rPr lang="en-US" dirty="0"/>
              <a:t>Events</a:t>
            </a:r>
          </a:p>
          <a:p>
            <a:endParaRPr lang="en-US" dirty="0"/>
          </a:p>
        </p:txBody>
      </p:sp>
      <p:graphicFrame>
        <p:nvGraphicFramePr>
          <p:cNvPr id="4" name="Table 3"/>
          <p:cNvGraphicFramePr>
            <a:graphicFrameLocks noGrp="1"/>
          </p:cNvGraphicFramePr>
          <p:nvPr/>
        </p:nvGraphicFramePr>
        <p:xfrm>
          <a:off x="1143000" y="2590800"/>
          <a:ext cx="6096000" cy="29565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b="0" dirty="0"/>
                        <a:t>Drag </a:t>
                      </a:r>
                      <a:r>
                        <a:rPr lang="en-US" sz="2000" b="0" dirty="0"/>
                        <a:t>Source</a:t>
                      </a:r>
                      <a:endParaRPr lang="en-US" b="0" dirty="0"/>
                    </a:p>
                  </a:txBody>
                  <a:tcPr/>
                </a:tc>
                <a:tc>
                  <a:txBody>
                    <a:bodyPr/>
                    <a:lstStyle/>
                    <a:p>
                      <a:r>
                        <a:rPr lang="en-US" sz="2000" dirty="0"/>
                        <a:t>Drop</a:t>
                      </a:r>
                      <a:r>
                        <a:rPr lang="en-US" dirty="0"/>
                        <a:t> Target</a:t>
                      </a:r>
                    </a:p>
                  </a:txBody>
                  <a:tcPr/>
                </a:tc>
                <a:extLst>
                  <a:ext uri="{0D108BD9-81ED-4DB2-BD59-A6C34878D82A}">
                    <a16:rowId xmlns:a16="http://schemas.microsoft.com/office/drawing/2014/main" val="10000"/>
                  </a:ext>
                </a:extLst>
              </a:tr>
              <a:tr h="370840">
                <a:tc>
                  <a:txBody>
                    <a:bodyPr/>
                    <a:lstStyle/>
                    <a:p>
                      <a:r>
                        <a:rPr lang="en-US" sz="2000" dirty="0" err="1"/>
                        <a:t>dragstart</a:t>
                      </a:r>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sz="2000" dirty="0"/>
                        <a:t>drag</a:t>
                      </a:r>
                      <a:endParaRPr lang="en-US" dirty="0"/>
                    </a:p>
                  </a:txBody>
                  <a:tcPr/>
                </a:tc>
                <a:tc>
                  <a:txBody>
                    <a:bodyPr/>
                    <a:lstStyle/>
                    <a:p>
                      <a:r>
                        <a:rPr lang="en-US" sz="2400" dirty="0" err="1"/>
                        <a:t>dragenter</a:t>
                      </a:r>
                      <a:endParaRPr lang="en-US" dirty="0"/>
                    </a:p>
                  </a:txBody>
                  <a:tcPr/>
                </a:tc>
                <a:extLst>
                  <a:ext uri="{0D108BD9-81ED-4DB2-BD59-A6C34878D82A}">
                    <a16:rowId xmlns:a16="http://schemas.microsoft.com/office/drawing/2014/main" val="10002"/>
                  </a:ext>
                </a:extLst>
              </a:tr>
              <a:tr h="370840">
                <a:tc>
                  <a:txBody>
                    <a:bodyPr/>
                    <a:lstStyle/>
                    <a:p>
                      <a:endParaRPr lang="en-US"/>
                    </a:p>
                  </a:txBody>
                  <a:tcPr/>
                </a:tc>
                <a:tc>
                  <a:txBody>
                    <a:bodyPr/>
                    <a:lstStyle/>
                    <a:p>
                      <a:r>
                        <a:rPr lang="en-US" sz="2400" b="0" dirty="0" err="1"/>
                        <a:t>dragover</a:t>
                      </a:r>
                      <a:endParaRPr lang="en-US" b="0" dirty="0"/>
                    </a:p>
                  </a:txBody>
                  <a:tcPr/>
                </a:tc>
                <a:extLst>
                  <a:ext uri="{0D108BD9-81ED-4DB2-BD59-A6C34878D82A}">
                    <a16:rowId xmlns:a16="http://schemas.microsoft.com/office/drawing/2014/main" val="10003"/>
                  </a:ext>
                </a:extLst>
              </a:tr>
              <a:tr h="370840">
                <a:tc>
                  <a:txBody>
                    <a:bodyPr/>
                    <a:lstStyle/>
                    <a:p>
                      <a:endParaRPr lang="en-US"/>
                    </a:p>
                  </a:txBody>
                  <a:tcPr/>
                </a:tc>
                <a:tc>
                  <a:txBody>
                    <a:bodyPr/>
                    <a:lstStyle/>
                    <a:p>
                      <a:r>
                        <a:rPr lang="en-US" sz="2000" dirty="0" err="1"/>
                        <a:t>dragleave</a:t>
                      </a:r>
                      <a:endParaRPr lang="en-US" dirty="0"/>
                    </a:p>
                  </a:txBody>
                  <a:tcPr/>
                </a:tc>
                <a:extLst>
                  <a:ext uri="{0D108BD9-81ED-4DB2-BD59-A6C34878D82A}">
                    <a16:rowId xmlns:a16="http://schemas.microsoft.com/office/drawing/2014/main" val="10004"/>
                  </a:ext>
                </a:extLst>
              </a:tr>
              <a:tr h="370840">
                <a:tc>
                  <a:txBody>
                    <a:bodyPr/>
                    <a:lstStyle/>
                    <a:p>
                      <a:endParaRPr lang="en-US"/>
                    </a:p>
                  </a:txBody>
                  <a:tcPr/>
                </a:tc>
                <a:tc>
                  <a:txBody>
                    <a:bodyPr/>
                    <a:lstStyle/>
                    <a:p>
                      <a:r>
                        <a:rPr lang="en-US" sz="2000" dirty="0"/>
                        <a:t>drop</a:t>
                      </a:r>
                      <a:endParaRPr lang="en-US" dirty="0"/>
                    </a:p>
                  </a:txBody>
                  <a:tcPr/>
                </a:tc>
                <a:extLst>
                  <a:ext uri="{0D108BD9-81ED-4DB2-BD59-A6C34878D82A}">
                    <a16:rowId xmlns:a16="http://schemas.microsoft.com/office/drawing/2014/main" val="10005"/>
                  </a:ext>
                </a:extLst>
              </a:tr>
              <a:tr h="370840">
                <a:tc>
                  <a:txBody>
                    <a:bodyPr/>
                    <a:lstStyle/>
                    <a:p>
                      <a:pPr>
                        <a:buFont typeface="Arial" pitchFamily="34" charset="0"/>
                        <a:buNone/>
                      </a:pPr>
                      <a:r>
                        <a:rPr lang="en-US" sz="2400" dirty="0" err="1"/>
                        <a:t>dragend</a:t>
                      </a:r>
                      <a:endParaRPr lang="en-US" dirty="0"/>
                    </a:p>
                  </a:txBody>
                  <a:tcPr/>
                </a:tc>
                <a:tc>
                  <a:txBody>
                    <a:bodyPr/>
                    <a:lstStyle/>
                    <a:p>
                      <a:endParaRPr lang="en-US" sz="2000" dirty="0"/>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Drag and Drop API</a:t>
            </a:r>
          </a:p>
        </p:txBody>
      </p:sp>
      <p:sp>
        <p:nvSpPr>
          <p:cNvPr id="3" name="Content Placeholder 2"/>
          <p:cNvSpPr>
            <a:spLocks noGrp="1"/>
          </p:cNvSpPr>
          <p:nvPr>
            <p:ph idx="1"/>
          </p:nvPr>
        </p:nvSpPr>
        <p:spPr/>
        <p:txBody>
          <a:bodyPr/>
          <a:lstStyle/>
          <a:p>
            <a:r>
              <a:rPr lang="en-US" dirty="0"/>
              <a:t>Events: Drag Source</a:t>
            </a:r>
          </a:p>
        </p:txBody>
      </p:sp>
      <p:sp>
        <p:nvSpPr>
          <p:cNvPr id="4" name="Rounded Rectangle 3"/>
          <p:cNvSpPr/>
          <p:nvPr/>
        </p:nvSpPr>
        <p:spPr bwMode="auto">
          <a:xfrm>
            <a:off x="1143000" y="1905000"/>
            <a:ext cx="2514600" cy="2667000"/>
          </a:xfrm>
          <a:prstGeom prst="roundRect">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1" u="none" strike="noStrike" cap="none" normalizeH="0" baseline="0" dirty="0">
                <a:ln>
                  <a:noFill/>
                </a:ln>
                <a:solidFill>
                  <a:schemeClr val="bg1"/>
                </a:solidFill>
                <a:effectLst/>
                <a:latin typeface="Arial" pitchFamily="34" charset="0"/>
              </a:rPr>
              <a:t>Drag</a:t>
            </a:r>
          </a:p>
          <a:p>
            <a:pPr marL="0" marR="0" indent="0" algn="ctr" defTabSz="914400" rtl="0" eaLnBrk="1" fontAlgn="base" latinLnBrk="0" hangingPunct="1">
              <a:lnSpc>
                <a:spcPct val="100000"/>
              </a:lnSpc>
              <a:spcBef>
                <a:spcPct val="0"/>
              </a:spcBef>
              <a:spcAft>
                <a:spcPct val="0"/>
              </a:spcAft>
              <a:buClrTx/>
              <a:buSzTx/>
              <a:buFontTx/>
              <a:buNone/>
              <a:tabLst/>
            </a:pPr>
            <a:r>
              <a:rPr lang="en-US" sz="2800" i="1" dirty="0">
                <a:solidFill>
                  <a:schemeClr val="bg1"/>
                </a:solidFill>
                <a:latin typeface="Arial" pitchFamily="34" charset="0"/>
              </a:rPr>
              <a:t>Source</a:t>
            </a:r>
            <a:endParaRPr kumimoji="0" lang="en-US" sz="2800" b="0" i="1" u="none" strike="noStrike" cap="none" normalizeH="0" baseline="0" dirty="0">
              <a:ln>
                <a:noFill/>
              </a:ln>
              <a:solidFill>
                <a:schemeClr val="bg1"/>
              </a:solidFill>
              <a:effectLst/>
              <a:latin typeface="Arial" pitchFamily="34" charset="0"/>
            </a:endParaRPr>
          </a:p>
        </p:txBody>
      </p:sp>
      <p:sp>
        <p:nvSpPr>
          <p:cNvPr id="5" name="Rounded Rectangle 4"/>
          <p:cNvSpPr/>
          <p:nvPr/>
        </p:nvSpPr>
        <p:spPr bwMode="auto">
          <a:xfrm>
            <a:off x="4495800" y="1905000"/>
            <a:ext cx="2514600" cy="2667000"/>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1" u="none" strike="noStrike" cap="none" normalizeH="0" baseline="0" dirty="0">
                <a:ln>
                  <a:noFill/>
                </a:ln>
                <a:solidFill>
                  <a:schemeClr val="tx1"/>
                </a:solidFill>
                <a:effectLst/>
                <a:latin typeface="Arial" pitchFamily="34" charset="0"/>
              </a:rPr>
              <a:t>Drop</a:t>
            </a:r>
          </a:p>
          <a:p>
            <a:pPr marL="0" marR="0" indent="0" algn="ctr" defTabSz="914400" rtl="0" eaLnBrk="1" fontAlgn="base" latinLnBrk="0" hangingPunct="1">
              <a:lnSpc>
                <a:spcPct val="100000"/>
              </a:lnSpc>
              <a:spcBef>
                <a:spcPct val="0"/>
              </a:spcBef>
              <a:spcAft>
                <a:spcPct val="0"/>
              </a:spcAft>
              <a:buClrTx/>
              <a:buSzTx/>
              <a:buFontTx/>
              <a:buNone/>
              <a:tabLst/>
            </a:pPr>
            <a:r>
              <a:rPr lang="en-US" sz="2800" b="1" i="1" dirty="0">
                <a:latin typeface="Arial" pitchFamily="34" charset="0"/>
              </a:rPr>
              <a:t>Target</a:t>
            </a:r>
            <a:endParaRPr kumimoji="0" lang="en-US" sz="2800" b="1" i="1" u="none" strike="noStrike" cap="none" normalizeH="0" baseline="0" dirty="0">
              <a:ln>
                <a:noFill/>
              </a:ln>
              <a:solidFill>
                <a:schemeClr val="tx1"/>
              </a:solidFill>
              <a:effectLst/>
              <a:latin typeface="Arial" pitchFamily="34" charset="0"/>
            </a:endParaRPr>
          </a:p>
        </p:txBody>
      </p:sp>
      <p:sp>
        <p:nvSpPr>
          <p:cNvPr id="6" name="Rectangle 5"/>
          <p:cNvSpPr/>
          <p:nvPr/>
        </p:nvSpPr>
        <p:spPr bwMode="auto">
          <a:xfrm>
            <a:off x="1600200" y="5029200"/>
            <a:ext cx="1371600" cy="4572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i="1" dirty="0" err="1">
                <a:latin typeface="Arial" pitchFamily="34" charset="0"/>
              </a:rPr>
              <a:t>dragstart</a:t>
            </a:r>
            <a:endParaRPr kumimoji="0" lang="en-US" sz="1800" b="0" i="1" u="none" strike="noStrike" cap="none" normalizeH="0" baseline="0" dirty="0">
              <a:ln>
                <a:noFill/>
              </a:ln>
              <a:solidFill>
                <a:schemeClr val="tx1"/>
              </a:solidFill>
              <a:effectLst/>
              <a:latin typeface="Arial" pitchFamily="34" charset="0"/>
            </a:endParaRPr>
          </a:p>
        </p:txBody>
      </p:sp>
      <p:sp>
        <p:nvSpPr>
          <p:cNvPr id="7" name="Rectangle 6"/>
          <p:cNvSpPr/>
          <p:nvPr/>
        </p:nvSpPr>
        <p:spPr bwMode="auto">
          <a:xfrm>
            <a:off x="3429000" y="5029200"/>
            <a:ext cx="1371600" cy="4572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a:ln>
                  <a:noFill/>
                </a:ln>
                <a:solidFill>
                  <a:schemeClr val="tx1"/>
                </a:solidFill>
                <a:effectLst/>
                <a:latin typeface="Arial" pitchFamily="34" charset="0"/>
              </a:rPr>
              <a:t>drag</a:t>
            </a:r>
          </a:p>
        </p:txBody>
      </p:sp>
      <p:sp>
        <p:nvSpPr>
          <p:cNvPr id="8" name="Rectangle 7"/>
          <p:cNvSpPr/>
          <p:nvPr/>
        </p:nvSpPr>
        <p:spPr bwMode="auto">
          <a:xfrm>
            <a:off x="5257800" y="4953000"/>
            <a:ext cx="1371600" cy="4572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err="1">
                <a:ln>
                  <a:noFill/>
                </a:ln>
                <a:solidFill>
                  <a:schemeClr val="tx1"/>
                </a:solidFill>
                <a:effectLst/>
                <a:latin typeface="Arial" pitchFamily="34" charset="0"/>
              </a:rPr>
              <a:t>dragend</a:t>
            </a:r>
            <a:endParaRPr kumimoji="0" lang="en-US" sz="1800" b="0" i="1" u="none" strike="noStrike" cap="none" normalizeH="0" baseline="0" dirty="0">
              <a:ln>
                <a:noFill/>
              </a:ln>
              <a:solidFill>
                <a:schemeClr val="tx1"/>
              </a:solidFill>
              <a:effectLst/>
              <a:latin typeface="Arial" pitchFamily="34" charset="0"/>
            </a:endParaRPr>
          </a:p>
        </p:txBody>
      </p:sp>
      <p:sp>
        <p:nvSpPr>
          <p:cNvPr id="9" name="Up Arrow 8"/>
          <p:cNvSpPr/>
          <p:nvPr/>
        </p:nvSpPr>
        <p:spPr bwMode="auto">
          <a:xfrm rot="-2820000">
            <a:off x="3733800" y="3581400"/>
            <a:ext cx="484632" cy="978408"/>
          </a:xfrm>
          <a:prstGeom prst="up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a:ln>
                <a:noFill/>
              </a:ln>
              <a:solidFill>
                <a:schemeClr val="tx1"/>
              </a:solidFill>
              <a:effectLst/>
              <a:latin typeface="Arial"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Drag and Drop API</a:t>
            </a:r>
          </a:p>
        </p:txBody>
      </p:sp>
      <p:sp>
        <p:nvSpPr>
          <p:cNvPr id="3" name="Content Placeholder 2"/>
          <p:cNvSpPr>
            <a:spLocks noGrp="1"/>
          </p:cNvSpPr>
          <p:nvPr>
            <p:ph idx="1"/>
          </p:nvPr>
        </p:nvSpPr>
        <p:spPr/>
        <p:txBody>
          <a:bodyPr/>
          <a:lstStyle/>
          <a:p>
            <a:r>
              <a:rPr lang="en-US" dirty="0"/>
              <a:t>Events : Drop Target</a:t>
            </a:r>
          </a:p>
        </p:txBody>
      </p:sp>
      <p:sp>
        <p:nvSpPr>
          <p:cNvPr id="4" name="Rounded Rectangle 3"/>
          <p:cNvSpPr/>
          <p:nvPr/>
        </p:nvSpPr>
        <p:spPr bwMode="auto">
          <a:xfrm>
            <a:off x="1295400" y="2133600"/>
            <a:ext cx="2514600" cy="2590800"/>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dirty="0">
              <a:ln>
                <a:noFill/>
              </a:ln>
              <a:solidFill>
                <a:schemeClr val="tx1"/>
              </a:solidFill>
              <a:effectLst/>
              <a:latin typeface="Arial"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i="1" dirty="0">
              <a:latin typeface="Arial"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Arial" pitchFamily="34" charset="0"/>
              </a:rPr>
              <a:t>Drag</a:t>
            </a:r>
            <a:endParaRPr kumimoji="0" lang="en-US" sz="1800" b="0" i="1" u="none" strike="noStrike" cap="none" normalizeH="0" baseline="0" dirty="0">
              <a:ln>
                <a:noFill/>
              </a:ln>
              <a:solidFill>
                <a:schemeClr val="tx1"/>
              </a:solidFill>
              <a:effectLst/>
              <a:latin typeface="Arial"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i="1" dirty="0">
              <a:latin typeface="Arial"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Arial" pitchFamily="34" charset="0"/>
              </a:rPr>
              <a:t>Source</a:t>
            </a:r>
            <a:endParaRPr kumimoji="0" lang="en-US" sz="1800" b="0" i="1" u="none" strike="noStrike" cap="none" normalizeH="0" baseline="0" dirty="0">
              <a:ln>
                <a:noFill/>
              </a:ln>
              <a:solidFill>
                <a:schemeClr val="tx1"/>
              </a:solidFill>
              <a:effectLst/>
              <a:latin typeface="Arial" pitchFamily="34" charset="0"/>
            </a:endParaRPr>
          </a:p>
        </p:txBody>
      </p:sp>
      <p:sp>
        <p:nvSpPr>
          <p:cNvPr id="5" name="Rounded Rectangle 4"/>
          <p:cNvSpPr/>
          <p:nvPr/>
        </p:nvSpPr>
        <p:spPr bwMode="auto">
          <a:xfrm>
            <a:off x="4800600" y="2133600"/>
            <a:ext cx="2514600" cy="2590800"/>
          </a:xfrm>
          <a:prstGeom prst="round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1" u="none" strike="noStrike" cap="none" normalizeH="0" baseline="0" dirty="0">
              <a:ln>
                <a:noFill/>
              </a:ln>
              <a:solidFill>
                <a:schemeClr val="bg1"/>
              </a:solidFill>
              <a:effectLst/>
              <a:latin typeface="Arial"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dirty="0">
                <a:ln>
                  <a:noFill/>
                </a:ln>
                <a:solidFill>
                  <a:schemeClr val="bg1"/>
                </a:solidFill>
                <a:effectLst/>
                <a:latin typeface="Arial" pitchFamily="34" charset="0"/>
              </a:rPr>
              <a:t>Drop</a:t>
            </a:r>
          </a:p>
          <a:p>
            <a:pPr marL="0" marR="0" indent="0" algn="ctr" defTabSz="914400" rtl="0" eaLnBrk="1" fontAlgn="base" latinLnBrk="0" hangingPunct="1">
              <a:lnSpc>
                <a:spcPct val="100000"/>
              </a:lnSpc>
              <a:spcBef>
                <a:spcPct val="0"/>
              </a:spcBef>
              <a:spcAft>
                <a:spcPct val="0"/>
              </a:spcAft>
              <a:buClrTx/>
              <a:buSzTx/>
              <a:buFontTx/>
              <a:buNone/>
              <a:tabLst/>
            </a:pPr>
            <a:endParaRPr lang="en-US" sz="2400" i="1" dirty="0">
              <a:solidFill>
                <a:schemeClr val="bg1"/>
              </a:solidFill>
              <a:latin typeface="Arial"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dirty="0">
                <a:ln>
                  <a:noFill/>
                </a:ln>
                <a:solidFill>
                  <a:schemeClr val="bg1"/>
                </a:solidFill>
                <a:effectLst/>
                <a:latin typeface="Arial" pitchFamily="34" charset="0"/>
              </a:rPr>
              <a:t>Target</a:t>
            </a:r>
          </a:p>
        </p:txBody>
      </p:sp>
      <p:sp>
        <p:nvSpPr>
          <p:cNvPr id="6" name="Rectangle 5"/>
          <p:cNvSpPr/>
          <p:nvPr/>
        </p:nvSpPr>
        <p:spPr bwMode="auto">
          <a:xfrm>
            <a:off x="5181600" y="5105400"/>
            <a:ext cx="1752600" cy="381000"/>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err="1">
                <a:ln>
                  <a:noFill/>
                </a:ln>
                <a:solidFill>
                  <a:schemeClr val="bg1"/>
                </a:solidFill>
                <a:effectLst/>
                <a:latin typeface="Arial" pitchFamily="34" charset="0"/>
              </a:rPr>
              <a:t>dragenter</a:t>
            </a:r>
            <a:endParaRPr kumimoji="0" lang="en-US" sz="1800" b="0" i="1" u="none" strike="noStrike" cap="none" normalizeH="0" baseline="0" dirty="0">
              <a:ln>
                <a:noFill/>
              </a:ln>
              <a:solidFill>
                <a:schemeClr val="bg1"/>
              </a:solidFill>
              <a:effectLst/>
              <a:latin typeface="Arial" pitchFamily="34" charset="0"/>
            </a:endParaRPr>
          </a:p>
        </p:txBody>
      </p:sp>
      <p:sp>
        <p:nvSpPr>
          <p:cNvPr id="8" name="Rectangle 7"/>
          <p:cNvSpPr/>
          <p:nvPr/>
        </p:nvSpPr>
        <p:spPr bwMode="auto">
          <a:xfrm>
            <a:off x="5181600" y="5715000"/>
            <a:ext cx="1752600" cy="381000"/>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err="1">
                <a:ln>
                  <a:noFill/>
                </a:ln>
                <a:solidFill>
                  <a:schemeClr val="bg1"/>
                </a:solidFill>
                <a:effectLst/>
                <a:latin typeface="Arial" pitchFamily="34" charset="0"/>
              </a:rPr>
              <a:t>dragover</a:t>
            </a:r>
            <a:endParaRPr kumimoji="0" lang="en-US" sz="1800" b="0" i="1" u="none" strike="noStrike" cap="none" normalizeH="0" baseline="0" dirty="0">
              <a:ln>
                <a:noFill/>
              </a:ln>
              <a:solidFill>
                <a:schemeClr val="bg1"/>
              </a:solidFill>
              <a:effectLst/>
              <a:latin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177" y="381000"/>
            <a:ext cx="7543800" cy="746761"/>
          </a:xfrm>
        </p:spPr>
        <p:txBody>
          <a:bodyPr/>
          <a:lstStyle/>
          <a:p>
            <a:r>
              <a:rPr lang="en-US" dirty="0"/>
              <a:t>Add New Elements to HTML</a:t>
            </a:r>
          </a:p>
        </p:txBody>
      </p:sp>
      <p:sp>
        <p:nvSpPr>
          <p:cNvPr id="3" name="Content Placeholder 2"/>
          <p:cNvSpPr>
            <a:spLocks noGrp="1"/>
          </p:cNvSpPr>
          <p:nvPr>
            <p:ph idx="1"/>
          </p:nvPr>
        </p:nvSpPr>
        <p:spPr>
          <a:xfrm>
            <a:off x="802177" y="1295400"/>
            <a:ext cx="7543801" cy="5067300"/>
          </a:xfrm>
        </p:spPr>
        <p:txBody>
          <a:bodyPr/>
          <a:lstStyle/>
          <a:p>
            <a:r>
              <a:rPr lang="en-US" dirty="0"/>
              <a:t>You can also add new elements to an HTML page with a browser trick.</a:t>
            </a:r>
          </a:p>
          <a:p>
            <a:r>
              <a:rPr lang="en-US" dirty="0"/>
              <a:t>For example, add a new element called </a:t>
            </a:r>
            <a:r>
              <a:rPr lang="en-US" b="1" dirty="0"/>
              <a:t>&lt;</a:t>
            </a:r>
            <a:r>
              <a:rPr lang="en-US" b="1" dirty="0" err="1"/>
              <a:t>YourElement</a:t>
            </a:r>
            <a:r>
              <a:rPr lang="en-US" b="1" dirty="0"/>
              <a:t>&gt;</a:t>
            </a:r>
            <a:r>
              <a:rPr lang="en-US" dirty="0"/>
              <a:t> to an HTML page, and defines a style for it:</a:t>
            </a:r>
          </a:p>
          <a:p>
            <a:r>
              <a:rPr lang="en-US" dirty="0"/>
              <a:t>The JavaScript statement </a:t>
            </a:r>
            <a:r>
              <a:rPr lang="en-US" b="1" dirty="0" err="1"/>
              <a:t>document.createElement</a:t>
            </a:r>
            <a:r>
              <a:rPr lang="en-US" b="1" dirty="0"/>
              <a:t>(“</a:t>
            </a:r>
            <a:r>
              <a:rPr lang="en-US" b="1" dirty="0" err="1"/>
              <a:t>ElementName</a:t>
            </a:r>
            <a:r>
              <a:rPr lang="en-US" b="1" dirty="0"/>
              <a:t>")</a:t>
            </a:r>
            <a:r>
              <a:rPr lang="en-US" dirty="0"/>
              <a:t> is needed to create a new element in IE 9, and earlier.</a:t>
            </a:r>
          </a:p>
        </p:txBody>
      </p:sp>
      <p:pic>
        <p:nvPicPr>
          <p:cNvPr id="4" name="Picture 3"/>
          <p:cNvPicPr>
            <a:picLocks noChangeAspect="1"/>
          </p:cNvPicPr>
          <p:nvPr/>
        </p:nvPicPr>
        <p:blipFill>
          <a:blip r:embed="rId2"/>
          <a:stretch>
            <a:fillRect/>
          </a:stretch>
        </p:blipFill>
        <p:spPr>
          <a:xfrm>
            <a:off x="3276600" y="3124200"/>
            <a:ext cx="4276725" cy="3238500"/>
          </a:xfrm>
          <a:prstGeom prst="rect">
            <a:avLst/>
          </a:prstGeom>
          <a:ln w="57150">
            <a:solidFill>
              <a:srgbClr val="C00000"/>
            </a:solidFill>
          </a:ln>
        </p:spPr>
      </p:pic>
    </p:spTree>
    <p:extLst>
      <p:ext uri="{BB962C8B-B14F-4D97-AF65-F5344CB8AC3E}">
        <p14:creationId xmlns:p14="http://schemas.microsoft.com/office/powerpoint/2010/main" val="25254076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Drag and Drop API</a:t>
            </a:r>
          </a:p>
        </p:txBody>
      </p:sp>
      <p:sp>
        <p:nvSpPr>
          <p:cNvPr id="3" name="Content Placeholder 2"/>
          <p:cNvSpPr>
            <a:spLocks noGrp="1"/>
          </p:cNvSpPr>
          <p:nvPr>
            <p:ph idx="1"/>
          </p:nvPr>
        </p:nvSpPr>
        <p:spPr/>
        <p:txBody>
          <a:bodyPr/>
          <a:lstStyle/>
          <a:p>
            <a:r>
              <a:rPr lang="en-US" dirty="0"/>
              <a:t>Events : Drop Target</a:t>
            </a:r>
          </a:p>
        </p:txBody>
      </p:sp>
      <p:sp>
        <p:nvSpPr>
          <p:cNvPr id="4" name="Rounded Rectangle 3"/>
          <p:cNvSpPr/>
          <p:nvPr/>
        </p:nvSpPr>
        <p:spPr bwMode="auto">
          <a:xfrm>
            <a:off x="4800600" y="1676400"/>
            <a:ext cx="2743200" cy="2667000"/>
          </a:xfrm>
          <a:prstGeom prst="round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a:ln>
                <a:noFill/>
              </a:ln>
              <a:solidFill>
                <a:schemeClr val="tx1"/>
              </a:solidFill>
              <a:effectLst/>
              <a:latin typeface="Arial" pitchFamily="34" charset="0"/>
            </a:endParaRPr>
          </a:p>
        </p:txBody>
      </p:sp>
      <p:sp>
        <p:nvSpPr>
          <p:cNvPr id="5" name="Rounded Rectangle 4"/>
          <p:cNvSpPr/>
          <p:nvPr/>
        </p:nvSpPr>
        <p:spPr bwMode="auto">
          <a:xfrm>
            <a:off x="4096821" y="1696644"/>
            <a:ext cx="2743200" cy="2667000"/>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1" u="none" strike="noStrike" cap="none" normalizeH="0" baseline="0" dirty="0">
              <a:ln>
                <a:noFill/>
              </a:ln>
              <a:solidFill>
                <a:schemeClr val="tx1"/>
              </a:solidFill>
              <a:effectLst/>
              <a:latin typeface="Arial"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2400" i="1" dirty="0">
              <a:latin typeface="Arial"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dirty="0">
                <a:ln>
                  <a:noFill/>
                </a:ln>
                <a:solidFill>
                  <a:schemeClr val="tx1"/>
                </a:solidFill>
                <a:effectLst/>
                <a:latin typeface="Arial" pitchFamily="34" charset="0"/>
              </a:rPr>
              <a:t>Drag </a:t>
            </a:r>
          </a:p>
          <a:p>
            <a:pPr marL="0" marR="0" indent="0" algn="ctr" defTabSz="914400" rtl="0" eaLnBrk="1" fontAlgn="base" latinLnBrk="0" hangingPunct="1">
              <a:lnSpc>
                <a:spcPct val="100000"/>
              </a:lnSpc>
              <a:spcBef>
                <a:spcPct val="0"/>
              </a:spcBef>
              <a:spcAft>
                <a:spcPct val="0"/>
              </a:spcAft>
              <a:buClrTx/>
              <a:buSzTx/>
              <a:buFontTx/>
              <a:buNone/>
              <a:tabLst/>
            </a:pPr>
            <a:r>
              <a:rPr lang="en-US" sz="2400" i="1" dirty="0">
                <a:latin typeface="Arial" pitchFamily="34" charset="0"/>
              </a:rPr>
              <a:t>Source</a:t>
            </a:r>
            <a:endParaRPr kumimoji="0" lang="en-US" sz="2400" b="0" i="1" u="none" strike="noStrike" cap="none" normalizeH="0" baseline="0" dirty="0">
              <a:ln>
                <a:noFill/>
              </a:ln>
              <a:solidFill>
                <a:schemeClr val="tx1"/>
              </a:solidFill>
              <a:effectLst/>
              <a:latin typeface="Arial" pitchFamily="34" charset="0"/>
            </a:endParaRPr>
          </a:p>
        </p:txBody>
      </p:sp>
      <p:sp>
        <p:nvSpPr>
          <p:cNvPr id="6" name="Rectangle 5"/>
          <p:cNvSpPr/>
          <p:nvPr/>
        </p:nvSpPr>
        <p:spPr bwMode="auto">
          <a:xfrm>
            <a:off x="6248400" y="4495800"/>
            <a:ext cx="1676400" cy="533400"/>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err="1">
                <a:ln>
                  <a:noFill/>
                </a:ln>
                <a:solidFill>
                  <a:schemeClr val="bg1"/>
                </a:solidFill>
                <a:effectLst/>
                <a:latin typeface="Arial" pitchFamily="34" charset="0"/>
              </a:rPr>
              <a:t>dragenter</a:t>
            </a:r>
            <a:endParaRPr kumimoji="0" lang="en-US" sz="1800" b="0" i="1" u="none" strike="noStrike" cap="none" normalizeH="0" baseline="0" dirty="0">
              <a:ln>
                <a:noFill/>
              </a:ln>
              <a:solidFill>
                <a:schemeClr val="bg1"/>
              </a:solidFill>
              <a:effectLst/>
              <a:latin typeface="Arial" pitchFamily="34" charset="0"/>
            </a:endParaRPr>
          </a:p>
        </p:txBody>
      </p:sp>
      <p:sp>
        <p:nvSpPr>
          <p:cNvPr id="7" name="Rectangle 6"/>
          <p:cNvSpPr/>
          <p:nvPr/>
        </p:nvSpPr>
        <p:spPr bwMode="auto">
          <a:xfrm>
            <a:off x="6248400" y="5181600"/>
            <a:ext cx="1676400" cy="533400"/>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err="1">
                <a:ln>
                  <a:noFill/>
                </a:ln>
                <a:solidFill>
                  <a:schemeClr val="bg1"/>
                </a:solidFill>
                <a:effectLst/>
                <a:latin typeface="Arial" pitchFamily="34" charset="0"/>
              </a:rPr>
              <a:t>dragover</a:t>
            </a:r>
            <a:endParaRPr kumimoji="0" lang="en-US" sz="1800" b="0" i="1" u="none" strike="noStrike" cap="none" normalizeH="0" baseline="0" dirty="0">
              <a:ln>
                <a:noFill/>
              </a:ln>
              <a:solidFill>
                <a:schemeClr val="bg1"/>
              </a:solidFill>
              <a:effectLst/>
              <a:latin typeface="Arial" pitchFamily="34" charset="0"/>
            </a:endParaRPr>
          </a:p>
        </p:txBody>
      </p:sp>
      <p:sp>
        <p:nvSpPr>
          <p:cNvPr id="8" name="Rectangle 7"/>
          <p:cNvSpPr/>
          <p:nvPr/>
        </p:nvSpPr>
        <p:spPr bwMode="auto">
          <a:xfrm>
            <a:off x="6324600" y="5867400"/>
            <a:ext cx="1676400" cy="533400"/>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err="1">
                <a:ln>
                  <a:noFill/>
                </a:ln>
                <a:solidFill>
                  <a:schemeClr val="bg1"/>
                </a:solidFill>
                <a:effectLst/>
                <a:latin typeface="Arial" pitchFamily="34" charset="0"/>
              </a:rPr>
              <a:t>dragleave</a:t>
            </a:r>
            <a:endParaRPr kumimoji="0" lang="en-US" sz="1800" b="0" i="1" u="none" strike="noStrike" cap="none" normalizeH="0" baseline="0" dirty="0">
              <a:ln>
                <a:noFill/>
              </a:ln>
              <a:solidFill>
                <a:schemeClr val="bg1"/>
              </a:solidFill>
              <a:effectLst/>
              <a:latin typeface="Arial" pitchFamily="34" charset="0"/>
            </a:endParaRPr>
          </a:p>
        </p:txBody>
      </p:sp>
      <p:sp>
        <p:nvSpPr>
          <p:cNvPr id="9" name="Up Arrow 8"/>
          <p:cNvSpPr/>
          <p:nvPr/>
        </p:nvSpPr>
        <p:spPr bwMode="auto">
          <a:xfrm rot="-2820000">
            <a:off x="7291124" y="3450651"/>
            <a:ext cx="484632" cy="978408"/>
          </a:xfrm>
          <a:prstGeom prst="up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a:ln>
                <a:noFill/>
              </a:ln>
              <a:solidFill>
                <a:schemeClr val="tx1"/>
              </a:solidFill>
              <a:effectLst/>
              <a:latin typeface="Arial"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Drag and Drop API</a:t>
            </a:r>
          </a:p>
        </p:txBody>
      </p:sp>
      <p:sp>
        <p:nvSpPr>
          <p:cNvPr id="3" name="Content Placeholder 2"/>
          <p:cNvSpPr>
            <a:spLocks noGrp="1"/>
          </p:cNvSpPr>
          <p:nvPr>
            <p:ph idx="1"/>
          </p:nvPr>
        </p:nvSpPr>
        <p:spPr/>
        <p:txBody>
          <a:bodyPr/>
          <a:lstStyle/>
          <a:p>
            <a:r>
              <a:rPr lang="en-US" b="1" dirty="0" err="1"/>
              <a:t>dragstart</a:t>
            </a:r>
            <a:r>
              <a:rPr lang="en-US" b="1" dirty="0"/>
              <a:t> </a:t>
            </a:r>
            <a:r>
              <a:rPr lang="en-US" dirty="0"/>
              <a:t> : Fires on drag source as dragging begins.</a:t>
            </a:r>
          </a:p>
          <a:p>
            <a:endParaRPr lang="en-US" dirty="0"/>
          </a:p>
          <a:p>
            <a:r>
              <a:rPr lang="en-US" b="1" dirty="0"/>
              <a:t>drag</a:t>
            </a:r>
            <a:r>
              <a:rPr lang="en-US" dirty="0"/>
              <a:t>: Fires on drag source as dragging occurs.</a:t>
            </a:r>
          </a:p>
          <a:p>
            <a:endParaRPr lang="en-US" dirty="0"/>
          </a:p>
          <a:p>
            <a:r>
              <a:rPr lang="en-US" b="1" dirty="0" err="1"/>
              <a:t>dragend</a:t>
            </a:r>
            <a:r>
              <a:rPr lang="en-US" dirty="0"/>
              <a:t> : Fires on drag source when dragging is complete.</a:t>
            </a:r>
          </a:p>
          <a:p>
            <a:endParaRPr lang="en-US" dirty="0"/>
          </a:p>
          <a:p>
            <a:endParaRPr lang="en-US" dirty="0"/>
          </a:p>
          <a:p>
            <a:pPr lvl="2"/>
            <a:endParaRPr lang="en-US" dirty="0"/>
          </a:p>
          <a:p>
            <a:pPr lvl="2"/>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Drag and Drop API</a:t>
            </a:r>
          </a:p>
        </p:txBody>
      </p:sp>
      <p:sp>
        <p:nvSpPr>
          <p:cNvPr id="3" name="Content Placeholder 2"/>
          <p:cNvSpPr>
            <a:spLocks noGrp="1"/>
          </p:cNvSpPr>
          <p:nvPr>
            <p:ph idx="1"/>
          </p:nvPr>
        </p:nvSpPr>
        <p:spPr/>
        <p:txBody>
          <a:bodyPr/>
          <a:lstStyle/>
          <a:p>
            <a:r>
              <a:rPr lang="en-US" b="1" dirty="0" err="1"/>
              <a:t>dragenter</a:t>
            </a:r>
            <a:r>
              <a:rPr lang="en-US" dirty="0"/>
              <a:t> : Fires on drop target when drag source enters its </a:t>
            </a:r>
            <a:r>
              <a:rPr lang="en-US" dirty="0" err="1"/>
              <a:t>boundries</a:t>
            </a:r>
            <a:r>
              <a:rPr lang="en-US" dirty="0"/>
              <a:t>. This event requires cancellation.</a:t>
            </a:r>
          </a:p>
          <a:p>
            <a:r>
              <a:rPr lang="en-US" b="1" dirty="0" err="1"/>
              <a:t>dragover</a:t>
            </a:r>
            <a:r>
              <a:rPr lang="en-US" dirty="0"/>
              <a:t> : Fires on drop target as drag source is being dragged inside its </a:t>
            </a:r>
            <a:r>
              <a:rPr lang="en-US" dirty="0" err="1"/>
              <a:t>boundries</a:t>
            </a:r>
            <a:r>
              <a:rPr lang="en-US" dirty="0"/>
              <a:t> . This event requires cancellation.</a:t>
            </a:r>
          </a:p>
          <a:p>
            <a:r>
              <a:rPr lang="en-US" b="1" dirty="0" err="1"/>
              <a:t>dragleave</a:t>
            </a:r>
            <a:r>
              <a:rPr lang="en-US" dirty="0"/>
              <a:t> : fires on drop target when drag source is dragged outside  the target’s boundaries.</a:t>
            </a:r>
          </a:p>
          <a:p>
            <a:r>
              <a:rPr lang="en-US" b="1" dirty="0"/>
              <a:t>drop</a:t>
            </a:r>
            <a:r>
              <a:rPr lang="en-US" dirty="0"/>
              <a:t> : Fires on drop target when the mouse button is released on the drag source while inside the target’s </a:t>
            </a:r>
            <a:r>
              <a:rPr lang="en-US" dirty="0" err="1"/>
              <a:t>boundries</a:t>
            </a:r>
            <a:r>
              <a:rPr lang="en-US" dirty="0"/>
              <a:t>.</a:t>
            </a:r>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Make an Element </a:t>
            </a:r>
            <a:r>
              <a:rPr lang="en-US" dirty="0" err="1"/>
              <a:t>Draggable</a:t>
            </a:r>
            <a:br>
              <a:rPr lang="en-US" dirty="0"/>
            </a:br>
            <a:endParaRPr lang="en-US" dirty="0"/>
          </a:p>
        </p:txBody>
      </p:sp>
      <p:sp>
        <p:nvSpPr>
          <p:cNvPr id="3" name="Content Placeholder 2"/>
          <p:cNvSpPr>
            <a:spLocks noGrp="1"/>
          </p:cNvSpPr>
          <p:nvPr>
            <p:ph idx="1"/>
          </p:nvPr>
        </p:nvSpPr>
        <p:spPr/>
        <p:txBody>
          <a:bodyPr/>
          <a:lstStyle/>
          <a:p>
            <a:r>
              <a:rPr lang="en-US" dirty="0"/>
              <a:t>First of all: To make an element </a:t>
            </a:r>
            <a:r>
              <a:rPr lang="en-US" dirty="0" err="1"/>
              <a:t>draggable</a:t>
            </a:r>
            <a:r>
              <a:rPr lang="en-US" dirty="0"/>
              <a:t>, set the </a:t>
            </a:r>
            <a:r>
              <a:rPr lang="en-US" dirty="0" err="1"/>
              <a:t>draggable</a:t>
            </a:r>
            <a:r>
              <a:rPr lang="en-US" dirty="0"/>
              <a:t> attribute to true:</a:t>
            </a:r>
          </a:p>
          <a:p>
            <a:r>
              <a:rPr lang="en-US" dirty="0"/>
              <a:t>&lt;</a:t>
            </a:r>
            <a:r>
              <a:rPr lang="en-US" dirty="0" err="1"/>
              <a:t>img</a:t>
            </a:r>
            <a:r>
              <a:rPr lang="en-US" dirty="0"/>
              <a:t> </a:t>
            </a:r>
            <a:r>
              <a:rPr lang="en-US" dirty="0" err="1"/>
              <a:t>draggable</a:t>
            </a:r>
            <a:r>
              <a:rPr lang="en-US" dirty="0"/>
              <a:t>="true"&gt;</a:t>
            </a:r>
          </a:p>
          <a:p>
            <a:endParaRPr lang="en-US" dirty="0"/>
          </a:p>
        </p:txBody>
      </p:sp>
    </p:spTree>
    <p:extLst>
      <p:ext uri="{BB962C8B-B14F-4D97-AF65-F5344CB8AC3E}">
        <p14:creationId xmlns:p14="http://schemas.microsoft.com/office/powerpoint/2010/main" val="17364797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57200" y="4191000"/>
            <a:ext cx="6705600" cy="13716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a:ln>
                <a:noFill/>
              </a:ln>
              <a:solidFill>
                <a:schemeClr val="tx1"/>
              </a:solidFill>
              <a:effectLst/>
              <a:latin typeface="Arial" pitchFamily="34" charset="0"/>
            </a:endParaRPr>
          </a:p>
        </p:txBody>
      </p:sp>
      <p:sp>
        <p:nvSpPr>
          <p:cNvPr id="2" name="Title 1"/>
          <p:cNvSpPr>
            <a:spLocks noGrp="1"/>
          </p:cNvSpPr>
          <p:nvPr>
            <p:ph type="title"/>
          </p:nvPr>
        </p:nvSpPr>
        <p:spPr/>
        <p:txBody>
          <a:bodyPr/>
          <a:lstStyle/>
          <a:p>
            <a:r>
              <a:rPr lang="en-US" b="0" dirty="0"/>
              <a:t>What to Drag - </a:t>
            </a:r>
            <a:r>
              <a:rPr lang="en-US" b="0" dirty="0" err="1"/>
              <a:t>ondragstart</a:t>
            </a:r>
            <a:r>
              <a:rPr lang="en-US" b="0" dirty="0"/>
              <a:t> and </a:t>
            </a:r>
            <a:r>
              <a:rPr lang="en-US" b="0" dirty="0" err="1"/>
              <a:t>setData</a:t>
            </a:r>
            <a:r>
              <a:rPr lang="en-US" b="0" dirty="0"/>
              <a:t>()</a:t>
            </a:r>
            <a:endParaRPr lang="en-US" dirty="0"/>
          </a:p>
        </p:txBody>
      </p:sp>
      <p:sp>
        <p:nvSpPr>
          <p:cNvPr id="3" name="Content Placeholder 2"/>
          <p:cNvSpPr>
            <a:spLocks noGrp="1"/>
          </p:cNvSpPr>
          <p:nvPr>
            <p:ph idx="1"/>
          </p:nvPr>
        </p:nvSpPr>
        <p:spPr/>
        <p:txBody>
          <a:bodyPr/>
          <a:lstStyle/>
          <a:p>
            <a:r>
              <a:rPr lang="en-US" dirty="0"/>
              <a:t>Then, specify what should happen when the element is dragged.</a:t>
            </a:r>
          </a:p>
          <a:p>
            <a:r>
              <a:rPr lang="en-US" dirty="0"/>
              <a:t>In the example above, the </a:t>
            </a:r>
            <a:r>
              <a:rPr lang="en-US" dirty="0" err="1"/>
              <a:t>ondragstart</a:t>
            </a:r>
            <a:r>
              <a:rPr lang="en-US" dirty="0"/>
              <a:t> attribute calls a function, drag(event), that specifies what data to be dragged.</a:t>
            </a:r>
          </a:p>
          <a:p>
            <a:r>
              <a:rPr lang="en-US" dirty="0"/>
              <a:t>The </a:t>
            </a:r>
            <a:r>
              <a:rPr lang="en-US" dirty="0" err="1"/>
              <a:t>dataTransfer.setData</a:t>
            </a:r>
            <a:r>
              <a:rPr lang="en-US" dirty="0"/>
              <a:t>() method sets the data type and the value of the dragged data:</a:t>
            </a:r>
          </a:p>
          <a:p>
            <a:pPr marL="0" indent="0">
              <a:buNone/>
            </a:pPr>
            <a:r>
              <a:rPr lang="en-US" dirty="0"/>
              <a:t>function drag(</a:t>
            </a:r>
            <a:r>
              <a:rPr lang="en-US" dirty="0" err="1"/>
              <a:t>ev</a:t>
            </a:r>
            <a:r>
              <a:rPr lang="en-US" dirty="0"/>
              <a:t>) {</a:t>
            </a:r>
            <a:br>
              <a:rPr lang="en-US" dirty="0"/>
            </a:br>
            <a:r>
              <a:rPr lang="en-US" dirty="0"/>
              <a:t>    </a:t>
            </a:r>
            <a:r>
              <a:rPr lang="en-US" dirty="0" err="1"/>
              <a:t>ev.dataTransfer.setData</a:t>
            </a:r>
            <a:r>
              <a:rPr lang="en-US" dirty="0"/>
              <a:t>("text", ev.target.id);</a:t>
            </a:r>
            <a:br>
              <a:rPr lang="en-US" dirty="0"/>
            </a:br>
            <a:r>
              <a:rPr lang="en-US" dirty="0"/>
              <a:t>}</a:t>
            </a:r>
          </a:p>
          <a:p>
            <a:pPr marL="0" indent="0">
              <a:buNone/>
            </a:pPr>
            <a:r>
              <a:rPr lang="en-US" dirty="0"/>
              <a:t>In this case, the data type is "text" and the value is the id of the </a:t>
            </a:r>
            <a:r>
              <a:rPr lang="en-US" dirty="0" err="1"/>
              <a:t>draggable</a:t>
            </a:r>
            <a:r>
              <a:rPr lang="en-US" dirty="0"/>
              <a:t> element ("drag1").</a:t>
            </a:r>
          </a:p>
        </p:txBody>
      </p:sp>
    </p:spTree>
    <p:extLst>
      <p:ext uri="{BB962C8B-B14F-4D97-AF65-F5344CB8AC3E}">
        <p14:creationId xmlns:p14="http://schemas.microsoft.com/office/powerpoint/2010/main" val="184064105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33400" y="3962400"/>
            <a:ext cx="3429000" cy="4572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a:ln>
                <a:noFill/>
              </a:ln>
              <a:solidFill>
                <a:schemeClr val="tx1"/>
              </a:solidFill>
              <a:effectLst/>
              <a:latin typeface="Arial" pitchFamily="34" charset="0"/>
            </a:endParaRPr>
          </a:p>
        </p:txBody>
      </p:sp>
      <p:sp>
        <p:nvSpPr>
          <p:cNvPr id="2" name="Title 1"/>
          <p:cNvSpPr>
            <a:spLocks noGrp="1"/>
          </p:cNvSpPr>
          <p:nvPr>
            <p:ph type="title"/>
          </p:nvPr>
        </p:nvSpPr>
        <p:spPr/>
        <p:txBody>
          <a:bodyPr/>
          <a:lstStyle/>
          <a:p>
            <a:r>
              <a:rPr lang="en-US" b="0" dirty="0"/>
              <a:t>Where to Drop - </a:t>
            </a:r>
            <a:r>
              <a:rPr lang="en-US" b="0" dirty="0" err="1"/>
              <a:t>ondragover</a:t>
            </a:r>
            <a:endParaRPr lang="en-US" dirty="0"/>
          </a:p>
        </p:txBody>
      </p:sp>
      <p:sp>
        <p:nvSpPr>
          <p:cNvPr id="3" name="Content Placeholder 2"/>
          <p:cNvSpPr>
            <a:spLocks noGrp="1"/>
          </p:cNvSpPr>
          <p:nvPr>
            <p:ph idx="1"/>
          </p:nvPr>
        </p:nvSpPr>
        <p:spPr/>
        <p:txBody>
          <a:bodyPr/>
          <a:lstStyle/>
          <a:p>
            <a:r>
              <a:rPr lang="en-US" dirty="0"/>
              <a:t>The </a:t>
            </a:r>
            <a:r>
              <a:rPr lang="en-US" dirty="0" err="1"/>
              <a:t>ondragover</a:t>
            </a:r>
            <a:r>
              <a:rPr lang="en-US" dirty="0"/>
              <a:t> event specifies where the dragged data can be dropped.</a:t>
            </a:r>
          </a:p>
          <a:p>
            <a:r>
              <a:rPr lang="en-US" dirty="0"/>
              <a:t>By default, data/elements cannot be dropped in other elements. To allow a drop, we must prevent the default handling of the element.</a:t>
            </a:r>
          </a:p>
          <a:p>
            <a:r>
              <a:rPr lang="en-US" dirty="0"/>
              <a:t>This is done by calling the </a:t>
            </a:r>
            <a:r>
              <a:rPr lang="en-US" dirty="0" err="1"/>
              <a:t>event.preventDefault</a:t>
            </a:r>
            <a:r>
              <a:rPr lang="en-US" dirty="0"/>
              <a:t>() method for the </a:t>
            </a:r>
            <a:r>
              <a:rPr lang="en-US" dirty="0" err="1"/>
              <a:t>ondragover</a:t>
            </a:r>
            <a:r>
              <a:rPr lang="en-US" dirty="0"/>
              <a:t> event:</a:t>
            </a:r>
          </a:p>
          <a:p>
            <a:r>
              <a:rPr lang="en-US" i="1" dirty="0" err="1"/>
              <a:t>event</a:t>
            </a:r>
            <a:r>
              <a:rPr lang="en-US" dirty="0" err="1"/>
              <a:t>.preventDefault</a:t>
            </a:r>
            <a:r>
              <a:rPr lang="en-US" dirty="0"/>
              <a:t>()</a:t>
            </a:r>
          </a:p>
        </p:txBody>
      </p:sp>
    </p:spTree>
    <p:extLst>
      <p:ext uri="{BB962C8B-B14F-4D97-AF65-F5344CB8AC3E}">
        <p14:creationId xmlns:p14="http://schemas.microsoft.com/office/powerpoint/2010/main" val="19280358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57200" y="2971800"/>
            <a:ext cx="7696200" cy="24384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a:ln>
                <a:noFill/>
              </a:ln>
              <a:solidFill>
                <a:schemeClr val="tx1"/>
              </a:solidFill>
              <a:effectLst/>
              <a:latin typeface="Arial" pitchFamily="34" charset="0"/>
            </a:endParaRPr>
          </a:p>
        </p:txBody>
      </p:sp>
      <p:sp>
        <p:nvSpPr>
          <p:cNvPr id="2" name="Title 1"/>
          <p:cNvSpPr>
            <a:spLocks noGrp="1"/>
          </p:cNvSpPr>
          <p:nvPr>
            <p:ph type="title"/>
          </p:nvPr>
        </p:nvSpPr>
        <p:spPr/>
        <p:txBody>
          <a:bodyPr/>
          <a:lstStyle/>
          <a:p>
            <a:r>
              <a:rPr lang="en-US" b="0" dirty="0"/>
              <a:t>Do the Drop - </a:t>
            </a:r>
            <a:r>
              <a:rPr lang="en-US" b="0" dirty="0" err="1"/>
              <a:t>ondrop</a:t>
            </a:r>
            <a:endParaRPr lang="en-US" dirty="0"/>
          </a:p>
        </p:txBody>
      </p:sp>
      <p:sp>
        <p:nvSpPr>
          <p:cNvPr id="3" name="Content Placeholder 2"/>
          <p:cNvSpPr>
            <a:spLocks noGrp="1"/>
          </p:cNvSpPr>
          <p:nvPr>
            <p:ph idx="1"/>
          </p:nvPr>
        </p:nvSpPr>
        <p:spPr/>
        <p:txBody>
          <a:bodyPr/>
          <a:lstStyle/>
          <a:p>
            <a:r>
              <a:rPr lang="en-US" dirty="0"/>
              <a:t>When the dragged data is dropped, a drop event occurs.</a:t>
            </a:r>
          </a:p>
          <a:p>
            <a:r>
              <a:rPr lang="en-US" dirty="0"/>
              <a:t>In the example above, the </a:t>
            </a:r>
            <a:r>
              <a:rPr lang="en-US" dirty="0" err="1"/>
              <a:t>ondrop</a:t>
            </a:r>
            <a:r>
              <a:rPr lang="en-US" dirty="0"/>
              <a:t> attribute calls a function, drop(event):</a:t>
            </a:r>
          </a:p>
          <a:p>
            <a:r>
              <a:rPr lang="en-US" dirty="0"/>
              <a:t>function drop(</a:t>
            </a:r>
            <a:r>
              <a:rPr lang="en-US" dirty="0" err="1"/>
              <a:t>ev</a:t>
            </a:r>
            <a:r>
              <a:rPr lang="en-US" dirty="0"/>
              <a:t>) {</a:t>
            </a:r>
            <a:br>
              <a:rPr lang="en-US" dirty="0"/>
            </a:br>
            <a:r>
              <a:rPr lang="en-US" dirty="0"/>
              <a:t>    </a:t>
            </a:r>
            <a:r>
              <a:rPr lang="en-US" dirty="0" err="1"/>
              <a:t>ev.preventDefault</a:t>
            </a:r>
            <a:r>
              <a:rPr lang="en-US" dirty="0"/>
              <a:t>();</a:t>
            </a:r>
            <a:br>
              <a:rPr lang="en-US" dirty="0"/>
            </a:br>
            <a:r>
              <a:rPr lang="en-US" dirty="0"/>
              <a:t>    </a:t>
            </a:r>
            <a:r>
              <a:rPr lang="en-US" dirty="0" err="1"/>
              <a:t>var</a:t>
            </a:r>
            <a:r>
              <a:rPr lang="en-US" dirty="0"/>
              <a:t> data = </a:t>
            </a:r>
            <a:r>
              <a:rPr lang="en-US" dirty="0" err="1"/>
              <a:t>ev.dataTransfer.getData</a:t>
            </a:r>
            <a:r>
              <a:rPr lang="en-US" dirty="0"/>
              <a:t>("text");</a:t>
            </a:r>
            <a:br>
              <a:rPr lang="en-US" dirty="0"/>
            </a:br>
            <a:r>
              <a:rPr lang="en-US" dirty="0"/>
              <a:t>    </a:t>
            </a:r>
            <a:r>
              <a:rPr lang="en-US" dirty="0" err="1"/>
              <a:t>ev.target.appendChild</a:t>
            </a:r>
            <a:r>
              <a:rPr lang="en-US" dirty="0"/>
              <a:t>(</a:t>
            </a:r>
            <a:r>
              <a:rPr lang="en-US" dirty="0" err="1"/>
              <a:t>document.getElementById</a:t>
            </a:r>
            <a:r>
              <a:rPr lang="en-US" dirty="0"/>
              <a:t>(data));</a:t>
            </a:r>
            <a:br>
              <a:rPr lang="en-US" dirty="0"/>
            </a:br>
            <a:r>
              <a:rPr lang="en-US" dirty="0"/>
              <a:t>}</a:t>
            </a:r>
          </a:p>
        </p:txBody>
      </p:sp>
    </p:spTree>
    <p:extLst>
      <p:ext uri="{BB962C8B-B14F-4D97-AF65-F5344CB8AC3E}">
        <p14:creationId xmlns:p14="http://schemas.microsoft.com/office/powerpoint/2010/main" val="17428161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Storage</a:t>
            </a:r>
          </a:p>
        </p:txBody>
      </p:sp>
      <p:sp>
        <p:nvSpPr>
          <p:cNvPr id="3" name="Content Placeholder 2"/>
          <p:cNvSpPr>
            <a:spLocks noGrp="1"/>
          </p:cNvSpPr>
          <p:nvPr>
            <p:ph idx="1"/>
          </p:nvPr>
        </p:nvSpPr>
        <p:spPr/>
        <p:txBody>
          <a:bodyPr/>
          <a:lstStyle/>
          <a:p>
            <a:r>
              <a:rPr lang="en-US" b="1" dirty="0"/>
              <a:t>Data Storage </a:t>
            </a:r>
            <a:r>
              <a:rPr lang="en-US" dirty="0"/>
              <a:t>is fundamental in nearly all applications,</a:t>
            </a:r>
          </a:p>
          <a:p>
            <a:r>
              <a:rPr lang="en-US" dirty="0"/>
              <a:t>web or desktop. This can include storing a unique key to</a:t>
            </a:r>
          </a:p>
          <a:p>
            <a:r>
              <a:rPr lang="en-US" dirty="0"/>
              <a:t>track page impressions, saving usernames and preferences, and so on. The list is endless.</a:t>
            </a:r>
          </a:p>
          <a:p>
            <a:r>
              <a:rPr lang="en-US" dirty="0"/>
              <a:t> until now storing data in a web app required either store it on the server side and create some linking key between the client and the server—which means data is split between locations—or store it in cookies on the client.</a:t>
            </a:r>
          </a:p>
          <a:p>
            <a:r>
              <a:rPr lang="en-US" dirty="0"/>
              <a:t>We all know the disadvantages of cookies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Storage</a:t>
            </a:r>
          </a:p>
        </p:txBody>
      </p:sp>
      <p:sp>
        <p:nvSpPr>
          <p:cNvPr id="3" name="Content Placeholder 2"/>
          <p:cNvSpPr>
            <a:spLocks noGrp="1"/>
          </p:cNvSpPr>
          <p:nvPr>
            <p:ph idx="1"/>
          </p:nvPr>
        </p:nvSpPr>
        <p:spPr/>
        <p:txBody>
          <a:bodyPr/>
          <a:lstStyle/>
          <a:p>
            <a:r>
              <a:rPr lang="en-US" dirty="0"/>
              <a:t>STORAGE OPTIONS :</a:t>
            </a:r>
          </a:p>
          <a:p>
            <a:r>
              <a:rPr lang="en-US" dirty="0"/>
              <a:t>There are three options when it comes to storing data on the client side:</a:t>
            </a:r>
          </a:p>
          <a:p>
            <a:r>
              <a:rPr lang="en-US" dirty="0"/>
              <a:t>1. Web Storage—supported in all the latest browsers</a:t>
            </a:r>
          </a:p>
          <a:p>
            <a:r>
              <a:rPr lang="en-US" dirty="0"/>
              <a:t>2. Web SQL Database—supported in Opera, Chrome,      and Safari.</a:t>
            </a:r>
          </a:p>
          <a:p>
            <a:r>
              <a:rPr lang="en-US" dirty="0"/>
              <a:t>3. </a:t>
            </a:r>
            <a:r>
              <a:rPr lang="en-US" dirty="0" err="1"/>
              <a:t>IndexedDB</a:t>
            </a:r>
            <a:r>
              <a:rPr lang="en-US" dirty="0"/>
              <a:t>  experimental support in Chrome 12, Firefox 5, and Internet Explorer 10</a:t>
            </a:r>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Storage</a:t>
            </a:r>
          </a:p>
        </p:txBody>
      </p:sp>
      <p:sp>
        <p:nvSpPr>
          <p:cNvPr id="3" name="Content Placeholder 2"/>
          <p:cNvSpPr>
            <a:spLocks noGrp="1"/>
          </p:cNvSpPr>
          <p:nvPr>
            <p:ph idx="1"/>
          </p:nvPr>
        </p:nvSpPr>
        <p:spPr/>
        <p:txBody>
          <a:bodyPr/>
          <a:lstStyle/>
          <a:p>
            <a:r>
              <a:rPr lang="en-US" dirty="0"/>
              <a:t>The Web storage  are of two types</a:t>
            </a:r>
          </a:p>
          <a:p>
            <a:pPr lvl="1"/>
            <a:r>
              <a:rPr lang="en-US" b="1" dirty="0"/>
              <a:t>Session Storage </a:t>
            </a:r>
            <a:r>
              <a:rPr lang="en-US" dirty="0"/>
              <a:t>: The data here is present as long as the browser is not closed.</a:t>
            </a:r>
          </a:p>
          <a:p>
            <a:pPr lvl="1"/>
            <a:r>
              <a:rPr lang="en-US" b="1" dirty="0"/>
              <a:t>Local Storage </a:t>
            </a:r>
            <a:r>
              <a:rPr lang="en-US" dirty="0"/>
              <a:t>: Here the data is stored in the clients directory structure indefinitely.</a:t>
            </a:r>
          </a:p>
          <a:p>
            <a:pPr lvl="1"/>
            <a:r>
              <a:rPr lang="en-US" dirty="0"/>
              <a:t>Both the storage types share the methods and properties but they are distinguished by how long the data is stored.</a:t>
            </a:r>
          </a:p>
          <a:p>
            <a:pPr lvl="1"/>
            <a:r>
              <a:rPr lang="en-US" dirty="0"/>
              <a:t>In either case both types of storage methods  requires that the data came from the same source. They are origin dependent.</a:t>
            </a:r>
          </a:p>
          <a:p>
            <a:pPr lvl="1"/>
            <a:endParaRPr lang="en-US" dirty="0"/>
          </a:p>
          <a:p>
            <a:pPr lvl="1"/>
            <a:endParaRPr lang="en-US" dirty="0"/>
          </a:p>
          <a:p>
            <a:pPr lvl="1"/>
            <a:endParaRPr lang="en-US" dirty="0"/>
          </a:p>
          <a:p>
            <a:pPr lvl="1"/>
            <a:endParaRPr lang="en-US" dirty="0"/>
          </a:p>
          <a:p>
            <a:pPr lvl="1"/>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Problem With Internet Explorer 8</a:t>
            </a:r>
          </a:p>
        </p:txBody>
      </p:sp>
      <p:sp>
        <p:nvSpPr>
          <p:cNvPr id="3" name="Content Placeholder 2"/>
          <p:cNvSpPr>
            <a:spLocks noGrp="1"/>
          </p:cNvSpPr>
          <p:nvPr>
            <p:ph idx="1"/>
          </p:nvPr>
        </p:nvSpPr>
        <p:spPr/>
        <p:txBody>
          <a:bodyPr anchor="ctr"/>
          <a:lstStyle/>
          <a:p>
            <a:r>
              <a:rPr lang="en-US" dirty="0"/>
              <a:t>You could use the solution described above for all new HTML5 elements.</a:t>
            </a:r>
          </a:p>
          <a:p>
            <a:r>
              <a:rPr lang="en-US" dirty="0"/>
              <a:t>However, </a:t>
            </a:r>
            <a:r>
              <a:rPr lang="en-US" b="1" dirty="0"/>
              <a:t>IE8 (and earlier) does not allow styling of unknown elements!</a:t>
            </a:r>
            <a:endParaRPr lang="en-US" dirty="0"/>
          </a:p>
          <a:p>
            <a:r>
              <a:rPr lang="en-US" dirty="0"/>
              <a:t>Thankfully, </a:t>
            </a:r>
            <a:r>
              <a:rPr lang="en-US" dirty="0" err="1"/>
              <a:t>Sjoerd</a:t>
            </a:r>
            <a:r>
              <a:rPr lang="en-US" dirty="0"/>
              <a:t> </a:t>
            </a:r>
            <a:r>
              <a:rPr lang="en-US" dirty="0" err="1"/>
              <a:t>Visscher</a:t>
            </a:r>
            <a:r>
              <a:rPr lang="en-US" dirty="0"/>
              <a:t> created the HTML5Shiv! The HTML5Shiv is a JavaScript workaround to enable styling of HTML5 elements in versions of Internet Explorer prior to version 9.</a:t>
            </a:r>
          </a:p>
          <a:p>
            <a:r>
              <a:rPr lang="en-US" u="sng" dirty="0"/>
              <a:t>You will require the HTML5shiv to provide compatibility for IE Browsers older than IE 9.</a:t>
            </a:r>
          </a:p>
          <a:p>
            <a:br>
              <a:rPr lang="en-US" dirty="0"/>
            </a:br>
            <a:endParaRPr lang="en-US" dirty="0"/>
          </a:p>
        </p:txBody>
      </p:sp>
    </p:spTree>
    <p:extLst>
      <p:ext uri="{BB962C8B-B14F-4D97-AF65-F5344CB8AC3E}">
        <p14:creationId xmlns:p14="http://schemas.microsoft.com/office/powerpoint/2010/main" val="42753254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00"/>
            <a:ext cx="7543800" cy="787400"/>
          </a:xfrm>
        </p:spPr>
        <p:txBody>
          <a:bodyPr/>
          <a:lstStyle/>
          <a:p>
            <a:r>
              <a:rPr lang="en-US" dirty="0"/>
              <a:t>Session Storage</a:t>
            </a:r>
          </a:p>
        </p:txBody>
      </p:sp>
      <p:sp>
        <p:nvSpPr>
          <p:cNvPr id="3" name="Content Placeholder 2"/>
          <p:cNvSpPr>
            <a:spLocks noGrp="1"/>
          </p:cNvSpPr>
          <p:nvPr>
            <p:ph idx="1"/>
          </p:nvPr>
        </p:nvSpPr>
        <p:spPr>
          <a:xfrm>
            <a:off x="457200" y="1219200"/>
            <a:ext cx="8229600" cy="5638800"/>
          </a:xfrm>
        </p:spPr>
        <p:txBody>
          <a:bodyPr/>
          <a:lstStyle/>
          <a:p>
            <a:r>
              <a:rPr lang="en-US" dirty="0"/>
              <a:t>It is only available in the life time of a tab or a window</a:t>
            </a:r>
          </a:p>
          <a:p>
            <a:r>
              <a:rPr lang="en-US" dirty="0"/>
              <a:t>Here data is stored as items where, item=Key-value pair</a:t>
            </a:r>
          </a:p>
          <a:p>
            <a:pPr lvl="1"/>
            <a:r>
              <a:rPr lang="en-US" dirty="0"/>
              <a:t>.</a:t>
            </a:r>
            <a:r>
              <a:rPr lang="en-US" dirty="0" err="1"/>
              <a:t>setItem</a:t>
            </a:r>
            <a:r>
              <a:rPr lang="en-US" dirty="0"/>
              <a:t>(</a:t>
            </a:r>
            <a:r>
              <a:rPr lang="en-US" dirty="0" err="1"/>
              <a:t>key,value</a:t>
            </a:r>
            <a:r>
              <a:rPr lang="en-US" dirty="0"/>
              <a:t>)  : both key and value</a:t>
            </a:r>
          </a:p>
          <a:p>
            <a:pPr lvl="1"/>
            <a:r>
              <a:rPr lang="en-US" dirty="0"/>
              <a:t>.</a:t>
            </a:r>
            <a:r>
              <a:rPr lang="en-US" dirty="0" err="1"/>
              <a:t>getItem</a:t>
            </a:r>
            <a:r>
              <a:rPr lang="en-US" dirty="0"/>
              <a:t>(key) : takes only key</a:t>
            </a:r>
          </a:p>
          <a:p>
            <a:pPr lvl="1"/>
            <a:r>
              <a:rPr lang="en-US" dirty="0"/>
              <a:t>Length in session storage tells how many items are there in session storage</a:t>
            </a:r>
          </a:p>
          <a:p>
            <a:pPr lvl="1"/>
            <a:r>
              <a:rPr lang="en-US" dirty="0"/>
              <a:t>There is key collection in session storage. Using the key index we can find a particular value in the session storage.</a:t>
            </a:r>
          </a:p>
          <a:p>
            <a:pPr lvl="1"/>
            <a:r>
              <a:rPr lang="en-US" dirty="0"/>
              <a:t>A particular item can be deleted from the items stored using the method </a:t>
            </a:r>
            <a:r>
              <a:rPr lang="en-US" dirty="0" err="1"/>
              <a:t>removeItem</a:t>
            </a:r>
            <a:r>
              <a:rPr lang="en-US" dirty="0"/>
              <a:t>().</a:t>
            </a:r>
          </a:p>
          <a:p>
            <a:pPr lvl="1"/>
            <a:r>
              <a:rPr lang="en-US" dirty="0"/>
              <a:t>To remove all  the items from session storage clear() method is used.</a:t>
            </a:r>
          </a:p>
          <a:p>
            <a:pPr lvl="1"/>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Storage</a:t>
            </a:r>
          </a:p>
        </p:txBody>
      </p:sp>
      <p:sp>
        <p:nvSpPr>
          <p:cNvPr id="3" name="Content Placeholder 2"/>
          <p:cNvSpPr>
            <a:spLocks noGrp="1"/>
          </p:cNvSpPr>
          <p:nvPr>
            <p:ph idx="1"/>
          </p:nvPr>
        </p:nvSpPr>
        <p:spPr/>
        <p:txBody>
          <a:bodyPr/>
          <a:lstStyle/>
          <a:p>
            <a:r>
              <a:rPr lang="en-US" dirty="0"/>
              <a:t>This is same as session storage </a:t>
            </a:r>
            <a:r>
              <a:rPr lang="en-US" dirty="0" err="1"/>
              <a:t>w.r.t</a:t>
            </a:r>
            <a:r>
              <a:rPr lang="en-US" dirty="0"/>
              <a:t>. the methods and properties except that , here the data is stored permanently.</a:t>
            </a:r>
          </a:p>
          <a:p>
            <a:r>
              <a:rPr lang="en-US" dirty="0"/>
              <a:t>Capacity is 5MB</a:t>
            </a:r>
          </a:p>
          <a:p>
            <a:pPr lvl="1"/>
            <a:r>
              <a:rPr lang="en-US" dirty="0"/>
              <a:t>1Char != 1 byte</a:t>
            </a:r>
          </a:p>
          <a:p>
            <a:pPr lvl="1"/>
            <a:r>
              <a:rPr lang="en-US" dirty="0"/>
              <a:t>If capacity is 5MB then actual storage is of 2.5 MB</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Local Storage</a:t>
            </a:r>
          </a:p>
        </p:txBody>
      </p:sp>
      <p:pic>
        <p:nvPicPr>
          <p:cNvPr id="3074" name="Picture 2"/>
          <p:cNvPicPr>
            <a:picLocks noGrp="1" noChangeAspect="1" noChangeArrowheads="1"/>
          </p:cNvPicPr>
          <p:nvPr>
            <p:ph idx="1"/>
          </p:nvPr>
        </p:nvPicPr>
        <p:blipFill>
          <a:blip r:embed="rId2"/>
          <a:srcRect/>
          <a:stretch>
            <a:fillRect/>
          </a:stretch>
        </p:blipFill>
        <p:spPr bwMode="auto">
          <a:xfrm>
            <a:off x="457200" y="1981200"/>
            <a:ext cx="8229600" cy="3733800"/>
          </a:xfrm>
          <a:prstGeom prst="rect">
            <a:avLst/>
          </a:prstGeom>
          <a:noFill/>
          <a:ln w="9525">
            <a:noFill/>
            <a:miter lim="800000"/>
            <a:headEnd/>
            <a:tailEnd/>
          </a:ln>
          <a:effec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Storage</a:t>
            </a:r>
          </a:p>
        </p:txBody>
      </p:sp>
      <p:pic>
        <p:nvPicPr>
          <p:cNvPr id="4098" name="Picture 2"/>
          <p:cNvPicPr>
            <a:picLocks noGrp="1" noChangeAspect="1" noChangeArrowheads="1"/>
          </p:cNvPicPr>
          <p:nvPr>
            <p:ph idx="1"/>
          </p:nvPr>
        </p:nvPicPr>
        <p:blipFill>
          <a:blip r:embed="rId2"/>
          <a:stretch>
            <a:fillRect/>
          </a:stretch>
        </p:blipFill>
        <p:spPr bwMode="auto">
          <a:xfrm>
            <a:off x="2190523" y="1846263"/>
            <a:ext cx="4807404" cy="4022725"/>
          </a:xfrm>
          <a:prstGeom prst="rect">
            <a:avLst/>
          </a:prstGeom>
          <a:noFill/>
          <a:ln w="9525">
            <a:noFill/>
            <a:miter lim="800000"/>
            <a:headEnd/>
            <a:tailEnd/>
          </a:ln>
          <a:effec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Storage : Indexed DB</a:t>
            </a:r>
          </a:p>
        </p:txBody>
      </p:sp>
      <p:sp>
        <p:nvSpPr>
          <p:cNvPr id="5" name="Content Placeholder 4"/>
          <p:cNvSpPr>
            <a:spLocks noGrp="1"/>
          </p:cNvSpPr>
          <p:nvPr>
            <p:ph idx="1"/>
          </p:nvPr>
        </p:nvSpPr>
        <p:spPr/>
        <p:txBody>
          <a:bodyPr/>
          <a:lstStyle/>
          <a:p>
            <a:r>
              <a:rPr lang="en-US" b="1" dirty="0"/>
              <a:t>Indexed DB</a:t>
            </a:r>
          </a:p>
          <a:p>
            <a:pPr lvl="1"/>
            <a:r>
              <a:rPr lang="en-US" dirty="0"/>
              <a:t>It is a web data base stored in the form of object store</a:t>
            </a:r>
          </a:p>
          <a:p>
            <a:pPr lvl="1"/>
            <a:r>
              <a:rPr lang="en-US" dirty="0"/>
              <a:t>A database index is a data structure that improves the speed of data retrieval.</a:t>
            </a:r>
          </a:p>
          <a:p>
            <a:pPr lvl="1"/>
            <a:r>
              <a:rPr lang="en-US" dirty="0"/>
              <a:t>Indexes are used to quickly locate data without having to search every row in a database every time it is accessed.</a:t>
            </a:r>
          </a:p>
          <a:p>
            <a:pPr lvl="1"/>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Storage : Indexed DB</a:t>
            </a:r>
          </a:p>
        </p:txBody>
      </p:sp>
      <p:pic>
        <p:nvPicPr>
          <p:cNvPr id="6146" name="Picture 2"/>
          <p:cNvPicPr>
            <a:picLocks noGrp="1" noChangeAspect="1" noChangeArrowheads="1"/>
          </p:cNvPicPr>
          <p:nvPr>
            <p:ph idx="1"/>
          </p:nvPr>
        </p:nvPicPr>
        <p:blipFill>
          <a:blip r:embed="rId2"/>
          <a:stretch>
            <a:fillRect/>
          </a:stretch>
        </p:blipFill>
        <p:spPr bwMode="auto">
          <a:xfrm>
            <a:off x="822325" y="2291613"/>
            <a:ext cx="7543800" cy="3132024"/>
          </a:xfrm>
          <a:prstGeom prst="rect">
            <a:avLst/>
          </a:prstGeom>
          <a:noFill/>
          <a:ln w="9525">
            <a:noFill/>
            <a:miter lim="800000"/>
            <a:headEnd/>
            <a:tailEnd/>
          </a:ln>
          <a:effec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Storage : Indexed DB</a:t>
            </a:r>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srcRect/>
          <a:stretch>
            <a:fillRect/>
          </a:stretch>
        </p:blipFill>
        <p:spPr bwMode="auto">
          <a:xfrm>
            <a:off x="304800" y="1657350"/>
            <a:ext cx="8534400" cy="3543300"/>
          </a:xfrm>
          <a:prstGeom prst="rect">
            <a:avLst/>
          </a:prstGeom>
          <a:noFill/>
          <a:ln w="9525">
            <a:noFill/>
            <a:miter lim="800000"/>
            <a:headEnd/>
            <a:tailEnd/>
          </a:ln>
          <a:effec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Storage : Indexed DB</a:t>
            </a:r>
          </a:p>
        </p:txBody>
      </p:sp>
      <p:sp>
        <p:nvSpPr>
          <p:cNvPr id="3" name="Content Placeholder 2"/>
          <p:cNvSpPr>
            <a:spLocks noGrp="1"/>
          </p:cNvSpPr>
          <p:nvPr>
            <p:ph idx="1"/>
          </p:nvPr>
        </p:nvSpPr>
        <p:spPr/>
        <p:txBody>
          <a:bodyPr/>
          <a:lstStyle/>
          <a:p>
            <a:r>
              <a:rPr lang="en-US" dirty="0"/>
              <a:t>Features of </a:t>
            </a:r>
            <a:r>
              <a:rPr lang="en-US" dirty="0" err="1"/>
              <a:t>IndexedDB</a:t>
            </a:r>
            <a:r>
              <a:rPr lang="en-US" dirty="0"/>
              <a:t> API</a:t>
            </a:r>
          </a:p>
          <a:p>
            <a:pPr lvl="1"/>
            <a:r>
              <a:rPr lang="en-US" dirty="0"/>
              <a:t>Asynchronous API</a:t>
            </a:r>
          </a:p>
          <a:p>
            <a:pPr lvl="1"/>
            <a:r>
              <a:rPr lang="en-US" dirty="0"/>
              <a:t>Transactional</a:t>
            </a:r>
          </a:p>
          <a:p>
            <a:pPr lvl="1"/>
            <a:r>
              <a:rPr lang="en-US" dirty="0"/>
              <a:t>Versioning</a:t>
            </a:r>
          </a:p>
          <a:p>
            <a:pPr lvl="1"/>
            <a:r>
              <a:rPr lang="en-US" dirty="0"/>
              <a:t>Sandboxed data</a:t>
            </a:r>
          </a:p>
          <a:p>
            <a:pPr lvl="1"/>
            <a:r>
              <a:rPr lang="en-US" dirty="0"/>
              <a:t>Large capacity</a:t>
            </a:r>
          </a:p>
          <a:p>
            <a:pPr lvl="1"/>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Storage : Indexed DB</a:t>
            </a:r>
          </a:p>
        </p:txBody>
      </p:sp>
      <p:pic>
        <p:nvPicPr>
          <p:cNvPr id="8194" name="Picture 2"/>
          <p:cNvPicPr>
            <a:picLocks noGrp="1" noChangeAspect="1" noChangeArrowheads="1"/>
          </p:cNvPicPr>
          <p:nvPr>
            <p:ph idx="1"/>
          </p:nvPr>
        </p:nvPicPr>
        <p:blipFill>
          <a:blip r:embed="rId2"/>
          <a:stretch>
            <a:fillRect/>
          </a:stretch>
        </p:blipFill>
        <p:spPr bwMode="auto">
          <a:xfrm>
            <a:off x="2339959" y="1846263"/>
            <a:ext cx="4508532" cy="4022725"/>
          </a:xfrm>
          <a:prstGeom prst="rect">
            <a:avLst/>
          </a:prstGeom>
          <a:noFill/>
          <a:ln w="9525">
            <a:noFill/>
            <a:miter lim="800000"/>
            <a:headEnd/>
            <a:tailEnd/>
          </a:ln>
          <a:effec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Offline Application(</a:t>
            </a:r>
            <a:r>
              <a:rPr lang="en-US" dirty="0" err="1"/>
              <a:t>Contd</a:t>
            </a:r>
            <a:r>
              <a:rPr lang="en-US" dirty="0"/>
              <a:t>)</a:t>
            </a:r>
          </a:p>
        </p:txBody>
      </p:sp>
      <p:sp>
        <p:nvSpPr>
          <p:cNvPr id="3" name="Content Placeholder 2"/>
          <p:cNvSpPr>
            <a:spLocks noGrp="1"/>
          </p:cNvSpPr>
          <p:nvPr>
            <p:ph idx="1"/>
          </p:nvPr>
        </p:nvSpPr>
        <p:spPr/>
        <p:txBody>
          <a:bodyPr/>
          <a:lstStyle/>
          <a:p>
            <a:r>
              <a:rPr lang="en-US" dirty="0"/>
              <a:t>Web applications have a dependency on being able to connect to a network to fetch web pages and data.</a:t>
            </a:r>
          </a:p>
          <a:p>
            <a:r>
              <a:rPr lang="en-US" dirty="0"/>
              <a:t>However, in some environments a network connection may be intermittent. In these situations, it might</a:t>
            </a:r>
          </a:p>
          <a:p>
            <a:r>
              <a:rPr lang="en-US" dirty="0"/>
              <a:t>be useful to enable the application to continue functioning by using data cached on the user's device.</a:t>
            </a:r>
          </a:p>
          <a:p>
            <a:r>
              <a:rPr lang="en-US" dirty="0"/>
              <a:t>HTML5 provides a choice of new client-side storage options, including session storage and local storage,</a:t>
            </a:r>
          </a:p>
          <a:p>
            <a:r>
              <a:rPr lang="en-US" dirty="0"/>
              <a:t>and a resource caching mechanism called the </a:t>
            </a:r>
            <a:r>
              <a:rPr lang="en-US" i="1" dirty="0"/>
              <a:t>Application Cache</a:t>
            </a:r>
            <a:r>
              <a:rPr lang="en-US" dirty="0"/>
              <a:t>.</a:t>
            </a:r>
          </a:p>
        </p:txBody>
      </p:sp>
    </p:spTree>
    <p:extLst>
      <p:ext uri="{BB962C8B-B14F-4D97-AF65-F5344CB8AC3E}">
        <p14:creationId xmlns:p14="http://schemas.microsoft.com/office/powerpoint/2010/main" val="3110343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For HTML5Shiv</a:t>
            </a:r>
          </a:p>
        </p:txBody>
      </p:sp>
      <p:sp>
        <p:nvSpPr>
          <p:cNvPr id="3" name="Content Placeholder 2"/>
          <p:cNvSpPr>
            <a:spLocks noGrp="1"/>
          </p:cNvSpPr>
          <p:nvPr>
            <p:ph idx="1"/>
          </p:nvPr>
        </p:nvSpPr>
        <p:spPr/>
        <p:txBody>
          <a:bodyPr/>
          <a:lstStyle/>
          <a:p>
            <a:r>
              <a:rPr lang="en-US" dirty="0"/>
              <a:t>The HTML5Shiv is placed within the &lt;head&gt; tag.</a:t>
            </a:r>
          </a:p>
          <a:p>
            <a:r>
              <a:rPr lang="en-US" dirty="0"/>
              <a:t>The HTML5Shiv is a </a:t>
            </a:r>
            <a:r>
              <a:rPr lang="en-US" dirty="0" err="1"/>
              <a:t>javascript</a:t>
            </a:r>
            <a:r>
              <a:rPr lang="en-US" dirty="0"/>
              <a:t> file that is referenced in a &lt;script&gt; tag.</a:t>
            </a:r>
          </a:p>
          <a:p>
            <a:r>
              <a:rPr lang="en-US" dirty="0"/>
              <a:t>You should use the HTML5Shiv when you are using the new HTML5 elements such as: &lt;article&gt;, &lt;section&gt;, &lt;aside&gt;, &lt;</a:t>
            </a:r>
            <a:r>
              <a:rPr lang="en-US" dirty="0" err="1"/>
              <a:t>nav</a:t>
            </a:r>
            <a:r>
              <a:rPr lang="en-US" dirty="0"/>
              <a:t>&gt;, &lt;footer&gt;.</a:t>
            </a:r>
          </a:p>
          <a:p>
            <a:r>
              <a:rPr lang="en-US" dirty="0"/>
              <a:t>You can </a:t>
            </a:r>
            <a:r>
              <a:rPr lang="en-US" dirty="0">
                <a:hlinkClick r:id="rId2"/>
              </a:rPr>
              <a:t>download the latest version of HTML5shiv from </a:t>
            </a:r>
            <a:r>
              <a:rPr lang="en-US" dirty="0" err="1">
                <a:hlinkClick r:id="rId2"/>
              </a:rPr>
              <a:t>github</a:t>
            </a:r>
            <a:r>
              <a:rPr lang="en-US" dirty="0"/>
              <a:t> or reference the CDN version at </a:t>
            </a:r>
            <a:r>
              <a:rPr lang="en-US" dirty="0">
                <a:hlinkClick r:id="rId3"/>
              </a:rPr>
              <a:t>https://oss.maxcdn.com/libs/html5shiv/3.7.0/html5shiv.js</a:t>
            </a:r>
            <a:endParaRPr lang="en-US" dirty="0"/>
          </a:p>
          <a:p>
            <a:endParaRPr lang="en-US" dirty="0"/>
          </a:p>
        </p:txBody>
      </p:sp>
      <p:pic>
        <p:nvPicPr>
          <p:cNvPr id="4" name="Picture 3"/>
          <p:cNvPicPr>
            <a:picLocks noChangeAspect="1"/>
          </p:cNvPicPr>
          <p:nvPr/>
        </p:nvPicPr>
        <p:blipFill>
          <a:blip r:embed="rId4"/>
          <a:stretch>
            <a:fillRect/>
          </a:stretch>
        </p:blipFill>
        <p:spPr>
          <a:xfrm>
            <a:off x="2708910" y="4419600"/>
            <a:ext cx="5657850" cy="1943100"/>
          </a:xfrm>
          <a:prstGeom prst="rect">
            <a:avLst/>
          </a:prstGeom>
        </p:spPr>
      </p:pic>
    </p:spTree>
    <p:extLst>
      <p:ext uri="{BB962C8B-B14F-4D97-AF65-F5344CB8AC3E}">
        <p14:creationId xmlns:p14="http://schemas.microsoft.com/office/powerpoint/2010/main" val="278336011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Application Cache?</a:t>
            </a:r>
          </a:p>
        </p:txBody>
      </p:sp>
      <p:sp>
        <p:nvSpPr>
          <p:cNvPr id="3" name="Content Placeholder 2"/>
          <p:cNvSpPr>
            <a:spLocks noGrp="1"/>
          </p:cNvSpPr>
          <p:nvPr>
            <p:ph idx="1"/>
          </p:nvPr>
        </p:nvSpPr>
        <p:spPr/>
        <p:txBody>
          <a:bodyPr/>
          <a:lstStyle/>
          <a:p>
            <a:r>
              <a:rPr lang="en-US" dirty="0"/>
              <a:t>HTML5 introduces application cache, which means that a web application is cached, and accessible without an internet connection.</a:t>
            </a:r>
          </a:p>
          <a:p>
            <a:r>
              <a:rPr lang="en-US" dirty="0"/>
              <a:t>Application cache gives an application three advantages:</a:t>
            </a:r>
          </a:p>
          <a:p>
            <a:r>
              <a:rPr lang="en-US" dirty="0"/>
              <a:t>Offline browsing - users can use the application when they're offline</a:t>
            </a:r>
          </a:p>
          <a:p>
            <a:r>
              <a:rPr lang="en-US" dirty="0"/>
              <a:t>Speed - cached resources load faster</a:t>
            </a:r>
          </a:p>
          <a:p>
            <a:r>
              <a:rPr lang="en-US" dirty="0"/>
              <a:t>Reduced server load - the browser will only download updated/changed resources from the server</a:t>
            </a:r>
          </a:p>
          <a:p>
            <a:endParaRPr lang="en-US" dirty="0"/>
          </a:p>
        </p:txBody>
      </p:sp>
    </p:spTree>
    <p:extLst>
      <p:ext uri="{BB962C8B-B14F-4D97-AF65-F5344CB8AC3E}">
        <p14:creationId xmlns:p14="http://schemas.microsoft.com/office/powerpoint/2010/main" val="7195499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Offline Applications</a:t>
            </a:r>
          </a:p>
        </p:txBody>
      </p:sp>
      <p:sp>
        <p:nvSpPr>
          <p:cNvPr id="3" name="Content Placeholder 2"/>
          <p:cNvSpPr>
            <a:spLocks noGrp="1"/>
          </p:cNvSpPr>
          <p:nvPr>
            <p:ph idx="1"/>
          </p:nvPr>
        </p:nvSpPr>
        <p:spPr/>
        <p:txBody>
          <a:bodyPr/>
          <a:lstStyle/>
          <a:p>
            <a:r>
              <a:rPr lang="en-US" dirty="0"/>
              <a:t>What is Application Cache?</a:t>
            </a:r>
          </a:p>
          <a:p>
            <a:r>
              <a:rPr lang="en-US" dirty="0"/>
              <a:t>HTML5 introduces application cache, which means that a web application is cached, and accessible without an internet connection.</a:t>
            </a:r>
          </a:p>
          <a:p>
            <a:r>
              <a:rPr lang="en-US" dirty="0"/>
              <a:t>Application cache gives an application three advantages:</a:t>
            </a:r>
          </a:p>
          <a:p>
            <a:r>
              <a:rPr lang="en-US" dirty="0"/>
              <a:t>Offline browsing - users can use the application when they're offline</a:t>
            </a:r>
          </a:p>
          <a:p>
            <a:r>
              <a:rPr lang="en-US" dirty="0"/>
              <a:t>Speed - cached resources load faster</a:t>
            </a:r>
          </a:p>
          <a:p>
            <a:r>
              <a:rPr lang="en-US" dirty="0"/>
              <a:t>Reduced server load - the browser will only download updated/changed resources from the server</a:t>
            </a:r>
          </a:p>
          <a:p>
            <a:endParaRPr lang="en-US" dirty="0"/>
          </a:p>
        </p:txBody>
      </p:sp>
    </p:spTree>
    <p:extLst>
      <p:ext uri="{BB962C8B-B14F-4D97-AF65-F5344CB8AC3E}">
        <p14:creationId xmlns:p14="http://schemas.microsoft.com/office/powerpoint/2010/main" val="371865895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1503</TotalTime>
  <Words>4166</Words>
  <Application>Microsoft Office PowerPoint</Application>
  <PresentationFormat>On-screen Show (4:3)</PresentationFormat>
  <Paragraphs>620</Paragraphs>
  <Slides>91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91</vt:i4>
      </vt:variant>
    </vt:vector>
  </HeadingPairs>
  <TitlesOfParts>
    <vt:vector size="97" baseType="lpstr">
      <vt:lpstr>Arial</vt:lpstr>
      <vt:lpstr>Calibri</vt:lpstr>
      <vt:lpstr>Calibri Light</vt:lpstr>
      <vt:lpstr>Times New Roman</vt:lpstr>
      <vt:lpstr>Wingdings</vt:lpstr>
      <vt:lpstr>Retrospect</vt:lpstr>
      <vt:lpstr> Introduction To  HTML5</vt:lpstr>
      <vt:lpstr>SGML</vt:lpstr>
      <vt:lpstr>SGML vs HTML</vt:lpstr>
      <vt:lpstr>Comparision between HTML5 and  Silverlight</vt:lpstr>
      <vt:lpstr>HTML5 Browser Support</vt:lpstr>
      <vt:lpstr>      Define Semantic Elements as Block Elements</vt:lpstr>
      <vt:lpstr>Add New Elements to HTML</vt:lpstr>
      <vt:lpstr>Problem With Internet Explorer 8</vt:lpstr>
      <vt:lpstr>Syntax For HTML5Shiv</vt:lpstr>
      <vt:lpstr>HTML5Shiv Example</vt:lpstr>
      <vt:lpstr>How Html 5 is different from older versions   </vt:lpstr>
      <vt:lpstr>HTML 5 vs HTML4</vt:lpstr>
      <vt:lpstr>HTML 4 vs HTML5</vt:lpstr>
      <vt:lpstr> HTML4 vs HTML5 </vt:lpstr>
      <vt:lpstr> HTML4 vs HTML5</vt:lpstr>
      <vt:lpstr> HTML4 vs HTML5</vt:lpstr>
      <vt:lpstr>HTML4 vs HTML5</vt:lpstr>
      <vt:lpstr>HTML5</vt:lpstr>
      <vt:lpstr>HTML5</vt:lpstr>
      <vt:lpstr>HTML5 &lt; HTML4</vt:lpstr>
      <vt:lpstr>What are Semantic Elements? Semantic elements = elements with a meaning.</vt:lpstr>
      <vt:lpstr>Why and How of Semantics</vt:lpstr>
      <vt:lpstr>Why and How of Semantics</vt:lpstr>
      <vt:lpstr>Semantic Tags</vt:lpstr>
      <vt:lpstr>Why and How of Semantics</vt:lpstr>
      <vt:lpstr>Why and How of Semantics</vt:lpstr>
      <vt:lpstr>Selection Basics in HTML5</vt:lpstr>
      <vt:lpstr>Selection Basics</vt:lpstr>
      <vt:lpstr>Changed Elements…</vt:lpstr>
      <vt:lpstr>Changed Elements…</vt:lpstr>
      <vt:lpstr>Changed Elements…</vt:lpstr>
      <vt:lpstr>HTML5 Forms and New Input Types</vt:lpstr>
      <vt:lpstr>New Input Types</vt:lpstr>
      <vt:lpstr>New Form Input Types</vt:lpstr>
      <vt:lpstr>&lt;output&gt; element</vt:lpstr>
      <vt:lpstr>PowerPoint Presentation</vt:lpstr>
      <vt:lpstr>PowerPoint Presentation</vt:lpstr>
      <vt:lpstr>The valueAsNumber Property</vt:lpstr>
      <vt:lpstr>Example</vt:lpstr>
      <vt:lpstr>Example:</vt:lpstr>
      <vt:lpstr>New Form Attributes</vt:lpstr>
      <vt:lpstr>New Form Attributes</vt:lpstr>
      <vt:lpstr>New Form Attributes</vt:lpstr>
      <vt:lpstr>New Form Attributes</vt:lpstr>
      <vt:lpstr>Audio and Video</vt:lpstr>
      <vt:lpstr>Audio and Video</vt:lpstr>
      <vt:lpstr>HTML5 Video Tags</vt:lpstr>
      <vt:lpstr>The HTML &lt;video&gt; Element</vt:lpstr>
      <vt:lpstr>How it works</vt:lpstr>
      <vt:lpstr>Audio and Video</vt:lpstr>
      <vt:lpstr>HTML Video - Media Types</vt:lpstr>
      <vt:lpstr>HTML Video - Browser Support</vt:lpstr>
      <vt:lpstr>HTML 5 Audio</vt:lpstr>
      <vt:lpstr>Example &lt;audio&gt;</vt:lpstr>
      <vt:lpstr>SVG- Scalable Vector Graphics</vt:lpstr>
      <vt:lpstr>SVG vs Canvas</vt:lpstr>
      <vt:lpstr>The Canvas API</vt:lpstr>
      <vt:lpstr>Canvas API</vt:lpstr>
      <vt:lpstr>Canvas API</vt:lpstr>
      <vt:lpstr>Canvas API</vt:lpstr>
      <vt:lpstr>Canvas API</vt:lpstr>
      <vt:lpstr>Canvas API</vt:lpstr>
      <vt:lpstr>Canvas API</vt:lpstr>
      <vt:lpstr>Drag and Drop API</vt:lpstr>
      <vt:lpstr>Drag and Drop API</vt:lpstr>
      <vt:lpstr>Drag and Drop API</vt:lpstr>
      <vt:lpstr>Drag and Drop API</vt:lpstr>
      <vt:lpstr>Drag and Drop API</vt:lpstr>
      <vt:lpstr>Drag and Drop API</vt:lpstr>
      <vt:lpstr>Drag and Drop API</vt:lpstr>
      <vt:lpstr>Drag and Drop API</vt:lpstr>
      <vt:lpstr>Drag and Drop API</vt:lpstr>
      <vt:lpstr>Make an Element Draggable </vt:lpstr>
      <vt:lpstr>What to Drag - ondragstart and setData()</vt:lpstr>
      <vt:lpstr>Where to Drop - ondragover</vt:lpstr>
      <vt:lpstr>Do the Drop - ondrop</vt:lpstr>
      <vt:lpstr>Data Storage</vt:lpstr>
      <vt:lpstr>Data Storage</vt:lpstr>
      <vt:lpstr>Data Storage</vt:lpstr>
      <vt:lpstr>Session Storage</vt:lpstr>
      <vt:lpstr>Local Storage</vt:lpstr>
      <vt:lpstr> Local Storage</vt:lpstr>
      <vt:lpstr>Local  Storage</vt:lpstr>
      <vt:lpstr>Data Storage : Indexed DB</vt:lpstr>
      <vt:lpstr>Data Storage : Indexed DB</vt:lpstr>
      <vt:lpstr>Data Storage : Indexed DB</vt:lpstr>
      <vt:lpstr>Data Storage : Indexed DB</vt:lpstr>
      <vt:lpstr>Data Storage : Indexed DB</vt:lpstr>
      <vt:lpstr>Offline Application(Contd)</vt:lpstr>
      <vt:lpstr>What is Application Cache?</vt:lpstr>
      <vt:lpstr>Offline 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 Programming</dc:title>
  <dc:creator>pradip</dc:creator>
  <cp:lastModifiedBy>Admin</cp:lastModifiedBy>
  <cp:revision>198</cp:revision>
  <dcterms:created xsi:type="dcterms:W3CDTF">2007-05-22T04:34:12Z</dcterms:created>
  <dcterms:modified xsi:type="dcterms:W3CDTF">2017-05-09T08:19:24Z</dcterms:modified>
</cp:coreProperties>
</file>