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58DF-6E91-4058-8C20-134CD784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B63AC1-8269-43F7-B577-6BB5A8889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F759D2-1DA8-4AB5-8575-9C39F217A361}"/>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5" name="Footer Placeholder 4">
            <a:extLst>
              <a:ext uri="{FF2B5EF4-FFF2-40B4-BE49-F238E27FC236}">
                <a16:creationId xmlns:a16="http://schemas.microsoft.com/office/drawing/2014/main" id="{C5A1D663-BC6F-4D6F-8446-1F27832FB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BA4CF-9581-42D2-92A8-2C390633572F}"/>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126207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FB65-A6ED-45B8-9F20-061E8A2A69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CF865-1B47-4E10-9DA4-23FDD0FD0C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0718B-CA08-45B2-8C90-A79622BBAEFC}"/>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5" name="Footer Placeholder 4">
            <a:extLst>
              <a:ext uri="{FF2B5EF4-FFF2-40B4-BE49-F238E27FC236}">
                <a16:creationId xmlns:a16="http://schemas.microsoft.com/office/drawing/2014/main" id="{90FE9756-9260-4988-94A1-D6D48E992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225C2-ED62-487E-9B8E-CE1E388228C8}"/>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10486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BDF476-DA75-4A44-86E6-3E3B112BDE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EB3633-9DC3-4D7E-AE79-96B57D196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A0636-ED1E-47CB-A29B-6FFDD9049139}"/>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5" name="Footer Placeholder 4">
            <a:extLst>
              <a:ext uri="{FF2B5EF4-FFF2-40B4-BE49-F238E27FC236}">
                <a16:creationId xmlns:a16="http://schemas.microsoft.com/office/drawing/2014/main" id="{6E6F5394-9501-45C8-B265-0E744BE4B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0CCDA-0312-4DDA-AFD7-A7FE91B02F9F}"/>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174414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D719-45F7-43C9-A82E-43E098358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8F3C1-3CD4-4745-8D94-6BD977520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51AFD-AC06-4656-9837-B2D1985E7CA8}"/>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5" name="Footer Placeholder 4">
            <a:extLst>
              <a:ext uri="{FF2B5EF4-FFF2-40B4-BE49-F238E27FC236}">
                <a16:creationId xmlns:a16="http://schemas.microsoft.com/office/drawing/2014/main" id="{1BAEE836-285A-4CB1-B540-B9C0185DB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68639-DB30-4F01-9168-AC3879512EAB}"/>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60130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47AD-D04A-4E68-86CE-BF253F386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EBD4EB-C111-4083-9A68-FED51FE455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86433-427E-4D5B-A170-65BA4F69A249}"/>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5" name="Footer Placeholder 4">
            <a:extLst>
              <a:ext uri="{FF2B5EF4-FFF2-40B4-BE49-F238E27FC236}">
                <a16:creationId xmlns:a16="http://schemas.microsoft.com/office/drawing/2014/main" id="{F5A383FE-5D29-4D08-8902-3DEAB80F9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4132C-5343-4CD9-840D-50085EAF998B}"/>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377393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4217-41D2-4203-AFE5-0BAB25AC80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A4E76B-07E4-4485-86B6-69F099407F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F7D2FA-D3EE-4834-9857-4D4AE385C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2FE4BE-2DA7-4226-A820-197EC9E28112}"/>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6" name="Footer Placeholder 5">
            <a:extLst>
              <a:ext uri="{FF2B5EF4-FFF2-40B4-BE49-F238E27FC236}">
                <a16:creationId xmlns:a16="http://schemas.microsoft.com/office/drawing/2014/main" id="{FA55C69E-8257-47D6-A289-6FB841EFEF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60E38-6DFD-48ED-B206-AEBDFEB94C64}"/>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353983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E0E9-E18C-44E2-A384-F786C926D7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6E6093-65E5-46F3-AEBD-6310854B64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35F3C-D07F-4081-A37F-7A39A5129A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AD8152-6040-46B6-B6DC-5A8B54700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9C9C8-51F3-41A7-8547-9AF355B7E2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9463A5-4035-4726-888D-26F8045E7122}"/>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8" name="Footer Placeholder 7">
            <a:extLst>
              <a:ext uri="{FF2B5EF4-FFF2-40B4-BE49-F238E27FC236}">
                <a16:creationId xmlns:a16="http://schemas.microsoft.com/office/drawing/2014/main" id="{A1E9B477-A43B-4C37-BA57-E1611679AA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84E939-81FB-46F1-B224-C117E1037A50}"/>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5998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B786-D240-4C0A-B9A9-043EB87462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1884C5-2217-42E2-A520-B1868D3EB3E2}"/>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4" name="Footer Placeholder 3">
            <a:extLst>
              <a:ext uri="{FF2B5EF4-FFF2-40B4-BE49-F238E27FC236}">
                <a16:creationId xmlns:a16="http://schemas.microsoft.com/office/drawing/2014/main" id="{29C5A2C6-A3FA-47D4-B4CE-43877A9728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46D108-6CDE-40CD-A216-38BF8448CE6E}"/>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138083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813D9-2195-4EFE-8219-98FC05A6ADA4}"/>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3" name="Footer Placeholder 2">
            <a:extLst>
              <a:ext uri="{FF2B5EF4-FFF2-40B4-BE49-F238E27FC236}">
                <a16:creationId xmlns:a16="http://schemas.microsoft.com/office/drawing/2014/main" id="{88D932DC-E167-4C85-A473-B3494E1B41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ABB2EB-63AB-4CE5-B7F4-1DD4C092212E}"/>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284245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3342-11B0-4273-8327-05AC7327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0AD763-0F7C-45D1-B473-8979611CD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41AC9A-E9B5-4E40-AD62-531DCD630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30658-6958-418C-9CD2-A8BA4A889B5B}"/>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6" name="Footer Placeholder 5">
            <a:extLst>
              <a:ext uri="{FF2B5EF4-FFF2-40B4-BE49-F238E27FC236}">
                <a16:creationId xmlns:a16="http://schemas.microsoft.com/office/drawing/2014/main" id="{280BE350-37B0-454C-BD2A-9FA18C174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3C5096-5489-43F9-BA12-1AFFDB31E276}"/>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406421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9188-552A-4C88-835D-EBEADD1AD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A30FF6-3476-413A-9AD3-341C6097A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A7509-C854-4F2A-BB27-E30F1C83B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F0E4-3EBA-40D9-9BF7-05531E986A44}"/>
              </a:ext>
            </a:extLst>
          </p:cNvPr>
          <p:cNvSpPr>
            <a:spLocks noGrp="1"/>
          </p:cNvSpPr>
          <p:nvPr>
            <p:ph type="dt" sz="half" idx="10"/>
          </p:nvPr>
        </p:nvSpPr>
        <p:spPr/>
        <p:txBody>
          <a:bodyPr/>
          <a:lstStyle/>
          <a:p>
            <a:fld id="{3E12337B-A614-4AA2-8A9B-842ADF86B523}" type="datetimeFigureOut">
              <a:rPr lang="en-IN" smtClean="0"/>
              <a:t>19-08-2021</a:t>
            </a:fld>
            <a:endParaRPr lang="en-IN"/>
          </a:p>
        </p:txBody>
      </p:sp>
      <p:sp>
        <p:nvSpPr>
          <p:cNvPr id="6" name="Footer Placeholder 5">
            <a:extLst>
              <a:ext uri="{FF2B5EF4-FFF2-40B4-BE49-F238E27FC236}">
                <a16:creationId xmlns:a16="http://schemas.microsoft.com/office/drawing/2014/main" id="{A7D9FAFF-279D-49EE-9FAD-64E6170DC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F44E0-C7AB-492F-AE01-1C59D48D60EA}"/>
              </a:ext>
            </a:extLst>
          </p:cNvPr>
          <p:cNvSpPr>
            <a:spLocks noGrp="1"/>
          </p:cNvSpPr>
          <p:nvPr>
            <p:ph type="sldNum" sz="quarter" idx="12"/>
          </p:nvPr>
        </p:nvSpPr>
        <p:spPr/>
        <p:txBody>
          <a:bodyPr/>
          <a:lstStyle/>
          <a:p>
            <a:fld id="{F0CD2B1E-38A0-40FE-B517-2F27F622E4E5}" type="slidenum">
              <a:rPr lang="en-IN" smtClean="0"/>
              <a:t>‹#›</a:t>
            </a:fld>
            <a:endParaRPr lang="en-IN"/>
          </a:p>
        </p:txBody>
      </p:sp>
    </p:spTree>
    <p:extLst>
      <p:ext uri="{BB962C8B-B14F-4D97-AF65-F5344CB8AC3E}">
        <p14:creationId xmlns:p14="http://schemas.microsoft.com/office/powerpoint/2010/main" val="231811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0C3CA-DA4B-4D27-BE7B-07F298C46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3E3F36-F9C1-49BD-B869-8AC6CA3BD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4EAA7-9918-4C8E-869C-35979533F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2337B-A614-4AA2-8A9B-842ADF86B523}" type="datetimeFigureOut">
              <a:rPr lang="en-IN" smtClean="0"/>
              <a:t>19-08-2021</a:t>
            </a:fld>
            <a:endParaRPr lang="en-IN"/>
          </a:p>
        </p:txBody>
      </p:sp>
      <p:sp>
        <p:nvSpPr>
          <p:cNvPr id="5" name="Footer Placeholder 4">
            <a:extLst>
              <a:ext uri="{FF2B5EF4-FFF2-40B4-BE49-F238E27FC236}">
                <a16:creationId xmlns:a16="http://schemas.microsoft.com/office/drawing/2014/main" id="{CFBA1787-A162-4783-ACA0-329CAD155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B6480E-43A4-4E13-AE18-D147699E4B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D2B1E-38A0-40FE-B517-2F27F622E4E5}" type="slidenum">
              <a:rPr lang="en-IN" smtClean="0"/>
              <a:t>‹#›</a:t>
            </a:fld>
            <a:endParaRPr lang="en-IN"/>
          </a:p>
        </p:txBody>
      </p:sp>
    </p:spTree>
    <p:extLst>
      <p:ext uri="{BB962C8B-B14F-4D97-AF65-F5344CB8AC3E}">
        <p14:creationId xmlns:p14="http://schemas.microsoft.com/office/powerpoint/2010/main" val="3458114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services/netapp/" TargetMode="External"/><Relationship Id="rId2" Type="http://schemas.openxmlformats.org/officeDocument/2006/relationships/hyperlink" Target="https://azure.microsoft.com/services/storage/files/" TargetMode="External"/><Relationship Id="rId1" Type="http://schemas.openxmlformats.org/officeDocument/2006/relationships/slideLayout" Target="../slideLayouts/slideLayout2.xml"/><Relationship Id="rId6" Type="http://schemas.openxmlformats.org/officeDocument/2006/relationships/hyperlink" Target="https://azure.microsoft.com/services/storage/data-lake-storage/" TargetMode="External"/><Relationship Id="rId5" Type="http://schemas.openxmlformats.org/officeDocument/2006/relationships/hyperlink" Target="https://azure.microsoft.com/services/storage/blobs/" TargetMode="External"/><Relationship Id="rId4" Type="http://schemas.openxmlformats.org/officeDocument/2006/relationships/hyperlink" Target="https://docs.microsoft.com/en-us/azure/storage/solution-integration/validated-partners/primary-secondary-storage/partner-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storage/solution-integration/validated-partners/primary-secondary-storage/partner-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zure-resource-manager/management/azure-subscription-service-limits#azure-blob-storage-limits" TargetMode="External"/><Relationship Id="rId2" Type="http://schemas.openxmlformats.org/officeDocument/2006/relationships/hyperlink" Target="https://docs.microsoft.com/en-us/azure/azure-resource-manager/management/azure-subscription-service-limits#storage-limits"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solution-integration/validated-partners/primary-secondary-storage/partner-overview" TargetMode="External"/><Relationship Id="rId5" Type="http://schemas.openxmlformats.org/officeDocument/2006/relationships/hyperlink" Target="https://docs.microsoft.com/en-us/azure/azure-netapp-files/azure-netapp-files-resource-limits" TargetMode="External"/><Relationship Id="rId4" Type="http://schemas.openxmlformats.org/officeDocument/2006/relationships/hyperlink" Target="https://docs.microsoft.com/en-us/azure/storage/files/storage-files-scale-target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services/databox/" TargetMode="External"/><Relationship Id="rId7" Type="http://schemas.openxmlformats.org/officeDocument/2006/relationships/hyperlink" Target="https://docs.microsoft.com/en-us/windows-server/manage/windows-admin-center/azure/azure-file-sync" TargetMode="External"/><Relationship Id="rId2" Type="http://schemas.openxmlformats.org/officeDocument/2006/relationships/hyperlink" Target="https://docs.microsoft.com/en-us/azure/expressroute/expressroute-introduc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solution-integration/validated-partners/data-management/migration-tools-comparison" TargetMode="External"/><Relationship Id="rId5" Type="http://schemas.openxmlformats.org/officeDocument/2006/relationships/hyperlink" Target="https://docs.microsoft.com/en-us/azure/storage/files/storage-files-migration-overview" TargetMode="External"/><Relationship Id="rId4" Type="http://schemas.openxmlformats.org/officeDocument/2006/relationships/hyperlink" Target="https://docs.microsoft.com/en-us/azure/storage/common/storage-choose-data-transfer-solu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4019-D466-4940-9CAC-418A052EC413}"/>
              </a:ext>
            </a:extLst>
          </p:cNvPr>
          <p:cNvSpPr>
            <a:spLocks noGrp="1"/>
          </p:cNvSpPr>
          <p:nvPr>
            <p:ph type="ctrTitle"/>
          </p:nvPr>
        </p:nvSpPr>
        <p:spPr/>
        <p:txBody>
          <a:bodyPr/>
          <a:lstStyle/>
          <a:p>
            <a:r>
              <a:rPr lang="en-IN" sz="1800" b="1" kern="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Azure Storage migration overview</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E4CDCA8-BFDF-48E1-AE95-AEE4C4B401F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390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40C9-DF60-4D7B-87A7-537695C25F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2B516F-E426-4DCC-BA1D-A2179C64295D}"/>
              </a:ext>
            </a:extLst>
          </p:cNvPr>
          <p:cNvSpPr>
            <a:spLocks noGrp="1"/>
          </p:cNvSpPr>
          <p:nvPr>
            <p:ph idx="1"/>
          </p:nvPr>
        </p:nvSpPr>
        <p:spPr/>
        <p:txBody>
          <a:bodyPr/>
          <a:lstStyle/>
          <a:p>
            <a:pPr marL="0" marR="0"/>
            <a:r>
              <a:rPr lang="en-IN" sz="1800" b="1" dirty="0">
                <a:solidFill>
                  <a:srgbClr val="171717"/>
                </a:solidFill>
                <a:effectLst/>
                <a:latin typeface="Segoe UI" panose="020B0502040204020203" pitchFamily="34" charset="0"/>
                <a:ea typeface="Times New Roman" panose="02020603050405020304" pitchFamily="18" charset="0"/>
              </a:rPr>
              <a:t>Migration of block-based devices</a:t>
            </a:r>
            <a:endParaRPr lang="en-IN" sz="1800" b="1" dirty="0">
              <a:effectLst/>
              <a:latin typeface="Times New Roman" panose="02020603050405020304" pitchFamily="18" charset="0"/>
              <a:ea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Migration of block-based devices is typically done as part of virtual machine or physical host migration. It's a common misconception to delay block storage decisions until after the migration. Making these decisions ahead of time with appropriate considerations for workload requirements leads to a smoother migration to the cloud.</a:t>
            </a:r>
            <a:endParaRPr lang="en-IN" dirty="0"/>
          </a:p>
        </p:txBody>
      </p:sp>
    </p:spTree>
    <p:extLst>
      <p:ext uri="{BB962C8B-B14F-4D97-AF65-F5344CB8AC3E}">
        <p14:creationId xmlns:p14="http://schemas.microsoft.com/office/powerpoint/2010/main" val="238937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6DDB-9FB8-4B67-B890-507BF958C67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E0CF4E8-19B6-4116-BEC6-2308D8758755}"/>
              </a:ext>
            </a:extLst>
          </p:cNvPr>
          <p:cNvSpPr>
            <a:spLocks noGrp="1"/>
          </p:cNvSpPr>
          <p:nvPr>
            <p:ph idx="1"/>
          </p:nvPr>
        </p:nvSpPr>
        <p:spPr/>
        <p:txBody>
          <a:bodyPr/>
          <a:lstStyle/>
          <a:p>
            <a:r>
              <a:rPr lang="en-IN" sz="1800" dirty="0">
                <a:solidFill>
                  <a:srgbClr val="4A4A4A"/>
                </a:solidFill>
                <a:effectLst/>
                <a:latin typeface="Open Sans" panose="020B0606030504020204" pitchFamily="34" charset="0"/>
                <a:ea typeface="Times New Roman" panose="02020603050405020304" pitchFamily="18" charset="0"/>
              </a:rPr>
              <a:t>Azure Storage is a Microsoft-managed cloud storage service, that provides highly available, durable, scalable and redundant storage, at a fraction of the cost, if you were to manage it manually. In this blog on Azure Storage, you will learn the different storage offerings from Azure such as </a:t>
            </a:r>
            <a:r>
              <a:rPr lang="en-IN" sz="1800" i="1" dirty="0">
                <a:solidFill>
                  <a:srgbClr val="4A4A4A"/>
                </a:solidFill>
                <a:effectLst/>
                <a:latin typeface="Open Sans" panose="020B0606030504020204" pitchFamily="34" charset="0"/>
                <a:ea typeface="Times New Roman" panose="02020603050405020304" pitchFamily="18" charset="0"/>
              </a:rPr>
              <a:t>tables, blobs, file storage </a:t>
            </a:r>
            <a:r>
              <a:rPr lang="en-IN" sz="1800" dirty="0">
                <a:solidFill>
                  <a:srgbClr val="4A4A4A"/>
                </a:solidFill>
                <a:effectLst/>
                <a:latin typeface="Open Sans" panose="020B0606030504020204" pitchFamily="34" charset="0"/>
                <a:ea typeface="Times New Roman" panose="02020603050405020304" pitchFamily="18" charset="0"/>
              </a:rPr>
              <a:t>and</a:t>
            </a:r>
            <a:r>
              <a:rPr lang="en-IN" sz="1800" i="1" dirty="0">
                <a:solidFill>
                  <a:srgbClr val="4A4A4A"/>
                </a:solidFill>
                <a:effectLst/>
                <a:latin typeface="Open Sans" panose="020B0606030504020204" pitchFamily="34" charset="0"/>
                <a:ea typeface="Times New Roman" panose="02020603050405020304" pitchFamily="18" charset="0"/>
              </a:rPr>
              <a:t> queues</a:t>
            </a:r>
            <a:r>
              <a:rPr lang="en-IN" sz="1800" dirty="0">
                <a:solidFill>
                  <a:srgbClr val="4A4A4A"/>
                </a:solidFill>
                <a:effectLst/>
                <a:latin typeface="Open Sans" panose="020B0606030504020204" pitchFamily="34" charset="0"/>
                <a:ea typeface="Times New Roman" panose="02020603050405020304" pitchFamily="18" charset="0"/>
              </a:rPr>
              <a:t>! Towards the end, we have also included a demonstration of all these services in Azure.</a:t>
            </a:r>
            <a:endParaRPr lang="en-IN" dirty="0"/>
          </a:p>
        </p:txBody>
      </p:sp>
    </p:spTree>
    <p:extLst>
      <p:ext uri="{BB962C8B-B14F-4D97-AF65-F5344CB8AC3E}">
        <p14:creationId xmlns:p14="http://schemas.microsoft.com/office/powerpoint/2010/main" val="356376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5FE8-273B-4FBE-BEE1-C824FFA93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DEB1E7-5954-45F9-8224-6585A86FD3CC}"/>
              </a:ext>
            </a:extLst>
          </p:cNvPr>
          <p:cNvSpPr>
            <a:spLocks noGrp="1"/>
          </p:cNvSpPr>
          <p:nvPr>
            <p:ph idx="1"/>
          </p:nvPr>
        </p:nvSpPr>
        <p:spPr/>
        <p:txBody>
          <a:bodyPr/>
          <a:lstStyle/>
          <a:p>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Why Do We Need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Let’s understand this using an example, consider the following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Architecture1 - Azure Storage Tutorial - Edureka">
            <a:extLst>
              <a:ext uri="{FF2B5EF4-FFF2-40B4-BE49-F238E27FC236}">
                <a16:creationId xmlns:a16="http://schemas.microsoft.com/office/drawing/2014/main" id="{D4311F49-C955-4AA7-833F-0BE42DC746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6916" y="2905246"/>
            <a:ext cx="9734309" cy="3300291"/>
          </a:xfrm>
          <a:prstGeom prst="rect">
            <a:avLst/>
          </a:prstGeom>
          <a:noFill/>
          <a:ln>
            <a:noFill/>
          </a:ln>
        </p:spPr>
      </p:pic>
    </p:spTree>
    <p:extLst>
      <p:ext uri="{BB962C8B-B14F-4D97-AF65-F5344CB8AC3E}">
        <p14:creationId xmlns:p14="http://schemas.microsoft.com/office/powerpoint/2010/main" val="69178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EF8-80E8-4D91-9AC0-0B794B62DC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573C66-BC33-4979-AAB7-A8A5B72C6480}"/>
              </a:ext>
            </a:extLst>
          </p:cNvPr>
          <p:cNvSpPr>
            <a:spLocks noGrp="1"/>
          </p:cNvSpPr>
          <p:nvPr>
            <p:ph idx="1"/>
          </p:nvPr>
        </p:nvSpPr>
        <p:spPr/>
        <p:txBody>
          <a:bodyPr>
            <a:normAutofit fontScale="85000" lnSpcReduction="20000"/>
          </a:bodyPr>
          <a:lstStyle/>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This architecture is for an image processing website. We have tried to distribute the load among two classes of servers, namely website servers and backend servers. The website server’s sole job would be to handle the incoming page requests for our website. The backend servers will handle any “processing” that would be needed corresponding to an operation, which in our case would be image processing. There are two blank “entities” which are unknown.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first entity will be needed to store the incoming jobs from our website servers. These jobs will be picked up by the backend servers to execute the job. Once a job has been completed, it has to be removed from this entity so that no other server picks it up to process again, since it’s already been processed.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You might be wondering, why can’t we just store this list on the backend servers? This is because, we will be needing multiple backend servers for our use case. So this list has to be present on each backend server, and on each successful job completion, all the servers will have to update their list. Now, this becomes a daunting task.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Hence, we needed a better solution. Therefore, we came up with a common location which is accessible to all the backend servers, where all our jobs can be stored on a first come first serve basis, this came to be known as a queue.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The second unknown entity is needed to store the processed images. We needed something which can store our images with minimum processing overhead. The obvious answer was a file system for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Concluding, we needed a </a:t>
            </a:r>
            <a:r>
              <a:rPr lang="en-IN" sz="1800" b="1" i="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queue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storage for our first entity, and for our second entity we needed a </a:t>
            </a:r>
            <a:r>
              <a:rPr lang="en-IN" sz="1800" b="1" i="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file system</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But why do we need a file system rather than a database for storing our images or jobs?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911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B9E3-06CE-4598-9A42-07A9C5DAE5A5}"/>
              </a:ext>
            </a:extLst>
          </p:cNvPr>
          <p:cNvSpPr>
            <a:spLocks noGrp="1"/>
          </p:cNvSpPr>
          <p:nvPr>
            <p:ph type="title"/>
          </p:nvPr>
        </p:nvSpPr>
        <p:spPr/>
        <p:txBody>
          <a:bodyPr/>
          <a:lstStyle/>
          <a:p>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Storage vs Database</a:t>
            </a:r>
            <a:endParaRPr lang="en-IN" dirty="0"/>
          </a:p>
        </p:txBody>
      </p:sp>
      <p:pic>
        <p:nvPicPr>
          <p:cNvPr id="4" name="Content Placeholder 3" descr="Storage vs Database - Azure Storage Tutorial - Edureka">
            <a:extLst>
              <a:ext uri="{FF2B5EF4-FFF2-40B4-BE49-F238E27FC236}">
                <a16:creationId xmlns:a16="http://schemas.microsoft.com/office/drawing/2014/main" id="{7E6C1A0C-8E4C-4169-B812-2D0227B818E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3272" y="1825625"/>
            <a:ext cx="9105455" cy="4351338"/>
          </a:xfrm>
          <a:prstGeom prst="rect">
            <a:avLst/>
          </a:prstGeom>
          <a:noFill/>
          <a:ln>
            <a:noFill/>
          </a:ln>
        </p:spPr>
      </p:pic>
    </p:spTree>
    <p:extLst>
      <p:ext uri="{BB962C8B-B14F-4D97-AF65-F5344CB8AC3E}">
        <p14:creationId xmlns:p14="http://schemas.microsoft.com/office/powerpoint/2010/main" val="167012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9B69-EFD9-4C19-8DD7-D63427C557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D40454-2EBA-45E1-A79B-F451C0FC0AF4}"/>
              </a:ext>
            </a:extLst>
          </p:cNvPr>
          <p:cNvSpPr>
            <a:spLocks noGrp="1"/>
          </p:cNvSpPr>
          <p:nvPr>
            <p:ph idx="1"/>
          </p:nvPr>
        </p:nvSpPr>
        <p:spPr/>
        <p:txBody>
          <a:bodyPr/>
          <a:lstStyle/>
          <a:p>
            <a:r>
              <a:rPr lang="en-IN" sz="1800" dirty="0">
                <a:solidFill>
                  <a:srgbClr val="4A4A4A"/>
                </a:solidFill>
                <a:effectLst/>
                <a:latin typeface="Open Sans" panose="020B0606030504020204" pitchFamily="34" charset="0"/>
                <a:ea typeface="Times New Roman" panose="02020603050405020304" pitchFamily="18" charset="0"/>
              </a:rPr>
              <a:t>File systems not only require lower processing, they are easy to access as well. If you store images on database, you would have to do a query request to database, every time you need an image. Imagine the same case with a file system, it will not take that much processing because accessing a file is quite simple and light weight. Also, database storage is more expensive than file system storage. </a:t>
            </a:r>
          </a:p>
          <a:p>
            <a:endParaRPr lang="en-IN" dirty="0"/>
          </a:p>
        </p:txBody>
      </p:sp>
    </p:spTree>
    <p:extLst>
      <p:ext uri="{BB962C8B-B14F-4D97-AF65-F5344CB8AC3E}">
        <p14:creationId xmlns:p14="http://schemas.microsoft.com/office/powerpoint/2010/main" val="49784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2D3D-22D9-4899-9A55-FBF3CA11EAF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BC39C6D-2932-4406-A6E6-5E212B1EC126}"/>
              </a:ext>
            </a:extLst>
          </p:cNvPr>
          <p:cNvSpPr>
            <a:spLocks noGrp="1"/>
          </p:cNvSpPr>
          <p:nvPr>
            <p:ph idx="1"/>
          </p:nvPr>
        </p:nvSpPr>
        <p:spPr/>
        <p:txBody>
          <a:bodyPr>
            <a:normAutofit fontScale="70000" lnSpcReduction="20000"/>
          </a:bodyPr>
          <a:lstStyle/>
          <a:p>
            <a:r>
              <a:rPr lang="en-US" dirty="0"/>
              <a:t>Blob Storage</a:t>
            </a:r>
          </a:p>
          <a:p>
            <a:r>
              <a:rPr lang="en-US" dirty="0"/>
              <a:t>Blob storage accounts are specialized in storing blob data and can also be used to choose an access tier, which allows you to specify how frequently data in the account is accessed. You can choose an access tier suitable for your storage and which suits your expenses.</a:t>
            </a:r>
          </a:p>
          <a:p>
            <a:r>
              <a:rPr lang="en-US" dirty="0"/>
              <a:t>There are two types of access tier:</a:t>
            </a:r>
          </a:p>
          <a:p>
            <a:r>
              <a:rPr lang="en-US" dirty="0"/>
              <a:t>Hot: This access tier grants us the lowest latency possible. Hence, it should be used with data which is frequently accessed. Naturally, since it offers low latency it is more expensive. </a:t>
            </a:r>
          </a:p>
          <a:p>
            <a:r>
              <a:rPr lang="en-US" dirty="0"/>
              <a:t>Cold: This access tier is less in performance than the “Hot” access tier </a:t>
            </a:r>
            <a:r>
              <a:rPr lang="en-US" dirty="0" err="1"/>
              <a:t>i.e</a:t>
            </a:r>
            <a:r>
              <a:rPr lang="en-US" dirty="0"/>
              <a:t> offers higher latency than the former access tier. That being said, it comes with a lesser price tag and hence can be used for data which is less frequently accessed.</a:t>
            </a:r>
          </a:p>
          <a:p>
            <a:r>
              <a:rPr lang="en-US" dirty="0"/>
              <a:t>Moving on, both these storage account types </a:t>
            </a:r>
            <a:r>
              <a:rPr lang="en-US" dirty="0" err="1"/>
              <a:t>i.e</a:t>
            </a:r>
            <a:r>
              <a:rPr lang="en-US" dirty="0"/>
              <a:t> blob storage and general purpose storage account are designed to be highly available. With high availability, you can be assured that your files hosted on azure will be available 24×7. And high availability is only possible using replication.</a:t>
            </a:r>
          </a:p>
          <a:p>
            <a:endParaRPr lang="en-GB" dirty="0"/>
          </a:p>
        </p:txBody>
      </p:sp>
    </p:spTree>
    <p:extLst>
      <p:ext uri="{BB962C8B-B14F-4D97-AF65-F5344CB8AC3E}">
        <p14:creationId xmlns:p14="http://schemas.microsoft.com/office/powerpoint/2010/main" val="404214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D4B6-3B8D-4478-97F3-2882070776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18B23-27AB-448F-AD13-7E12A8C4CF93}"/>
              </a:ext>
            </a:extLst>
          </p:cNvPr>
          <p:cNvSpPr>
            <a:spLocks noGrp="1"/>
          </p:cNvSpPr>
          <p:nvPr>
            <p:ph idx="1"/>
          </p:nvPr>
        </p:nvSpPr>
        <p:spPr/>
        <p:txBody>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storage migration scenarios: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Migration of unstructured data, such as files and objects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Migration of block-based devices, such as disks and storage area networks (SANs)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IN" sz="1800" b="1" dirty="0">
                <a:solidFill>
                  <a:srgbClr val="171717"/>
                </a:solidFill>
                <a:effectLst/>
                <a:latin typeface="Segoe UI" panose="020B0502040204020203" pitchFamily="34" charset="0"/>
                <a:ea typeface="Times New Roman" panose="02020603050405020304" pitchFamily="18" charset="0"/>
              </a:rPr>
              <a:t>Migration of unstructured data</a:t>
            </a:r>
            <a:endParaRPr lang="en-IN" sz="1800" b="1" dirty="0">
              <a:effectLst/>
              <a:latin typeface="Times New Roman" panose="02020603050405020304" pitchFamily="18" charset="0"/>
              <a:ea typeface="Times New Roman" panose="02020603050405020304" pitchFamily="18" charset="0"/>
            </a:endParaRPr>
          </a:p>
          <a:p>
            <a:pPr marL="0" marR="0"/>
            <a:r>
              <a:rPr lang="en-IN" sz="1200" dirty="0">
                <a:solidFill>
                  <a:srgbClr val="171717"/>
                </a:solidFill>
                <a:effectLst/>
                <a:latin typeface="Segoe UI" panose="020B0502040204020203" pitchFamily="34" charset="0"/>
                <a:ea typeface="Times New Roman" panose="02020603050405020304" pitchFamily="18" charset="0"/>
              </a:rPr>
              <a:t>Migration of unstructured data includes following scenarios:</a:t>
            </a:r>
            <a:endParaRPr lang="en-IN" sz="12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1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File migration from network attached storage (NAS) to one of the Azure file offerings: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IN" sz="1100" u="none" strike="noStrike"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Azure Files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IN" sz="1100" u="none" strike="noStrike"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Azure NetApp Files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IN" sz="1100" u="none" strike="noStrike"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4"/>
              </a:rPr>
              <a:t>independent software vendor (ISV) solutions</a:t>
            </a:r>
            <a:r>
              <a:rPr lang="en-IN" sz="11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1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Object migration from object storage solutions to the Azure object storage platform: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IN" sz="1100" u="none" strike="noStrike"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5"/>
              </a:rPr>
              <a:t>Azure Blob Storage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IN" sz="1100" u="none" strike="noStrike"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6"/>
              </a:rPr>
              <a:t>Azure Data Lake Storage</a:t>
            </a:r>
            <a:r>
              <a:rPr lang="en-IN" sz="11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2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Migration phases</a:t>
            </a:r>
            <a:endParaRPr lang="en-IN" sz="12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200" dirty="0">
                <a:solidFill>
                  <a:srgbClr val="171717"/>
                </a:solidFill>
                <a:effectLst/>
                <a:latin typeface="Segoe UI" panose="020B0502040204020203" pitchFamily="34" charset="0"/>
                <a:ea typeface="Times New Roman" panose="02020603050405020304" pitchFamily="18" charset="0"/>
              </a:rPr>
              <a:t>A full migration consists of several different phases: discovery, assessment, and migration.</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6981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608A-3A01-4831-B5A3-16E782E61C4C}"/>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CB738CF-024C-4F57-B34A-3DFFD145C6E5}"/>
              </a:ext>
            </a:extLst>
          </p:cNvPr>
          <p:cNvGraphicFramePr>
            <a:graphicFrameLocks noGrp="1"/>
          </p:cNvGraphicFramePr>
          <p:nvPr>
            <p:ph idx="1"/>
            <p:extLst>
              <p:ext uri="{D42A27DB-BD31-4B8C-83A1-F6EECF244321}">
                <p14:modId xmlns:p14="http://schemas.microsoft.com/office/powerpoint/2010/main" val="2984908890"/>
              </p:ext>
            </p:extLst>
          </p:nvPr>
        </p:nvGraphicFramePr>
        <p:xfrm>
          <a:off x="1185332" y="1986844"/>
          <a:ext cx="10397067" cy="2479586"/>
        </p:xfrm>
        <a:graphic>
          <a:graphicData uri="http://schemas.openxmlformats.org/drawingml/2006/table">
            <a:tbl>
              <a:tblPr firstRow="1" firstCol="1" bandRow="1">
                <a:tableStyleId>{5C22544A-7EE6-4342-B048-85BDC9FD1C3A}</a:tableStyleId>
              </a:tblPr>
              <a:tblGrid>
                <a:gridCol w="3465689">
                  <a:extLst>
                    <a:ext uri="{9D8B030D-6E8A-4147-A177-3AD203B41FA5}">
                      <a16:colId xmlns:a16="http://schemas.microsoft.com/office/drawing/2014/main" val="1569042824"/>
                    </a:ext>
                  </a:extLst>
                </a:gridCol>
                <a:gridCol w="3465689">
                  <a:extLst>
                    <a:ext uri="{9D8B030D-6E8A-4147-A177-3AD203B41FA5}">
                      <a16:colId xmlns:a16="http://schemas.microsoft.com/office/drawing/2014/main" val="3284473915"/>
                    </a:ext>
                  </a:extLst>
                </a:gridCol>
                <a:gridCol w="3465689">
                  <a:extLst>
                    <a:ext uri="{9D8B030D-6E8A-4147-A177-3AD203B41FA5}">
                      <a16:colId xmlns:a16="http://schemas.microsoft.com/office/drawing/2014/main" val="2961206074"/>
                    </a:ext>
                  </a:extLst>
                </a:gridCol>
              </a:tblGrid>
              <a:tr h="507765">
                <a:tc gridSpan="3">
                  <a:txBody>
                    <a:bodyPr/>
                    <a:lstStyle/>
                    <a:p>
                      <a:pPr marL="0" marR="0" algn="r">
                        <a:lnSpc>
                          <a:spcPct val="107000"/>
                        </a:lnSpc>
                        <a:spcBef>
                          <a:spcPts val="0"/>
                        </a:spcBef>
                        <a:spcAft>
                          <a:spcPts val="800"/>
                        </a:spcAft>
                      </a:pPr>
                      <a:r>
                        <a:rPr lang="en-IN" sz="1100" cap="all" spc="150">
                          <a:effectLst/>
                        </a:rPr>
                        <a:t>MIGRATION PHASES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7593511"/>
                  </a:ext>
                </a:extLst>
              </a:tr>
              <a:tr h="507765">
                <a:tc>
                  <a:txBody>
                    <a:bodyPr/>
                    <a:lstStyle/>
                    <a:p>
                      <a:pPr marL="0" marR="0">
                        <a:lnSpc>
                          <a:spcPct val="107000"/>
                        </a:lnSpc>
                        <a:spcBef>
                          <a:spcPts val="0"/>
                        </a:spcBef>
                        <a:spcAft>
                          <a:spcPts val="800"/>
                        </a:spcAft>
                      </a:pPr>
                      <a:r>
                        <a:rPr lang="en-IN" sz="1100">
                          <a:effectLst/>
                        </a:rPr>
                        <a:t>Discovery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a:effectLst/>
                        </a:rPr>
                        <a:t>Assessment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a:effectLst/>
                        </a:rPr>
                        <a:t>Migration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583677245"/>
                  </a:ext>
                </a:extLst>
              </a:tr>
              <a:tr h="1464056">
                <a:tc>
                  <a:txBody>
                    <a:bodyPr/>
                    <a:lstStyle/>
                    <a:p>
                      <a:pPr marL="0" marR="0">
                        <a:lnSpc>
                          <a:spcPct val="107000"/>
                        </a:lnSpc>
                        <a:spcBef>
                          <a:spcPts val="0"/>
                        </a:spcBef>
                        <a:spcAft>
                          <a:spcPts val="800"/>
                        </a:spcAft>
                      </a:pPr>
                      <a:r>
                        <a:rPr lang="en-IN" sz="1100">
                          <a:effectLst/>
                        </a:rPr>
                        <a:t>- Discover sources to be migrated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a:effectLst/>
                        </a:rPr>
                        <a:t>- Assess applicable target service</a:t>
                      </a:r>
                      <a:br>
                        <a:rPr lang="en-IN" sz="1100">
                          <a:effectLst/>
                        </a:rPr>
                      </a:br>
                      <a:r>
                        <a:rPr lang="en-IN" sz="1100">
                          <a:effectLst/>
                        </a:rPr>
                        <a:t>- Technical vs. cost considerations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dirty="0">
                          <a:effectLst/>
                        </a:rPr>
                        <a:t>- Initial migration</a:t>
                      </a:r>
                      <a:br>
                        <a:rPr lang="en-IN" sz="1100" dirty="0">
                          <a:effectLst/>
                        </a:rPr>
                      </a:br>
                      <a:r>
                        <a:rPr lang="en-IN" sz="1100" dirty="0">
                          <a:effectLst/>
                        </a:rPr>
                        <a:t>- Resync</a:t>
                      </a:r>
                      <a:br>
                        <a:rPr lang="en-IN" sz="1100" dirty="0">
                          <a:effectLst/>
                        </a:rPr>
                      </a:br>
                      <a:r>
                        <a:rPr lang="en-IN" sz="1100" dirty="0">
                          <a:effectLst/>
                        </a:rPr>
                        <a:t>- Final switch over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85206043"/>
                  </a:ext>
                </a:extLst>
              </a:tr>
            </a:tbl>
          </a:graphicData>
        </a:graphic>
      </p:graphicFrame>
      <p:sp>
        <p:nvSpPr>
          <p:cNvPr id="6" name="TextBox 5">
            <a:extLst>
              <a:ext uri="{FF2B5EF4-FFF2-40B4-BE49-F238E27FC236}">
                <a16:creationId xmlns:a16="http://schemas.microsoft.com/office/drawing/2014/main" id="{5A67F9A1-ECE9-4146-93B6-F4C87909664E}"/>
              </a:ext>
            </a:extLst>
          </p:cNvPr>
          <p:cNvSpPr txBox="1"/>
          <p:nvPr/>
        </p:nvSpPr>
        <p:spPr>
          <a:xfrm>
            <a:off x="1185332" y="4664189"/>
            <a:ext cx="10397066" cy="909801"/>
          </a:xfrm>
          <a:prstGeom prst="rect">
            <a:avLst/>
          </a:prstGeom>
          <a:noFill/>
        </p:spPr>
        <p:txBody>
          <a:bodyPr wrap="square">
            <a:spAutoFit/>
          </a:bodyPr>
          <a:lstStyle/>
          <a:p>
            <a:pPr marL="0" marR="0">
              <a:lnSpc>
                <a:spcPct val="107000"/>
              </a:lnSpc>
              <a:spcBef>
                <a:spcPts val="0"/>
              </a:spcBef>
              <a:spcAft>
                <a:spcPts val="0"/>
              </a:spcAft>
            </a:pPr>
            <a:r>
              <a:rPr lang="en-IN" sz="1600" b="1" i="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Discovery phase</a:t>
            </a:r>
            <a:endParaRPr lang="en-IN" sz="16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In the discovery phase, you determine all sources that need to be migrated like SMB shares, NFS exports, or object namespaces. You can do this phase manually, or use automated tools.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195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2666-DAB7-4C91-A8AD-2A65288C444E}"/>
              </a:ext>
            </a:extLst>
          </p:cNvPr>
          <p:cNvSpPr>
            <a:spLocks noGrp="1"/>
          </p:cNvSpPr>
          <p:nvPr>
            <p:ph type="title"/>
          </p:nvPr>
        </p:nvSpPr>
        <p:spPr/>
        <p:txBody>
          <a:bodyPr/>
          <a:lstStyle/>
          <a:p>
            <a:r>
              <a:rPr lang="en-IN" sz="1800" b="1" i="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Assessment phase</a:t>
            </a:r>
            <a:endParaRPr lang="en-IN" dirty="0"/>
          </a:p>
        </p:txBody>
      </p:sp>
      <p:sp>
        <p:nvSpPr>
          <p:cNvPr id="3" name="Content Placeholder 2">
            <a:extLst>
              <a:ext uri="{FF2B5EF4-FFF2-40B4-BE49-F238E27FC236}">
                <a16:creationId xmlns:a16="http://schemas.microsoft.com/office/drawing/2014/main" id="{AE65610A-C30C-4628-B6E9-EC607C53AC5B}"/>
              </a:ext>
            </a:extLst>
          </p:cNvPr>
          <p:cNvSpPr>
            <a:spLocks noGrp="1"/>
          </p:cNvSpPr>
          <p:nvPr>
            <p:ph idx="1"/>
          </p:nvPr>
        </p:nvSpPr>
        <p:spPr/>
        <p:txBody>
          <a:bodyPr/>
          <a:lstStyle/>
          <a:p>
            <a:r>
              <a:rPr lang="en-IN" sz="1800">
                <a:solidFill>
                  <a:srgbClr val="171717"/>
                </a:solidFill>
                <a:effectLst/>
                <a:latin typeface="Segoe UI" panose="020B0502040204020203" pitchFamily="34" charset="0"/>
                <a:ea typeface="Times New Roman" panose="02020603050405020304" pitchFamily="18" charset="0"/>
              </a:rPr>
              <a:t>The assessment phase is critical in understanding available options for the migration. To reduce the risk during migration, and to avoid common pitfalls follow these three steps:</a:t>
            </a:r>
            <a:endParaRPr lang="en-IN" sz="1800">
              <a:effectLst/>
              <a:latin typeface="Times New Roman" panose="02020603050405020304" pitchFamily="18" charset="0"/>
              <a:ea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C1CB22D8-FD33-46A2-B747-381C00DB2B82}"/>
              </a:ext>
            </a:extLst>
          </p:cNvPr>
          <p:cNvGraphicFramePr>
            <a:graphicFrameLocks noGrp="1"/>
          </p:cNvGraphicFramePr>
          <p:nvPr>
            <p:extLst>
              <p:ext uri="{D42A27DB-BD31-4B8C-83A1-F6EECF244321}">
                <p14:modId xmlns:p14="http://schemas.microsoft.com/office/powerpoint/2010/main" val="153158764"/>
              </p:ext>
            </p:extLst>
          </p:nvPr>
        </p:nvGraphicFramePr>
        <p:xfrm>
          <a:off x="1244353" y="2682080"/>
          <a:ext cx="9965514" cy="2036675"/>
        </p:xfrm>
        <a:graphic>
          <a:graphicData uri="http://schemas.openxmlformats.org/drawingml/2006/table">
            <a:tbl>
              <a:tblPr firstRow="1" firstCol="1" bandRow="1">
                <a:tableStyleId>{5C22544A-7EE6-4342-B048-85BDC9FD1C3A}</a:tableStyleId>
              </a:tblPr>
              <a:tblGrid>
                <a:gridCol w="4982757">
                  <a:extLst>
                    <a:ext uri="{9D8B030D-6E8A-4147-A177-3AD203B41FA5}">
                      <a16:colId xmlns:a16="http://schemas.microsoft.com/office/drawing/2014/main" val="2288436710"/>
                    </a:ext>
                  </a:extLst>
                </a:gridCol>
                <a:gridCol w="4982757">
                  <a:extLst>
                    <a:ext uri="{9D8B030D-6E8A-4147-A177-3AD203B41FA5}">
                      <a16:colId xmlns:a16="http://schemas.microsoft.com/office/drawing/2014/main" val="2395718754"/>
                    </a:ext>
                  </a:extLst>
                </a:gridCol>
              </a:tblGrid>
              <a:tr h="191237">
                <a:tc gridSpan="2">
                  <a:txBody>
                    <a:bodyPr/>
                    <a:lstStyle/>
                    <a:p>
                      <a:pPr marL="0" marR="0" algn="r">
                        <a:lnSpc>
                          <a:spcPct val="107000"/>
                        </a:lnSpc>
                        <a:spcBef>
                          <a:spcPts val="0"/>
                        </a:spcBef>
                        <a:spcAft>
                          <a:spcPts val="800"/>
                        </a:spcAft>
                      </a:pPr>
                      <a:r>
                        <a:rPr lang="en-IN" sz="1100" cap="all" spc="150">
                          <a:effectLst/>
                        </a:rPr>
                        <a:t>ASSESSMENT PHASE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IN"/>
                    </a:p>
                  </a:txBody>
                  <a:tcPr/>
                </a:tc>
                <a:extLst>
                  <a:ext uri="{0D108BD9-81ED-4DB2-BD59-A6C34878D82A}">
                    <a16:rowId xmlns:a16="http://schemas.microsoft.com/office/drawing/2014/main" val="2455153921"/>
                  </a:ext>
                </a:extLst>
              </a:tr>
              <a:tr h="191237">
                <a:tc>
                  <a:txBody>
                    <a:bodyPr/>
                    <a:lstStyle/>
                    <a:p>
                      <a:pPr marL="0" marR="0">
                        <a:lnSpc>
                          <a:spcPct val="107000"/>
                        </a:lnSpc>
                        <a:spcBef>
                          <a:spcPts val="0"/>
                        </a:spcBef>
                        <a:spcAft>
                          <a:spcPts val="800"/>
                        </a:spcAft>
                      </a:pPr>
                      <a:r>
                        <a:rPr lang="en-IN" sz="1100">
                          <a:effectLst/>
                        </a:rPr>
                        <a:t>Assessment phase 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a:effectLst/>
                        </a:rPr>
                        <a:t>Options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064723454"/>
                  </a:ext>
                </a:extLst>
              </a:tr>
              <a:tr h="731482">
                <a:tc>
                  <a:txBody>
                    <a:bodyPr/>
                    <a:lstStyle/>
                    <a:p>
                      <a:pPr marL="0" marR="0">
                        <a:lnSpc>
                          <a:spcPct val="107000"/>
                        </a:lnSpc>
                        <a:spcBef>
                          <a:spcPts val="0"/>
                        </a:spcBef>
                        <a:spcAft>
                          <a:spcPts val="800"/>
                        </a:spcAft>
                      </a:pPr>
                      <a:r>
                        <a:rPr lang="en-IN" sz="1100">
                          <a:effectLst/>
                        </a:rPr>
                        <a:t>Choose a target storage service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a:effectLst/>
                        </a:rPr>
                        <a:t>- Azure Blob Storage and Data Lake Storage</a:t>
                      </a:r>
                      <a:br>
                        <a:rPr lang="en-IN" sz="1100">
                          <a:effectLst/>
                        </a:rPr>
                      </a:br>
                      <a:r>
                        <a:rPr lang="en-IN" sz="1100">
                          <a:effectLst/>
                        </a:rPr>
                        <a:t>- Azure Files</a:t>
                      </a:r>
                      <a:br>
                        <a:rPr lang="en-IN" sz="1100">
                          <a:effectLst/>
                        </a:rPr>
                      </a:br>
                      <a:r>
                        <a:rPr lang="en-IN" sz="1100">
                          <a:effectLst/>
                        </a:rPr>
                        <a:t>- Azure NetApp Files</a:t>
                      </a:r>
                      <a:br>
                        <a:rPr lang="en-IN" sz="1100">
                          <a:effectLst/>
                        </a:rPr>
                      </a:br>
                      <a:r>
                        <a:rPr lang="en-IN" sz="1100">
                          <a:effectLst/>
                        </a:rPr>
                        <a:t>- ISV solutions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98202691"/>
                  </a:ext>
                </a:extLst>
              </a:tr>
              <a:tr h="551400">
                <a:tc>
                  <a:txBody>
                    <a:bodyPr/>
                    <a:lstStyle/>
                    <a:p>
                      <a:pPr marL="0" marR="0">
                        <a:lnSpc>
                          <a:spcPct val="107000"/>
                        </a:lnSpc>
                        <a:spcBef>
                          <a:spcPts val="0"/>
                        </a:spcBef>
                        <a:spcAft>
                          <a:spcPts val="800"/>
                        </a:spcAft>
                      </a:pPr>
                      <a:r>
                        <a:rPr lang="en-IN" sz="1100">
                          <a:effectLst/>
                        </a:rPr>
                        <a:t>Select a migration method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a:effectLst/>
                        </a:rPr>
                        <a:t>- Online</a:t>
                      </a:r>
                      <a:br>
                        <a:rPr lang="en-IN" sz="1100">
                          <a:effectLst/>
                        </a:rPr>
                      </a:br>
                      <a:r>
                        <a:rPr lang="en-IN" sz="1100">
                          <a:effectLst/>
                        </a:rPr>
                        <a:t>- Offline</a:t>
                      </a:r>
                      <a:br>
                        <a:rPr lang="en-IN" sz="1100">
                          <a:effectLst/>
                        </a:rPr>
                      </a:br>
                      <a:r>
                        <a:rPr lang="en-IN" sz="1100">
                          <a:effectLst/>
                        </a:rPr>
                        <a:t>- Combination of both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754382428"/>
                  </a:ext>
                </a:extLst>
              </a:tr>
              <a:tr h="371319">
                <a:tc>
                  <a:txBody>
                    <a:bodyPr/>
                    <a:lstStyle/>
                    <a:p>
                      <a:pPr marL="0" marR="0">
                        <a:lnSpc>
                          <a:spcPct val="107000"/>
                        </a:lnSpc>
                        <a:spcBef>
                          <a:spcPts val="0"/>
                        </a:spcBef>
                        <a:spcAft>
                          <a:spcPts val="800"/>
                        </a:spcAft>
                      </a:pPr>
                      <a:r>
                        <a:rPr lang="en-IN" sz="1100">
                          <a:effectLst/>
                        </a:rPr>
                        <a:t>Choose the best migration tool for the job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IN" sz="1100" dirty="0">
                          <a:effectLst/>
                        </a:rPr>
                        <a:t>- Commercial tools (Azure and ISV)</a:t>
                      </a:r>
                      <a:br>
                        <a:rPr lang="en-IN" sz="1100" dirty="0">
                          <a:effectLst/>
                        </a:rPr>
                      </a:br>
                      <a:r>
                        <a:rPr lang="en-IN" sz="1100" dirty="0">
                          <a:effectLst/>
                        </a:rPr>
                        <a:t>- Open source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3782461"/>
                  </a:ext>
                </a:extLst>
              </a:tr>
            </a:tbl>
          </a:graphicData>
        </a:graphic>
      </p:graphicFrame>
      <p:sp>
        <p:nvSpPr>
          <p:cNvPr id="6" name="TextBox 5">
            <a:extLst>
              <a:ext uri="{FF2B5EF4-FFF2-40B4-BE49-F238E27FC236}">
                <a16:creationId xmlns:a16="http://schemas.microsoft.com/office/drawing/2014/main" id="{A0E5C22A-8D01-4959-9956-840DB8D4A976}"/>
              </a:ext>
            </a:extLst>
          </p:cNvPr>
          <p:cNvSpPr txBox="1"/>
          <p:nvPr/>
        </p:nvSpPr>
        <p:spPr>
          <a:xfrm>
            <a:off x="1072444" y="5016479"/>
            <a:ext cx="6096000" cy="646331"/>
          </a:xfrm>
          <a:prstGeom prst="rect">
            <a:avLst/>
          </a:prstGeom>
          <a:noFill/>
        </p:spPr>
        <p:txBody>
          <a:bodyPr wrap="square">
            <a:spAutoFit/>
          </a:bodyPr>
          <a:lstStyle/>
          <a:p>
            <a:r>
              <a:rPr lang="en-IN" sz="1800" dirty="0">
                <a:solidFill>
                  <a:srgbClr val="171717"/>
                </a:solidFill>
                <a:effectLst/>
                <a:latin typeface="Segoe UI" panose="020B0502040204020203" pitchFamily="34" charset="0"/>
                <a:ea typeface="Calibri" panose="020F0502020204030204" pitchFamily="34" charset="0"/>
              </a:rPr>
              <a:t>There are several commercial (ISV) tools that can help with the assessment phase. </a:t>
            </a:r>
            <a:endParaRPr lang="en-IN" dirty="0"/>
          </a:p>
        </p:txBody>
      </p:sp>
    </p:spTree>
    <p:extLst>
      <p:ext uri="{BB962C8B-B14F-4D97-AF65-F5344CB8AC3E}">
        <p14:creationId xmlns:p14="http://schemas.microsoft.com/office/powerpoint/2010/main" val="265523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5CC6-D046-4B2A-A704-0A5D79BD92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4441A4-DE95-46C1-933A-182284B8C87D}"/>
              </a:ext>
            </a:extLst>
          </p:cNvPr>
          <p:cNvSpPr>
            <a:spLocks noGrp="1"/>
          </p:cNvSpPr>
          <p:nvPr>
            <p:ph idx="1"/>
          </p:nvPr>
        </p:nvSpPr>
        <p:spPr/>
        <p:txBody>
          <a:bodyPr>
            <a:normAutofit lnSpcReduction="10000"/>
          </a:bodyPr>
          <a:lstStyle/>
          <a:p>
            <a:pPr marL="0" marR="0">
              <a:lnSpc>
                <a:spcPct val="107000"/>
              </a:lnSpc>
              <a:spcBef>
                <a:spcPts val="0"/>
              </a:spcBef>
              <a:spcAft>
                <a:spcPts val="0"/>
              </a:spcAft>
            </a:pPr>
            <a:r>
              <a:rPr lang="en-IN" sz="1800" b="1" spc="75"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Choose a target storage service</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Choosing a target storage service depends on the application or users who access the data. The correct choice depends on both technical and financial aspects. First, do a technical assessment to assess possible targets and determine which services satisfy the requirements. Next, do a financial assessment to determine the best choice.</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To help select the target storage service for the migration, evaluate the following aspects of each service:</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Protocol support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Performance characteristics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Limits of the target storage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 following diagram is a simplified decision tree that helps guide you to the recommended Azure file service. If native Azure services do not satisfy requirements, a variety of </a:t>
            </a:r>
            <a:r>
              <a:rPr lang="en-IN" sz="1800" u="none" strike="noStrike" dirty="0">
                <a:solidFill>
                  <a:srgbClr val="000000"/>
                </a:solidFill>
                <a:effectLst/>
                <a:latin typeface="Segoe UI" panose="020B0502040204020203" pitchFamily="34" charset="0"/>
                <a:ea typeface="Times New Roman" panose="02020603050405020304" pitchFamily="18" charset="0"/>
                <a:hlinkClick r:id="rId2"/>
              </a:rPr>
              <a:t>independent software vendor (ISV) solutions</a:t>
            </a:r>
            <a:r>
              <a:rPr lang="en-IN" sz="1800" dirty="0">
                <a:solidFill>
                  <a:srgbClr val="171717"/>
                </a:solidFill>
                <a:effectLst/>
                <a:latin typeface="Segoe UI" panose="020B0502040204020203" pitchFamily="34" charset="0"/>
                <a:ea typeface="Times New Roman" panose="02020603050405020304" pitchFamily="18" charset="0"/>
              </a:rPr>
              <a:t> will.</a:t>
            </a:r>
          </a:p>
          <a:p>
            <a:pPr marL="0"/>
            <a:r>
              <a:rPr lang="en-IN" sz="1800" dirty="0">
                <a:solidFill>
                  <a:srgbClr val="171717"/>
                </a:solidFill>
                <a:effectLst/>
                <a:latin typeface="Segoe UI" panose="020B0502040204020203" pitchFamily="34" charset="0"/>
                <a:ea typeface="Times New Roman" panose="02020603050405020304" pitchFamily="18" charset="0"/>
              </a:rPr>
              <a:t>After you finish the technical assessment, and select the proper target, do a cost assessment to determine the most cost-effective option.</a:t>
            </a:r>
            <a:endParaRPr lang="en-IN" sz="1800" dirty="0">
              <a:effectLst/>
              <a:latin typeface="Times New Roman" panose="02020603050405020304" pitchFamily="18" charset="0"/>
              <a:ea typeface="Times New Roman" panose="02020603050405020304" pitchFamily="18" charset="0"/>
            </a:endParaRPr>
          </a:p>
          <a:p>
            <a:pPr marL="0" marR="0"/>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5175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B197-D05E-4AF6-AA9A-68D41FD25340}"/>
              </a:ext>
            </a:extLst>
          </p:cNvPr>
          <p:cNvSpPr>
            <a:spLocks noGrp="1"/>
          </p:cNvSpPr>
          <p:nvPr>
            <p:ph type="title"/>
          </p:nvPr>
        </p:nvSpPr>
        <p:spPr/>
        <p:txBody>
          <a:bodyPr/>
          <a:lstStyle/>
          <a:p>
            <a:endParaRPr lang="en-IN"/>
          </a:p>
        </p:txBody>
      </p:sp>
      <p:pic>
        <p:nvPicPr>
          <p:cNvPr id="4" name="Content Placeholder 3" descr="Basic decision tree on choosing the correct file service">
            <a:extLst>
              <a:ext uri="{FF2B5EF4-FFF2-40B4-BE49-F238E27FC236}">
                <a16:creationId xmlns:a16="http://schemas.microsoft.com/office/drawing/2014/main" id="{E93EFBA3-826E-4875-BD1D-B3B1F384122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124" y="1825625"/>
            <a:ext cx="10150998" cy="4351338"/>
          </a:xfrm>
          <a:prstGeom prst="rect">
            <a:avLst/>
          </a:prstGeom>
          <a:noFill/>
          <a:ln>
            <a:noFill/>
          </a:ln>
        </p:spPr>
      </p:pic>
    </p:spTree>
    <p:extLst>
      <p:ext uri="{BB962C8B-B14F-4D97-AF65-F5344CB8AC3E}">
        <p14:creationId xmlns:p14="http://schemas.microsoft.com/office/powerpoint/2010/main" val="144614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B56F-9101-41DB-8877-FE1D12F7F7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6CB82A-B62F-4FDD-A1E8-8475D52635BB}"/>
              </a:ext>
            </a:extLst>
          </p:cNvPr>
          <p:cNvSpPr>
            <a:spLocks noGrp="1"/>
          </p:cNvSpPr>
          <p:nvPr>
            <p:ph idx="1"/>
          </p:nvPr>
        </p:nvSpPr>
        <p:spPr/>
        <p:txBody>
          <a:bodyPr/>
          <a:lstStyle/>
          <a:p>
            <a:pPr marL="0" marR="0"/>
            <a:r>
              <a:rPr lang="en-IN" sz="1800" dirty="0">
                <a:solidFill>
                  <a:srgbClr val="171717"/>
                </a:solidFill>
                <a:effectLst/>
                <a:latin typeface="Segoe UI" panose="020B0502040204020203" pitchFamily="34" charset="0"/>
                <a:ea typeface="Times New Roman" panose="02020603050405020304" pitchFamily="18" charset="0"/>
              </a:rPr>
              <a:t>To keep the decision tree simple, limits of the target storage service aren't incorporated in the diagram. To find out more about current limits, and to determine whether you need to modify your choices based on them, see:</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Storage account limits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Blob Storage limits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4"/>
              </a:rPr>
              <a:t>Azure Files scalability and performance targets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5"/>
              </a:rPr>
              <a:t>Azure NetApp Files resource limits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71717"/>
                </a:solidFill>
                <a:effectLst/>
                <a:latin typeface="Segoe UI" panose="020B0502040204020203" pitchFamily="34" charset="0"/>
                <a:ea typeface="Calibri" panose="020F0502020204030204" pitchFamily="34" charset="0"/>
              </a:rPr>
              <a:t>If any of the limits pose a blocker for using a service, Azure supports several storage vendors that offer their solutions on Azure Marketplace. For information about validated ISV partners that provide file services, see </a:t>
            </a:r>
            <a:r>
              <a:rPr lang="en-IN"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6"/>
              </a:rPr>
              <a:t>Azure Storage partners for primary and secondary storage</a:t>
            </a:r>
            <a:r>
              <a:rPr lang="en-IN" sz="1800" dirty="0">
                <a:solidFill>
                  <a:srgbClr val="171717"/>
                </a:solidFill>
                <a:effectLst/>
                <a:latin typeface="Segoe UI" panose="020B0502040204020203" pitchFamily="34" charset="0"/>
                <a:ea typeface="Calibri" panose="020F0502020204030204" pitchFamily="34" charset="0"/>
              </a:rPr>
              <a:t>.</a:t>
            </a:r>
            <a:endParaRPr lang="en-IN" dirty="0"/>
          </a:p>
        </p:txBody>
      </p:sp>
    </p:spTree>
    <p:extLst>
      <p:ext uri="{BB962C8B-B14F-4D97-AF65-F5344CB8AC3E}">
        <p14:creationId xmlns:p14="http://schemas.microsoft.com/office/powerpoint/2010/main" val="147641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7A71-CCCB-4D64-AFB1-8A8F16FE6C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F41485-D8AB-4B5B-9BA0-7CD851471B69}"/>
              </a:ext>
            </a:extLst>
          </p:cNvPr>
          <p:cNvSpPr>
            <a:spLocks noGrp="1"/>
          </p:cNvSpPr>
          <p:nvPr>
            <p:ph idx="1"/>
          </p:nvPr>
        </p:nvSpPr>
        <p:spPr/>
        <p:txBody>
          <a:bodyPr>
            <a:normAutofit fontScale="77500" lnSpcReduction="20000"/>
          </a:bodyPr>
          <a:lstStyle/>
          <a:p>
            <a:pPr marL="0" marR="0">
              <a:lnSpc>
                <a:spcPct val="107000"/>
              </a:lnSpc>
              <a:spcBef>
                <a:spcPts val="0"/>
              </a:spcBef>
              <a:spcAft>
                <a:spcPts val="0"/>
              </a:spcAft>
            </a:pPr>
            <a:r>
              <a:rPr lang="en-IN" sz="1800" b="1" spc="75"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Select the migration method</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There are two basic migration methods for storage migrations.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Online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The online method uses the network for data migration. Either the public internet or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2"/>
              </a:rPr>
              <a:t>Azure ExpressRoute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can be used. If the service doesn't have a public endpoint, you must use a VPN with public internet.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Offline.</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The offline method uses one of the </a:t>
            </a:r>
            <a:r>
              <a:rPr lang="en-IN" sz="1800" u="sng"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Azure Data Box</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devices.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 decision to use an online method versus an offline method depends on the available network bandwidth. The online method is preferred in cases where there's sufficient network bandwidth to perform a migration within the needed timeline.</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It's possible to use a combination of both methods, offline method for the initial bulk migration and an online method for incremental migration of changes. Using both methods simultaneously requires a high level of coordination and isn't recommended for this reason. If you choose to use both methods isolate the data sets that are migrated online from the data sets that are migrated offline.</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For more information about the different migration methods and guidelines, see </a:t>
            </a:r>
            <a:r>
              <a:rPr lang="en-IN" sz="1800" u="sng" dirty="0">
                <a:solidFill>
                  <a:srgbClr val="000000"/>
                </a:solidFill>
                <a:effectLst/>
                <a:latin typeface="Segoe UI" panose="020B0502040204020203" pitchFamily="34" charset="0"/>
                <a:ea typeface="Times New Roman" panose="02020603050405020304" pitchFamily="18" charset="0"/>
                <a:hlinkClick r:id="rId4"/>
              </a:rPr>
              <a:t>Choose an Azure solution for data transfer</a:t>
            </a:r>
            <a:r>
              <a:rPr lang="en-IN" sz="1800" dirty="0">
                <a:solidFill>
                  <a:srgbClr val="171717"/>
                </a:solidFill>
                <a:effectLst/>
                <a:latin typeface="Segoe UI" panose="020B0502040204020203" pitchFamily="34" charset="0"/>
                <a:ea typeface="Times New Roman" panose="02020603050405020304" pitchFamily="18" charset="0"/>
              </a:rPr>
              <a:t> and </a:t>
            </a:r>
            <a:r>
              <a:rPr lang="en-IN" sz="1800" u="sng" dirty="0">
                <a:solidFill>
                  <a:srgbClr val="000000"/>
                </a:solidFill>
                <a:effectLst/>
                <a:latin typeface="Segoe UI" panose="020B0502040204020203" pitchFamily="34" charset="0"/>
                <a:ea typeface="Times New Roman" panose="02020603050405020304" pitchFamily="18" charset="0"/>
                <a:hlinkClick r:id="rId5"/>
              </a:rPr>
              <a:t>Migrate to Azure file shares</a:t>
            </a:r>
            <a:r>
              <a:rPr lang="en-IN" sz="1800" dirty="0">
                <a:solidFill>
                  <a:srgbClr val="171717"/>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IN" sz="1800" b="1" spc="75"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Choose the best migration tool for the job</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There are various migration tools that you can use to perform the migration. Some are open source like </a:t>
            </a:r>
            <a:r>
              <a:rPr lang="en-IN" sz="1800" dirty="0" err="1">
                <a:solidFill>
                  <a:srgbClr val="171717"/>
                </a:solidFill>
                <a:effectLst/>
                <a:latin typeface="Segoe UI" panose="020B0502040204020203" pitchFamily="34" charset="0"/>
                <a:ea typeface="Times New Roman" panose="02020603050405020304" pitchFamily="18" charset="0"/>
              </a:rPr>
              <a:t>AzCopy</a:t>
            </a:r>
            <a:r>
              <a:rPr lang="en-IN" sz="1800" dirty="0">
                <a:solidFill>
                  <a:srgbClr val="171717"/>
                </a:solidFill>
                <a:effectLst/>
                <a:latin typeface="Segoe UI" panose="020B0502040204020203" pitchFamily="34" charset="0"/>
                <a:ea typeface="Times New Roman" panose="02020603050405020304" pitchFamily="18" charset="0"/>
              </a:rPr>
              <a:t>, robocopy, </a:t>
            </a:r>
            <a:r>
              <a:rPr lang="en-IN" sz="1800" dirty="0" err="1">
                <a:solidFill>
                  <a:srgbClr val="171717"/>
                </a:solidFill>
                <a:effectLst/>
                <a:latin typeface="Segoe UI" panose="020B0502040204020203" pitchFamily="34" charset="0"/>
                <a:ea typeface="Times New Roman" panose="02020603050405020304" pitchFamily="18" charset="0"/>
              </a:rPr>
              <a:t>xcopy</a:t>
            </a:r>
            <a:r>
              <a:rPr lang="en-IN" sz="1800" dirty="0">
                <a:solidFill>
                  <a:srgbClr val="171717"/>
                </a:solidFill>
                <a:effectLst/>
                <a:latin typeface="Segoe UI" panose="020B0502040204020203" pitchFamily="34" charset="0"/>
                <a:ea typeface="Times New Roman" panose="02020603050405020304" pitchFamily="18" charset="0"/>
              </a:rPr>
              <a:t>, and </a:t>
            </a:r>
            <a:r>
              <a:rPr lang="en-IN" sz="1800" dirty="0" err="1">
                <a:solidFill>
                  <a:srgbClr val="171717"/>
                </a:solidFill>
                <a:effectLst/>
                <a:latin typeface="Segoe UI" panose="020B0502040204020203" pitchFamily="34" charset="0"/>
                <a:ea typeface="Times New Roman" panose="02020603050405020304" pitchFamily="18" charset="0"/>
              </a:rPr>
              <a:t>rsync</a:t>
            </a:r>
            <a:r>
              <a:rPr lang="en-IN" sz="1800" dirty="0">
                <a:solidFill>
                  <a:srgbClr val="171717"/>
                </a:solidFill>
                <a:effectLst/>
                <a:latin typeface="Segoe UI" panose="020B0502040204020203" pitchFamily="34" charset="0"/>
                <a:ea typeface="Times New Roman" panose="02020603050405020304" pitchFamily="18" charset="0"/>
              </a:rPr>
              <a:t> while others are commercial. List of available commercial tools and comparison between them is available on our </a:t>
            </a:r>
            <a:r>
              <a:rPr lang="en-IN" sz="1800" u="sng" dirty="0">
                <a:solidFill>
                  <a:srgbClr val="000000"/>
                </a:solidFill>
                <a:effectLst/>
                <a:latin typeface="Segoe UI" panose="020B0502040204020203" pitchFamily="34" charset="0"/>
                <a:ea typeface="Times New Roman" panose="02020603050405020304" pitchFamily="18" charset="0"/>
                <a:hlinkClick r:id="rId6"/>
              </a:rPr>
              <a:t>comparison matrix</a:t>
            </a:r>
            <a:r>
              <a:rPr lang="en-IN" sz="1800" dirty="0">
                <a:solidFill>
                  <a:srgbClr val="171717"/>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Open-source tools are well suited for small-scale migrations. For migration from Windows file servers to Azure Files, Microsoft recommends starting with Azure Files native capability and using </a:t>
            </a:r>
            <a:r>
              <a:rPr lang="en-IN" sz="1800" u="sng" dirty="0">
                <a:solidFill>
                  <a:srgbClr val="000000"/>
                </a:solidFill>
                <a:effectLst/>
                <a:latin typeface="Segoe UI" panose="020B0502040204020203" pitchFamily="34" charset="0"/>
                <a:ea typeface="Times New Roman" panose="02020603050405020304" pitchFamily="18" charset="0"/>
                <a:hlinkClick r:id="rId7"/>
              </a:rPr>
              <a:t>Azure File Sync</a:t>
            </a:r>
            <a:r>
              <a:rPr lang="en-IN" sz="1800" dirty="0">
                <a:solidFill>
                  <a:srgbClr val="171717"/>
                </a:solidFill>
                <a:effectLst/>
                <a:latin typeface="Segoe UI" panose="020B0502040204020203" pitchFamily="34" charset="0"/>
                <a:ea typeface="Times New Roman" panose="02020603050405020304" pitchFamily="18" charset="0"/>
              </a:rPr>
              <a:t>. For more complex migrations consisting of different sources, large capacity, or special requirements like throttling or detailed reporting with audit capabilities, commercial tools are the best choice. These tools make the migration easier and reduce the risk significantly. Most commercial tools can also perform the discovery, which provides a valuable input for the assessment.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0333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FED-B046-4EDC-B05D-57C45DB1B0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06269F-2C00-4EA1-8117-B34220C476CA}"/>
              </a:ext>
            </a:extLst>
          </p:cNvPr>
          <p:cNvSpPr>
            <a:spLocks noGrp="1"/>
          </p:cNvSpPr>
          <p:nvPr>
            <p:ph idx="1"/>
          </p:nvPr>
        </p:nvSpPr>
        <p:spPr/>
        <p:txBody>
          <a:bodyPr>
            <a:normAutofit fontScale="92500" lnSpcReduction="10000"/>
          </a:bodyPr>
          <a:lstStyle/>
          <a:p>
            <a:pPr marL="0" marR="0">
              <a:lnSpc>
                <a:spcPct val="107000"/>
              </a:lnSpc>
              <a:spcBef>
                <a:spcPts val="0"/>
              </a:spcBef>
              <a:spcAft>
                <a:spcPts val="0"/>
              </a:spcAft>
            </a:pPr>
            <a:r>
              <a:rPr lang="en-IN" sz="1800" b="1" i="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Migration phase</a:t>
            </a:r>
            <a:endParaRPr lang="en-IN"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 migration phase is the final migration step that does data movement and migration. Typically, you'll run through the migration phase several times to accomplish an easier switchover. The migration phase consists of the following steps:</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Initial migration.</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The initial migration step migrates all the data from the source to the target. This step migrates the bulk of the data that needs to be migrated.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Resync.</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A resync operation migrates any data that was changed after the initial migration step. You can repeat this step several times if there are numerous changes. The goal of running multiple resync operations is to reduce the time it takes for the final step. For inactive data and for data that has no changes (like backup or archive data), you can skip this step.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tabLst>
                <a:tab pos="457200" algn="l"/>
              </a:tabLst>
            </a:pPr>
            <a:r>
              <a:rPr lang="en-IN" sz="1800" b="1"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Final switchover</a:t>
            </a: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 The final switchover step switches the active usage of the data from the source to the target and retires the source.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IN" sz="1800" dirty="0">
                <a:solidFill>
                  <a:srgbClr val="171717"/>
                </a:solidFill>
                <a:effectLst/>
                <a:latin typeface="Segoe UI" panose="020B0502040204020203" pitchFamily="34" charset="0"/>
                <a:ea typeface="Times New Roman" panose="02020603050405020304" pitchFamily="18" charset="0"/>
              </a:rPr>
              <a:t>The duration of the migration for unstructured data depends on several aspects. Outside of the chosen method, the most critical factors are the total size of the data and file size distribution. The bigger the total data set, the longer the migration time. The smaller the average file size, the longer the migration time. If you have a large number of small files consider archiving them in larger files (like to a .tar or .zip file), if applicable, to reduce the total migration time.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5690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1968</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Open Sans</vt:lpstr>
      <vt:lpstr>Segoe UI</vt:lpstr>
      <vt:lpstr>Symbol</vt:lpstr>
      <vt:lpstr>Times New Roman</vt:lpstr>
      <vt:lpstr>Office Theme</vt:lpstr>
      <vt:lpstr>Azure Storage migration overview </vt:lpstr>
      <vt:lpstr>PowerPoint Presentation</vt:lpstr>
      <vt:lpstr>PowerPoint Presentation</vt:lpstr>
      <vt:lpstr>Assessment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Storage vs Database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migration overview</dc:title>
  <dc:creator>deoresulakshana@gmail.com</dc:creator>
  <cp:lastModifiedBy>deoresulakshana@gmail.com</cp:lastModifiedBy>
  <cp:revision>2</cp:revision>
  <dcterms:created xsi:type="dcterms:W3CDTF">2021-08-19T06:44:47Z</dcterms:created>
  <dcterms:modified xsi:type="dcterms:W3CDTF">2021-08-19T08:33:04Z</dcterms:modified>
</cp:coreProperties>
</file>