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B67A-4201-4351-8A56-E56860C9DA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E636A5-9180-4868-BDD7-7D12DA9461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18252C-7850-4435-9277-47FABA6C1099}"/>
              </a:ext>
            </a:extLst>
          </p:cNvPr>
          <p:cNvSpPr>
            <a:spLocks noGrp="1"/>
          </p:cNvSpPr>
          <p:nvPr>
            <p:ph type="dt" sz="half" idx="10"/>
          </p:nvPr>
        </p:nvSpPr>
        <p:spPr/>
        <p:txBody>
          <a:bodyPr/>
          <a:lstStyle/>
          <a:p>
            <a:fld id="{3ADEC9A5-9427-44FD-BF5D-B9A0ECD97DFD}" type="datetimeFigureOut">
              <a:rPr lang="en-IN" smtClean="0"/>
              <a:t>18-08-2021</a:t>
            </a:fld>
            <a:endParaRPr lang="en-IN"/>
          </a:p>
        </p:txBody>
      </p:sp>
      <p:sp>
        <p:nvSpPr>
          <p:cNvPr id="5" name="Footer Placeholder 4">
            <a:extLst>
              <a:ext uri="{FF2B5EF4-FFF2-40B4-BE49-F238E27FC236}">
                <a16:creationId xmlns:a16="http://schemas.microsoft.com/office/drawing/2014/main" id="{12DB66B7-4271-4E18-81E5-61763182E7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300C04-E2A0-461D-96D3-6728E81297CC}"/>
              </a:ext>
            </a:extLst>
          </p:cNvPr>
          <p:cNvSpPr>
            <a:spLocks noGrp="1"/>
          </p:cNvSpPr>
          <p:nvPr>
            <p:ph type="sldNum" sz="quarter" idx="12"/>
          </p:nvPr>
        </p:nvSpPr>
        <p:spPr/>
        <p:txBody>
          <a:bodyPr/>
          <a:lstStyle/>
          <a:p>
            <a:fld id="{56130EFD-E6EC-4203-AC42-A7AD123AEE36}" type="slidenum">
              <a:rPr lang="en-IN" smtClean="0"/>
              <a:t>‹#›</a:t>
            </a:fld>
            <a:endParaRPr lang="en-IN"/>
          </a:p>
        </p:txBody>
      </p:sp>
    </p:spTree>
    <p:extLst>
      <p:ext uri="{BB962C8B-B14F-4D97-AF65-F5344CB8AC3E}">
        <p14:creationId xmlns:p14="http://schemas.microsoft.com/office/powerpoint/2010/main" val="198623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12C7-902E-49C6-AAF1-4F9A0901DF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F7C3C1-1BEE-4EA4-84B4-1EF04E5ADA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4D6942-3CA0-4D37-A56C-EDB6510F3DB8}"/>
              </a:ext>
            </a:extLst>
          </p:cNvPr>
          <p:cNvSpPr>
            <a:spLocks noGrp="1"/>
          </p:cNvSpPr>
          <p:nvPr>
            <p:ph type="dt" sz="half" idx="10"/>
          </p:nvPr>
        </p:nvSpPr>
        <p:spPr/>
        <p:txBody>
          <a:bodyPr/>
          <a:lstStyle/>
          <a:p>
            <a:fld id="{3ADEC9A5-9427-44FD-BF5D-B9A0ECD97DFD}" type="datetimeFigureOut">
              <a:rPr lang="en-IN" smtClean="0"/>
              <a:t>18-08-2021</a:t>
            </a:fld>
            <a:endParaRPr lang="en-IN"/>
          </a:p>
        </p:txBody>
      </p:sp>
      <p:sp>
        <p:nvSpPr>
          <p:cNvPr id="5" name="Footer Placeholder 4">
            <a:extLst>
              <a:ext uri="{FF2B5EF4-FFF2-40B4-BE49-F238E27FC236}">
                <a16:creationId xmlns:a16="http://schemas.microsoft.com/office/drawing/2014/main" id="{E5ED8E63-A62B-4563-8982-A4AD3AC206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FE3B6B-4ED7-4C6D-AC73-2CD6AE0226AD}"/>
              </a:ext>
            </a:extLst>
          </p:cNvPr>
          <p:cNvSpPr>
            <a:spLocks noGrp="1"/>
          </p:cNvSpPr>
          <p:nvPr>
            <p:ph type="sldNum" sz="quarter" idx="12"/>
          </p:nvPr>
        </p:nvSpPr>
        <p:spPr/>
        <p:txBody>
          <a:bodyPr/>
          <a:lstStyle/>
          <a:p>
            <a:fld id="{56130EFD-E6EC-4203-AC42-A7AD123AEE36}" type="slidenum">
              <a:rPr lang="en-IN" smtClean="0"/>
              <a:t>‹#›</a:t>
            </a:fld>
            <a:endParaRPr lang="en-IN"/>
          </a:p>
        </p:txBody>
      </p:sp>
    </p:spTree>
    <p:extLst>
      <p:ext uri="{BB962C8B-B14F-4D97-AF65-F5344CB8AC3E}">
        <p14:creationId xmlns:p14="http://schemas.microsoft.com/office/powerpoint/2010/main" val="2669940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C362AE-8659-44B2-9B4D-F4A8B1CE55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84FCB6-D670-40F3-B748-92225DE7E2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CB5557-1E8A-45B0-B178-2522E474639E}"/>
              </a:ext>
            </a:extLst>
          </p:cNvPr>
          <p:cNvSpPr>
            <a:spLocks noGrp="1"/>
          </p:cNvSpPr>
          <p:nvPr>
            <p:ph type="dt" sz="half" idx="10"/>
          </p:nvPr>
        </p:nvSpPr>
        <p:spPr/>
        <p:txBody>
          <a:bodyPr/>
          <a:lstStyle/>
          <a:p>
            <a:fld id="{3ADEC9A5-9427-44FD-BF5D-B9A0ECD97DFD}" type="datetimeFigureOut">
              <a:rPr lang="en-IN" smtClean="0"/>
              <a:t>18-08-2021</a:t>
            </a:fld>
            <a:endParaRPr lang="en-IN"/>
          </a:p>
        </p:txBody>
      </p:sp>
      <p:sp>
        <p:nvSpPr>
          <p:cNvPr id="5" name="Footer Placeholder 4">
            <a:extLst>
              <a:ext uri="{FF2B5EF4-FFF2-40B4-BE49-F238E27FC236}">
                <a16:creationId xmlns:a16="http://schemas.microsoft.com/office/drawing/2014/main" id="{B723246C-964F-4590-AF58-10A8180F5C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ABD1B8-237A-492A-B71F-A3B5FD579072}"/>
              </a:ext>
            </a:extLst>
          </p:cNvPr>
          <p:cNvSpPr>
            <a:spLocks noGrp="1"/>
          </p:cNvSpPr>
          <p:nvPr>
            <p:ph type="sldNum" sz="quarter" idx="12"/>
          </p:nvPr>
        </p:nvSpPr>
        <p:spPr/>
        <p:txBody>
          <a:bodyPr/>
          <a:lstStyle/>
          <a:p>
            <a:fld id="{56130EFD-E6EC-4203-AC42-A7AD123AEE36}" type="slidenum">
              <a:rPr lang="en-IN" smtClean="0"/>
              <a:t>‹#›</a:t>
            </a:fld>
            <a:endParaRPr lang="en-IN"/>
          </a:p>
        </p:txBody>
      </p:sp>
    </p:spTree>
    <p:extLst>
      <p:ext uri="{BB962C8B-B14F-4D97-AF65-F5344CB8AC3E}">
        <p14:creationId xmlns:p14="http://schemas.microsoft.com/office/powerpoint/2010/main" val="3879109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40555-2147-43CB-8B00-B7EF25899B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DC6E3C-B773-42E1-B55B-20C6DF5DB4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06D194-7601-45C7-B2FA-A39296EBDC44}"/>
              </a:ext>
            </a:extLst>
          </p:cNvPr>
          <p:cNvSpPr>
            <a:spLocks noGrp="1"/>
          </p:cNvSpPr>
          <p:nvPr>
            <p:ph type="dt" sz="half" idx="10"/>
          </p:nvPr>
        </p:nvSpPr>
        <p:spPr/>
        <p:txBody>
          <a:bodyPr/>
          <a:lstStyle/>
          <a:p>
            <a:fld id="{3ADEC9A5-9427-44FD-BF5D-B9A0ECD97DFD}" type="datetimeFigureOut">
              <a:rPr lang="en-IN" smtClean="0"/>
              <a:t>18-08-2021</a:t>
            </a:fld>
            <a:endParaRPr lang="en-IN"/>
          </a:p>
        </p:txBody>
      </p:sp>
      <p:sp>
        <p:nvSpPr>
          <p:cNvPr id="5" name="Footer Placeholder 4">
            <a:extLst>
              <a:ext uri="{FF2B5EF4-FFF2-40B4-BE49-F238E27FC236}">
                <a16:creationId xmlns:a16="http://schemas.microsoft.com/office/drawing/2014/main" id="{84300FCA-37A2-4153-B4CF-D45687B2AF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629E8B-F068-4AF4-B37E-BCFEEF390738}"/>
              </a:ext>
            </a:extLst>
          </p:cNvPr>
          <p:cNvSpPr>
            <a:spLocks noGrp="1"/>
          </p:cNvSpPr>
          <p:nvPr>
            <p:ph type="sldNum" sz="quarter" idx="12"/>
          </p:nvPr>
        </p:nvSpPr>
        <p:spPr/>
        <p:txBody>
          <a:bodyPr/>
          <a:lstStyle/>
          <a:p>
            <a:fld id="{56130EFD-E6EC-4203-AC42-A7AD123AEE36}" type="slidenum">
              <a:rPr lang="en-IN" smtClean="0"/>
              <a:t>‹#›</a:t>
            </a:fld>
            <a:endParaRPr lang="en-IN"/>
          </a:p>
        </p:txBody>
      </p:sp>
    </p:spTree>
    <p:extLst>
      <p:ext uri="{BB962C8B-B14F-4D97-AF65-F5344CB8AC3E}">
        <p14:creationId xmlns:p14="http://schemas.microsoft.com/office/powerpoint/2010/main" val="3888529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CB5E-AE3F-4FDD-AFD3-02923FB65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F676BF-00B7-40AB-9DB6-B0562449AD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270E42-50C4-419D-9A1A-FEDD0B950A4D}"/>
              </a:ext>
            </a:extLst>
          </p:cNvPr>
          <p:cNvSpPr>
            <a:spLocks noGrp="1"/>
          </p:cNvSpPr>
          <p:nvPr>
            <p:ph type="dt" sz="half" idx="10"/>
          </p:nvPr>
        </p:nvSpPr>
        <p:spPr/>
        <p:txBody>
          <a:bodyPr/>
          <a:lstStyle/>
          <a:p>
            <a:fld id="{3ADEC9A5-9427-44FD-BF5D-B9A0ECD97DFD}" type="datetimeFigureOut">
              <a:rPr lang="en-IN" smtClean="0"/>
              <a:t>18-08-2021</a:t>
            </a:fld>
            <a:endParaRPr lang="en-IN"/>
          </a:p>
        </p:txBody>
      </p:sp>
      <p:sp>
        <p:nvSpPr>
          <p:cNvPr id="5" name="Footer Placeholder 4">
            <a:extLst>
              <a:ext uri="{FF2B5EF4-FFF2-40B4-BE49-F238E27FC236}">
                <a16:creationId xmlns:a16="http://schemas.microsoft.com/office/drawing/2014/main" id="{0DC70FA0-9B78-497F-9EDE-A09C7D5700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74902-82E3-47CC-B453-8BE81FA9F75D}"/>
              </a:ext>
            </a:extLst>
          </p:cNvPr>
          <p:cNvSpPr>
            <a:spLocks noGrp="1"/>
          </p:cNvSpPr>
          <p:nvPr>
            <p:ph type="sldNum" sz="quarter" idx="12"/>
          </p:nvPr>
        </p:nvSpPr>
        <p:spPr/>
        <p:txBody>
          <a:bodyPr/>
          <a:lstStyle/>
          <a:p>
            <a:fld id="{56130EFD-E6EC-4203-AC42-A7AD123AEE36}" type="slidenum">
              <a:rPr lang="en-IN" smtClean="0"/>
              <a:t>‹#›</a:t>
            </a:fld>
            <a:endParaRPr lang="en-IN"/>
          </a:p>
        </p:txBody>
      </p:sp>
    </p:spTree>
    <p:extLst>
      <p:ext uri="{BB962C8B-B14F-4D97-AF65-F5344CB8AC3E}">
        <p14:creationId xmlns:p14="http://schemas.microsoft.com/office/powerpoint/2010/main" val="3842269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6501-15D7-4E2A-9280-A79EE69CDC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2890E6-85AF-4554-88BD-EEB8F3A7E7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C6C07F-602E-4A9C-B242-CA8D1D20EA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713EAA-78FA-49C0-BA31-E95584CA2DFD}"/>
              </a:ext>
            </a:extLst>
          </p:cNvPr>
          <p:cNvSpPr>
            <a:spLocks noGrp="1"/>
          </p:cNvSpPr>
          <p:nvPr>
            <p:ph type="dt" sz="half" idx="10"/>
          </p:nvPr>
        </p:nvSpPr>
        <p:spPr/>
        <p:txBody>
          <a:bodyPr/>
          <a:lstStyle/>
          <a:p>
            <a:fld id="{3ADEC9A5-9427-44FD-BF5D-B9A0ECD97DFD}" type="datetimeFigureOut">
              <a:rPr lang="en-IN" smtClean="0"/>
              <a:t>18-08-2021</a:t>
            </a:fld>
            <a:endParaRPr lang="en-IN"/>
          </a:p>
        </p:txBody>
      </p:sp>
      <p:sp>
        <p:nvSpPr>
          <p:cNvPr id="6" name="Footer Placeholder 5">
            <a:extLst>
              <a:ext uri="{FF2B5EF4-FFF2-40B4-BE49-F238E27FC236}">
                <a16:creationId xmlns:a16="http://schemas.microsoft.com/office/drawing/2014/main" id="{713F4D4E-104E-485F-B9E6-4A4CB3704F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E5BE13-F889-43CD-B5E5-FC73056054D4}"/>
              </a:ext>
            </a:extLst>
          </p:cNvPr>
          <p:cNvSpPr>
            <a:spLocks noGrp="1"/>
          </p:cNvSpPr>
          <p:nvPr>
            <p:ph type="sldNum" sz="quarter" idx="12"/>
          </p:nvPr>
        </p:nvSpPr>
        <p:spPr/>
        <p:txBody>
          <a:bodyPr/>
          <a:lstStyle/>
          <a:p>
            <a:fld id="{56130EFD-E6EC-4203-AC42-A7AD123AEE36}" type="slidenum">
              <a:rPr lang="en-IN" smtClean="0"/>
              <a:t>‹#›</a:t>
            </a:fld>
            <a:endParaRPr lang="en-IN"/>
          </a:p>
        </p:txBody>
      </p:sp>
    </p:spTree>
    <p:extLst>
      <p:ext uri="{BB962C8B-B14F-4D97-AF65-F5344CB8AC3E}">
        <p14:creationId xmlns:p14="http://schemas.microsoft.com/office/powerpoint/2010/main" val="227408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2D232-6D84-4C49-A143-8EE7D3606D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F0A3F9-1185-47EB-BE46-79896AA39F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B1E9A9-0726-44BE-ADFE-5E441F40F1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195F61-2EF4-4254-8131-1B832B622C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2F1E9-E256-41FF-A96A-7A2EDD474F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08C348-DF75-443C-954F-66F20E1E537D}"/>
              </a:ext>
            </a:extLst>
          </p:cNvPr>
          <p:cNvSpPr>
            <a:spLocks noGrp="1"/>
          </p:cNvSpPr>
          <p:nvPr>
            <p:ph type="dt" sz="half" idx="10"/>
          </p:nvPr>
        </p:nvSpPr>
        <p:spPr/>
        <p:txBody>
          <a:bodyPr/>
          <a:lstStyle/>
          <a:p>
            <a:fld id="{3ADEC9A5-9427-44FD-BF5D-B9A0ECD97DFD}" type="datetimeFigureOut">
              <a:rPr lang="en-IN" smtClean="0"/>
              <a:t>18-08-2021</a:t>
            </a:fld>
            <a:endParaRPr lang="en-IN"/>
          </a:p>
        </p:txBody>
      </p:sp>
      <p:sp>
        <p:nvSpPr>
          <p:cNvPr id="8" name="Footer Placeholder 7">
            <a:extLst>
              <a:ext uri="{FF2B5EF4-FFF2-40B4-BE49-F238E27FC236}">
                <a16:creationId xmlns:a16="http://schemas.microsoft.com/office/drawing/2014/main" id="{7E77E7ED-7140-4777-92AF-693DF5C456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D68212-2883-4A47-99D2-AAD4DFD39DB3}"/>
              </a:ext>
            </a:extLst>
          </p:cNvPr>
          <p:cNvSpPr>
            <a:spLocks noGrp="1"/>
          </p:cNvSpPr>
          <p:nvPr>
            <p:ph type="sldNum" sz="quarter" idx="12"/>
          </p:nvPr>
        </p:nvSpPr>
        <p:spPr/>
        <p:txBody>
          <a:bodyPr/>
          <a:lstStyle/>
          <a:p>
            <a:fld id="{56130EFD-E6EC-4203-AC42-A7AD123AEE36}" type="slidenum">
              <a:rPr lang="en-IN" smtClean="0"/>
              <a:t>‹#›</a:t>
            </a:fld>
            <a:endParaRPr lang="en-IN"/>
          </a:p>
        </p:txBody>
      </p:sp>
    </p:spTree>
    <p:extLst>
      <p:ext uri="{BB962C8B-B14F-4D97-AF65-F5344CB8AC3E}">
        <p14:creationId xmlns:p14="http://schemas.microsoft.com/office/powerpoint/2010/main" val="2920043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5C002-5EA5-4285-8895-CB2FE71EBE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F1A3F7-7AD8-4ECE-BAC9-E89BBB7A7815}"/>
              </a:ext>
            </a:extLst>
          </p:cNvPr>
          <p:cNvSpPr>
            <a:spLocks noGrp="1"/>
          </p:cNvSpPr>
          <p:nvPr>
            <p:ph type="dt" sz="half" idx="10"/>
          </p:nvPr>
        </p:nvSpPr>
        <p:spPr/>
        <p:txBody>
          <a:bodyPr/>
          <a:lstStyle/>
          <a:p>
            <a:fld id="{3ADEC9A5-9427-44FD-BF5D-B9A0ECD97DFD}" type="datetimeFigureOut">
              <a:rPr lang="en-IN" smtClean="0"/>
              <a:t>18-08-2021</a:t>
            </a:fld>
            <a:endParaRPr lang="en-IN"/>
          </a:p>
        </p:txBody>
      </p:sp>
      <p:sp>
        <p:nvSpPr>
          <p:cNvPr id="4" name="Footer Placeholder 3">
            <a:extLst>
              <a:ext uri="{FF2B5EF4-FFF2-40B4-BE49-F238E27FC236}">
                <a16:creationId xmlns:a16="http://schemas.microsoft.com/office/drawing/2014/main" id="{9854E112-E0CB-441B-BAE9-593125AECF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8BA6B5-80F6-4C09-A785-1AF5CC2F8218}"/>
              </a:ext>
            </a:extLst>
          </p:cNvPr>
          <p:cNvSpPr>
            <a:spLocks noGrp="1"/>
          </p:cNvSpPr>
          <p:nvPr>
            <p:ph type="sldNum" sz="quarter" idx="12"/>
          </p:nvPr>
        </p:nvSpPr>
        <p:spPr/>
        <p:txBody>
          <a:bodyPr/>
          <a:lstStyle/>
          <a:p>
            <a:fld id="{56130EFD-E6EC-4203-AC42-A7AD123AEE36}" type="slidenum">
              <a:rPr lang="en-IN" smtClean="0"/>
              <a:t>‹#›</a:t>
            </a:fld>
            <a:endParaRPr lang="en-IN"/>
          </a:p>
        </p:txBody>
      </p:sp>
    </p:spTree>
    <p:extLst>
      <p:ext uri="{BB962C8B-B14F-4D97-AF65-F5344CB8AC3E}">
        <p14:creationId xmlns:p14="http://schemas.microsoft.com/office/powerpoint/2010/main" val="204896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3648B5-4940-4C66-ABA7-42EDDE413463}"/>
              </a:ext>
            </a:extLst>
          </p:cNvPr>
          <p:cNvSpPr>
            <a:spLocks noGrp="1"/>
          </p:cNvSpPr>
          <p:nvPr>
            <p:ph type="dt" sz="half" idx="10"/>
          </p:nvPr>
        </p:nvSpPr>
        <p:spPr/>
        <p:txBody>
          <a:bodyPr/>
          <a:lstStyle/>
          <a:p>
            <a:fld id="{3ADEC9A5-9427-44FD-BF5D-B9A0ECD97DFD}" type="datetimeFigureOut">
              <a:rPr lang="en-IN" smtClean="0"/>
              <a:t>18-08-2021</a:t>
            </a:fld>
            <a:endParaRPr lang="en-IN"/>
          </a:p>
        </p:txBody>
      </p:sp>
      <p:sp>
        <p:nvSpPr>
          <p:cNvPr id="3" name="Footer Placeholder 2">
            <a:extLst>
              <a:ext uri="{FF2B5EF4-FFF2-40B4-BE49-F238E27FC236}">
                <a16:creationId xmlns:a16="http://schemas.microsoft.com/office/drawing/2014/main" id="{1E717DC6-4617-4DD4-9E95-85DEE35413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46258D-7264-4FE8-B04C-CCF3DEE07F7A}"/>
              </a:ext>
            </a:extLst>
          </p:cNvPr>
          <p:cNvSpPr>
            <a:spLocks noGrp="1"/>
          </p:cNvSpPr>
          <p:nvPr>
            <p:ph type="sldNum" sz="quarter" idx="12"/>
          </p:nvPr>
        </p:nvSpPr>
        <p:spPr/>
        <p:txBody>
          <a:bodyPr/>
          <a:lstStyle/>
          <a:p>
            <a:fld id="{56130EFD-E6EC-4203-AC42-A7AD123AEE36}" type="slidenum">
              <a:rPr lang="en-IN" smtClean="0"/>
              <a:t>‹#›</a:t>
            </a:fld>
            <a:endParaRPr lang="en-IN"/>
          </a:p>
        </p:txBody>
      </p:sp>
    </p:spTree>
    <p:extLst>
      <p:ext uri="{BB962C8B-B14F-4D97-AF65-F5344CB8AC3E}">
        <p14:creationId xmlns:p14="http://schemas.microsoft.com/office/powerpoint/2010/main" val="330251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B6D1-240C-4235-80DB-E6C74CAEC2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31ED5C-E487-4ECA-84F1-3712794C42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3A9CA5-25E9-4C08-A669-FB6002DC1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029F51-6BD3-4181-9F93-2FF06B5EA2F5}"/>
              </a:ext>
            </a:extLst>
          </p:cNvPr>
          <p:cNvSpPr>
            <a:spLocks noGrp="1"/>
          </p:cNvSpPr>
          <p:nvPr>
            <p:ph type="dt" sz="half" idx="10"/>
          </p:nvPr>
        </p:nvSpPr>
        <p:spPr/>
        <p:txBody>
          <a:bodyPr/>
          <a:lstStyle/>
          <a:p>
            <a:fld id="{3ADEC9A5-9427-44FD-BF5D-B9A0ECD97DFD}" type="datetimeFigureOut">
              <a:rPr lang="en-IN" smtClean="0"/>
              <a:t>18-08-2021</a:t>
            </a:fld>
            <a:endParaRPr lang="en-IN"/>
          </a:p>
        </p:txBody>
      </p:sp>
      <p:sp>
        <p:nvSpPr>
          <p:cNvPr id="6" name="Footer Placeholder 5">
            <a:extLst>
              <a:ext uri="{FF2B5EF4-FFF2-40B4-BE49-F238E27FC236}">
                <a16:creationId xmlns:a16="http://schemas.microsoft.com/office/drawing/2014/main" id="{28854737-13A8-4788-ABD1-8373B0D7EA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91940A-0C3C-4C40-9010-5BB3EFFFB8D1}"/>
              </a:ext>
            </a:extLst>
          </p:cNvPr>
          <p:cNvSpPr>
            <a:spLocks noGrp="1"/>
          </p:cNvSpPr>
          <p:nvPr>
            <p:ph type="sldNum" sz="quarter" idx="12"/>
          </p:nvPr>
        </p:nvSpPr>
        <p:spPr/>
        <p:txBody>
          <a:bodyPr/>
          <a:lstStyle/>
          <a:p>
            <a:fld id="{56130EFD-E6EC-4203-AC42-A7AD123AEE36}" type="slidenum">
              <a:rPr lang="en-IN" smtClean="0"/>
              <a:t>‹#›</a:t>
            </a:fld>
            <a:endParaRPr lang="en-IN"/>
          </a:p>
        </p:txBody>
      </p:sp>
    </p:spTree>
    <p:extLst>
      <p:ext uri="{BB962C8B-B14F-4D97-AF65-F5344CB8AC3E}">
        <p14:creationId xmlns:p14="http://schemas.microsoft.com/office/powerpoint/2010/main" val="2677391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F2102-83CA-432A-9246-AC415A1BBD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608E04-D18E-43D0-9449-B30C56C7A5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254CC6-C4D5-4E62-811A-32D5DD1B4C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EF99A8-7AFA-4759-83E2-45BFAAE62842}"/>
              </a:ext>
            </a:extLst>
          </p:cNvPr>
          <p:cNvSpPr>
            <a:spLocks noGrp="1"/>
          </p:cNvSpPr>
          <p:nvPr>
            <p:ph type="dt" sz="half" idx="10"/>
          </p:nvPr>
        </p:nvSpPr>
        <p:spPr/>
        <p:txBody>
          <a:bodyPr/>
          <a:lstStyle/>
          <a:p>
            <a:fld id="{3ADEC9A5-9427-44FD-BF5D-B9A0ECD97DFD}" type="datetimeFigureOut">
              <a:rPr lang="en-IN" smtClean="0"/>
              <a:t>18-08-2021</a:t>
            </a:fld>
            <a:endParaRPr lang="en-IN"/>
          </a:p>
        </p:txBody>
      </p:sp>
      <p:sp>
        <p:nvSpPr>
          <p:cNvPr id="6" name="Footer Placeholder 5">
            <a:extLst>
              <a:ext uri="{FF2B5EF4-FFF2-40B4-BE49-F238E27FC236}">
                <a16:creationId xmlns:a16="http://schemas.microsoft.com/office/drawing/2014/main" id="{BD9039E3-4B63-4371-88AF-590D84DA2B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C704CF-4B15-43DC-AEE2-0544E5DD0CE7}"/>
              </a:ext>
            </a:extLst>
          </p:cNvPr>
          <p:cNvSpPr>
            <a:spLocks noGrp="1"/>
          </p:cNvSpPr>
          <p:nvPr>
            <p:ph type="sldNum" sz="quarter" idx="12"/>
          </p:nvPr>
        </p:nvSpPr>
        <p:spPr/>
        <p:txBody>
          <a:bodyPr/>
          <a:lstStyle/>
          <a:p>
            <a:fld id="{56130EFD-E6EC-4203-AC42-A7AD123AEE36}" type="slidenum">
              <a:rPr lang="en-IN" smtClean="0"/>
              <a:t>‹#›</a:t>
            </a:fld>
            <a:endParaRPr lang="en-IN"/>
          </a:p>
        </p:txBody>
      </p:sp>
    </p:spTree>
    <p:extLst>
      <p:ext uri="{BB962C8B-B14F-4D97-AF65-F5344CB8AC3E}">
        <p14:creationId xmlns:p14="http://schemas.microsoft.com/office/powerpoint/2010/main" val="1932346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3E3136-9478-4C74-9710-57A27845D2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F871AD-3643-4A0E-8532-4B428B122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512173-5B09-4E30-A46F-ADFD3862E4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DEC9A5-9427-44FD-BF5D-B9A0ECD97DFD}" type="datetimeFigureOut">
              <a:rPr lang="en-IN" smtClean="0"/>
              <a:t>18-08-2021</a:t>
            </a:fld>
            <a:endParaRPr lang="en-IN"/>
          </a:p>
        </p:txBody>
      </p:sp>
      <p:sp>
        <p:nvSpPr>
          <p:cNvPr id="5" name="Footer Placeholder 4">
            <a:extLst>
              <a:ext uri="{FF2B5EF4-FFF2-40B4-BE49-F238E27FC236}">
                <a16:creationId xmlns:a16="http://schemas.microsoft.com/office/drawing/2014/main" id="{40404E7A-6174-446E-B819-44A10D4F01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808930-DEBB-4D4B-AA04-7415D745CE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130EFD-E6EC-4203-AC42-A7AD123AEE36}" type="slidenum">
              <a:rPr lang="en-IN" smtClean="0"/>
              <a:t>‹#›</a:t>
            </a:fld>
            <a:endParaRPr lang="en-IN"/>
          </a:p>
        </p:txBody>
      </p:sp>
    </p:spTree>
    <p:extLst>
      <p:ext uri="{BB962C8B-B14F-4D97-AF65-F5344CB8AC3E}">
        <p14:creationId xmlns:p14="http://schemas.microsoft.com/office/powerpoint/2010/main" val="594179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youtube.com/playlist?list=PL6n9fhu94yhVIhqTz-LBfwgz_Amz7rRL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ortal.azure.com/#allservic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C89C-D02D-4C8E-8D1D-F9D3AB043CF0}"/>
              </a:ext>
            </a:extLst>
          </p:cNvPr>
          <p:cNvSpPr>
            <a:spLocks noGrp="1"/>
          </p:cNvSpPr>
          <p:nvPr>
            <p:ph type="ctrTitle"/>
          </p:nvPr>
        </p:nvSpPr>
        <p:spPr/>
        <p:txBody>
          <a:bodyPr/>
          <a:lstStyle/>
          <a:p>
            <a:r>
              <a:rPr lang="en-GB" dirty="0"/>
              <a:t>AZURE RESOURCE GROUPS</a:t>
            </a:r>
            <a:endParaRPr lang="en-IN" dirty="0"/>
          </a:p>
        </p:txBody>
      </p:sp>
      <p:sp>
        <p:nvSpPr>
          <p:cNvPr id="3" name="Subtitle 2">
            <a:extLst>
              <a:ext uri="{FF2B5EF4-FFF2-40B4-BE49-F238E27FC236}">
                <a16:creationId xmlns:a16="http://schemas.microsoft.com/office/drawing/2014/main" id="{9FCBC8E1-A001-4AAD-8A37-B5161EFF931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04389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313DC-73BD-4482-B064-7B44C584B6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B0A52D-3F4F-4EBF-BBA6-59A9B7EE1E97}"/>
              </a:ext>
            </a:extLst>
          </p:cNvPr>
          <p:cNvSpPr>
            <a:spLocks noGrp="1"/>
          </p:cNvSpPr>
          <p:nvPr>
            <p:ph idx="1"/>
          </p:nvPr>
        </p:nvSpPr>
        <p:spPr/>
        <p:txBody>
          <a:bodyPr>
            <a:normAutofit fontScale="77500" lnSpcReduction="20000"/>
          </a:bodyPr>
          <a:lstStyle/>
          <a:p>
            <a:r>
              <a:rPr lang="en-US" b="0" i="0" dirty="0">
                <a:solidFill>
                  <a:srgbClr val="333333"/>
                </a:solidFill>
                <a:effectLst/>
                <a:latin typeface="PT Serif"/>
              </a:rPr>
              <a:t>Another example. Let's say, you are creating a web application. To aid this you need several resources like a virtual machine,  storage account, </a:t>
            </a:r>
            <a:r>
              <a:rPr lang="en-US" b="0" i="0" dirty="0" err="1">
                <a:solidFill>
                  <a:srgbClr val="333333"/>
                </a:solidFill>
                <a:effectLst/>
                <a:latin typeface="PT Serif"/>
              </a:rPr>
              <a:t>sql</a:t>
            </a:r>
            <a:r>
              <a:rPr lang="en-US" b="0" i="0" dirty="0">
                <a:solidFill>
                  <a:srgbClr val="333333"/>
                </a:solidFill>
                <a:effectLst/>
                <a:latin typeface="PT Serif"/>
              </a:rPr>
              <a:t> database, virtual networks and many other </a:t>
            </a:r>
            <a:r>
              <a:rPr lang="en-US" b="0" i="0" dirty="0" err="1">
                <a:solidFill>
                  <a:srgbClr val="333333"/>
                </a:solidFill>
                <a:effectLst/>
                <a:latin typeface="PT Serif"/>
              </a:rPr>
              <a:t>dependant</a:t>
            </a:r>
            <a:r>
              <a:rPr lang="en-US" b="0" i="0" dirty="0">
                <a:solidFill>
                  <a:srgbClr val="333333"/>
                </a:solidFill>
                <a:effectLst/>
                <a:latin typeface="PT Serif"/>
              </a:rPr>
              <a:t> and related services.</a:t>
            </a:r>
          </a:p>
          <a:p>
            <a:r>
              <a:rPr lang="en-US" b="0" i="0" dirty="0">
                <a:solidFill>
                  <a:srgbClr val="333333"/>
                </a:solidFill>
                <a:effectLst/>
                <a:latin typeface="PT Serif"/>
              </a:rPr>
              <a:t>Without resource groups, if you have to develop and deploy this application, you have to manually create all these azure resources. That too, you have to create them in the right order. If it's just one time, then it's okay. But in real-world, with every company using agile approach and CI/CD </a:t>
            </a:r>
            <a:r>
              <a:rPr lang="en-US" b="0" i="0" dirty="0" err="1">
                <a:solidFill>
                  <a:srgbClr val="333333"/>
                </a:solidFill>
                <a:effectLst/>
                <a:latin typeface="PT Serif"/>
              </a:rPr>
              <a:t>i.e</a:t>
            </a:r>
            <a:r>
              <a:rPr lang="en-US" b="0" i="0" dirty="0">
                <a:solidFill>
                  <a:srgbClr val="333333"/>
                </a:solidFill>
                <a:effectLst/>
                <a:latin typeface="PT Serif"/>
              </a:rPr>
              <a:t> Continuous Integration &amp; Continuous Deployment, applications are deployed several times a day. For example, </a:t>
            </a:r>
            <a:r>
              <a:rPr lang="en-US" b="0" i="0" dirty="0" err="1">
                <a:solidFill>
                  <a:srgbClr val="333333"/>
                </a:solidFill>
                <a:effectLst/>
                <a:latin typeface="PT Serif"/>
              </a:rPr>
              <a:t>everytime</a:t>
            </a:r>
            <a:r>
              <a:rPr lang="en-US" b="0" i="0" dirty="0">
                <a:solidFill>
                  <a:srgbClr val="333333"/>
                </a:solidFill>
                <a:effectLst/>
                <a:latin typeface="PT Serif"/>
              </a:rPr>
              <a:t>, a new piece of code is checked-in to the source control, a new build is deployed to the test-environment. So </a:t>
            </a:r>
            <a:r>
              <a:rPr lang="en-US" b="0" i="0" dirty="0" err="1">
                <a:solidFill>
                  <a:srgbClr val="333333"/>
                </a:solidFill>
                <a:effectLst/>
                <a:latin typeface="PT Serif"/>
              </a:rPr>
              <a:t>everytime</a:t>
            </a:r>
            <a:r>
              <a:rPr lang="en-US" b="0" i="0" dirty="0">
                <a:solidFill>
                  <a:srgbClr val="333333"/>
                </a:solidFill>
                <a:effectLst/>
                <a:latin typeface="PT Serif"/>
              </a:rPr>
              <a:t> we have to do this, if we have to create all the resources manually, it's not only tedious and time </a:t>
            </a:r>
            <a:r>
              <a:rPr lang="en-US" b="0" i="0" dirty="0" err="1">
                <a:solidFill>
                  <a:srgbClr val="333333"/>
                </a:solidFill>
                <a:effectLst/>
                <a:latin typeface="PT Serif"/>
              </a:rPr>
              <a:t>consuimg</a:t>
            </a:r>
            <a:r>
              <a:rPr lang="en-US" b="0" i="0" dirty="0">
                <a:solidFill>
                  <a:srgbClr val="333333"/>
                </a:solidFill>
                <a:effectLst/>
                <a:latin typeface="PT Serif"/>
              </a:rPr>
              <a:t>, but also error-prone. What if you create the resources in the wrong order or even worse what if you forget to create a resource. It gets even more messy and complicated if you have to manage multiple applications and multiple environments.</a:t>
            </a:r>
            <a:endParaRPr lang="en-IN" dirty="0"/>
          </a:p>
        </p:txBody>
      </p:sp>
    </p:spTree>
    <p:extLst>
      <p:ext uri="{BB962C8B-B14F-4D97-AF65-F5344CB8AC3E}">
        <p14:creationId xmlns:p14="http://schemas.microsoft.com/office/powerpoint/2010/main" val="146804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ACBB-6111-4BBB-814A-DDF4DC268D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AA2488-9339-4570-9460-DB5EEB17FA61}"/>
              </a:ext>
            </a:extLst>
          </p:cNvPr>
          <p:cNvSpPr>
            <a:spLocks noGrp="1"/>
          </p:cNvSpPr>
          <p:nvPr>
            <p:ph idx="1"/>
          </p:nvPr>
        </p:nvSpPr>
        <p:spPr/>
        <p:txBody>
          <a:bodyPr/>
          <a:lstStyle/>
          <a:p>
            <a:r>
              <a:rPr lang="en-US" b="0" i="0" dirty="0">
                <a:solidFill>
                  <a:srgbClr val="333333"/>
                </a:solidFill>
                <a:effectLst/>
                <a:latin typeface="PT Serif"/>
              </a:rPr>
              <a:t>With resource groups, you can group related resources any way you want, may be for example, by application and by deployment environment. This grouping obviously allows you to manage all the resources that belong to a specific application and deployment environment as one unit. You can even automate deployments using Azure Resource Manager Templates. </a:t>
            </a:r>
            <a:endParaRPr lang="en-IN" dirty="0"/>
          </a:p>
        </p:txBody>
      </p:sp>
    </p:spTree>
    <p:extLst>
      <p:ext uri="{BB962C8B-B14F-4D97-AF65-F5344CB8AC3E}">
        <p14:creationId xmlns:p14="http://schemas.microsoft.com/office/powerpoint/2010/main" val="3282067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4AE4-AD1D-4CDB-B5BF-9BD360CBC2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8320B2-6DC2-4C36-8344-6DDC9A7081B5}"/>
              </a:ext>
            </a:extLst>
          </p:cNvPr>
          <p:cNvSpPr>
            <a:spLocks noGrp="1"/>
          </p:cNvSpPr>
          <p:nvPr>
            <p:ph idx="1"/>
          </p:nvPr>
        </p:nvSpPr>
        <p:spPr/>
        <p:txBody>
          <a:bodyPr/>
          <a:lstStyle/>
          <a:p>
            <a:pPr algn="l"/>
            <a:r>
              <a:rPr lang="en-US" b="0" i="0" dirty="0">
                <a:solidFill>
                  <a:srgbClr val="323131"/>
                </a:solidFill>
                <a:effectLst/>
                <a:latin typeface="PT Serif"/>
              </a:rPr>
              <a:t>Cost management is easier</a:t>
            </a:r>
          </a:p>
          <a:p>
            <a:pPr algn="l"/>
            <a:r>
              <a:rPr lang="en-US" b="0" i="0" dirty="0">
                <a:solidFill>
                  <a:srgbClr val="333333"/>
                </a:solidFill>
                <a:effectLst/>
                <a:latin typeface="PT Serif"/>
              </a:rPr>
              <a:t>In the azure portal, on the cost analysis blade, you can see the cost of running each resource. You can also see the total cost of all the resources in the resource group. When you are done with a set of resources, there is no need for you to delete each resource individually. When you delete a resource group, all the resources in that group are also deleted. This obviously eliminates any possibility of orphaned resources (ghost resources) left running, and as a result running up costs.</a:t>
            </a:r>
          </a:p>
          <a:p>
            <a:endParaRPr lang="en-IN" dirty="0"/>
          </a:p>
        </p:txBody>
      </p:sp>
    </p:spTree>
    <p:extLst>
      <p:ext uri="{BB962C8B-B14F-4D97-AF65-F5344CB8AC3E}">
        <p14:creationId xmlns:p14="http://schemas.microsoft.com/office/powerpoint/2010/main" val="1860481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C926-4A8D-4752-9B5C-F48E9DF14F2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833462E-2FF3-44D0-A03D-93388B71F878}"/>
              </a:ext>
            </a:extLst>
          </p:cNvPr>
          <p:cNvSpPr>
            <a:spLocks noGrp="1"/>
          </p:cNvSpPr>
          <p:nvPr>
            <p:ph idx="1"/>
          </p:nvPr>
        </p:nvSpPr>
        <p:spPr/>
        <p:txBody>
          <a:bodyPr>
            <a:normAutofit lnSpcReduction="10000"/>
          </a:bodyPr>
          <a:lstStyle/>
          <a:p>
            <a:pPr algn="l"/>
            <a:r>
              <a:rPr lang="en-US" b="0" i="0" dirty="0">
                <a:solidFill>
                  <a:srgbClr val="323131"/>
                </a:solidFill>
                <a:effectLst/>
                <a:latin typeface="PT Serif"/>
              </a:rPr>
              <a:t>Role-based access control (RBAC)</a:t>
            </a:r>
          </a:p>
          <a:p>
            <a:pPr algn="l"/>
            <a:r>
              <a:rPr lang="en-US" b="0" i="0" dirty="0">
                <a:solidFill>
                  <a:srgbClr val="333333"/>
                </a:solidFill>
                <a:effectLst/>
                <a:latin typeface="PT Serif"/>
              </a:rPr>
              <a:t>Role-based access control (RBAC) can be applied at the resource group level. This makes it much easier to manage user access to the resources in the group. When the users log into the azure portal, they will only see resource groups they have access to and not others within the subscription. Administrators will still be able to assign access control for users to individual resources within the resource group based on their roles.</a:t>
            </a:r>
          </a:p>
          <a:p>
            <a:br>
              <a:rPr lang="en-US" b="0" i="0" u="none" strike="noStrike" dirty="0">
                <a:solidFill>
                  <a:srgbClr val="3287B2"/>
                </a:solidFill>
                <a:effectLst/>
                <a:latin typeface="PT Serif"/>
                <a:hlinkClick r:id="rId2"/>
              </a:rPr>
            </a:br>
            <a:endParaRPr lang="en-IN" dirty="0"/>
          </a:p>
        </p:txBody>
      </p:sp>
    </p:spTree>
    <p:extLst>
      <p:ext uri="{BB962C8B-B14F-4D97-AF65-F5344CB8AC3E}">
        <p14:creationId xmlns:p14="http://schemas.microsoft.com/office/powerpoint/2010/main" val="46157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FBF18-2DFB-4727-AB9E-9CEB02A3F6CC}"/>
              </a:ext>
            </a:extLst>
          </p:cNvPr>
          <p:cNvSpPr>
            <a:spLocks noGrp="1"/>
          </p:cNvSpPr>
          <p:nvPr>
            <p:ph type="title"/>
          </p:nvPr>
        </p:nvSpPr>
        <p:spPr>
          <a:xfrm>
            <a:off x="838200" y="625299"/>
            <a:ext cx="10515600" cy="1065389"/>
          </a:xfrm>
        </p:spPr>
        <p:txBody>
          <a:bodyPr>
            <a:normAutofit fontScale="90000"/>
          </a:bodyPr>
          <a:lstStyle/>
          <a:p>
            <a:r>
              <a:rPr lang="en-GB" dirty="0"/>
              <a:t>AZURE RESOURCE &amp; AZURE RESOURCE GROUP</a:t>
            </a:r>
            <a:endParaRPr lang="en-IN" dirty="0"/>
          </a:p>
        </p:txBody>
      </p:sp>
      <p:sp>
        <p:nvSpPr>
          <p:cNvPr id="3" name="Content Placeholder 2">
            <a:extLst>
              <a:ext uri="{FF2B5EF4-FFF2-40B4-BE49-F238E27FC236}">
                <a16:creationId xmlns:a16="http://schemas.microsoft.com/office/drawing/2014/main" id="{80A71A31-2BB9-4D94-AEB2-FFA8ACB4F75D}"/>
              </a:ext>
            </a:extLst>
          </p:cNvPr>
          <p:cNvSpPr>
            <a:spLocks noGrp="1"/>
          </p:cNvSpPr>
          <p:nvPr>
            <p:ph idx="1"/>
          </p:nvPr>
        </p:nvSpPr>
        <p:spPr>
          <a:xfrm>
            <a:off x="838200" y="1411111"/>
            <a:ext cx="10515600" cy="4765852"/>
          </a:xfrm>
        </p:spPr>
        <p:txBody>
          <a:bodyPr/>
          <a:lstStyle/>
          <a:p>
            <a:pPr algn="l"/>
            <a:r>
              <a:rPr lang="en-US" b="0" i="0" dirty="0">
                <a:solidFill>
                  <a:srgbClr val="333333"/>
                </a:solidFill>
                <a:effectLst/>
                <a:latin typeface="PT Serif"/>
              </a:rPr>
              <a:t>Resources are instances of azure services that you create, like virtual machines, app services, storage accounts, SQL databases, function apps etc. All these are azure services. </a:t>
            </a:r>
            <a:r>
              <a:rPr lang="en-US" b="0" i="0" dirty="0" err="1">
                <a:solidFill>
                  <a:srgbClr val="333333"/>
                </a:solidFill>
                <a:effectLst/>
                <a:latin typeface="PT Serif"/>
              </a:rPr>
              <a:t>Everytime</a:t>
            </a:r>
            <a:r>
              <a:rPr lang="en-US" b="0" i="0" dirty="0">
                <a:solidFill>
                  <a:srgbClr val="333333"/>
                </a:solidFill>
                <a:effectLst/>
                <a:latin typeface="PT Serif"/>
              </a:rPr>
              <a:t> you create an instance of a service, you are creating a resource. There are </a:t>
            </a:r>
            <a:r>
              <a:rPr lang="en-US" b="0" i="0" dirty="0" err="1">
                <a:solidFill>
                  <a:srgbClr val="333333"/>
                </a:solidFill>
                <a:effectLst/>
                <a:latin typeface="PT Serif"/>
              </a:rPr>
              <a:t>hundereds</a:t>
            </a:r>
            <a:r>
              <a:rPr lang="en-US" b="0" i="0" dirty="0">
                <a:solidFill>
                  <a:srgbClr val="333333"/>
                </a:solidFill>
                <a:effectLst/>
                <a:latin typeface="PT Serif"/>
              </a:rPr>
              <a:t> of azure services.</a:t>
            </a:r>
          </a:p>
          <a:p>
            <a:pPr algn="l"/>
            <a:r>
              <a:rPr lang="en-US" b="0" i="0" dirty="0">
                <a:solidFill>
                  <a:srgbClr val="333333"/>
                </a:solidFill>
                <a:effectLst/>
                <a:latin typeface="PT Serif"/>
              </a:rPr>
              <a:t>You can see the complete list of azure services by navigating to </a:t>
            </a:r>
            <a:r>
              <a:rPr lang="en-US" b="0" i="0" u="none" strike="noStrike" dirty="0">
                <a:solidFill>
                  <a:srgbClr val="3287B2"/>
                </a:solidFill>
                <a:effectLst/>
                <a:latin typeface="PT Serif"/>
                <a:hlinkClick r:id="rId2" tooltip="All Azure services"/>
              </a:rPr>
              <a:t>https://portal.azure.com/#allservices</a:t>
            </a:r>
            <a:r>
              <a:rPr lang="en-US" b="0" i="0" dirty="0">
                <a:solidFill>
                  <a:srgbClr val="333333"/>
                </a:solidFill>
                <a:effectLst/>
                <a:latin typeface="PT Serif"/>
              </a:rPr>
              <a:t>. You need to login to the azure portal, otherwise it will redirect you to the login page.</a:t>
            </a:r>
          </a:p>
          <a:p>
            <a:endParaRPr lang="en-IN" dirty="0"/>
          </a:p>
        </p:txBody>
      </p:sp>
      <p:pic>
        <p:nvPicPr>
          <p:cNvPr id="5" name="Picture 4">
            <a:extLst>
              <a:ext uri="{FF2B5EF4-FFF2-40B4-BE49-F238E27FC236}">
                <a16:creationId xmlns:a16="http://schemas.microsoft.com/office/drawing/2014/main" id="{67ABE2E5-40A5-4398-8F76-B83C301D323A}"/>
              </a:ext>
            </a:extLst>
          </p:cNvPr>
          <p:cNvPicPr>
            <a:picLocks noChangeAspect="1"/>
          </p:cNvPicPr>
          <p:nvPr/>
        </p:nvPicPr>
        <p:blipFill>
          <a:blip r:embed="rId3"/>
          <a:stretch>
            <a:fillRect/>
          </a:stretch>
        </p:blipFill>
        <p:spPr>
          <a:xfrm>
            <a:off x="6096000" y="4661076"/>
            <a:ext cx="3771900" cy="1571625"/>
          </a:xfrm>
          <a:prstGeom prst="rect">
            <a:avLst/>
          </a:prstGeom>
        </p:spPr>
      </p:pic>
    </p:spTree>
    <p:extLst>
      <p:ext uri="{BB962C8B-B14F-4D97-AF65-F5344CB8AC3E}">
        <p14:creationId xmlns:p14="http://schemas.microsoft.com/office/powerpoint/2010/main" val="43334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5092-605C-4630-808D-BF98071670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F5242B-5B8B-4C49-913E-265C90E5AEC4}"/>
              </a:ext>
            </a:extLst>
          </p:cNvPr>
          <p:cNvSpPr>
            <a:spLocks noGrp="1"/>
          </p:cNvSpPr>
          <p:nvPr>
            <p:ph idx="1"/>
          </p:nvPr>
        </p:nvSpPr>
        <p:spPr/>
        <p:txBody>
          <a:bodyPr>
            <a:normAutofit fontScale="92500" lnSpcReduction="10000"/>
          </a:bodyPr>
          <a:lstStyle/>
          <a:p>
            <a:pPr algn="l"/>
            <a:r>
              <a:rPr lang="en-US" b="0" i="0" dirty="0">
                <a:solidFill>
                  <a:srgbClr val="333333"/>
                </a:solidFill>
                <a:effectLst/>
                <a:latin typeface="PT Serif"/>
              </a:rPr>
              <a:t>On the left you see the service categories like General, Compute, Networking, Storage etc. For example if you want to create a storage account to store your data, click on the Storage category and you will see all the services related to Storage. </a:t>
            </a:r>
          </a:p>
          <a:p>
            <a:pPr algn="l"/>
            <a:r>
              <a:rPr lang="en-US" b="0" i="0" dirty="0">
                <a:solidFill>
                  <a:srgbClr val="333333"/>
                </a:solidFill>
                <a:effectLst/>
                <a:latin typeface="PT Serif"/>
              </a:rPr>
              <a:t>Anytime you create a resource, you also need to specify a resource group.</a:t>
            </a:r>
          </a:p>
          <a:p>
            <a:pPr algn="l"/>
            <a:r>
              <a:rPr lang="en-US" b="0" i="0" dirty="0">
                <a:solidFill>
                  <a:srgbClr val="323131"/>
                </a:solidFill>
                <a:effectLst/>
                <a:latin typeface="PT Serif"/>
              </a:rPr>
              <a:t>What is an Azure Resource Group</a:t>
            </a:r>
          </a:p>
          <a:p>
            <a:pPr algn="l"/>
            <a:r>
              <a:rPr lang="en-US" b="0" i="0" dirty="0">
                <a:solidFill>
                  <a:srgbClr val="333333"/>
                </a:solidFill>
                <a:effectLst/>
                <a:latin typeface="PT Serif"/>
              </a:rPr>
              <a:t>As the name implies, a Resource Group is a group of azure resources like virtual machines, app services, storage accounts, SQL databases etc. It's a logical container for grouping related azure resources.</a:t>
            </a:r>
          </a:p>
          <a:p>
            <a:endParaRPr lang="en-IN" dirty="0"/>
          </a:p>
        </p:txBody>
      </p:sp>
    </p:spTree>
    <p:extLst>
      <p:ext uri="{BB962C8B-B14F-4D97-AF65-F5344CB8AC3E}">
        <p14:creationId xmlns:p14="http://schemas.microsoft.com/office/powerpoint/2010/main" val="1146356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66A3-9B99-4D72-BBFC-B6D4EFF11E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AB592A-1A8F-453F-A776-77C5D61210C0}"/>
              </a:ext>
            </a:extLst>
          </p:cNvPr>
          <p:cNvSpPr>
            <a:spLocks noGrp="1"/>
          </p:cNvSpPr>
          <p:nvPr>
            <p:ph idx="1"/>
          </p:nvPr>
        </p:nvSpPr>
        <p:spPr/>
        <p:txBody>
          <a:bodyPr>
            <a:normAutofit fontScale="40000" lnSpcReduction="20000"/>
          </a:bodyPr>
          <a:lstStyle/>
          <a:p>
            <a:pPr algn="l"/>
            <a:r>
              <a:rPr lang="en-US" b="0" i="0" dirty="0">
                <a:solidFill>
                  <a:srgbClr val="323131"/>
                </a:solidFill>
                <a:effectLst/>
                <a:latin typeface="PT Serif"/>
              </a:rPr>
              <a:t>Azure Resource Group Example</a:t>
            </a:r>
          </a:p>
          <a:p>
            <a:pPr algn="l"/>
            <a:r>
              <a:rPr lang="en-US" b="0" i="0" dirty="0">
                <a:solidFill>
                  <a:srgbClr val="333333"/>
                </a:solidFill>
                <a:effectLst/>
                <a:latin typeface="PT Serif"/>
              </a:rPr>
              <a:t>Let's say we are developing a web application. There are several ways to do this. To keep this example simple, let's just assume we need the following 3 azure resources.</a:t>
            </a:r>
          </a:p>
          <a:p>
            <a:pPr algn="l">
              <a:buFont typeface="+mj-lt"/>
              <a:buAutoNum type="arabicPeriod"/>
            </a:pPr>
            <a:r>
              <a:rPr lang="en-US" b="0" i="0" dirty="0">
                <a:solidFill>
                  <a:srgbClr val="333333"/>
                </a:solidFill>
                <a:effectLst/>
                <a:latin typeface="PT Serif"/>
              </a:rPr>
              <a:t>Virtual Machine - To host and run our web application</a:t>
            </a:r>
          </a:p>
          <a:p>
            <a:pPr algn="l">
              <a:buFont typeface="+mj-lt"/>
              <a:buAutoNum type="arabicPeriod"/>
            </a:pPr>
            <a:r>
              <a:rPr lang="en-US" b="0" i="0" dirty="0">
                <a:solidFill>
                  <a:srgbClr val="333333"/>
                </a:solidFill>
                <a:effectLst/>
                <a:latin typeface="PT Serif"/>
              </a:rPr>
              <a:t>Storage Account - To store images, videos and other resources that our web application needs</a:t>
            </a:r>
          </a:p>
          <a:p>
            <a:pPr algn="l">
              <a:buFont typeface="+mj-lt"/>
              <a:buAutoNum type="arabicPeriod"/>
            </a:pPr>
            <a:r>
              <a:rPr lang="en-US" b="0" i="0" dirty="0">
                <a:solidFill>
                  <a:srgbClr val="333333"/>
                </a:solidFill>
                <a:effectLst/>
                <a:latin typeface="PT Serif"/>
              </a:rPr>
              <a:t>SQL database - To store our application data</a:t>
            </a:r>
          </a:p>
          <a:p>
            <a:pPr algn="l"/>
            <a:r>
              <a:rPr lang="en-US" b="0" i="0" dirty="0">
                <a:solidFill>
                  <a:srgbClr val="333333"/>
                </a:solidFill>
                <a:effectLst/>
                <a:latin typeface="PT Serif"/>
              </a:rPr>
              <a:t>Let's say for this example sake we have the following environments. Most </a:t>
            </a:r>
            <a:r>
              <a:rPr lang="en-US" b="0" i="0" dirty="0" err="1">
                <a:solidFill>
                  <a:srgbClr val="333333"/>
                </a:solidFill>
                <a:effectLst/>
                <a:latin typeface="PT Serif"/>
              </a:rPr>
              <a:t>organisations</a:t>
            </a:r>
            <a:r>
              <a:rPr lang="en-US" b="0" i="0" dirty="0">
                <a:solidFill>
                  <a:srgbClr val="333333"/>
                </a:solidFill>
                <a:effectLst/>
                <a:latin typeface="PT Serif"/>
              </a:rPr>
              <a:t> have these deployment environments.</a:t>
            </a:r>
          </a:p>
          <a:p>
            <a:pPr algn="l">
              <a:buFont typeface="+mj-lt"/>
              <a:buAutoNum type="arabicPeriod"/>
            </a:pPr>
            <a:r>
              <a:rPr lang="en-US" b="0" i="0" dirty="0">
                <a:solidFill>
                  <a:srgbClr val="333333"/>
                </a:solidFill>
                <a:effectLst/>
                <a:latin typeface="PT Serif"/>
              </a:rPr>
              <a:t>Development</a:t>
            </a:r>
          </a:p>
          <a:p>
            <a:pPr algn="l">
              <a:buFont typeface="+mj-lt"/>
              <a:buAutoNum type="arabicPeriod"/>
            </a:pPr>
            <a:r>
              <a:rPr lang="en-US" b="0" i="0" dirty="0">
                <a:solidFill>
                  <a:srgbClr val="333333"/>
                </a:solidFill>
                <a:effectLst/>
                <a:latin typeface="PT Serif"/>
              </a:rPr>
              <a:t>Testing</a:t>
            </a:r>
          </a:p>
          <a:p>
            <a:pPr algn="l">
              <a:buFont typeface="+mj-lt"/>
              <a:buAutoNum type="arabicPeriod"/>
            </a:pPr>
            <a:r>
              <a:rPr lang="en-US" b="0" i="0" dirty="0">
                <a:solidFill>
                  <a:srgbClr val="333333"/>
                </a:solidFill>
                <a:effectLst/>
                <a:latin typeface="PT Serif"/>
              </a:rPr>
              <a:t>Staging</a:t>
            </a:r>
          </a:p>
          <a:p>
            <a:pPr algn="l">
              <a:buFont typeface="+mj-lt"/>
              <a:buAutoNum type="arabicPeriod"/>
            </a:pPr>
            <a:r>
              <a:rPr lang="en-US" b="0" i="0" dirty="0" err="1">
                <a:solidFill>
                  <a:srgbClr val="333333"/>
                </a:solidFill>
                <a:effectLst/>
                <a:latin typeface="PT Serif"/>
              </a:rPr>
              <a:t>PreProduction</a:t>
            </a:r>
            <a:endParaRPr lang="en-US" b="0" i="0" dirty="0">
              <a:solidFill>
                <a:srgbClr val="333333"/>
              </a:solidFill>
              <a:effectLst/>
              <a:latin typeface="PT Serif"/>
            </a:endParaRPr>
          </a:p>
          <a:p>
            <a:pPr algn="l">
              <a:buFont typeface="+mj-lt"/>
              <a:buAutoNum type="arabicPeriod"/>
            </a:pPr>
            <a:r>
              <a:rPr lang="en-US" b="0" i="0" dirty="0">
                <a:solidFill>
                  <a:srgbClr val="333333"/>
                </a:solidFill>
                <a:effectLst/>
                <a:latin typeface="PT Serif"/>
              </a:rPr>
              <a:t>Production</a:t>
            </a:r>
          </a:p>
          <a:p>
            <a:pPr algn="l"/>
            <a:r>
              <a:rPr lang="en-US" b="0" i="0" dirty="0">
                <a:solidFill>
                  <a:srgbClr val="333333"/>
                </a:solidFill>
                <a:effectLst/>
                <a:latin typeface="PT Serif"/>
              </a:rPr>
              <a:t>Let's say our web application name is PragimTech.com. We might create the following 4 resource groups, one for each environment. </a:t>
            </a:r>
          </a:p>
          <a:p>
            <a:pPr algn="l">
              <a:buFont typeface="+mj-lt"/>
              <a:buAutoNum type="arabicPeriod"/>
            </a:pPr>
            <a:r>
              <a:rPr lang="en-US" b="0" i="0" dirty="0" err="1">
                <a:solidFill>
                  <a:srgbClr val="333333"/>
                </a:solidFill>
                <a:effectLst/>
                <a:latin typeface="PT Serif"/>
              </a:rPr>
              <a:t>rg</a:t>
            </a:r>
            <a:r>
              <a:rPr lang="en-US" b="0" i="0" dirty="0">
                <a:solidFill>
                  <a:srgbClr val="333333"/>
                </a:solidFill>
                <a:effectLst/>
                <a:latin typeface="PT Serif"/>
              </a:rPr>
              <a:t>-*******-development</a:t>
            </a:r>
          </a:p>
          <a:p>
            <a:pPr algn="l">
              <a:buFont typeface="+mj-lt"/>
              <a:buAutoNum type="arabicPeriod"/>
            </a:pPr>
            <a:r>
              <a:rPr lang="en-US" b="0" i="0" dirty="0" err="1">
                <a:solidFill>
                  <a:srgbClr val="333333"/>
                </a:solidFill>
                <a:effectLst/>
                <a:latin typeface="PT Serif"/>
              </a:rPr>
              <a:t>rg</a:t>
            </a:r>
            <a:r>
              <a:rPr lang="en-US" b="0" i="0" dirty="0">
                <a:solidFill>
                  <a:srgbClr val="333333"/>
                </a:solidFill>
                <a:effectLst/>
                <a:latin typeface="PT Serif"/>
              </a:rPr>
              <a:t>-*******-staging</a:t>
            </a:r>
          </a:p>
          <a:p>
            <a:pPr algn="l">
              <a:buFont typeface="+mj-lt"/>
              <a:buAutoNum type="arabicPeriod"/>
            </a:pPr>
            <a:r>
              <a:rPr lang="en-US" b="0" i="0" dirty="0" err="1">
                <a:solidFill>
                  <a:srgbClr val="333333"/>
                </a:solidFill>
                <a:effectLst/>
                <a:latin typeface="PT Serif"/>
              </a:rPr>
              <a:t>rg</a:t>
            </a:r>
            <a:r>
              <a:rPr lang="en-US" b="0" i="0" dirty="0">
                <a:solidFill>
                  <a:srgbClr val="333333"/>
                </a:solidFill>
                <a:effectLst/>
                <a:latin typeface="PT Serif"/>
              </a:rPr>
              <a:t>-*******-preproduction</a:t>
            </a:r>
          </a:p>
          <a:p>
            <a:pPr algn="l">
              <a:buFont typeface="+mj-lt"/>
              <a:buAutoNum type="arabicPeriod"/>
            </a:pPr>
            <a:r>
              <a:rPr lang="en-US" b="0" i="0" dirty="0" err="1">
                <a:solidFill>
                  <a:srgbClr val="333333"/>
                </a:solidFill>
                <a:effectLst/>
                <a:latin typeface="PT Serif"/>
              </a:rPr>
              <a:t>rg</a:t>
            </a:r>
            <a:r>
              <a:rPr lang="en-US" b="0" i="0" dirty="0">
                <a:solidFill>
                  <a:srgbClr val="333333"/>
                </a:solidFill>
                <a:effectLst/>
                <a:latin typeface="PT Serif"/>
              </a:rPr>
              <a:t>-*******-production</a:t>
            </a:r>
          </a:p>
          <a:p>
            <a:endParaRPr lang="en-IN" dirty="0"/>
          </a:p>
        </p:txBody>
      </p:sp>
    </p:spTree>
    <p:extLst>
      <p:ext uri="{BB962C8B-B14F-4D97-AF65-F5344CB8AC3E}">
        <p14:creationId xmlns:p14="http://schemas.microsoft.com/office/powerpoint/2010/main" val="263946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06740-E43A-4C76-BF27-E7306EADC928}"/>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5FB3914F-3BDA-4BD8-9B20-500202514CD8}"/>
              </a:ext>
            </a:extLst>
          </p:cNvPr>
          <p:cNvSpPr>
            <a:spLocks noGrp="1" noChangeArrowheads="1"/>
          </p:cNvSpPr>
          <p:nvPr>
            <p:ph idx="1"/>
          </p:nvPr>
        </p:nvSpPr>
        <p:spPr bwMode="auto">
          <a:xfrm>
            <a:off x="838199" y="2702235"/>
            <a:ext cx="9389533" cy="2659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PT Serif"/>
              </a:rPr>
              <a:t>We have the following naming pattern here. The prefix </a:t>
            </a:r>
            <a:r>
              <a:rPr kumimoji="0" lang="en-US" altLang="en-US" sz="1400" b="0" i="0" u="none" strike="noStrike" cap="none" normalizeH="0" baseline="0" dirty="0" err="1">
                <a:ln>
                  <a:noFill/>
                </a:ln>
                <a:solidFill>
                  <a:srgbClr val="333333"/>
                </a:solidFill>
                <a:effectLst/>
                <a:latin typeface="PT Serif"/>
              </a:rPr>
              <a:t>rg</a:t>
            </a:r>
            <a:r>
              <a:rPr kumimoji="0" lang="en-US" altLang="en-US" sz="1400" b="0" i="0" u="none" strike="noStrike" cap="none" normalizeH="0" baseline="0" dirty="0">
                <a:ln>
                  <a:noFill/>
                </a:ln>
                <a:solidFill>
                  <a:srgbClr val="333333"/>
                </a:solidFill>
                <a:effectLst/>
                <a:latin typeface="PT Serif"/>
              </a:rPr>
              <a:t> stands for resource group.</a:t>
            </a:r>
            <a:endParaRPr kumimoji="0" lang="en-US" altLang="en-US" sz="900" b="0"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333333"/>
                </a:solidFill>
                <a:effectLst/>
                <a:latin typeface="Menlo"/>
              </a:rPr>
              <a:t>rg</a:t>
            </a:r>
            <a:r>
              <a:rPr kumimoji="0" lang="en-US" altLang="en-US" sz="900" b="0" i="0" u="none" strike="noStrike" cap="none" normalizeH="0" baseline="0" dirty="0">
                <a:ln>
                  <a:noFill/>
                </a:ln>
                <a:solidFill>
                  <a:srgbClr val="333333"/>
                </a:solidFill>
                <a:effectLst/>
                <a:latin typeface="Menlo"/>
              </a:rPr>
              <a:t>-&lt;</a:t>
            </a:r>
            <a:r>
              <a:rPr kumimoji="0" lang="en-US" altLang="en-US" sz="900" b="0" i="0" u="none" strike="noStrike" cap="none" normalizeH="0" baseline="0" dirty="0" err="1">
                <a:ln>
                  <a:noFill/>
                </a:ln>
                <a:solidFill>
                  <a:srgbClr val="333333"/>
                </a:solidFill>
                <a:effectLst/>
                <a:latin typeface="Menlo"/>
              </a:rPr>
              <a:t>applicationName</a:t>
            </a:r>
            <a:r>
              <a:rPr kumimoji="0" lang="en-US" altLang="en-US" sz="900" b="0" i="0" u="none" strike="noStrike" cap="none" normalizeH="0" baseline="0" dirty="0">
                <a:ln>
                  <a:noFill/>
                </a:ln>
                <a:solidFill>
                  <a:srgbClr val="333333"/>
                </a:solidFill>
                <a:effectLst/>
                <a:latin typeface="Menlo"/>
              </a:rPr>
              <a:t>&gt;-&lt;</a:t>
            </a:r>
            <a:r>
              <a:rPr kumimoji="0" lang="en-US" altLang="en-US" sz="900" b="0" i="0" u="none" strike="noStrike" cap="none" normalizeH="0" baseline="0" dirty="0" err="1">
                <a:ln>
                  <a:noFill/>
                </a:ln>
                <a:solidFill>
                  <a:srgbClr val="333333"/>
                </a:solidFill>
                <a:effectLst/>
                <a:latin typeface="Menlo"/>
              </a:rPr>
              <a:t>deploymentEnvironment</a:t>
            </a:r>
            <a:r>
              <a:rPr kumimoji="0" lang="en-US" altLang="en-US" sz="900" b="0" i="0" u="none" strike="noStrike" cap="none" normalizeH="0" baseline="0" dirty="0">
                <a:ln>
                  <a:noFill/>
                </a:ln>
                <a:solidFill>
                  <a:srgbClr val="333333"/>
                </a:solidFill>
                <a:effectLst/>
                <a:latin typeface="Menlo"/>
              </a:rPr>
              <a:t>&gt;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PT Serif"/>
              </a:rPr>
              <a:t>Grouping by deployment environment is just one way of grouping.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PT Serif"/>
              </a:rPr>
              <a:t>Obviously you can group resources any way you want. Anyway that makes sense to your </a:t>
            </a:r>
            <a:r>
              <a:rPr kumimoji="0" lang="en-US" altLang="en-US" sz="1400" b="0" i="0" u="none" strike="noStrike" cap="none" normalizeH="0" baseline="0" dirty="0" err="1">
                <a:ln>
                  <a:noFill/>
                </a:ln>
                <a:solidFill>
                  <a:srgbClr val="333333"/>
                </a:solidFill>
                <a:effectLst/>
                <a:latin typeface="PT Serif"/>
              </a:rPr>
              <a:t>oragnisation</a:t>
            </a:r>
            <a:r>
              <a:rPr kumimoji="0" lang="en-US" altLang="en-US" sz="1400" b="0" i="0" u="none" strike="noStrike" cap="none" normalizeH="0" baseline="0" dirty="0">
                <a:ln>
                  <a:noFill/>
                </a:ln>
                <a:solidFill>
                  <a:srgbClr val="333333"/>
                </a:solidFill>
                <a:effectLst/>
                <a:latin typeface="PT Serif"/>
              </a:rPr>
              <a:t> really.</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a:ln>
                  <a:noFill/>
                </a:ln>
                <a:solidFill>
                  <a:srgbClr val="333333"/>
                </a:solidFill>
                <a:effectLst/>
                <a:latin typeface="PT Serif"/>
              </a:rPr>
              <a:t>By department,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0" u="none" strike="noStrike" cap="none" normalizeH="0" baseline="0" dirty="0">
                <a:ln>
                  <a:noFill/>
                </a:ln>
                <a:solidFill>
                  <a:srgbClr val="333333"/>
                </a:solidFill>
                <a:effectLst/>
                <a:latin typeface="PT Serif"/>
              </a:rPr>
              <a:t>By country,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0" i="0" u="none" strike="noStrike" cap="none" normalizeH="0" baseline="0" dirty="0">
                <a:ln>
                  <a:noFill/>
                </a:ln>
                <a:solidFill>
                  <a:srgbClr val="333333"/>
                </a:solidFill>
                <a:effectLst/>
                <a:latin typeface="PT Serif"/>
              </a:rPr>
              <a:t>By application,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0" i="0" u="none" strike="noStrike" cap="none" normalizeH="0" baseline="0" dirty="0">
                <a:ln>
                  <a:noFill/>
                </a:ln>
                <a:solidFill>
                  <a:srgbClr val="333333"/>
                </a:solidFill>
                <a:effectLst/>
                <a:latin typeface="PT Serif"/>
              </a:rPr>
              <a:t>By resource type or 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0" i="0" u="none" strike="noStrike" cap="none" normalizeH="0" baseline="0" dirty="0">
                <a:ln>
                  <a:noFill/>
                </a:ln>
                <a:solidFill>
                  <a:srgbClr val="333333"/>
                </a:solidFill>
                <a:effectLst/>
                <a:latin typeface="PT Serif"/>
              </a:rPr>
              <a:t>Combination of these</a:t>
            </a:r>
            <a:endParaRPr kumimoji="0" lang="en-US" altLang="en-US" sz="1100" b="0" i="0" u="none" strike="noStrike" cap="none" normalizeH="0" baseline="0" dirty="0">
              <a:ln>
                <a:noFill/>
              </a:ln>
              <a:solidFill>
                <a:srgbClr val="676A6D"/>
              </a:solidFill>
              <a:effectLst/>
              <a:latin typeface="PT Serif"/>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PT Serif"/>
              </a:rPr>
              <a:t>In general, resources that share the same deployment lifecycle are grouped, so these resources can be easily provisioned </a:t>
            </a:r>
            <a:r>
              <a:rPr kumimoji="0" lang="en-US" altLang="en-US" sz="1400" b="0" i="0" u="none" strike="noStrike" cap="none" normalizeH="0" baseline="0" dirty="0" err="1">
                <a:ln>
                  <a:noFill/>
                </a:ln>
                <a:solidFill>
                  <a:srgbClr val="333333"/>
                </a:solidFill>
                <a:effectLst/>
                <a:latin typeface="PT Serif"/>
              </a:rPr>
              <a:t>i.e</a:t>
            </a:r>
            <a:r>
              <a:rPr kumimoji="0" lang="en-US" altLang="en-US" sz="1400" b="0" i="0" u="none" strike="noStrike" cap="none" normalizeH="0" baseline="0" dirty="0">
                <a:ln>
                  <a:noFill/>
                </a:ln>
                <a:solidFill>
                  <a:srgbClr val="333333"/>
                </a:solidFill>
                <a:effectLst/>
                <a:latin typeface="PT Serif"/>
              </a:rPr>
              <a:t> created, deployed, updated, and deleted as a single unit. There are several benefits of grouping resources.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5728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82A2-6CD7-4064-91AC-70147B4879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9D4CAA-A3F2-4426-9712-87D4ED3F1704}"/>
              </a:ext>
            </a:extLst>
          </p:cNvPr>
          <p:cNvSpPr>
            <a:spLocks noGrp="1"/>
          </p:cNvSpPr>
          <p:nvPr>
            <p:ph idx="1"/>
          </p:nvPr>
        </p:nvSpPr>
        <p:spPr/>
        <p:txBody>
          <a:bodyPr>
            <a:normAutofit fontScale="55000" lnSpcReduction="20000"/>
          </a:bodyPr>
          <a:lstStyle/>
          <a:p>
            <a:pPr algn="l"/>
            <a:r>
              <a:rPr lang="en-US" b="0" i="0" dirty="0">
                <a:solidFill>
                  <a:srgbClr val="323131"/>
                </a:solidFill>
                <a:effectLst/>
                <a:latin typeface="PT Serif"/>
              </a:rPr>
              <a:t>Azure resource groups - </a:t>
            </a:r>
            <a:r>
              <a:rPr lang="en-US" b="0" i="0" dirty="0" err="1">
                <a:solidFill>
                  <a:srgbClr val="323131"/>
                </a:solidFill>
                <a:effectLst/>
                <a:latin typeface="PT Serif"/>
              </a:rPr>
              <a:t>Imporantant</a:t>
            </a:r>
            <a:r>
              <a:rPr lang="en-US" b="0" i="0" dirty="0">
                <a:solidFill>
                  <a:srgbClr val="323131"/>
                </a:solidFill>
                <a:effectLst/>
                <a:latin typeface="PT Serif"/>
              </a:rPr>
              <a:t> points to remember</a:t>
            </a:r>
          </a:p>
          <a:p>
            <a:pPr algn="l">
              <a:buFont typeface="+mj-lt"/>
              <a:buAutoNum type="arabicPeriod"/>
            </a:pPr>
            <a:r>
              <a:rPr lang="en-US" b="0" i="0" dirty="0">
                <a:solidFill>
                  <a:srgbClr val="333333"/>
                </a:solidFill>
                <a:effectLst/>
                <a:latin typeface="PT Serif"/>
              </a:rPr>
              <a:t>An azure resource is any service instance that you create. For example, virtual machine, Azure </a:t>
            </a:r>
            <a:r>
              <a:rPr lang="en-US" b="0" i="0" dirty="0" err="1">
                <a:solidFill>
                  <a:srgbClr val="333333"/>
                </a:solidFill>
                <a:effectLst/>
                <a:latin typeface="PT Serif"/>
              </a:rPr>
              <a:t>sql</a:t>
            </a:r>
            <a:r>
              <a:rPr lang="en-US" b="0" i="0" dirty="0">
                <a:solidFill>
                  <a:srgbClr val="333333"/>
                </a:solidFill>
                <a:effectLst/>
                <a:latin typeface="PT Serif"/>
              </a:rPr>
              <a:t> database, storage account etc.</a:t>
            </a:r>
          </a:p>
          <a:p>
            <a:pPr algn="l">
              <a:buFont typeface="+mj-lt"/>
              <a:buAutoNum type="arabicPeriod"/>
            </a:pPr>
            <a:r>
              <a:rPr lang="en-US" b="0" i="0" dirty="0">
                <a:solidFill>
                  <a:srgbClr val="333333"/>
                </a:solidFill>
                <a:effectLst/>
                <a:latin typeface="PT Serif"/>
              </a:rPr>
              <a:t>A resource group, as the name implies, a group of related azure resources.</a:t>
            </a:r>
          </a:p>
          <a:p>
            <a:pPr algn="l">
              <a:buFont typeface="+mj-lt"/>
              <a:buAutoNum type="arabicPeriod"/>
            </a:pPr>
            <a:r>
              <a:rPr lang="en-US" b="0" i="0" dirty="0">
                <a:solidFill>
                  <a:srgbClr val="333333"/>
                </a:solidFill>
                <a:effectLst/>
                <a:latin typeface="PT Serif"/>
              </a:rPr>
              <a:t>In general, resources in a resource group share the same life cycle, so they can be easily created, deployed, updated, and deleted as a single unit.</a:t>
            </a:r>
          </a:p>
          <a:p>
            <a:pPr algn="l">
              <a:buFont typeface="+mj-lt"/>
              <a:buAutoNum type="arabicPeriod"/>
            </a:pPr>
            <a:r>
              <a:rPr lang="en-US" b="0" i="0" dirty="0">
                <a:solidFill>
                  <a:srgbClr val="333333"/>
                </a:solidFill>
                <a:effectLst/>
                <a:latin typeface="PT Serif"/>
              </a:rPr>
              <a:t>When you create a resource group, you specify a region. It is this region where the meta-data about the resource group is stored. </a:t>
            </a:r>
          </a:p>
          <a:p>
            <a:pPr algn="l">
              <a:buFont typeface="+mj-lt"/>
              <a:buAutoNum type="arabicPeriod"/>
            </a:pPr>
            <a:r>
              <a:rPr lang="en-US" b="0" i="0" dirty="0">
                <a:solidFill>
                  <a:srgbClr val="333333"/>
                </a:solidFill>
                <a:effectLst/>
                <a:latin typeface="PT Serif"/>
              </a:rPr>
              <a:t>However, the resources themselves can be in any azure region. </a:t>
            </a:r>
          </a:p>
          <a:p>
            <a:pPr algn="l">
              <a:buFont typeface="+mj-lt"/>
              <a:buAutoNum type="arabicPeriod"/>
            </a:pPr>
            <a:r>
              <a:rPr lang="en-US" b="0" i="0" dirty="0">
                <a:solidFill>
                  <a:srgbClr val="333333"/>
                </a:solidFill>
                <a:effectLst/>
                <a:latin typeface="PT Serif"/>
              </a:rPr>
              <a:t>Resources in one resource group can interact with resources in other resource groups.</a:t>
            </a:r>
          </a:p>
          <a:p>
            <a:pPr algn="l">
              <a:buFont typeface="+mj-lt"/>
              <a:buAutoNum type="arabicPeriod"/>
            </a:pPr>
            <a:r>
              <a:rPr lang="en-US" b="0" i="0" dirty="0">
                <a:solidFill>
                  <a:srgbClr val="333333"/>
                </a:solidFill>
                <a:effectLst/>
                <a:latin typeface="PT Serif"/>
              </a:rPr>
              <a:t>Each resource must be in one and only one resource group. You cannot have a resource in more than 1 resource group at the </a:t>
            </a:r>
            <a:r>
              <a:rPr lang="en-US" b="0" i="0" dirty="0" err="1">
                <a:solidFill>
                  <a:srgbClr val="333333"/>
                </a:solidFill>
                <a:effectLst/>
                <a:latin typeface="PT Serif"/>
              </a:rPr>
              <a:t>sametime</a:t>
            </a:r>
            <a:r>
              <a:rPr lang="en-US" b="0" i="0" dirty="0">
                <a:solidFill>
                  <a:srgbClr val="333333"/>
                </a:solidFill>
                <a:effectLst/>
                <a:latin typeface="PT Serif"/>
              </a:rPr>
              <a:t>.</a:t>
            </a:r>
          </a:p>
          <a:p>
            <a:pPr algn="l">
              <a:buFont typeface="+mj-lt"/>
              <a:buAutoNum type="arabicPeriod"/>
            </a:pPr>
            <a:r>
              <a:rPr lang="en-US" b="0" i="0" dirty="0">
                <a:solidFill>
                  <a:srgbClr val="333333"/>
                </a:solidFill>
                <a:effectLst/>
                <a:latin typeface="PT Serif"/>
              </a:rPr>
              <a:t>You can move a resource from one resource group to another.</a:t>
            </a:r>
          </a:p>
          <a:p>
            <a:pPr algn="l">
              <a:buFont typeface="+mj-lt"/>
              <a:buAutoNum type="arabicPeriod"/>
            </a:pPr>
            <a:r>
              <a:rPr lang="en-US" b="0" i="0" dirty="0">
                <a:solidFill>
                  <a:srgbClr val="333333"/>
                </a:solidFill>
                <a:effectLst/>
                <a:latin typeface="PT Serif"/>
              </a:rPr>
              <a:t>You can add or remove a resource from a resource group at any time.</a:t>
            </a:r>
          </a:p>
          <a:p>
            <a:pPr algn="l">
              <a:buFont typeface="+mj-lt"/>
              <a:buAutoNum type="arabicPeriod"/>
            </a:pPr>
            <a:r>
              <a:rPr lang="en-US" b="0" i="0" dirty="0">
                <a:solidFill>
                  <a:srgbClr val="333333"/>
                </a:solidFill>
                <a:effectLst/>
                <a:latin typeface="PT Serif"/>
              </a:rPr>
              <a:t>You can group resources any way you want. Anyway that makes sense to your </a:t>
            </a:r>
            <a:r>
              <a:rPr lang="en-US" b="0" i="0" dirty="0" err="1">
                <a:solidFill>
                  <a:srgbClr val="333333"/>
                </a:solidFill>
                <a:effectLst/>
                <a:latin typeface="PT Serif"/>
              </a:rPr>
              <a:t>oragnisation</a:t>
            </a:r>
            <a:r>
              <a:rPr lang="en-US" b="0" i="0" dirty="0">
                <a:solidFill>
                  <a:srgbClr val="333333"/>
                </a:solidFill>
                <a:effectLst/>
                <a:latin typeface="PT Serif"/>
              </a:rPr>
              <a:t> really - By department, By country, By application, By resource type or a combination of these.</a:t>
            </a:r>
          </a:p>
          <a:p>
            <a:endParaRPr lang="en-IN" dirty="0"/>
          </a:p>
        </p:txBody>
      </p:sp>
    </p:spTree>
    <p:extLst>
      <p:ext uri="{BB962C8B-B14F-4D97-AF65-F5344CB8AC3E}">
        <p14:creationId xmlns:p14="http://schemas.microsoft.com/office/powerpoint/2010/main" val="2705184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FBD70-5FE2-486E-8B6A-E0AC171BEB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EA66AC-2327-4870-81DC-890ED65C7D58}"/>
              </a:ext>
            </a:extLst>
          </p:cNvPr>
          <p:cNvSpPr>
            <a:spLocks noGrp="1"/>
          </p:cNvSpPr>
          <p:nvPr>
            <p:ph idx="1"/>
          </p:nvPr>
        </p:nvSpPr>
        <p:spPr/>
        <p:txBody>
          <a:bodyPr/>
          <a:lstStyle/>
          <a:p>
            <a:r>
              <a:rPr lang="en-US" b="0" i="0" dirty="0">
                <a:solidFill>
                  <a:srgbClr val="323131"/>
                </a:solidFill>
                <a:effectLst/>
                <a:latin typeface="PT Serif"/>
              </a:rPr>
              <a:t>Benefits of Azure Resource Groups</a:t>
            </a:r>
          </a:p>
          <a:p>
            <a:pPr algn="l"/>
            <a:r>
              <a:rPr lang="en-US" b="0" i="0" dirty="0">
                <a:solidFill>
                  <a:srgbClr val="000000"/>
                </a:solidFill>
                <a:effectLst/>
                <a:latin typeface="PT Serif"/>
              </a:rPr>
              <a:t>Administration is much easier</a:t>
            </a:r>
          </a:p>
          <a:p>
            <a:pPr algn="l"/>
            <a:r>
              <a:rPr lang="en-US" b="0" i="0" dirty="0">
                <a:solidFill>
                  <a:srgbClr val="333333"/>
                </a:solidFill>
                <a:effectLst/>
                <a:latin typeface="PT Serif"/>
              </a:rPr>
              <a:t>Let's understand this with an example. Consider a virtual machine.</a:t>
            </a:r>
          </a:p>
          <a:p>
            <a:br>
              <a:rPr lang="en-US" dirty="0"/>
            </a:br>
            <a:endParaRPr lang="en-IN" dirty="0"/>
          </a:p>
        </p:txBody>
      </p:sp>
      <p:pic>
        <p:nvPicPr>
          <p:cNvPr id="5" name="Picture 4">
            <a:extLst>
              <a:ext uri="{FF2B5EF4-FFF2-40B4-BE49-F238E27FC236}">
                <a16:creationId xmlns:a16="http://schemas.microsoft.com/office/drawing/2014/main" id="{62BF09E2-63F4-4D28-9AD8-95BB7611258D}"/>
              </a:ext>
            </a:extLst>
          </p:cNvPr>
          <p:cNvPicPr>
            <a:picLocks noChangeAspect="1"/>
          </p:cNvPicPr>
          <p:nvPr/>
        </p:nvPicPr>
        <p:blipFill>
          <a:blip r:embed="rId2"/>
          <a:stretch>
            <a:fillRect/>
          </a:stretch>
        </p:blipFill>
        <p:spPr>
          <a:xfrm>
            <a:off x="1565628" y="3595687"/>
            <a:ext cx="5448300" cy="2105025"/>
          </a:xfrm>
          <a:prstGeom prst="rect">
            <a:avLst/>
          </a:prstGeom>
        </p:spPr>
      </p:pic>
    </p:spTree>
    <p:extLst>
      <p:ext uri="{BB962C8B-B14F-4D97-AF65-F5344CB8AC3E}">
        <p14:creationId xmlns:p14="http://schemas.microsoft.com/office/powerpoint/2010/main" val="250045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768A-F3BC-4761-983F-9E5C42AC02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90AEEC-4809-4F54-A08A-68D8C89217F1}"/>
              </a:ext>
            </a:extLst>
          </p:cNvPr>
          <p:cNvSpPr>
            <a:spLocks noGrp="1"/>
          </p:cNvSpPr>
          <p:nvPr>
            <p:ph idx="1"/>
          </p:nvPr>
        </p:nvSpPr>
        <p:spPr/>
        <p:txBody>
          <a:bodyPr/>
          <a:lstStyle/>
          <a:p>
            <a:pPr algn="l"/>
            <a:r>
              <a:rPr lang="en-US" b="0" i="0" dirty="0">
                <a:solidFill>
                  <a:srgbClr val="333333"/>
                </a:solidFill>
                <a:effectLst/>
                <a:latin typeface="PT Serif"/>
              </a:rPr>
              <a:t>When we create a virtual machine in azure several other associated resources like the following are created.</a:t>
            </a:r>
          </a:p>
          <a:p>
            <a:pPr algn="l">
              <a:buFont typeface="+mj-lt"/>
              <a:buAutoNum type="arabicPeriod"/>
            </a:pPr>
            <a:r>
              <a:rPr lang="en-US" b="0" i="0" dirty="0">
                <a:solidFill>
                  <a:srgbClr val="333333"/>
                </a:solidFill>
                <a:effectLst/>
                <a:latin typeface="PT Serif"/>
              </a:rPr>
              <a:t>a data disk for the virtual machine</a:t>
            </a:r>
          </a:p>
          <a:p>
            <a:pPr algn="l">
              <a:buFont typeface="+mj-lt"/>
              <a:buAutoNum type="arabicPeriod"/>
            </a:pPr>
            <a:r>
              <a:rPr lang="en-US" b="0" i="0" dirty="0">
                <a:solidFill>
                  <a:srgbClr val="333333"/>
                </a:solidFill>
                <a:effectLst/>
                <a:latin typeface="PT Serif"/>
              </a:rPr>
              <a:t>Public IP address</a:t>
            </a:r>
          </a:p>
          <a:p>
            <a:pPr algn="l">
              <a:buFont typeface="+mj-lt"/>
              <a:buAutoNum type="arabicPeriod"/>
            </a:pPr>
            <a:r>
              <a:rPr lang="en-US" b="0" i="0" dirty="0">
                <a:solidFill>
                  <a:srgbClr val="333333"/>
                </a:solidFill>
                <a:effectLst/>
                <a:latin typeface="PT Serif"/>
              </a:rPr>
              <a:t>Network interface</a:t>
            </a:r>
          </a:p>
          <a:p>
            <a:pPr algn="l">
              <a:buFont typeface="+mj-lt"/>
              <a:buAutoNum type="arabicPeriod"/>
            </a:pPr>
            <a:r>
              <a:rPr lang="en-US" b="0" i="0" dirty="0">
                <a:solidFill>
                  <a:srgbClr val="333333"/>
                </a:solidFill>
                <a:effectLst/>
                <a:latin typeface="PT Serif"/>
              </a:rPr>
              <a:t>Network security group</a:t>
            </a:r>
          </a:p>
          <a:p>
            <a:pPr algn="l">
              <a:buFont typeface="+mj-lt"/>
              <a:buAutoNum type="arabicPeriod"/>
            </a:pPr>
            <a:r>
              <a:rPr lang="en-US" b="0" i="0" dirty="0">
                <a:solidFill>
                  <a:srgbClr val="333333"/>
                </a:solidFill>
                <a:effectLst/>
                <a:latin typeface="PT Serif"/>
              </a:rPr>
              <a:t>Virtual network</a:t>
            </a:r>
          </a:p>
          <a:p>
            <a:endParaRPr lang="en-IN" dirty="0"/>
          </a:p>
        </p:txBody>
      </p:sp>
    </p:spTree>
    <p:extLst>
      <p:ext uri="{BB962C8B-B14F-4D97-AF65-F5344CB8AC3E}">
        <p14:creationId xmlns:p14="http://schemas.microsoft.com/office/powerpoint/2010/main" val="2264454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C6-1D88-4DDF-8F5B-2D2DB3028A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0404E1-1F6A-4E57-A781-18E9384DBAFD}"/>
              </a:ext>
            </a:extLst>
          </p:cNvPr>
          <p:cNvSpPr>
            <a:spLocks noGrp="1"/>
          </p:cNvSpPr>
          <p:nvPr>
            <p:ph idx="1"/>
          </p:nvPr>
        </p:nvSpPr>
        <p:spPr/>
        <p:txBody>
          <a:bodyPr>
            <a:normAutofit lnSpcReduction="10000"/>
          </a:bodyPr>
          <a:lstStyle/>
          <a:p>
            <a:pPr algn="l"/>
            <a:r>
              <a:rPr lang="en-US" b="0" i="0" dirty="0">
                <a:solidFill>
                  <a:srgbClr val="333333"/>
                </a:solidFill>
                <a:effectLst/>
                <a:latin typeface="PT Serif"/>
              </a:rPr>
              <a:t>Without these resources, an azure virtual machine doesn't work as expected. After you are done with the VM, you may want to delete it to save on cost. However, when you delete the VM the associated resources are not automatically deleted. You have to delete them manually. If you forget to delete 1 or more associated resources, you are unnecessarily paying for those resources that you are not actually using.</a:t>
            </a:r>
          </a:p>
          <a:p>
            <a:pPr algn="l"/>
            <a:r>
              <a:rPr lang="en-US" b="0" i="0" dirty="0">
                <a:solidFill>
                  <a:srgbClr val="333333"/>
                </a:solidFill>
                <a:effectLst/>
                <a:latin typeface="PT Serif"/>
              </a:rPr>
              <a:t>On the other hand, if you create a virtual machine in a resource group, all the other associated resources are also created in the same resource group. When we delete the resource group, not just the virtual machine, all it's associated resources are also automatically deleted.</a:t>
            </a:r>
          </a:p>
          <a:p>
            <a:endParaRPr lang="en-IN" dirty="0"/>
          </a:p>
        </p:txBody>
      </p:sp>
    </p:spTree>
    <p:extLst>
      <p:ext uri="{BB962C8B-B14F-4D97-AF65-F5344CB8AC3E}">
        <p14:creationId xmlns:p14="http://schemas.microsoft.com/office/powerpoint/2010/main" val="3248132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1335</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Menlo</vt:lpstr>
      <vt:lpstr>PT Serif</vt:lpstr>
      <vt:lpstr>Office Theme</vt:lpstr>
      <vt:lpstr>AZURE RESOURCE GROUPS</vt:lpstr>
      <vt:lpstr>AZURE RESOURCE &amp; AZURE RESOURCE GROUP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RESOURCE GROUPS</dc:title>
  <dc:creator>deoresulakshana@gmail.com</dc:creator>
  <cp:lastModifiedBy>deoresulakshana@gmail.com</cp:lastModifiedBy>
  <cp:revision>1</cp:revision>
  <dcterms:created xsi:type="dcterms:W3CDTF">2021-08-18T05:44:21Z</dcterms:created>
  <dcterms:modified xsi:type="dcterms:W3CDTF">2021-08-18T05:56:34Z</dcterms:modified>
</cp:coreProperties>
</file>