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5"/>
  </p:notesMasterIdLst>
  <p:handoutMasterIdLst>
    <p:handoutMasterId r:id="rId46"/>
  </p:handoutMasterIdLst>
  <p:sldIdLst>
    <p:sldId id="256" r:id="rId2"/>
    <p:sldId id="266" r:id="rId3"/>
    <p:sldId id="258" r:id="rId4"/>
    <p:sldId id="259" r:id="rId5"/>
    <p:sldId id="260" r:id="rId6"/>
    <p:sldId id="261" r:id="rId7"/>
    <p:sldId id="262" r:id="rId8"/>
    <p:sldId id="263" r:id="rId9"/>
    <p:sldId id="264" r:id="rId10"/>
    <p:sldId id="268" r:id="rId11"/>
    <p:sldId id="269" r:id="rId12"/>
    <p:sldId id="270" r:id="rId13"/>
    <p:sldId id="271" r:id="rId14"/>
    <p:sldId id="325" r:id="rId15"/>
    <p:sldId id="323" r:id="rId16"/>
    <p:sldId id="324"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326" r:id="rId30"/>
    <p:sldId id="327" r:id="rId31"/>
    <p:sldId id="328" r:id="rId32"/>
    <p:sldId id="329" r:id="rId33"/>
    <p:sldId id="330" r:id="rId34"/>
    <p:sldId id="331" r:id="rId35"/>
    <p:sldId id="332" r:id="rId36"/>
    <p:sldId id="333" r:id="rId37"/>
    <p:sldId id="335" r:id="rId38"/>
    <p:sldId id="336" r:id="rId39"/>
    <p:sldId id="337" r:id="rId40"/>
    <p:sldId id="338" r:id="rId41"/>
    <p:sldId id="339" r:id="rId42"/>
    <p:sldId id="340" r:id="rId43"/>
    <p:sldId id="341" r:id="rId4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66"/>
    <a:srgbClr val="00FF00"/>
    <a:srgbClr val="66FF66"/>
    <a:srgbClr val="99FF99"/>
    <a:srgbClr val="33CCFF"/>
    <a:srgbClr val="3366FF"/>
    <a:srgbClr val="999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00" autoAdjust="0"/>
  </p:normalViewPr>
  <p:slideViewPr>
    <p:cSldViewPr>
      <p:cViewPr varScale="1">
        <p:scale>
          <a:sx n="58" d="100"/>
          <a:sy n="58" d="100"/>
        </p:scale>
        <p:origin x="1746" y="60"/>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r>
              <a:rPr lang="en-US"/>
              <a:t>iConnect</a:t>
            </a:r>
          </a:p>
        </p:txBody>
      </p:sp>
      <p:sp>
        <p:nvSpPr>
          <p:cNvPr id="512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r>
              <a:rPr lang="en-US"/>
              <a:t>Introduction to C# Programming</a:t>
            </a:r>
          </a:p>
        </p:txBody>
      </p:sp>
      <p:sp>
        <p:nvSpPr>
          <p:cNvPr id="512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r>
              <a:rPr lang="en-US"/>
              <a:t>C# 2.0</a:t>
            </a:r>
          </a:p>
        </p:txBody>
      </p:sp>
      <p:sp>
        <p:nvSpPr>
          <p:cNvPr id="512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CF8A809D-2564-4554-8981-D4EB4CB4653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1229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1229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63D122AA-AA5B-4543-AF35-908EC69A705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D8953-6AEA-443E-85A8-6767A37BD303}" type="slidenum">
              <a:rPr lang="en-US"/>
              <a:pPr/>
              <a:t>3</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9BB61FD-C1F2-4A71-9B04-CA5F3C9E5EE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73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279975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97343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375256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5/9/2017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58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5/9/2017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182734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5/9/2017</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340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5/9/2017</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5251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9873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5/9/2017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BB61FD-C1F2-4A71-9B04-CA5F3C9E5EE0}" type="slidenum">
              <a:rPr lang="en-US" smtClean="0"/>
              <a:pPr/>
              <a:t>‹#›</a:t>
            </a:fld>
            <a:endParaRPr lang="en-US"/>
          </a:p>
        </p:txBody>
      </p:sp>
    </p:spTree>
    <p:extLst>
      <p:ext uri="{BB962C8B-B14F-4D97-AF65-F5344CB8AC3E}">
        <p14:creationId xmlns:p14="http://schemas.microsoft.com/office/powerpoint/2010/main" val="123848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5/9/2017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9BB61FD-C1F2-4A71-9B04-CA5F3C9E5EE0}" type="slidenum">
              <a:rPr lang="en-US" smtClean="0"/>
              <a:pPr/>
              <a:t>‹#›</a:t>
            </a:fld>
            <a:endParaRPr lang="en-US"/>
          </a:p>
        </p:txBody>
      </p:sp>
    </p:spTree>
    <p:extLst>
      <p:ext uri="{BB962C8B-B14F-4D97-AF65-F5344CB8AC3E}">
        <p14:creationId xmlns:p14="http://schemas.microsoft.com/office/powerpoint/2010/main" val="52281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5/9/2017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9BB61FD-C1F2-4A71-9B04-CA5F3C9E5EE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165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org/TR/CSS21/Propid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mozilla.org/en-US/docs/CSS/@media" TargetMode="External"/><Relationship Id="rId2" Type="http://schemas.openxmlformats.org/officeDocument/2006/relationships/hyperlink" Target="https://developer.mozilla.org/en-US/docs/CSS/CSS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eyerweb.com/eric/too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4114800"/>
            <a:ext cx="7772400" cy="1241425"/>
          </a:xfrm>
        </p:spPr>
        <p:txBody>
          <a:bodyPr>
            <a:normAutofit fontScale="90000"/>
          </a:bodyPr>
          <a:lstStyle/>
          <a:p>
            <a:r>
              <a:rPr lang="en-US" dirty="0"/>
              <a:t>       </a:t>
            </a:r>
            <a:br>
              <a:rPr lang="en-US" dirty="0"/>
            </a:br>
            <a:r>
              <a:rPr lang="en-US" dirty="0"/>
              <a:t>Introduction To CSS3</a:t>
            </a:r>
          </a:p>
        </p:txBody>
      </p:sp>
      <p:pic>
        <p:nvPicPr>
          <p:cNvPr id="4" name="Picture 3" descr="css3Logo.jpg"/>
          <p:cNvPicPr>
            <a:picLocks noChangeAspect="1"/>
          </p:cNvPicPr>
          <p:nvPr/>
        </p:nvPicPr>
        <p:blipFill>
          <a:blip r:embed="rId3"/>
          <a:stretch>
            <a:fillRect/>
          </a:stretch>
        </p:blipFill>
        <p:spPr>
          <a:xfrm>
            <a:off x="2819400" y="685800"/>
            <a:ext cx="23622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CSS Selectors</a:t>
            </a:r>
          </a:p>
        </p:txBody>
      </p:sp>
      <p:sp>
        <p:nvSpPr>
          <p:cNvPr id="6" name="Content Placeholder 5"/>
          <p:cNvSpPr>
            <a:spLocks noGrp="1"/>
          </p:cNvSpPr>
          <p:nvPr>
            <p:ph idx="1"/>
          </p:nvPr>
        </p:nvSpPr>
        <p:spPr>
          <a:xfrm>
            <a:off x="457200" y="1219200"/>
            <a:ext cx="8229600" cy="5181600"/>
          </a:xfrm>
        </p:spPr>
        <p:txBody>
          <a:bodyPr/>
          <a:lstStyle/>
          <a:p>
            <a:endParaRPr lang="en-US" dirty="0"/>
          </a:p>
          <a:p>
            <a:endParaRPr lang="en-US" dirty="0"/>
          </a:p>
          <a:p>
            <a:r>
              <a:rPr lang="en-US" dirty="0"/>
              <a:t>CSS is a collection of rule sets (also called rules), which consist of a selector and a declaration.</a:t>
            </a:r>
          </a:p>
          <a:p>
            <a:r>
              <a:rPr lang="en-US" dirty="0"/>
              <a:t>A selector is used to select the element you want to apply styles to, and a declaration is the combination of a property and a value for that element.</a:t>
            </a:r>
          </a:p>
          <a:p>
            <a:r>
              <a:rPr lang="en-US" dirty="0"/>
              <a:t>body {   </a:t>
            </a:r>
            <a:r>
              <a:rPr lang="en-US" sz="2000" dirty="0">
                <a:solidFill>
                  <a:srgbClr val="92D050"/>
                </a:solidFill>
              </a:rPr>
              <a:t>/* selector tells where to apply the rule*/</a:t>
            </a:r>
          </a:p>
          <a:p>
            <a:pPr lvl="1"/>
            <a:r>
              <a:rPr lang="en-US" dirty="0"/>
              <a:t>Background-color : #cccc99;</a:t>
            </a:r>
          </a:p>
          <a:p>
            <a:pPr lvl="1"/>
            <a:endParaRPr lang="en-US" dirty="0"/>
          </a:p>
          <a:p>
            <a:r>
              <a:rPr lang="en-US" dirty="0"/>
              <a:t>}  </a:t>
            </a:r>
            <a:r>
              <a:rPr lang="en-US" sz="1800" dirty="0">
                <a:solidFill>
                  <a:srgbClr val="92D050"/>
                </a:solidFill>
              </a:rPr>
              <a:t>/*Property Name */              /*value*/</a:t>
            </a:r>
          </a:p>
          <a:p>
            <a:endParaRPr lang="en-US" sz="1800" dirty="0">
              <a:solidFill>
                <a:srgbClr val="92D050"/>
              </a:solidFill>
            </a:endParaRPr>
          </a:p>
          <a:p>
            <a:r>
              <a:rPr lang="en-US" sz="2400" dirty="0">
                <a:hlinkClick r:id="rId3"/>
              </a:rPr>
              <a:t>www.w3.org/TR/CSS21/Propidx.html</a:t>
            </a:r>
            <a:r>
              <a:rPr lang="en-US" sz="2400" dirty="0"/>
              <a:t>   contains full property  table.</a:t>
            </a:r>
          </a:p>
        </p:txBody>
      </p:sp>
      <p:sp>
        <p:nvSpPr>
          <p:cNvPr id="4" name="Down Arrow 3"/>
          <p:cNvSpPr/>
          <p:nvPr/>
        </p:nvSpPr>
        <p:spPr bwMode="auto">
          <a:xfrm>
            <a:off x="1828800" y="4191000"/>
            <a:ext cx="484632" cy="533400"/>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
        <p:nvSpPr>
          <p:cNvPr id="7" name="Down Arrow 6"/>
          <p:cNvSpPr/>
          <p:nvPr/>
        </p:nvSpPr>
        <p:spPr bwMode="auto">
          <a:xfrm>
            <a:off x="4038600" y="4191000"/>
            <a:ext cx="484632" cy="533400"/>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 Types</a:t>
            </a:r>
          </a:p>
        </p:txBody>
      </p:sp>
      <p:sp>
        <p:nvSpPr>
          <p:cNvPr id="3" name="Content Placeholder 2"/>
          <p:cNvSpPr>
            <a:spLocks noGrp="1"/>
          </p:cNvSpPr>
          <p:nvPr>
            <p:ph idx="1"/>
          </p:nvPr>
        </p:nvSpPr>
        <p:spPr/>
        <p:txBody>
          <a:bodyPr/>
          <a:lstStyle/>
          <a:p>
            <a:pPr>
              <a:buNone/>
            </a:pPr>
            <a:r>
              <a:rPr lang="en-US" b="1" dirty="0"/>
              <a:t>	Element selector :</a:t>
            </a:r>
          </a:p>
          <a:p>
            <a:pPr lvl="1">
              <a:buNone/>
            </a:pPr>
            <a:r>
              <a:rPr lang="en-US" dirty="0"/>
              <a:t>	body{ background-color :red;}</a:t>
            </a:r>
          </a:p>
          <a:p>
            <a:pPr lvl="1">
              <a:buNone/>
            </a:pPr>
            <a:r>
              <a:rPr lang="en-US" b="1" dirty="0"/>
              <a:t>ID selector :</a:t>
            </a:r>
          </a:p>
          <a:p>
            <a:pPr lvl="1">
              <a:buNone/>
            </a:pPr>
            <a:r>
              <a:rPr lang="en-US" b="1" dirty="0"/>
              <a:t>	</a:t>
            </a:r>
            <a:r>
              <a:rPr lang="en-US" dirty="0"/>
              <a:t>#menu { background-color:#ffff00;}</a:t>
            </a:r>
          </a:p>
          <a:p>
            <a:pPr lvl="1">
              <a:buNone/>
            </a:pPr>
            <a:r>
              <a:rPr lang="en-US" b="1" dirty="0"/>
              <a:t>Class Selector</a:t>
            </a:r>
            <a:r>
              <a:rPr lang="en-US" dirty="0"/>
              <a:t> :</a:t>
            </a:r>
          </a:p>
          <a:p>
            <a:pPr lvl="1">
              <a:buNone/>
            </a:pPr>
            <a:r>
              <a:rPr lang="en-US" dirty="0"/>
              <a:t>	.</a:t>
            </a:r>
            <a:r>
              <a:rPr lang="en-US" dirty="0" err="1"/>
              <a:t>bodyColor</a:t>
            </a:r>
            <a:r>
              <a:rPr lang="en-US" dirty="0"/>
              <a:t>{background-</a:t>
            </a:r>
            <a:r>
              <a:rPr lang="en-US" dirty="0" err="1"/>
              <a:t>color:red</a:t>
            </a:r>
            <a:r>
              <a:rPr lang="en-US" dirty="0"/>
              <a:t>;}</a:t>
            </a:r>
          </a:p>
          <a:p>
            <a:pPr lvl="1">
              <a:buNone/>
            </a:pPr>
            <a:endParaRPr lang="en-US" dirty="0"/>
          </a:p>
          <a:p>
            <a:pPr lvl="1">
              <a:buNone/>
            </a:pPr>
            <a:endParaRPr lang="en-US" dirty="0"/>
          </a:p>
          <a:p>
            <a:pPr lvl="1">
              <a:buNone/>
            </a:pPr>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a:t>
            </a:r>
            <a:endParaRPr lang="en-IN" dirty="0"/>
          </a:p>
        </p:txBody>
      </p:sp>
      <p:sp>
        <p:nvSpPr>
          <p:cNvPr id="3" name="Content Placeholder 2"/>
          <p:cNvSpPr>
            <a:spLocks noGrp="1"/>
          </p:cNvSpPr>
          <p:nvPr>
            <p:ph idx="1"/>
          </p:nvPr>
        </p:nvSpPr>
        <p:spPr/>
        <p:txBody>
          <a:bodyPr>
            <a:normAutofit fontScale="92500" lnSpcReduction="20000"/>
          </a:bodyPr>
          <a:lstStyle/>
          <a:p>
            <a:r>
              <a:rPr lang="en-US" u="sng" dirty="0"/>
              <a:t>Simple Selectors :</a:t>
            </a:r>
          </a:p>
          <a:p>
            <a:r>
              <a:rPr lang="en-US" dirty="0"/>
              <a:t>h1,h2 { background-color : navy;} </a:t>
            </a:r>
            <a:r>
              <a:rPr lang="en-US" sz="1800" dirty="0">
                <a:solidFill>
                  <a:srgbClr val="92D050"/>
                </a:solidFill>
              </a:rPr>
              <a:t>/*both h1, h2 will get the specified background color.*/</a:t>
            </a:r>
          </a:p>
          <a:p>
            <a:r>
              <a:rPr lang="en-US" dirty="0"/>
              <a:t>div {background-color : red;}   </a:t>
            </a:r>
            <a:r>
              <a:rPr lang="en-US" sz="1800" dirty="0">
                <a:solidFill>
                  <a:srgbClr val="92D050"/>
                </a:solidFill>
              </a:rPr>
              <a:t>/*all </a:t>
            </a:r>
            <a:r>
              <a:rPr lang="en-US" sz="1800" dirty="0" err="1">
                <a:solidFill>
                  <a:srgbClr val="92D050"/>
                </a:solidFill>
              </a:rPr>
              <a:t>div’s</a:t>
            </a:r>
            <a:r>
              <a:rPr lang="en-US" sz="1800" dirty="0">
                <a:solidFill>
                  <a:srgbClr val="92D050"/>
                </a:solidFill>
              </a:rPr>
              <a:t> will be red*/</a:t>
            </a:r>
          </a:p>
          <a:p>
            <a:r>
              <a:rPr lang="en-IN" u="sng" dirty="0"/>
              <a:t>Universal Selector:</a:t>
            </a:r>
          </a:p>
          <a:p>
            <a:r>
              <a:rPr lang="en-IN" dirty="0"/>
              <a:t>*{</a:t>
            </a:r>
            <a:r>
              <a:rPr lang="en-IN" dirty="0" err="1"/>
              <a:t>color</a:t>
            </a:r>
            <a:r>
              <a:rPr lang="en-IN" dirty="0"/>
              <a:t> : black;}</a:t>
            </a:r>
          </a:p>
          <a:p>
            <a:r>
              <a:rPr lang="en-IN" u="sng" dirty="0"/>
              <a:t>Descendent Selector : </a:t>
            </a:r>
            <a:endParaRPr lang="en-IN" dirty="0"/>
          </a:p>
          <a:p>
            <a:r>
              <a:rPr lang="en-IN" dirty="0"/>
              <a:t>div p {</a:t>
            </a:r>
            <a:r>
              <a:rPr lang="en-IN" dirty="0" err="1"/>
              <a:t>color</a:t>
            </a:r>
            <a:r>
              <a:rPr lang="en-IN" dirty="0"/>
              <a:t> :red;} </a:t>
            </a:r>
            <a:r>
              <a:rPr lang="en-IN" sz="1800" dirty="0">
                <a:solidFill>
                  <a:srgbClr val="92D050"/>
                </a:solidFill>
              </a:rPr>
              <a:t>/*all paragraphs within a div will have text in red */</a:t>
            </a:r>
          </a:p>
          <a:p>
            <a:r>
              <a:rPr lang="en-IN" u="sng" dirty="0"/>
              <a:t>Child Selector : </a:t>
            </a:r>
            <a:r>
              <a:rPr lang="en-IN" dirty="0"/>
              <a:t> div &gt;h3 {</a:t>
            </a:r>
            <a:r>
              <a:rPr lang="en-IN" dirty="0" err="1"/>
              <a:t>color</a:t>
            </a:r>
            <a:r>
              <a:rPr lang="en-IN" dirty="0"/>
              <a:t> : red;} </a:t>
            </a:r>
            <a:r>
              <a:rPr lang="en-IN" sz="1800" dirty="0">
                <a:solidFill>
                  <a:srgbClr val="92D050"/>
                </a:solidFill>
              </a:rPr>
              <a:t>/* the h3 which is a child of div will  have red text */</a:t>
            </a:r>
          </a:p>
          <a:p>
            <a:r>
              <a:rPr lang="en-IN" u="sng" dirty="0"/>
              <a:t>Sibling selector </a:t>
            </a:r>
            <a:r>
              <a:rPr lang="en-IN" sz="1800" dirty="0">
                <a:solidFill>
                  <a:srgbClr val="92D050"/>
                </a:solidFill>
              </a:rPr>
              <a:t>:  </a:t>
            </a:r>
            <a:r>
              <a:rPr lang="en-IN" dirty="0"/>
              <a:t>p+ .</a:t>
            </a:r>
            <a:r>
              <a:rPr lang="en-IN" dirty="0" err="1"/>
              <a:t>myClass</a:t>
            </a:r>
            <a:r>
              <a:rPr lang="en-IN" dirty="0"/>
              <a:t>{</a:t>
            </a:r>
            <a:r>
              <a:rPr lang="en-IN" dirty="0" err="1"/>
              <a:t>color</a:t>
            </a:r>
            <a:r>
              <a:rPr lang="en-IN" dirty="0"/>
              <a:t> : red ;} </a:t>
            </a:r>
            <a:r>
              <a:rPr lang="en-IN" sz="1800" dirty="0">
                <a:solidFill>
                  <a:srgbClr val="92D050"/>
                </a:solidFill>
              </a:rPr>
              <a:t>/* </a:t>
            </a:r>
            <a:r>
              <a:rPr lang="en-US" sz="1800" dirty="0">
                <a:solidFill>
                  <a:srgbClr val="92D050"/>
                </a:solidFill>
              </a:rPr>
              <a:t>the element &lt;p class=”offer”&gt; is made red, </a:t>
            </a:r>
            <a:r>
              <a:rPr lang="en-US" sz="1800" i="1" dirty="0">
                <a:solidFill>
                  <a:srgbClr val="92D050"/>
                </a:solidFill>
              </a:rPr>
              <a:t>only when it follows </a:t>
            </a:r>
            <a:r>
              <a:rPr lang="en-US" sz="1800" dirty="0">
                <a:solidFill>
                  <a:srgbClr val="92D050"/>
                </a:solidFill>
              </a:rPr>
              <a:t>another &lt;p&gt; element*/</a:t>
            </a:r>
            <a:endParaRPr lang="en-IN" sz="1800" dirty="0">
              <a:solidFill>
                <a:srgbClr val="92D050"/>
              </a:solidFill>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endParaRPr lang="en-IN" dirty="0"/>
          </a:p>
        </p:txBody>
      </p:sp>
      <p:sp>
        <p:nvSpPr>
          <p:cNvPr id="3" name="Content Placeholder 2"/>
          <p:cNvSpPr>
            <a:spLocks noGrp="1"/>
          </p:cNvSpPr>
          <p:nvPr>
            <p:ph idx="1"/>
          </p:nvPr>
        </p:nvSpPr>
        <p:spPr>
          <a:xfrm>
            <a:off x="457200" y="1295400"/>
            <a:ext cx="8229600" cy="5562600"/>
          </a:xfrm>
        </p:spPr>
        <p:txBody>
          <a:bodyPr/>
          <a:lstStyle/>
          <a:p>
            <a:endParaRPr lang="en-IN" u="sng" dirty="0"/>
          </a:p>
          <a:p>
            <a:endParaRPr lang="en-IN" u="sng" dirty="0"/>
          </a:p>
          <a:p>
            <a:r>
              <a:rPr lang="en-IN" u="sng" dirty="0"/>
              <a:t>General sibling selector </a:t>
            </a:r>
            <a:r>
              <a:rPr lang="en-IN" dirty="0"/>
              <a:t>: p ~h2 {</a:t>
            </a:r>
            <a:r>
              <a:rPr lang="en-IN" dirty="0" err="1"/>
              <a:t>color</a:t>
            </a:r>
            <a:r>
              <a:rPr lang="en-IN" dirty="0"/>
              <a:t> : red</a:t>
            </a:r>
            <a:r>
              <a:rPr lang="en-IN" sz="1800" dirty="0">
                <a:solidFill>
                  <a:srgbClr val="92D050"/>
                </a:solidFill>
              </a:rPr>
              <a:t>;</a:t>
            </a:r>
            <a:r>
              <a:rPr lang="en-IN" sz="1800" dirty="0"/>
              <a:t>}</a:t>
            </a:r>
            <a:r>
              <a:rPr lang="en-IN" sz="1800" dirty="0">
                <a:solidFill>
                  <a:srgbClr val="92D050"/>
                </a:solidFill>
              </a:rPr>
              <a:t>/*</a:t>
            </a:r>
            <a:r>
              <a:rPr lang="en-US" sz="1800" dirty="0">
                <a:solidFill>
                  <a:srgbClr val="92D050"/>
                </a:solidFill>
              </a:rPr>
              <a:t> general sibling selector in this example selects all &lt;h2&gt; elements that succeed a &lt;p&gt; element.*/</a:t>
            </a:r>
            <a:endParaRPr lang="en-IN" sz="1800" dirty="0">
              <a:solidFill>
                <a:srgbClr val="92D050"/>
              </a:solidFill>
            </a:endParaRPr>
          </a:p>
          <a:p>
            <a:r>
              <a:rPr lang="en-US" u="sng" dirty="0"/>
              <a:t>Attribute selector : </a:t>
            </a:r>
            <a:r>
              <a:rPr lang="en-US" dirty="0"/>
              <a:t>div[id=“main”]{color : Red</a:t>
            </a:r>
            <a:r>
              <a:rPr lang="en-US" sz="1800" dirty="0">
                <a:solidFill>
                  <a:srgbClr val="92D050"/>
                </a:solidFill>
              </a:rPr>
              <a:t>;</a:t>
            </a:r>
            <a:r>
              <a:rPr lang="en-US" sz="1800" dirty="0"/>
              <a:t>}</a:t>
            </a:r>
            <a:r>
              <a:rPr lang="en-US" sz="1800" dirty="0">
                <a:solidFill>
                  <a:srgbClr val="92D050"/>
                </a:solidFill>
              </a:rPr>
              <a:t>/*div with id=main will have text as white */</a:t>
            </a:r>
          </a:p>
          <a:p>
            <a:r>
              <a:rPr lang="en-US" u="sng" dirty="0"/>
              <a:t>Multiple attribute selector :  </a:t>
            </a:r>
            <a:endParaRPr lang="en-US" dirty="0"/>
          </a:p>
          <a:p>
            <a:r>
              <a:rPr lang="en-US" dirty="0"/>
              <a:t>input[type=“text”] [class=“</a:t>
            </a:r>
            <a:r>
              <a:rPr lang="en-US" dirty="0" err="1"/>
              <a:t>myclass</a:t>
            </a:r>
            <a:r>
              <a:rPr lang="en-US" dirty="0"/>
              <a:t>”] {font-size:2em}</a:t>
            </a:r>
            <a:endParaRPr lang="en-US" sz="1800" dirty="0">
              <a:solidFill>
                <a:srgbClr val="92D050"/>
              </a:solidFill>
            </a:endParaRPr>
          </a:p>
          <a:p>
            <a:r>
              <a:rPr lang="en-US" sz="1800" dirty="0">
                <a:solidFill>
                  <a:srgbClr val="92D050"/>
                </a:solidFill>
              </a:rPr>
              <a:t>/* input element with the specified type and class will have 2em font size*/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a:t>
            </a:r>
            <a:endParaRPr lang="en-IN" dirty="0"/>
          </a:p>
        </p:txBody>
      </p:sp>
      <p:sp>
        <p:nvSpPr>
          <p:cNvPr id="3" name="Content Placeholder 2"/>
          <p:cNvSpPr>
            <a:spLocks noGrp="1"/>
          </p:cNvSpPr>
          <p:nvPr>
            <p:ph idx="1"/>
          </p:nvPr>
        </p:nvSpPr>
        <p:spPr/>
        <p:txBody>
          <a:bodyPr/>
          <a:lstStyle/>
          <a:p>
            <a:r>
              <a:rPr lang="en-IN" dirty="0"/>
              <a:t>Sometimes </a:t>
            </a:r>
            <a:r>
              <a:rPr lang="en-US" dirty="0"/>
              <a:t>a part of a web page isn’t made up of a physical element, meaning it can’t be selected through the use of a normal selector; this is where pseudo-classes come in use.</a:t>
            </a:r>
          </a:p>
          <a:p>
            <a:r>
              <a:rPr lang="en-US" dirty="0"/>
              <a:t>It is a powerful technique for finding just the elements you want to use.</a:t>
            </a:r>
          </a:p>
          <a:p>
            <a:r>
              <a:rPr lang="en-US" dirty="0"/>
              <a:t>Pseudo classes work on relationships.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a:t>
            </a:r>
          </a:p>
        </p:txBody>
      </p:sp>
      <p:graphicFrame>
        <p:nvGraphicFramePr>
          <p:cNvPr id="4" name="Content Placeholder 3"/>
          <p:cNvGraphicFramePr>
            <a:graphicFrameLocks noGrp="1"/>
          </p:cNvGraphicFramePr>
          <p:nvPr>
            <p:ph idx="1"/>
          </p:nvPr>
        </p:nvGraphicFramePr>
        <p:xfrm>
          <a:off x="822325" y="1846263"/>
          <a:ext cx="7543800" cy="451612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r>
                        <a:rPr lang="en-US" dirty="0"/>
                        <a:t>Pseudo Class Selector</a:t>
                      </a:r>
                    </a:p>
                  </a:txBody>
                  <a:tcPr marL="83820" marR="83820"/>
                </a:tc>
                <a:tc>
                  <a:txBody>
                    <a:bodyPr/>
                    <a:lstStyle/>
                    <a:p>
                      <a:r>
                        <a:rPr lang="en-US" dirty="0"/>
                        <a:t>Explanation</a:t>
                      </a:r>
                    </a:p>
                  </a:txBody>
                  <a:tcPr marL="83820" marR="83820"/>
                </a:tc>
                <a:extLst>
                  <a:ext uri="{0D108BD9-81ED-4DB2-BD59-A6C34878D82A}">
                    <a16:rowId xmlns:a16="http://schemas.microsoft.com/office/drawing/2014/main" val="10000"/>
                  </a:ext>
                </a:extLst>
              </a:tr>
              <a:tr h="370840">
                <a:tc>
                  <a:txBody>
                    <a:bodyPr/>
                    <a:lstStyle/>
                    <a:p>
                      <a:r>
                        <a:rPr lang="en-US" dirty="0"/>
                        <a:t>:first-child</a:t>
                      </a:r>
                    </a:p>
                  </a:txBody>
                  <a:tcPr marL="83820" marR="83820"/>
                </a:tc>
                <a:tc>
                  <a:txBody>
                    <a:bodyPr/>
                    <a:lstStyle/>
                    <a:p>
                      <a:r>
                        <a:rPr lang="en-US" dirty="0"/>
                        <a:t>1</a:t>
                      </a:r>
                      <a:r>
                        <a:rPr lang="en-US" baseline="30000" dirty="0"/>
                        <a:t>st</a:t>
                      </a:r>
                      <a:r>
                        <a:rPr lang="en-US" dirty="0"/>
                        <a:t> child of that element</a:t>
                      </a:r>
                    </a:p>
                  </a:txBody>
                  <a:tcPr marL="83820" marR="83820"/>
                </a:tc>
                <a:extLst>
                  <a:ext uri="{0D108BD9-81ED-4DB2-BD59-A6C34878D82A}">
                    <a16:rowId xmlns:a16="http://schemas.microsoft.com/office/drawing/2014/main" val="10001"/>
                  </a:ext>
                </a:extLst>
              </a:tr>
              <a:tr h="370840">
                <a:tc>
                  <a:txBody>
                    <a:bodyPr/>
                    <a:lstStyle/>
                    <a:p>
                      <a:r>
                        <a:rPr lang="en-US" dirty="0"/>
                        <a:t>:last-child</a:t>
                      </a:r>
                    </a:p>
                  </a:txBody>
                  <a:tcPr marL="83820" marR="83820"/>
                </a:tc>
                <a:tc>
                  <a:txBody>
                    <a:bodyPr/>
                    <a:lstStyle/>
                    <a:p>
                      <a:r>
                        <a:rPr lang="en-US" dirty="0"/>
                        <a:t>Last  child</a:t>
                      </a:r>
                    </a:p>
                  </a:txBody>
                  <a:tcPr marL="83820" marR="83820"/>
                </a:tc>
                <a:extLst>
                  <a:ext uri="{0D108BD9-81ED-4DB2-BD59-A6C34878D82A}">
                    <a16:rowId xmlns:a16="http://schemas.microsoft.com/office/drawing/2014/main" val="10002"/>
                  </a:ext>
                </a:extLst>
              </a:tr>
              <a:tr h="370840">
                <a:tc>
                  <a:txBody>
                    <a:bodyPr/>
                    <a:lstStyle/>
                    <a:p>
                      <a:r>
                        <a:rPr lang="en-US" dirty="0"/>
                        <a:t>:nth-</a:t>
                      </a:r>
                      <a:r>
                        <a:rPr lang="en-US" baseline="0" dirty="0"/>
                        <a:t> child</a:t>
                      </a:r>
                      <a:endParaRPr lang="en-US" dirty="0"/>
                    </a:p>
                  </a:txBody>
                  <a:tcPr marL="83820" marR="83820"/>
                </a:tc>
                <a:tc>
                  <a:txBody>
                    <a:bodyPr/>
                    <a:lstStyle/>
                    <a:p>
                      <a:r>
                        <a:rPr lang="en-US" dirty="0"/>
                        <a:t>A</a:t>
                      </a:r>
                      <a:r>
                        <a:rPr lang="en-US" baseline="0" dirty="0"/>
                        <a:t> typical usage is displaying even odd patterns</a:t>
                      </a:r>
                      <a:endParaRPr lang="en-US" dirty="0"/>
                    </a:p>
                  </a:txBody>
                  <a:tcPr marL="83820" marR="83820"/>
                </a:tc>
                <a:extLst>
                  <a:ext uri="{0D108BD9-81ED-4DB2-BD59-A6C34878D82A}">
                    <a16:rowId xmlns:a16="http://schemas.microsoft.com/office/drawing/2014/main" val="10003"/>
                  </a:ext>
                </a:extLst>
              </a:tr>
              <a:tr h="370840">
                <a:tc>
                  <a:txBody>
                    <a:bodyPr/>
                    <a:lstStyle/>
                    <a:p>
                      <a:r>
                        <a:rPr lang="en-US" dirty="0"/>
                        <a:t>:first-of-type</a:t>
                      </a:r>
                    </a:p>
                  </a:txBody>
                  <a:tcPr marL="83820" marR="83820"/>
                </a:tc>
                <a:tc>
                  <a:txBody>
                    <a:bodyPr/>
                    <a:lstStyle/>
                    <a:p>
                      <a:r>
                        <a:rPr lang="en-US" dirty="0"/>
                        <a:t>First of a particular type</a:t>
                      </a:r>
                    </a:p>
                  </a:txBody>
                  <a:tcPr marL="83820" marR="83820"/>
                </a:tc>
                <a:extLst>
                  <a:ext uri="{0D108BD9-81ED-4DB2-BD59-A6C34878D82A}">
                    <a16:rowId xmlns:a16="http://schemas.microsoft.com/office/drawing/2014/main" val="10004"/>
                  </a:ext>
                </a:extLst>
              </a:tr>
              <a:tr h="370840">
                <a:tc>
                  <a:txBody>
                    <a:bodyPr/>
                    <a:lstStyle/>
                    <a:p>
                      <a:r>
                        <a:rPr lang="en-US" dirty="0"/>
                        <a:t>:last-of-type</a:t>
                      </a:r>
                    </a:p>
                  </a:txBody>
                  <a:tcPr marL="83820" marR="83820"/>
                </a:tc>
                <a:tc>
                  <a:txBody>
                    <a:bodyPr/>
                    <a:lstStyle/>
                    <a:p>
                      <a:endParaRPr lang="en-US" dirty="0"/>
                    </a:p>
                  </a:txBody>
                  <a:tcPr marL="83820" marR="83820"/>
                </a:tc>
                <a:extLst>
                  <a:ext uri="{0D108BD9-81ED-4DB2-BD59-A6C34878D82A}">
                    <a16:rowId xmlns:a16="http://schemas.microsoft.com/office/drawing/2014/main" val="10005"/>
                  </a:ext>
                </a:extLst>
              </a:tr>
              <a:tr h="370840">
                <a:tc>
                  <a:txBody>
                    <a:bodyPr/>
                    <a:lstStyle/>
                    <a:p>
                      <a:r>
                        <a:rPr lang="en-US" dirty="0"/>
                        <a:t>:nth-of-type</a:t>
                      </a:r>
                    </a:p>
                  </a:txBody>
                  <a:tcPr marL="83820" marR="83820"/>
                </a:tc>
                <a:tc>
                  <a:txBody>
                    <a:bodyPr/>
                    <a:lstStyle/>
                    <a:p>
                      <a:endParaRPr lang="en-US"/>
                    </a:p>
                  </a:txBody>
                  <a:tcPr marL="83820" marR="83820"/>
                </a:tc>
                <a:extLst>
                  <a:ext uri="{0D108BD9-81ED-4DB2-BD59-A6C34878D82A}">
                    <a16:rowId xmlns:a16="http://schemas.microsoft.com/office/drawing/2014/main" val="10006"/>
                  </a:ext>
                </a:extLst>
              </a:tr>
              <a:tr h="370840">
                <a:tc>
                  <a:txBody>
                    <a:bodyPr/>
                    <a:lstStyle/>
                    <a:p>
                      <a:r>
                        <a:rPr lang="en-US" dirty="0"/>
                        <a:t>.not</a:t>
                      </a:r>
                    </a:p>
                  </a:txBody>
                  <a:tcPr marL="83820" marR="83820"/>
                </a:tc>
                <a:tc>
                  <a:txBody>
                    <a:bodyPr/>
                    <a:lstStyle/>
                    <a:p>
                      <a:r>
                        <a:rPr lang="en-US" dirty="0"/>
                        <a:t>Allows us to select a type</a:t>
                      </a:r>
                      <a:r>
                        <a:rPr lang="en-US" baseline="0" dirty="0"/>
                        <a:t> that does not have that id/or class</a:t>
                      </a:r>
                      <a:endParaRPr lang="en-US" dirty="0"/>
                    </a:p>
                  </a:txBody>
                  <a:tcPr marL="83820" marR="83820"/>
                </a:tc>
                <a:extLst>
                  <a:ext uri="{0D108BD9-81ED-4DB2-BD59-A6C34878D82A}">
                    <a16:rowId xmlns:a16="http://schemas.microsoft.com/office/drawing/2014/main" val="10007"/>
                  </a:ext>
                </a:extLst>
              </a:tr>
              <a:tr h="370840">
                <a:tc>
                  <a:txBody>
                    <a:bodyPr/>
                    <a:lstStyle/>
                    <a:p>
                      <a:r>
                        <a:rPr lang="en-US" dirty="0"/>
                        <a:t>:hover/</a:t>
                      </a:r>
                      <a:r>
                        <a:rPr lang="en-US" baseline="0" dirty="0"/>
                        <a:t> :visited/:valid/:invalid</a:t>
                      </a:r>
                      <a:endParaRPr lang="en-US" dirty="0"/>
                    </a:p>
                  </a:txBody>
                  <a:tcPr marL="83820" marR="83820"/>
                </a:tc>
                <a:tc>
                  <a:txBody>
                    <a:bodyPr/>
                    <a:lstStyle/>
                    <a:p>
                      <a:r>
                        <a:rPr lang="en-US" dirty="0"/>
                        <a:t>These are dynamic selectors</a:t>
                      </a:r>
                      <a:r>
                        <a:rPr lang="en-US" baseline="0" dirty="0"/>
                        <a:t>  applied to elements at runtime</a:t>
                      </a:r>
                      <a:endParaRPr lang="en-US" dirty="0"/>
                    </a:p>
                  </a:txBody>
                  <a:tcPr marL="83820" marR="83820"/>
                </a:tc>
                <a:extLst>
                  <a:ext uri="{0D108BD9-81ED-4DB2-BD59-A6C34878D82A}">
                    <a16:rowId xmlns:a16="http://schemas.microsoft.com/office/drawing/2014/main" val="10008"/>
                  </a:ext>
                </a:extLst>
              </a:tr>
              <a:tr h="370840">
                <a:tc>
                  <a:txBody>
                    <a:bodyPr/>
                    <a:lstStyle/>
                    <a:p>
                      <a:endParaRPr lang="en-US" dirty="0"/>
                    </a:p>
                  </a:txBody>
                  <a:tcPr marL="83820" marR="83820"/>
                </a:tc>
                <a:tc>
                  <a:txBody>
                    <a:bodyPr/>
                    <a:lstStyle/>
                    <a:p>
                      <a:endParaRPr lang="en-US" dirty="0"/>
                    </a:p>
                  </a:txBody>
                  <a:tcPr marL="83820" marR="83820"/>
                </a:tc>
                <a:extLst>
                  <a:ext uri="{0D108BD9-81ED-4DB2-BD59-A6C34878D82A}">
                    <a16:rowId xmlns:a16="http://schemas.microsoft.com/office/drawing/2014/main" val="1000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CSS using property values</a:t>
            </a:r>
          </a:p>
        </p:txBody>
      </p:sp>
      <p:sp>
        <p:nvSpPr>
          <p:cNvPr id="3" name="Content Placeholder 2"/>
          <p:cNvSpPr>
            <a:spLocks noGrp="1"/>
          </p:cNvSpPr>
          <p:nvPr>
            <p:ph idx="1"/>
          </p:nvPr>
        </p:nvSpPr>
        <p:spPr/>
        <p:txBody>
          <a:bodyPr/>
          <a:lstStyle/>
          <a:p>
            <a:r>
              <a:rPr lang="en-US" dirty="0"/>
              <a:t>Color’s can be changed using </a:t>
            </a:r>
          </a:p>
          <a:p>
            <a:pPr lvl="1"/>
            <a:r>
              <a:rPr lang="en-US" dirty="0"/>
              <a:t>Color keywords like </a:t>
            </a:r>
            <a:r>
              <a:rPr lang="en-US" dirty="0" err="1"/>
              <a:t>red,green</a:t>
            </a:r>
            <a:r>
              <a:rPr lang="en-US" dirty="0"/>
              <a:t>, etc</a:t>
            </a:r>
          </a:p>
          <a:p>
            <a:pPr lvl="1"/>
            <a:r>
              <a:rPr lang="en-US" dirty="0"/>
              <a:t> h1{color : red;}</a:t>
            </a:r>
          </a:p>
          <a:p>
            <a:r>
              <a:rPr lang="en-US" sz="2800" dirty="0"/>
              <a:t>You can also use other color values and functions to access more than 16 million colors; they are RGB and HSL.</a:t>
            </a:r>
          </a:p>
          <a:p>
            <a:r>
              <a:rPr lang="en-US" dirty="0"/>
              <a:t>RGB stands for Red, Green, Blue, and in its hexadecimal (hex for short) form, it consists of a hash or pound symbol (#), followed by either three (RGB) or six (RRGGBB) hexadecimal characters. Hexadecimal characters are 0–9 and A–F.</a:t>
            </a:r>
          </a:p>
          <a:p>
            <a:endParaRPr lang="en-US" dirty="0"/>
          </a:p>
          <a:p>
            <a:pPr lvl="1"/>
            <a:endParaRPr lang="en-US" dirty="0"/>
          </a:p>
          <a:p>
            <a:pPr lvl="1">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using property values</a:t>
            </a:r>
            <a:endParaRPr lang="en-IN" dirty="0"/>
          </a:p>
        </p:txBody>
      </p:sp>
      <p:sp>
        <p:nvSpPr>
          <p:cNvPr id="3" name="Content Placeholder 2"/>
          <p:cNvSpPr>
            <a:spLocks noGrp="1"/>
          </p:cNvSpPr>
          <p:nvPr>
            <p:ph idx="1"/>
          </p:nvPr>
        </p:nvSpPr>
        <p:spPr/>
        <p:txBody>
          <a:bodyPr/>
          <a:lstStyle/>
          <a:p>
            <a:r>
              <a:rPr lang="en-US" dirty="0"/>
              <a:t>body {</a:t>
            </a:r>
          </a:p>
          <a:p>
            <a:r>
              <a:rPr lang="en-US" dirty="0"/>
              <a:t>background-color: #f5f5f5;</a:t>
            </a:r>
          </a:p>
          <a:p>
            <a:r>
              <a:rPr lang="en-US" dirty="0"/>
              <a:t>}</a:t>
            </a:r>
          </a:p>
          <a:p>
            <a:r>
              <a:rPr lang="en-US" dirty="0"/>
              <a:t>RGBA specifies an alpha argument along with the red, green, and blue arguments. Alpha allows an element to take on a level of transparency.</a:t>
            </a:r>
          </a:p>
          <a:p>
            <a:r>
              <a:rPr lang="en-US" dirty="0"/>
              <a:t>#main {background-color: </a:t>
            </a:r>
            <a:r>
              <a:rPr lang="en-US" dirty="0" err="1"/>
              <a:t>rgba</a:t>
            </a:r>
            <a:r>
              <a:rPr lang="en-US" dirty="0"/>
              <a:t>(255, 255, 255, 0.6); }</a:t>
            </a:r>
          </a:p>
          <a:p>
            <a:r>
              <a:rPr lang="en-US" dirty="0"/>
              <a:t>HSL  : aims to make guessing color values more intuitive with the introduction of the HSL function. HSL stands for Hue, Saturation, and Lightness.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using property values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438400" y="3505200"/>
            <a:ext cx="2762250" cy="2857500"/>
          </a:xfrm>
          <a:prstGeom prst="rect">
            <a:avLst/>
          </a:prstGeom>
          <a:noFill/>
          <a:ln w="9525">
            <a:noFill/>
            <a:miter lim="800000"/>
            <a:headEnd/>
            <a:tailEnd/>
          </a:ln>
          <a:effectLst/>
        </p:spPr>
      </p:pic>
      <p:sp>
        <p:nvSpPr>
          <p:cNvPr id="6" name="Rectangle 5"/>
          <p:cNvSpPr/>
          <p:nvPr/>
        </p:nvSpPr>
        <p:spPr>
          <a:xfrm>
            <a:off x="609600" y="1447800"/>
            <a:ext cx="8077200" cy="1815882"/>
          </a:xfrm>
          <a:prstGeom prst="rect">
            <a:avLst/>
          </a:prstGeom>
        </p:spPr>
        <p:txBody>
          <a:bodyPr wrap="square">
            <a:spAutoFit/>
          </a:bodyPr>
          <a:lstStyle/>
          <a:p>
            <a:endParaRPr lang="en-US" sz="2800" dirty="0">
              <a:latin typeface="+mn-lt"/>
            </a:endParaRPr>
          </a:p>
          <a:p>
            <a:r>
              <a:rPr lang="en-US" sz="2800" dirty="0">
                <a:latin typeface="+mn-lt"/>
              </a:rPr>
              <a:t>HSLA :Allows you to change the opacity of a color </a:t>
            </a:r>
            <a:r>
              <a:rPr lang="en-US" sz="2800" dirty="0"/>
              <a:t>by using the alpha argument—a decimal value between 0 and 1, 0 being transparent, 1 being opaque.</a:t>
            </a:r>
            <a:endParaRPr lang="en-US" sz="28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Units</a:t>
            </a:r>
            <a:endParaRPr lang="en-IN" dirty="0"/>
          </a:p>
        </p:txBody>
      </p:sp>
      <p:sp>
        <p:nvSpPr>
          <p:cNvPr id="3" name="Content Placeholder 2"/>
          <p:cNvSpPr>
            <a:spLocks noGrp="1"/>
          </p:cNvSpPr>
          <p:nvPr>
            <p:ph idx="1"/>
          </p:nvPr>
        </p:nvSpPr>
        <p:spPr/>
        <p:txBody>
          <a:bodyPr/>
          <a:lstStyle/>
          <a:p>
            <a:r>
              <a:rPr lang="en-US" dirty="0"/>
              <a:t>A unit is a measurement consisting of a number immediately followed by a unit identifier, such as 5cm or 20%, used for properties such as height, width, and font-size. Only when a unit of length is 0 can the unit identifier be omitted. There are numerous types of unit; percentages, lengths, and time to name a few.</a:t>
            </a:r>
          </a:p>
          <a:p>
            <a:r>
              <a:rPr lang="en-US" dirty="0"/>
              <a:t>Percentages : By using a percentage, you tell the browser how much space an element should take up, relative to its containing element. To change the width of the content area.</a:t>
            </a:r>
            <a:endParaRPr lang="en-US" b="1" dirty="0"/>
          </a:p>
          <a:p>
            <a:r>
              <a:rPr lang="en-US" dirty="0"/>
              <a:t>#content { width: 65%;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a:t>
            </a:r>
          </a:p>
        </p:txBody>
      </p:sp>
      <p:sp>
        <p:nvSpPr>
          <p:cNvPr id="5" name="Content Placeholder 4"/>
          <p:cNvSpPr>
            <a:spLocks noGrp="1"/>
          </p:cNvSpPr>
          <p:nvPr>
            <p:ph idx="1"/>
          </p:nvPr>
        </p:nvSpPr>
        <p:spPr/>
        <p:txBody>
          <a:bodyPr/>
          <a:lstStyle/>
          <a:p>
            <a:r>
              <a:rPr lang="en-US" dirty="0"/>
              <a:t>CSS  is a technology which allows us to create beautiful maintainable styles for the WebPages.</a:t>
            </a:r>
          </a:p>
          <a:p>
            <a:r>
              <a:rPr lang="en-US" dirty="0"/>
              <a:t>HTML describes the structure of page, CSS describes the presentation.</a:t>
            </a:r>
          </a:p>
          <a:p>
            <a:r>
              <a:rPr lang="en-US" dirty="0"/>
              <a:t>An international community called the World Wide Web Consortium (W3C) writes and maintains the CSS specifications.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Units</a:t>
            </a:r>
          </a:p>
        </p:txBody>
      </p:sp>
      <p:sp>
        <p:nvSpPr>
          <p:cNvPr id="3" name="Content Placeholder 2"/>
          <p:cNvSpPr>
            <a:spLocks noGrp="1"/>
          </p:cNvSpPr>
          <p:nvPr>
            <p:ph idx="1"/>
          </p:nvPr>
        </p:nvSpPr>
        <p:spPr>
          <a:xfrm>
            <a:off x="457200" y="1295400"/>
            <a:ext cx="8229600" cy="5562600"/>
          </a:xfrm>
        </p:spPr>
        <p:txBody>
          <a:bodyPr/>
          <a:lstStyle/>
          <a:p>
            <a:endParaRPr lang="en-US" dirty="0"/>
          </a:p>
          <a:p>
            <a:r>
              <a:rPr lang="en-US" dirty="0"/>
              <a:t>Units of Length : There are two types of unit of length absolute and relative.</a:t>
            </a:r>
          </a:p>
          <a:p>
            <a:r>
              <a:rPr lang="en-US" u="sng" dirty="0"/>
              <a:t> Absolute units </a:t>
            </a:r>
            <a:r>
              <a:rPr lang="en-US" dirty="0"/>
              <a:t>consist of physical units (inches, centimeters, millimeters, points, and picas) and pixel units. </a:t>
            </a:r>
          </a:p>
          <a:p>
            <a:pPr>
              <a:buNone/>
            </a:pPr>
            <a:r>
              <a:rPr lang="en-US" sz="2800" dirty="0"/>
              <a:t>		width: 254mm;</a:t>
            </a:r>
          </a:p>
          <a:p>
            <a:pPr>
              <a:buNone/>
            </a:pPr>
            <a:r>
              <a:rPr lang="en-US" sz="2800" dirty="0"/>
              <a:t>		width: 720pt; </a:t>
            </a:r>
            <a:r>
              <a:rPr lang="en-US" sz="1800" dirty="0">
                <a:solidFill>
                  <a:srgbClr val="92D050"/>
                </a:solidFill>
              </a:rPr>
              <a:t>/* 1 inch = 72pt */</a:t>
            </a:r>
          </a:p>
          <a:p>
            <a:pPr>
              <a:buNone/>
            </a:pPr>
            <a:r>
              <a:rPr lang="en-US" sz="2800" dirty="0"/>
              <a:t>		width: 60pc; </a:t>
            </a:r>
            <a:r>
              <a:rPr lang="en-US" sz="1800" dirty="0">
                <a:solidFill>
                  <a:srgbClr val="92D050"/>
                </a:solidFill>
              </a:rPr>
              <a:t>/* 1pc = 12pt */</a:t>
            </a:r>
          </a:p>
          <a:p>
            <a:pPr>
              <a:buNone/>
            </a:pPr>
            <a:r>
              <a:rPr lang="en-US" dirty="0"/>
              <a:t>		width: 960px; </a:t>
            </a:r>
            <a:r>
              <a:rPr lang="en-US" sz="1800" dirty="0">
                <a:solidFill>
                  <a:srgbClr val="92D050"/>
                </a:solidFill>
              </a:rPr>
              <a:t>/* 1px = 0.75pt */</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Units</a:t>
            </a:r>
          </a:p>
        </p:txBody>
      </p:sp>
      <p:sp>
        <p:nvSpPr>
          <p:cNvPr id="6" name="Content Placeholder 5"/>
          <p:cNvSpPr>
            <a:spLocks noGrp="1"/>
          </p:cNvSpPr>
          <p:nvPr>
            <p:ph idx="1"/>
          </p:nvPr>
        </p:nvSpPr>
        <p:spPr/>
        <p:txBody>
          <a:bodyPr/>
          <a:lstStyle/>
          <a:p>
            <a:r>
              <a:rPr lang="en-US" u="sng" dirty="0"/>
              <a:t>Relative units </a:t>
            </a:r>
            <a:r>
              <a:rPr lang="en-US" dirty="0"/>
              <a:t>consist of </a:t>
            </a:r>
            <a:r>
              <a:rPr lang="en-US" dirty="0" err="1"/>
              <a:t>ems</a:t>
            </a:r>
            <a:r>
              <a:rPr lang="en-US" dirty="0"/>
              <a:t>, </a:t>
            </a:r>
            <a:r>
              <a:rPr lang="en-US" dirty="0" err="1"/>
              <a:t>rems</a:t>
            </a:r>
            <a:r>
              <a:rPr lang="en-US" dirty="0"/>
              <a:t>, and </a:t>
            </a:r>
            <a:r>
              <a:rPr lang="en-US" dirty="0" err="1"/>
              <a:t>exs</a:t>
            </a:r>
            <a:r>
              <a:rPr lang="en-US" dirty="0"/>
              <a:t>. Relative units relate to each other, being inherited from their parent element.</a:t>
            </a:r>
          </a:p>
          <a:p>
            <a:pPr lvl="1"/>
            <a:r>
              <a:rPr lang="en-US" dirty="0"/>
              <a:t>font-size: 1em;</a:t>
            </a:r>
          </a:p>
          <a:p>
            <a:pPr lvl="1"/>
            <a:r>
              <a:rPr lang="en-US" dirty="0"/>
              <a:t>font-size: 62.5%;</a:t>
            </a:r>
          </a:p>
        </p:txBody>
      </p:sp>
      <p:sp>
        <p:nvSpPr>
          <p:cNvPr id="5" name="Rectangle 4"/>
          <p:cNvSpPr/>
          <p:nvPr/>
        </p:nvSpPr>
        <p:spPr>
          <a:xfrm>
            <a:off x="533400" y="1447800"/>
            <a:ext cx="8077200" cy="369332"/>
          </a:xfrm>
          <a:prstGeom prst="rect">
            <a:avLst/>
          </a:prstGeom>
        </p:spPr>
        <p:txBody>
          <a:bodyPr wrap="square">
            <a:spAutoFit/>
          </a:bodyPr>
          <a:lstStyle/>
          <a:p>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Presentational Styles</a:t>
            </a:r>
          </a:p>
        </p:txBody>
      </p:sp>
      <p:sp>
        <p:nvSpPr>
          <p:cNvPr id="3" name="Content Placeholder 2"/>
          <p:cNvSpPr>
            <a:spLocks noGrp="1"/>
          </p:cNvSpPr>
          <p:nvPr>
            <p:ph idx="1"/>
          </p:nvPr>
        </p:nvSpPr>
        <p:spPr/>
        <p:txBody>
          <a:bodyPr/>
          <a:lstStyle/>
          <a:p>
            <a:r>
              <a:rPr lang="en-US" b="1" dirty="0"/>
              <a:t>Borders </a:t>
            </a:r>
            <a:r>
              <a:rPr lang="en-US" dirty="0"/>
              <a:t>: Borders are graphical elements that are  applied around the edge of an element.</a:t>
            </a:r>
          </a:p>
          <a:p>
            <a:r>
              <a:rPr lang="en-US" dirty="0"/>
              <a:t>Border-radius enables you to give elements rounded corners. It is supported in all modern browsers but not Internet Explorer 6, 7, and 8. Because it’s a visual effect and nothing more, the fact that old versions of Internet Explorer don’t render rounded corners isn’t a problem; they just remain square.</a:t>
            </a:r>
          </a:p>
          <a:p>
            <a:r>
              <a:rPr lang="en-US" dirty="0"/>
              <a:t>border-radius: 8px;</a:t>
            </a:r>
          </a:p>
          <a:p>
            <a:r>
              <a:rPr lang="sv-SE" dirty="0"/>
              <a:t>border-radius: 8px 12px 16px 20px;</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Presentational Styles</a:t>
            </a:r>
          </a:p>
        </p:txBody>
      </p:sp>
      <p:sp>
        <p:nvSpPr>
          <p:cNvPr id="3" name="Content Placeholder 2"/>
          <p:cNvSpPr>
            <a:spLocks noGrp="1"/>
          </p:cNvSpPr>
          <p:nvPr>
            <p:ph idx="1"/>
          </p:nvPr>
        </p:nvSpPr>
        <p:spPr>
          <a:xfrm>
            <a:off x="457200" y="1219200"/>
            <a:ext cx="8229600" cy="5181600"/>
          </a:xfrm>
        </p:spPr>
        <p:txBody>
          <a:bodyPr/>
          <a:lstStyle/>
          <a:p>
            <a:pPr>
              <a:buNone/>
            </a:pPr>
            <a:r>
              <a:rPr lang="en-US" b="1" dirty="0"/>
              <a:t>	</a:t>
            </a:r>
          </a:p>
          <a:p>
            <a:pPr>
              <a:buNone/>
            </a:pPr>
            <a:endParaRPr lang="en-US" b="1" dirty="0"/>
          </a:p>
          <a:p>
            <a:pPr>
              <a:buNone/>
            </a:pPr>
            <a:r>
              <a:rPr lang="en-US" b="1" dirty="0"/>
              <a:t>box-shadow : </a:t>
            </a:r>
            <a:r>
              <a:rPr lang="en-US" dirty="0"/>
              <a:t>The box-shadow property applies a drop shadow to an element.</a:t>
            </a:r>
          </a:p>
          <a:p>
            <a:pPr lvl="1"/>
            <a:r>
              <a:rPr lang="en-US" dirty="0"/>
              <a:t>box-shadow: 0 3px 8px 0 #</a:t>
            </a:r>
            <a:r>
              <a:rPr lang="en-US" dirty="0" err="1"/>
              <a:t>ccc</a:t>
            </a:r>
            <a:r>
              <a:rPr lang="en-US" dirty="0"/>
              <a:t>;</a:t>
            </a:r>
          </a:p>
          <a:p>
            <a:r>
              <a:rPr lang="en-US" b="1" dirty="0"/>
              <a:t>Gradients</a:t>
            </a:r>
            <a:r>
              <a:rPr lang="en-US" dirty="0"/>
              <a:t> : </a:t>
            </a:r>
            <a:r>
              <a:rPr lang="en-US" sz="2800" dirty="0"/>
              <a:t>Gradients are of two types. linear and radial. </a:t>
            </a:r>
          </a:p>
          <a:p>
            <a:r>
              <a:rPr lang="en-US" sz="2800" dirty="0"/>
              <a:t>A linear gradient is the blending of colors from one point to another, whereas a radial gradient starts from a center point and blends outward.</a:t>
            </a:r>
            <a:endParaRPr lang="en-US" dirty="0"/>
          </a:p>
          <a:p>
            <a:pPr lvl="1"/>
            <a:endParaRPr lang="en-US" dirty="0"/>
          </a:p>
          <a:p>
            <a:pPr lvl="1">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Presentational Styles</a:t>
            </a:r>
          </a:p>
        </p:txBody>
      </p:sp>
      <p:sp>
        <p:nvSpPr>
          <p:cNvPr id="3" name="Content Placeholder 2"/>
          <p:cNvSpPr>
            <a:spLocks noGrp="1"/>
          </p:cNvSpPr>
          <p:nvPr>
            <p:ph idx="1"/>
          </p:nvPr>
        </p:nvSpPr>
        <p:spPr/>
        <p:txBody>
          <a:bodyPr/>
          <a:lstStyle/>
          <a:p>
            <a:r>
              <a:rPr lang="en-US" dirty="0"/>
              <a:t>.showcase .button {</a:t>
            </a:r>
          </a:p>
          <a:p>
            <a:r>
              <a:rPr lang="en-US" dirty="0"/>
              <a:t>padding: 20px;</a:t>
            </a:r>
          </a:p>
          <a:p>
            <a:r>
              <a:rPr lang="en-US" dirty="0"/>
              <a:t>background-image:</a:t>
            </a:r>
          </a:p>
          <a:p>
            <a:r>
              <a:rPr lang="en-US" dirty="0"/>
              <a:t>background-image: linear-gradient(to bottom, #FB3876 0%, #d4326d 100%);</a:t>
            </a:r>
          </a:p>
          <a:p>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FONTS ARE AN important part of the design aesthetic. Although text—whether on the web or in print—conveys a particular message, the choice of font can greatly reinforce that message, representing voice, authority, friendliness, competence, and so on.</a:t>
            </a:r>
          </a:p>
          <a:p>
            <a:r>
              <a:rPr lang="en-US" dirty="0"/>
              <a:t>When features of CSS3 were first implemented into browsers, however, the technology became available to allow for displaying a font that wasn’t installed on a computer. This means you can now choose from a much larger selection of fonts for your web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the CSS specification defines five generic font names to act as fallbacks: serif, sans-serif, cursive, fantasy, and </a:t>
            </a:r>
            <a:r>
              <a:rPr lang="en-US" dirty="0" err="1"/>
              <a:t>monospace</a:t>
            </a:r>
            <a:r>
              <a:rPr lang="en-US" dirty="0"/>
              <a:t>. </a:t>
            </a:r>
          </a:p>
          <a:p>
            <a:r>
              <a:rPr lang="en-US" dirty="0"/>
              <a:t>These fallbacks don’t necessarily represent a specific font but should express particular characteristics. </a:t>
            </a:r>
          </a:p>
          <a:p>
            <a:r>
              <a:rPr lang="en-US" dirty="0"/>
              <a:t>Serif—Characters tend to have finishing strokes, flared or tapering ends, or actual </a:t>
            </a:r>
            <a:r>
              <a:rPr lang="en-US" dirty="0" err="1"/>
              <a:t>serifed</a:t>
            </a:r>
            <a:r>
              <a:rPr lang="en-US" dirty="0"/>
              <a:t> endings.</a:t>
            </a:r>
          </a:p>
          <a:p>
            <a:r>
              <a:rPr lang="en-US" dirty="0"/>
              <a:t>Sans-serif—Characters tend to have stroke endings that are plain.</a:t>
            </a:r>
          </a:p>
          <a:p>
            <a:r>
              <a:rPr lang="en-US" dirty="0"/>
              <a:t>Cursive—Characters have either joining strokes or other cursive characteristics, resulting in a handwritten look.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Fantasy—Characters are primarily decorative but still contain representations of characters.</a:t>
            </a:r>
          </a:p>
          <a:p>
            <a:r>
              <a:rPr lang="en-US" dirty="0" err="1"/>
              <a:t>Monospace</a:t>
            </a:r>
            <a:r>
              <a:rPr lang="en-US" dirty="0"/>
              <a:t>—All characters have the same fixed width, similar to a manual typewriter and often used to set samples of computer code.</a:t>
            </a:r>
            <a:endParaRPr lang="en-US"/>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b="1" dirty="0"/>
              <a:t>Using @font-face : </a:t>
            </a:r>
            <a:r>
              <a:rPr lang="en-US" dirty="0"/>
              <a:t>@font-face is a rule set of its own rather than a property, which allows you to specify a font to be downloaded from a particular source. Although @font-face appears only in the CSS3 Fonts module (www.w3.org/TR/css3-fonts/), it was actually a feature  first implemented by Microsoft in IE 4.</a:t>
            </a:r>
          </a:p>
          <a:p>
            <a:pPr lvl="1">
              <a:buNone/>
            </a:pPr>
            <a:r>
              <a:rPr lang="en-US" dirty="0"/>
              <a:t>@font-face { font-family: Average;</a:t>
            </a:r>
          </a:p>
          <a:p>
            <a:pPr lvl="1">
              <a:buNone/>
            </a:pPr>
            <a:r>
              <a:rPr lang="en-US" dirty="0" err="1"/>
              <a:t>src</a:t>
            </a:r>
            <a:r>
              <a:rPr lang="en-US" dirty="0"/>
              <a:t>: </a:t>
            </a:r>
            <a:r>
              <a:rPr lang="en-US" dirty="0" err="1"/>
              <a:t>url</a:t>
            </a:r>
            <a:r>
              <a:rPr lang="en-US" dirty="0"/>
              <a:t>(“../fonts/Average-Regular.eot”);</a:t>
            </a:r>
          </a:p>
          <a:p>
            <a:pPr lvl="1">
              <a:buNone/>
            </a:pPr>
            <a:r>
              <a:rPr lang="en-US" dirty="0" err="1"/>
              <a:t>src</a:t>
            </a:r>
            <a:r>
              <a:rPr lang="en-US" dirty="0"/>
              <a:t>: local(“Average”),</a:t>
            </a:r>
          </a:p>
          <a:p>
            <a:pPr lvl="1">
              <a:buNone/>
            </a:pPr>
            <a:r>
              <a:rPr lang="en-US" dirty="0" err="1"/>
              <a:t>url</a:t>
            </a:r>
            <a:r>
              <a:rPr lang="en-US" dirty="0"/>
              <a:t>(“../fonts/Average-</a:t>
            </a:r>
            <a:r>
              <a:rPr lang="en-US" dirty="0" err="1"/>
              <a:t>Regular.woff</a:t>
            </a:r>
            <a:r>
              <a:rPr lang="en-US" dirty="0"/>
              <a:t>”);</a:t>
            </a:r>
          </a:p>
          <a:p>
            <a:pPr lvl="1">
              <a:buNone/>
            </a:pP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Transforms</a:t>
            </a:r>
          </a:p>
        </p:txBody>
      </p:sp>
      <p:sp>
        <p:nvSpPr>
          <p:cNvPr id="3" name="Content Placeholder 2"/>
          <p:cNvSpPr>
            <a:spLocks noGrp="1"/>
          </p:cNvSpPr>
          <p:nvPr>
            <p:ph idx="1"/>
          </p:nvPr>
        </p:nvSpPr>
        <p:spPr/>
        <p:txBody>
          <a:bodyPr/>
          <a:lstStyle/>
          <a:p>
            <a:r>
              <a:rPr lang="en-US" dirty="0"/>
              <a:t>CSS3’s most exciting features, transforms, which let you move, rotate, and scale elements, among other manipulations.</a:t>
            </a:r>
          </a:p>
          <a:p>
            <a:r>
              <a:rPr lang="en-US" dirty="0"/>
              <a:t>Change things with </a:t>
            </a:r>
          </a:p>
          <a:p>
            <a:pPr lvl="1"/>
            <a:r>
              <a:rPr lang="en-US" dirty="0"/>
              <a:t>Rotate</a:t>
            </a:r>
          </a:p>
          <a:p>
            <a:pPr lvl="1"/>
            <a:r>
              <a:rPr lang="en-US" dirty="0"/>
              <a:t>Skew	</a:t>
            </a:r>
          </a:p>
          <a:p>
            <a:pPr lvl="1"/>
            <a:r>
              <a:rPr lang="en-US" dirty="0"/>
              <a:t>Scale</a:t>
            </a:r>
          </a:p>
          <a:p>
            <a:pPr lvl="1"/>
            <a:r>
              <a:rPr lang="en-US" dirty="0"/>
              <a:t>Translate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Versions Of CSS</a:t>
            </a:r>
          </a:p>
        </p:txBody>
      </p:sp>
      <p:sp>
        <p:nvSpPr>
          <p:cNvPr id="8195" name="Rectangle 3"/>
          <p:cNvSpPr>
            <a:spLocks noGrp="1" noChangeArrowheads="1"/>
          </p:cNvSpPr>
          <p:nvPr>
            <p:ph idx="1"/>
          </p:nvPr>
        </p:nvSpPr>
        <p:spPr>
          <a:xfrm>
            <a:off x="457200" y="1737360"/>
            <a:ext cx="8229600" cy="5120639"/>
          </a:xfrm>
        </p:spPr>
        <p:txBody>
          <a:bodyPr/>
          <a:lstStyle/>
          <a:p>
            <a:pPr algn="just"/>
            <a:r>
              <a:rPr lang="en-US" dirty="0"/>
              <a:t>CSS refers to all three levels of the specification: CSS Level 1 (CSS1), CSS Level 2 (CSS2), and CSS Level 3 CSS3).</a:t>
            </a:r>
          </a:p>
          <a:p>
            <a:r>
              <a:rPr lang="en-US" dirty="0"/>
              <a:t>Each level of CSS builds on its predecessor. CSS2 had a shaky start and many issues came to light, leading to a revision of this specification and the release of CSS2.1.</a:t>
            </a:r>
          </a:p>
          <a:p>
            <a:r>
              <a:rPr lang="en-US" dirty="0"/>
              <a:t>CS3 contains aspects of its predecessor CSS2.1, and CSS2.1 contains aspects of CSS2 and CSS1.</a:t>
            </a:r>
          </a:p>
          <a:p>
            <a:endParaRPr lang="en-US" dirty="0"/>
          </a:p>
          <a:p>
            <a:endParaRPr lang="en-US" dirty="0"/>
          </a:p>
          <a:p>
            <a:pPr algn="just"/>
            <a:endParaRPr lang="en-US" dirty="0"/>
          </a:p>
        </p:txBody>
      </p:sp>
      <p:graphicFrame>
        <p:nvGraphicFramePr>
          <p:cNvPr id="6" name="Table 5"/>
          <p:cNvGraphicFramePr>
            <a:graphicFrameLocks noGrp="1"/>
          </p:cNvGraphicFramePr>
          <p:nvPr/>
        </p:nvGraphicFramePr>
        <p:xfrm>
          <a:off x="533400" y="4724400"/>
          <a:ext cx="8382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370840">
                <a:tc>
                  <a:txBody>
                    <a:bodyPr/>
                    <a:lstStyle/>
                    <a:p>
                      <a:r>
                        <a:rPr lang="en-US" dirty="0"/>
                        <a:t>Version</a:t>
                      </a:r>
                    </a:p>
                  </a:txBody>
                  <a:tcPr/>
                </a:tc>
                <a:tc>
                  <a:txBody>
                    <a:bodyPr/>
                    <a:lstStyle/>
                    <a:p>
                      <a:r>
                        <a:rPr lang="en-US" dirty="0"/>
                        <a:t>Year</a:t>
                      </a:r>
                    </a:p>
                  </a:txBody>
                  <a:tcPr/>
                </a:tc>
                <a:tc>
                  <a:txBody>
                    <a:bodyPr/>
                    <a:lstStyle/>
                    <a:p>
                      <a:r>
                        <a:rPr lang="en-US" dirty="0"/>
                        <a:t>Features</a:t>
                      </a:r>
                    </a:p>
                  </a:txBody>
                  <a:tcPr/>
                </a:tc>
                <a:extLst>
                  <a:ext uri="{0D108BD9-81ED-4DB2-BD59-A6C34878D82A}">
                    <a16:rowId xmlns:a16="http://schemas.microsoft.com/office/drawing/2014/main" val="10000"/>
                  </a:ext>
                </a:extLst>
              </a:tr>
              <a:tr h="370840">
                <a:tc>
                  <a:txBody>
                    <a:bodyPr/>
                    <a:lstStyle/>
                    <a:p>
                      <a:r>
                        <a:rPr lang="en-US" dirty="0"/>
                        <a:t>CSS1</a:t>
                      </a:r>
                    </a:p>
                  </a:txBody>
                  <a:tcPr/>
                </a:tc>
                <a:tc>
                  <a:txBody>
                    <a:bodyPr/>
                    <a:lstStyle/>
                    <a:p>
                      <a:r>
                        <a:rPr lang="en-US" dirty="0"/>
                        <a:t>1996</a:t>
                      </a:r>
                    </a:p>
                  </a:txBody>
                  <a:tcPr/>
                </a:tc>
                <a:tc>
                  <a:txBody>
                    <a:bodyPr/>
                    <a:lstStyle/>
                    <a:p>
                      <a:r>
                        <a:rPr lang="en-US" dirty="0"/>
                        <a:t>Fonts, colors, alignment spacing</a:t>
                      </a:r>
                    </a:p>
                  </a:txBody>
                  <a:tcPr/>
                </a:tc>
                <a:extLst>
                  <a:ext uri="{0D108BD9-81ED-4DB2-BD59-A6C34878D82A}">
                    <a16:rowId xmlns:a16="http://schemas.microsoft.com/office/drawing/2014/main" val="10001"/>
                  </a:ext>
                </a:extLst>
              </a:tr>
              <a:tr h="370840">
                <a:tc>
                  <a:txBody>
                    <a:bodyPr/>
                    <a:lstStyle/>
                    <a:p>
                      <a:r>
                        <a:rPr lang="en-US" dirty="0"/>
                        <a:t>CSS2</a:t>
                      </a:r>
                    </a:p>
                  </a:txBody>
                  <a:tcPr/>
                </a:tc>
                <a:tc>
                  <a:txBody>
                    <a:bodyPr/>
                    <a:lstStyle/>
                    <a:p>
                      <a:r>
                        <a:rPr lang="en-US" dirty="0"/>
                        <a:t>2004</a:t>
                      </a:r>
                    </a:p>
                  </a:txBody>
                  <a:tcPr/>
                </a:tc>
                <a:tc>
                  <a:txBody>
                    <a:bodyPr/>
                    <a:lstStyle/>
                    <a:p>
                      <a:r>
                        <a:rPr lang="en-US" dirty="0"/>
                        <a:t>Layout, positioning</a:t>
                      </a:r>
                    </a:p>
                  </a:txBody>
                  <a:tcPr/>
                </a:tc>
                <a:extLst>
                  <a:ext uri="{0D108BD9-81ED-4DB2-BD59-A6C34878D82A}">
                    <a16:rowId xmlns:a16="http://schemas.microsoft.com/office/drawing/2014/main" val="10002"/>
                  </a:ext>
                </a:extLst>
              </a:tr>
              <a:tr h="370840">
                <a:tc>
                  <a:txBody>
                    <a:bodyPr/>
                    <a:lstStyle/>
                    <a:p>
                      <a:r>
                        <a:rPr lang="en-US" dirty="0"/>
                        <a:t>CSS3</a:t>
                      </a:r>
                    </a:p>
                  </a:txBody>
                  <a:tcPr/>
                </a:tc>
                <a:tc>
                  <a:txBody>
                    <a:bodyPr/>
                    <a:lstStyle/>
                    <a:p>
                      <a:r>
                        <a:rPr lang="en-US" dirty="0"/>
                        <a:t>In Progress</a:t>
                      </a:r>
                    </a:p>
                  </a:txBody>
                  <a:tcPr/>
                </a:tc>
                <a:tc>
                  <a:txBody>
                    <a:bodyPr/>
                    <a:lstStyle/>
                    <a:p>
                      <a:r>
                        <a:rPr lang="en-US" dirty="0"/>
                        <a:t>Effects, sizing, speech, animations and many more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Transforms</a:t>
            </a:r>
          </a:p>
        </p:txBody>
      </p:sp>
      <p:sp>
        <p:nvSpPr>
          <p:cNvPr id="3" name="Content Placeholder 2"/>
          <p:cNvSpPr>
            <a:spLocks noGrp="1"/>
          </p:cNvSpPr>
          <p:nvPr>
            <p:ph idx="1"/>
          </p:nvPr>
        </p:nvSpPr>
        <p:spPr/>
        <p:txBody>
          <a:bodyPr/>
          <a:lstStyle/>
          <a:p>
            <a:r>
              <a:rPr lang="en-US" dirty="0"/>
              <a:t>Rotate : Adding a slant or angle to things</a:t>
            </a:r>
          </a:p>
          <a:p>
            <a:r>
              <a:rPr lang="en-US" dirty="0" err="1"/>
              <a:t>Eg</a:t>
            </a:r>
            <a:r>
              <a:rPr lang="en-US" dirty="0"/>
              <a:t> : </a:t>
            </a:r>
          </a:p>
          <a:p>
            <a:pPr lvl="2"/>
            <a:r>
              <a:rPr lang="en-US" dirty="0"/>
              <a:t>.tilt{</a:t>
            </a:r>
          </a:p>
          <a:p>
            <a:pPr lvl="3">
              <a:buNone/>
            </a:pPr>
            <a:r>
              <a:rPr lang="en-US" dirty="0"/>
              <a:t>    Transform : rotate(15 deg); </a:t>
            </a:r>
          </a:p>
          <a:p>
            <a:pPr lvl="3">
              <a:buNone/>
            </a:pPr>
            <a:r>
              <a:rPr lang="en-US" dirty="0"/>
              <a:t>}</a:t>
            </a:r>
          </a:p>
          <a:p>
            <a:pPr lvl="3">
              <a:buNone/>
            </a:pPr>
            <a:endParaRPr lang="en-US" dirty="0"/>
          </a:p>
          <a:p>
            <a:pPr lvl="3">
              <a:buNone/>
            </a:pPr>
            <a:r>
              <a:rPr lang="en-US" dirty="0"/>
              <a:t>.</a:t>
            </a:r>
            <a:r>
              <a:rPr lang="en-US" dirty="0" err="1"/>
              <a:t>upSideDn</a:t>
            </a:r>
            <a:r>
              <a:rPr lang="en-US" dirty="0"/>
              <a:t>{</a:t>
            </a:r>
          </a:p>
          <a:p>
            <a:pPr lvl="3">
              <a:buNone/>
            </a:pPr>
            <a:r>
              <a:rPr lang="en-US" dirty="0"/>
              <a:t>		transform : rotate </a:t>
            </a:r>
            <a:r>
              <a:rPr lang="en-US" dirty="0">
                <a:sym typeface="Wingdings" pitchFamily="2" charset="2"/>
              </a:rPr>
              <a:t>(180deg);</a:t>
            </a:r>
          </a:p>
          <a:p>
            <a:pPr lvl="3">
              <a:buNone/>
            </a:pPr>
            <a:r>
              <a:rPr lang="en-US" dirty="0">
                <a:sym typeface="Wingdings" pitchFamily="2" charset="2"/>
              </a:rPr>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Transforms</a:t>
            </a:r>
          </a:p>
        </p:txBody>
      </p:sp>
      <p:sp>
        <p:nvSpPr>
          <p:cNvPr id="3" name="Content Placeholder 2"/>
          <p:cNvSpPr>
            <a:spLocks noGrp="1"/>
          </p:cNvSpPr>
          <p:nvPr>
            <p:ph idx="1"/>
          </p:nvPr>
        </p:nvSpPr>
        <p:spPr/>
        <p:txBody>
          <a:bodyPr/>
          <a:lstStyle/>
          <a:p>
            <a:r>
              <a:rPr lang="en-US" dirty="0"/>
              <a:t>Skew : Means altering the visual state of affairs. By providing the perspective angle.</a:t>
            </a:r>
          </a:p>
          <a:p>
            <a:r>
              <a:rPr lang="en-US" dirty="0" err="1"/>
              <a:t>Eg</a:t>
            </a:r>
            <a:r>
              <a:rPr lang="en-US" dirty="0"/>
              <a:t> :</a:t>
            </a:r>
          </a:p>
          <a:p>
            <a:r>
              <a:rPr lang="en-US" dirty="0"/>
              <a:t>      .twisted{</a:t>
            </a:r>
          </a:p>
          <a:p>
            <a:pPr lvl="3">
              <a:buNone/>
            </a:pPr>
            <a:r>
              <a:rPr lang="en-US" dirty="0" err="1"/>
              <a:t>transform:skew</a:t>
            </a:r>
            <a:r>
              <a:rPr lang="en-US" dirty="0"/>
              <a:t>(30deg,30deg);</a:t>
            </a:r>
          </a:p>
          <a:p>
            <a:pPr lvl="3">
              <a:buNone/>
            </a:pPr>
            <a:r>
              <a:rPr lang="en-US" dirty="0"/>
              <a:t>}</a:t>
            </a:r>
          </a:p>
          <a:p>
            <a:pPr lvl="3">
              <a:buNone/>
            </a:pPr>
            <a:r>
              <a:rPr lang="en-US" dirty="0"/>
              <a:t>.lean{</a:t>
            </a:r>
          </a:p>
          <a:p>
            <a:pPr lvl="3">
              <a:buNone/>
            </a:pPr>
            <a:r>
              <a:rPr lang="en-US" dirty="0"/>
              <a:t>	</a:t>
            </a:r>
            <a:r>
              <a:rPr lang="en-US" dirty="0" err="1"/>
              <a:t>transform:skewX</a:t>
            </a:r>
            <a:r>
              <a:rPr lang="en-US" dirty="0"/>
              <a:t>(30deg);}</a:t>
            </a:r>
          </a:p>
          <a:p>
            <a:pPr lvl="3">
              <a:buNone/>
            </a:pPr>
            <a:endParaRPr lang="en-US" dirty="0"/>
          </a:p>
          <a:p>
            <a:pPr lvl="3">
              <a:buNone/>
            </a:pPr>
            <a:r>
              <a:rPr lang="en-US" dirty="0"/>
              <a:t>.stretch{</a:t>
            </a:r>
          </a:p>
          <a:p>
            <a:pPr lvl="3">
              <a:buNone/>
            </a:pPr>
            <a:r>
              <a:rPr lang="en-US" dirty="0"/>
              <a:t>     </a:t>
            </a:r>
            <a:r>
              <a:rPr lang="en-US" dirty="0" err="1"/>
              <a:t>transform:skewY</a:t>
            </a:r>
            <a:r>
              <a:rPr lang="en-US" dirty="0"/>
              <a:t>(150deg);}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Transforms</a:t>
            </a:r>
          </a:p>
        </p:txBody>
      </p:sp>
      <p:sp>
        <p:nvSpPr>
          <p:cNvPr id="3" name="Content Placeholder 2"/>
          <p:cNvSpPr>
            <a:spLocks noGrp="1"/>
          </p:cNvSpPr>
          <p:nvPr>
            <p:ph idx="1"/>
          </p:nvPr>
        </p:nvSpPr>
        <p:spPr/>
        <p:txBody>
          <a:bodyPr/>
          <a:lstStyle/>
          <a:p>
            <a:r>
              <a:rPr lang="en-US" dirty="0"/>
              <a:t>Scale : It is zooming. Scale is either zoom In or Zoom Out. Scaling is all about size. 1 is 100% </a:t>
            </a:r>
          </a:p>
          <a:p>
            <a:pPr lvl="1"/>
            <a:r>
              <a:rPr lang="en-US" dirty="0" err="1"/>
              <a:t>Eg</a:t>
            </a:r>
            <a:r>
              <a:rPr lang="en-US" dirty="0"/>
              <a:t> :</a:t>
            </a:r>
          </a:p>
          <a:p>
            <a:pPr lvl="2"/>
            <a:r>
              <a:rPr lang="en-US" dirty="0"/>
              <a:t>.one{</a:t>
            </a:r>
            <a:r>
              <a:rPr lang="en-US" dirty="0" err="1"/>
              <a:t>transform:scale</a:t>
            </a:r>
            <a:r>
              <a:rPr lang="en-US" dirty="0"/>
              <a:t>(0.5);}</a:t>
            </a:r>
          </a:p>
          <a:p>
            <a:pPr lvl="2"/>
            <a:r>
              <a:rPr lang="en-US" dirty="0"/>
              <a:t>.two{transform : scale(2); }</a:t>
            </a:r>
          </a:p>
          <a:p>
            <a:pPr lvl="2"/>
            <a:r>
              <a:rPr lang="en-US" dirty="0"/>
              <a:t>.three {transform : scale (0.75); }</a:t>
            </a:r>
          </a:p>
          <a:p>
            <a:pPr lvl="2"/>
            <a:r>
              <a:rPr lang="en-US" dirty="0"/>
              <a:t>.four {transform :scale(1.25);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Transforms</a:t>
            </a:r>
          </a:p>
        </p:txBody>
      </p:sp>
      <p:sp>
        <p:nvSpPr>
          <p:cNvPr id="3" name="Content Placeholder 2"/>
          <p:cNvSpPr>
            <a:spLocks noGrp="1"/>
          </p:cNvSpPr>
          <p:nvPr>
            <p:ph idx="1"/>
          </p:nvPr>
        </p:nvSpPr>
        <p:spPr/>
        <p:txBody>
          <a:bodyPr/>
          <a:lstStyle/>
          <a:p>
            <a:r>
              <a:rPr lang="en-US" dirty="0"/>
              <a:t>Translate : allows  to move elements around on a web page. That capability may not seem very exciting because already this is seen with properties. such as position, top, left, right, and bottom, but translate() is an easier way to move elements around without affecting the rest of the document. Ideally, you use translate functions when you want to animate the position of elements, creating movement. </a:t>
            </a:r>
          </a:p>
          <a:p>
            <a:r>
              <a:rPr lang="en-US" dirty="0" err="1"/>
              <a:t>Eg</a:t>
            </a:r>
            <a:r>
              <a:rPr lang="en-US" dirty="0"/>
              <a:t> :</a:t>
            </a:r>
          </a:p>
          <a:p>
            <a:pPr lvl="1"/>
            <a:r>
              <a:rPr lang="en-US" dirty="0"/>
              <a:t>.</a:t>
            </a:r>
            <a:r>
              <a:rPr lang="en-US" dirty="0" err="1"/>
              <a:t>movRight</a:t>
            </a:r>
            <a:r>
              <a:rPr lang="en-US" dirty="0"/>
              <a:t>{transform : translate (3em);}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Animation</a:t>
            </a:r>
          </a:p>
        </p:txBody>
      </p:sp>
      <p:sp>
        <p:nvSpPr>
          <p:cNvPr id="3" name="Content Placeholder 2"/>
          <p:cNvSpPr>
            <a:spLocks noGrp="1"/>
          </p:cNvSpPr>
          <p:nvPr>
            <p:ph idx="1"/>
          </p:nvPr>
        </p:nvSpPr>
        <p:spPr/>
        <p:txBody>
          <a:bodyPr/>
          <a:lstStyle/>
          <a:p>
            <a:r>
              <a:rPr lang="en-US" b="1" dirty="0"/>
              <a:t>POSSIBLY CSS3’S MOST exciting features are transitions and animations. </a:t>
            </a:r>
          </a:p>
          <a:p>
            <a:r>
              <a:rPr lang="en-US" dirty="0"/>
              <a:t>Transitions allow the values of properties to change smoothly over a specific duration, meaning the color of an element can fade from red to blue, slide from one area of the page to another, shrink and grow when hovered over, and so on. The possibilities are endless.</a:t>
            </a:r>
          </a:p>
          <a:p>
            <a:r>
              <a:rPr lang="en-US" dirty="0"/>
              <a:t>animations allow  to have more control over those states, specifying </a:t>
            </a:r>
            <a:r>
              <a:rPr lang="en-US" dirty="0" err="1"/>
              <a:t>keyframes</a:t>
            </a:r>
            <a:r>
              <a:rPr lang="en-US" dirty="0"/>
              <a:t>, the exact moments when a property should change.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Animation</a:t>
            </a:r>
          </a:p>
        </p:txBody>
      </p:sp>
      <p:sp>
        <p:nvSpPr>
          <p:cNvPr id="3" name="Content Placeholder 2"/>
          <p:cNvSpPr>
            <a:spLocks noGrp="1"/>
          </p:cNvSpPr>
          <p:nvPr>
            <p:ph idx="1"/>
          </p:nvPr>
        </p:nvSpPr>
        <p:spPr/>
        <p:txBody>
          <a:bodyPr/>
          <a:lstStyle/>
          <a:p>
            <a:r>
              <a:rPr lang="en-US" dirty="0" err="1"/>
              <a:t>Eg</a:t>
            </a:r>
            <a:r>
              <a:rPr lang="en-US" dirty="0"/>
              <a:t> :</a:t>
            </a:r>
          </a:p>
          <a:p>
            <a:r>
              <a:rPr lang="en-US" dirty="0"/>
              <a:t>Declaring the key frame :</a:t>
            </a:r>
          </a:p>
          <a:p>
            <a:r>
              <a:rPr lang="en-US" dirty="0"/>
              <a:t>@</a:t>
            </a:r>
            <a:r>
              <a:rPr lang="en-US" dirty="0" err="1"/>
              <a:t>keyframe</a:t>
            </a:r>
            <a:r>
              <a:rPr lang="en-US" dirty="0"/>
              <a:t> demo{ </a:t>
            </a:r>
          </a:p>
          <a:p>
            <a:pPr lvl="1"/>
            <a:r>
              <a:rPr lang="en-US" dirty="0"/>
              <a:t>0% {background : #</a:t>
            </a:r>
            <a:r>
              <a:rPr lang="en-US" dirty="0" err="1"/>
              <a:t>dddddd</a:t>
            </a:r>
            <a:r>
              <a:rPr lang="en-US" dirty="0"/>
              <a:t>;}</a:t>
            </a:r>
          </a:p>
          <a:p>
            <a:pPr lvl="1"/>
            <a:r>
              <a:rPr lang="en-US" dirty="0"/>
              <a:t>100% {background : #ff9999;}</a:t>
            </a:r>
          </a:p>
          <a:p>
            <a:pPr lvl="1"/>
            <a:r>
              <a:rPr lang="en-US" dirty="0"/>
              <a:t>}</a:t>
            </a:r>
          </a:p>
          <a:p>
            <a:pPr lvl="1"/>
            <a:r>
              <a:rPr lang="en-US" dirty="0"/>
              <a:t>Once the </a:t>
            </a:r>
            <a:r>
              <a:rPr lang="en-US" dirty="0" err="1"/>
              <a:t>keyframe</a:t>
            </a:r>
            <a:r>
              <a:rPr lang="en-US" dirty="0"/>
              <a:t> is declared it has to be applied to get the animation effect as below</a:t>
            </a:r>
          </a:p>
          <a:p>
            <a:pPr lvl="1"/>
            <a:r>
              <a:rPr lang="en-US" dirty="0"/>
              <a:t>#target {animate : demo 5s infinite alternate }</a:t>
            </a:r>
          </a:p>
          <a:p>
            <a:pPr lvl="1"/>
            <a:r>
              <a:rPr lang="en-US" dirty="0"/>
              <a:t>Demo is name of </a:t>
            </a:r>
            <a:r>
              <a:rPr lang="en-US" dirty="0" err="1"/>
              <a:t>keyframe</a:t>
            </a:r>
            <a:endParaRPr lang="en-US" dirty="0"/>
          </a:p>
          <a:p>
            <a:pPr lvl="1"/>
            <a:r>
              <a:rPr lang="en-US" dirty="0"/>
              <a:t>5s is time in seconds</a:t>
            </a:r>
          </a:p>
          <a:p>
            <a:pPr lvl="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Transition</a:t>
            </a:r>
          </a:p>
        </p:txBody>
      </p:sp>
      <p:sp>
        <p:nvSpPr>
          <p:cNvPr id="3" name="Content Placeholder 2"/>
          <p:cNvSpPr>
            <a:spLocks noGrp="1"/>
          </p:cNvSpPr>
          <p:nvPr>
            <p:ph idx="1"/>
          </p:nvPr>
        </p:nvSpPr>
        <p:spPr/>
        <p:txBody>
          <a:bodyPr/>
          <a:lstStyle/>
          <a:p>
            <a:r>
              <a:rPr lang="en-US" dirty="0"/>
              <a:t>Transitions are reactive animations. They have a slightly different syntax compared to animations.</a:t>
            </a:r>
          </a:p>
          <a:p>
            <a:r>
              <a:rPr lang="en-US" dirty="0" err="1"/>
              <a:t>Eg</a:t>
            </a:r>
            <a:r>
              <a:rPr lang="en-US" dirty="0"/>
              <a:t> :</a:t>
            </a:r>
          </a:p>
          <a:p>
            <a:pPr lvl="1"/>
            <a:r>
              <a:rPr lang="en-US" dirty="0"/>
              <a:t>.</a:t>
            </a:r>
            <a:r>
              <a:rPr lang="en-US" dirty="0" err="1"/>
              <a:t>changeBack</a:t>
            </a:r>
            <a:r>
              <a:rPr lang="en-US" dirty="0"/>
              <a:t>{transition : background 2s ;}</a:t>
            </a:r>
          </a:p>
          <a:p>
            <a:pPr lvl="1"/>
            <a:r>
              <a:rPr lang="en-US" dirty="0"/>
              <a:t>.two {transition: transform 1s ease 0s, color 2s linear 0s;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Queries</a:t>
            </a:r>
          </a:p>
        </p:txBody>
      </p:sp>
      <p:sp>
        <p:nvSpPr>
          <p:cNvPr id="3" name="Content Placeholder 2"/>
          <p:cNvSpPr>
            <a:spLocks noGrp="1"/>
          </p:cNvSpPr>
          <p:nvPr>
            <p:ph idx="1"/>
          </p:nvPr>
        </p:nvSpPr>
        <p:spPr/>
        <p:txBody>
          <a:bodyPr/>
          <a:lstStyle/>
          <a:p>
            <a:r>
              <a:rPr lang="en-US" dirty="0"/>
              <a:t>A </a:t>
            </a:r>
            <a:r>
              <a:rPr lang="en-US" b="1" dirty="0"/>
              <a:t>media query</a:t>
            </a:r>
            <a:r>
              <a:rPr lang="en-US" dirty="0"/>
              <a:t> consists of a media type and at least one expression that limits the style sheets' scope by using media features, such as width, height, and color.</a:t>
            </a:r>
          </a:p>
          <a:p>
            <a:r>
              <a:rPr lang="en-US" dirty="0"/>
              <a:t> Media queries, added in </a:t>
            </a:r>
            <a:r>
              <a:rPr lang="en-US" dirty="0">
                <a:hlinkClick r:id="rId2" tooltip="/en-US/docs/CSS/CSS3"/>
              </a:rPr>
              <a:t>CSS3</a:t>
            </a:r>
            <a:r>
              <a:rPr lang="en-US" dirty="0"/>
              <a:t>, let the presentation of content be tailored to a specific range of output devices without having to change the content itself.</a:t>
            </a:r>
          </a:p>
          <a:p>
            <a:r>
              <a:rPr lang="en-US" dirty="0"/>
              <a:t>Media  queries consist of a </a:t>
            </a:r>
            <a:r>
              <a:rPr lang="en-US" dirty="0">
                <a:hlinkClick r:id="rId3" tooltip="/en-US/docs/CSS/@media"/>
              </a:rPr>
              <a:t>media type</a:t>
            </a:r>
            <a:r>
              <a:rPr lang="en-US" dirty="0"/>
              <a:t> and can contain one or more expressions, expressed as media features, which resolve to either true or false.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Queries</a:t>
            </a:r>
          </a:p>
        </p:txBody>
      </p:sp>
      <p:sp>
        <p:nvSpPr>
          <p:cNvPr id="3" name="Content Placeholder 2"/>
          <p:cNvSpPr>
            <a:spLocks noGrp="1"/>
          </p:cNvSpPr>
          <p:nvPr>
            <p:ph idx="1"/>
          </p:nvPr>
        </p:nvSpPr>
        <p:spPr/>
        <p:txBody>
          <a:bodyPr/>
          <a:lstStyle/>
          <a:p>
            <a:r>
              <a:rPr lang="en-US" dirty="0"/>
              <a:t>The result of the query is true if the media type specified in the media query matches the type of device the document is being displayed on </a:t>
            </a:r>
            <a:r>
              <a:rPr lang="en-US" b="1" dirty="0"/>
              <a:t>and</a:t>
            </a:r>
            <a:r>
              <a:rPr lang="en-US" dirty="0"/>
              <a:t> all expressions in the media query are true.</a:t>
            </a:r>
          </a:p>
          <a:p>
            <a:r>
              <a:rPr lang="en-US" dirty="0"/>
              <a:t>When a media query is true, the corresponding style sheet or style rules are applied, following the normal cascading rules. </a:t>
            </a:r>
          </a:p>
          <a:p>
            <a:r>
              <a:rPr lang="en-US" dirty="0"/>
              <a:t>Unless you use the not or only operators, the media type is optional and the all type will be implied.</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Queries</a:t>
            </a:r>
          </a:p>
        </p:txBody>
      </p:sp>
      <p:sp>
        <p:nvSpPr>
          <p:cNvPr id="3" name="Content Placeholder 2"/>
          <p:cNvSpPr>
            <a:spLocks noGrp="1"/>
          </p:cNvSpPr>
          <p:nvPr>
            <p:ph idx="1"/>
          </p:nvPr>
        </p:nvSpPr>
        <p:spPr/>
        <p:txBody>
          <a:bodyPr/>
          <a:lstStyle/>
          <a:p>
            <a:r>
              <a:rPr lang="en-US" dirty="0"/>
              <a:t>&lt;!-- CSS media query on a link element --&gt;</a:t>
            </a:r>
          </a:p>
          <a:p>
            <a:r>
              <a:rPr lang="en-US" dirty="0"/>
              <a:t> &lt;link </a:t>
            </a:r>
            <a:r>
              <a:rPr lang="en-US" dirty="0" err="1"/>
              <a:t>rel</a:t>
            </a:r>
            <a:r>
              <a:rPr lang="en-US" dirty="0"/>
              <a:t>="</a:t>
            </a:r>
            <a:r>
              <a:rPr lang="en-US" dirty="0" err="1"/>
              <a:t>stylesheet</a:t>
            </a:r>
            <a:r>
              <a:rPr lang="en-US" dirty="0"/>
              <a:t>" media="(max-width: 800px)" </a:t>
            </a:r>
            <a:r>
              <a:rPr lang="en-US" dirty="0" err="1"/>
              <a:t>href</a:t>
            </a:r>
            <a:r>
              <a:rPr lang="en-US" dirty="0"/>
              <a:t>="example.css" /&gt; </a:t>
            </a:r>
          </a:p>
          <a:p>
            <a:r>
              <a:rPr lang="en-US" dirty="0"/>
              <a:t>&lt;!-- CSS media query within a </a:t>
            </a:r>
            <a:r>
              <a:rPr lang="en-US" dirty="0" err="1"/>
              <a:t>stylesheet</a:t>
            </a:r>
            <a:r>
              <a:rPr lang="en-US" dirty="0"/>
              <a:t> --&gt; </a:t>
            </a:r>
          </a:p>
          <a:p>
            <a:r>
              <a:rPr lang="en-US" dirty="0"/>
              <a:t>&lt;style&gt; @media (max-width: 600px) { .</a:t>
            </a:r>
            <a:r>
              <a:rPr lang="en-US" dirty="0" err="1"/>
              <a:t>facet_sidebar</a:t>
            </a:r>
            <a:r>
              <a:rPr lang="en-US" dirty="0"/>
              <a:t> { display: none; } } &lt;/style&gt;</a:t>
            </a:r>
          </a:p>
          <a:p>
            <a:r>
              <a:rPr lang="en-US" dirty="0"/>
              <a:t>The </a:t>
            </a:r>
            <a:r>
              <a:rPr lang="en-US" i="1" dirty="0"/>
              <a:t>and</a:t>
            </a:r>
            <a:r>
              <a:rPr lang="en-US" dirty="0"/>
              <a:t> keyword is used for combining multiple media features together, as well as combining media features with media types.</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Modern Browsers</a:t>
            </a:r>
            <a:br>
              <a:rPr lang="en-US" dirty="0"/>
            </a:br>
            <a:endParaRPr lang="en-US" dirty="0"/>
          </a:p>
        </p:txBody>
      </p:sp>
      <p:sp>
        <p:nvSpPr>
          <p:cNvPr id="3" name="Content Placeholder 2"/>
          <p:cNvSpPr>
            <a:spLocks noGrp="1"/>
          </p:cNvSpPr>
          <p:nvPr>
            <p:ph idx="1"/>
          </p:nvPr>
        </p:nvSpPr>
        <p:spPr/>
        <p:txBody>
          <a:bodyPr/>
          <a:lstStyle/>
          <a:p>
            <a:r>
              <a:rPr lang="en-US" dirty="0"/>
              <a:t>A web browser is, at its core, an engine that renders HTML, CSS, and other technologies, turning them into a functional web page.</a:t>
            </a:r>
          </a:p>
          <a:p>
            <a:r>
              <a:rPr lang="en-US" dirty="0"/>
              <a:t>Browsers also offer features such as bookmarking, history management, developer tools and many others, including support for add-ons that allow for extending a browser’s capabilities.</a:t>
            </a:r>
          </a:p>
          <a:p>
            <a:endParaRPr lang="en-IN" dirty="0"/>
          </a:p>
          <a:p>
            <a:endParaRPr lang="en-IN" dirty="0"/>
          </a:p>
          <a:p>
            <a:endParaRPr lang="en-IN"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Queries</a:t>
            </a:r>
          </a:p>
        </p:txBody>
      </p:sp>
      <p:sp>
        <p:nvSpPr>
          <p:cNvPr id="3" name="Content Placeholder 2"/>
          <p:cNvSpPr>
            <a:spLocks noGrp="1"/>
          </p:cNvSpPr>
          <p:nvPr>
            <p:ph idx="1"/>
          </p:nvPr>
        </p:nvSpPr>
        <p:spPr/>
        <p:txBody>
          <a:bodyPr/>
          <a:lstStyle/>
          <a:p>
            <a:r>
              <a:rPr lang="en-US" dirty="0"/>
              <a:t>A basic media query, a single media feature with the implied all media type, could look like this:</a:t>
            </a:r>
          </a:p>
          <a:p>
            <a:pPr lvl="1"/>
            <a:r>
              <a:rPr lang="en-US" dirty="0"/>
              <a:t>@media (min-width: 700px) { ... }</a:t>
            </a:r>
          </a:p>
          <a:p>
            <a:r>
              <a:rPr lang="en-US" dirty="0"/>
              <a:t>If this is to apply only if the display is in landscape, you could use an </a:t>
            </a:r>
            <a:r>
              <a:rPr lang="en-US" i="1" dirty="0"/>
              <a:t>and</a:t>
            </a:r>
            <a:r>
              <a:rPr lang="en-US" dirty="0"/>
              <a:t> operator to chain the media features together. </a:t>
            </a:r>
            <a:r>
              <a:rPr lang="en-US" dirty="0" err="1"/>
              <a:t>Eg</a:t>
            </a:r>
            <a:r>
              <a:rPr lang="en-US" dirty="0"/>
              <a:t> as below:</a:t>
            </a:r>
          </a:p>
          <a:p>
            <a:pPr>
              <a:buNone/>
            </a:pPr>
            <a:r>
              <a:rPr lang="en-US" dirty="0"/>
              <a:t>	@media (min-width: 700px) and (orientation: landscape) { ... }</a:t>
            </a:r>
          </a:p>
          <a:p>
            <a:r>
              <a:rPr lang="en-US" dirty="0"/>
              <a:t>The above media query will only return true if the viewport is 700px wide or wider and the display is in landscape.</a:t>
            </a:r>
          </a:p>
          <a:p>
            <a:pPr lvl="1"/>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Queries</a:t>
            </a:r>
          </a:p>
        </p:txBody>
      </p:sp>
      <p:sp>
        <p:nvSpPr>
          <p:cNvPr id="3" name="Content Placeholder 2"/>
          <p:cNvSpPr>
            <a:spLocks noGrp="1"/>
          </p:cNvSpPr>
          <p:nvPr>
            <p:ph idx="1"/>
          </p:nvPr>
        </p:nvSpPr>
        <p:spPr/>
        <p:txBody>
          <a:bodyPr/>
          <a:lstStyle/>
          <a:p>
            <a:r>
              <a:rPr lang="en-US" dirty="0"/>
              <a:t>The </a:t>
            </a:r>
            <a:r>
              <a:rPr lang="en-US" i="1" dirty="0"/>
              <a:t>not</a:t>
            </a:r>
            <a:r>
              <a:rPr lang="en-US" dirty="0"/>
              <a:t> keyword applies to the whole media query and returns true if the media query would otherwise return false (such as monochrome on a color display or a screen width of 600px with a min-width: 700px feature query). </a:t>
            </a:r>
          </a:p>
          <a:p>
            <a:r>
              <a:rPr lang="en-US" dirty="0"/>
              <a:t>A not will only negate the media query it is applied to and not to every media query if present in a comma-separated list of media queries. </a:t>
            </a:r>
          </a:p>
          <a:p>
            <a:r>
              <a:rPr lang="en-US" dirty="0"/>
              <a:t>The not keyword cannot be used to negate an individual feature query, only an entire media query.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Queries</a:t>
            </a:r>
          </a:p>
        </p:txBody>
      </p:sp>
      <p:sp>
        <p:nvSpPr>
          <p:cNvPr id="3" name="Content Placeholder 2"/>
          <p:cNvSpPr>
            <a:spLocks noGrp="1"/>
          </p:cNvSpPr>
          <p:nvPr>
            <p:ph idx="1"/>
          </p:nvPr>
        </p:nvSpPr>
        <p:spPr/>
        <p:txBody>
          <a:bodyPr/>
          <a:lstStyle/>
          <a:p>
            <a:r>
              <a:rPr lang="en-US" dirty="0"/>
              <a:t>For example, the not is evaluated last in the following query:</a:t>
            </a:r>
          </a:p>
          <a:p>
            <a:pPr lvl="1"/>
            <a:r>
              <a:rPr lang="en-US" dirty="0"/>
              <a:t>@media not all and (monochrome) { ... }</a:t>
            </a:r>
          </a:p>
          <a:p>
            <a:pPr lvl="1"/>
            <a:r>
              <a:rPr lang="en-US" dirty="0"/>
              <a:t>The above query is evaluated like this:</a:t>
            </a:r>
          </a:p>
          <a:p>
            <a:pPr lvl="1"/>
            <a:r>
              <a:rPr lang="en-US" dirty="0"/>
              <a:t>@media not (all and (monochrome)) { ... }</a:t>
            </a:r>
          </a:p>
          <a:p>
            <a:pPr lvl="1"/>
            <a:r>
              <a:rPr lang="en-US" dirty="0"/>
              <a:t>... rather than like this:</a:t>
            </a:r>
          </a:p>
          <a:p>
            <a:pPr lvl="1"/>
            <a:r>
              <a:rPr lang="en-US" dirty="0"/>
              <a:t>@media (not all) and (monochrome)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Queries</a:t>
            </a:r>
          </a:p>
        </p:txBody>
      </p:sp>
      <p:sp>
        <p:nvSpPr>
          <p:cNvPr id="3" name="Content Placeholder 2"/>
          <p:cNvSpPr>
            <a:spLocks noGrp="1"/>
          </p:cNvSpPr>
          <p:nvPr>
            <p:ph idx="1"/>
          </p:nvPr>
        </p:nvSpPr>
        <p:spPr/>
        <p:txBody>
          <a:bodyPr/>
          <a:lstStyle/>
          <a:p>
            <a:r>
              <a:rPr lang="en-US" b="1" dirty="0"/>
              <a:t>A complete example of media query</a:t>
            </a:r>
          </a:p>
          <a:p>
            <a:r>
              <a:rPr lang="en-US" dirty="0"/>
              <a:t>Using @media query to make responsive design:</a:t>
            </a:r>
          </a:p>
          <a:p>
            <a:r>
              <a:rPr lang="en-US" dirty="0"/>
              <a:t>@media only screen and (max-width: 500px) {</a:t>
            </a:r>
            <a:br>
              <a:rPr lang="en-US" dirty="0"/>
            </a:br>
            <a:r>
              <a:rPr lang="en-US" dirty="0"/>
              <a:t>    .</a:t>
            </a:r>
            <a:r>
              <a:rPr lang="en-US" dirty="0" err="1"/>
              <a:t>gridmenu</a:t>
            </a:r>
            <a:r>
              <a:rPr lang="en-US" dirty="0"/>
              <a:t> { width:100%; }</a:t>
            </a:r>
            <a:br>
              <a:rPr lang="en-US" dirty="0"/>
            </a:br>
            <a:br>
              <a:rPr lang="en-US" dirty="0"/>
            </a:br>
            <a:r>
              <a:rPr lang="en-US" dirty="0"/>
              <a:t>    .</a:t>
            </a:r>
            <a:r>
              <a:rPr lang="en-US" dirty="0" err="1"/>
              <a:t>gridmain</a:t>
            </a:r>
            <a:r>
              <a:rPr lang="en-US" dirty="0"/>
              <a:t> { width:100%; }</a:t>
            </a:r>
            <a:br>
              <a:rPr lang="en-US" dirty="0"/>
            </a:br>
            <a:br>
              <a:rPr lang="en-US" dirty="0"/>
            </a:br>
            <a:r>
              <a:rPr lang="en-US" dirty="0"/>
              <a:t>    .</a:t>
            </a:r>
            <a:r>
              <a:rPr lang="en-US" dirty="0" err="1"/>
              <a:t>gridright</a:t>
            </a:r>
            <a:r>
              <a:rPr lang="en-US" dirty="0"/>
              <a:t> { width:100%; }</a:t>
            </a:r>
            <a:br>
              <a:rPr lang="en-US" dirty="0"/>
            </a:br>
            <a:r>
              <a:rPr lang="en-US"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Adding CSS to Page</a:t>
            </a:r>
          </a:p>
        </p:txBody>
      </p:sp>
      <p:sp>
        <p:nvSpPr>
          <p:cNvPr id="3" name="Content Placeholder 2"/>
          <p:cNvSpPr>
            <a:spLocks noGrp="1"/>
          </p:cNvSpPr>
          <p:nvPr>
            <p:ph idx="1"/>
          </p:nvPr>
        </p:nvSpPr>
        <p:spPr>
          <a:xfrm>
            <a:off x="381000" y="1981200"/>
            <a:ext cx="8763000" cy="4495800"/>
          </a:xfrm>
        </p:spPr>
        <p:txBody>
          <a:bodyPr/>
          <a:lstStyle/>
          <a:p>
            <a:pPr fontAlgn="t"/>
            <a:r>
              <a:rPr lang="en-US" dirty="0"/>
              <a:t>Internal style sheets : embedded within the &lt;head&gt; of the html page as shown below</a:t>
            </a:r>
          </a:p>
          <a:p>
            <a:pPr fontAlgn="t"/>
            <a:r>
              <a:rPr lang="en-US" dirty="0"/>
              <a:t>&lt;head&gt;</a:t>
            </a:r>
          </a:p>
          <a:p>
            <a:pPr fontAlgn="t"/>
            <a:r>
              <a:rPr lang="en-US" dirty="0"/>
              <a:t> &lt;style&gt;</a:t>
            </a:r>
          </a:p>
          <a:p>
            <a:pPr lvl="1" fontAlgn="t"/>
            <a:r>
              <a:rPr lang="en-US" dirty="0"/>
              <a:t>H1{</a:t>
            </a:r>
          </a:p>
          <a:p>
            <a:pPr lvl="2" fontAlgn="t"/>
            <a:r>
              <a:rPr lang="en-US" dirty="0"/>
              <a:t>Background-</a:t>
            </a:r>
            <a:r>
              <a:rPr lang="en-US" dirty="0" err="1"/>
              <a:t>color:red</a:t>
            </a:r>
            <a:r>
              <a:rPr lang="en-US" dirty="0"/>
              <a:t>;</a:t>
            </a:r>
          </a:p>
          <a:p>
            <a:pPr lvl="2" fontAlgn="t"/>
            <a:r>
              <a:rPr lang="en-US" dirty="0"/>
              <a:t>}</a:t>
            </a:r>
          </a:p>
          <a:p>
            <a:pPr fontAlgn="t"/>
            <a:r>
              <a:rPr lang="en-US" dirty="0"/>
              <a:t>&lt;/style&gt;</a:t>
            </a:r>
          </a:p>
          <a:p>
            <a:pPr fontAlgn="t"/>
            <a:r>
              <a:rPr lang="en-US" dirty="0"/>
              <a:t>&lt;/head&gt;</a:t>
            </a:r>
          </a:p>
          <a:p>
            <a:pPr fontAlgn="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b="0" dirty="0"/>
              <a:t>Adding CSS to the page</a:t>
            </a:r>
            <a:endParaRPr lang="en-US" dirty="0"/>
          </a:p>
        </p:txBody>
      </p:sp>
      <p:sp>
        <p:nvSpPr>
          <p:cNvPr id="3" name="Content Placeholder 2"/>
          <p:cNvSpPr>
            <a:spLocks noGrp="1"/>
          </p:cNvSpPr>
          <p:nvPr>
            <p:ph idx="1"/>
          </p:nvPr>
        </p:nvSpPr>
        <p:spPr/>
        <p:txBody>
          <a:bodyPr/>
          <a:lstStyle/>
          <a:p>
            <a:r>
              <a:rPr lang="en-IN" dirty="0"/>
              <a:t>External style sheet: In a separate file. This has separation of concerns and also loads faster due to caching.</a:t>
            </a:r>
          </a:p>
          <a:p>
            <a:r>
              <a:rPr lang="en-IN" dirty="0" err="1"/>
              <a:t>Eg</a:t>
            </a:r>
            <a:r>
              <a:rPr lang="en-IN" dirty="0"/>
              <a:t>:</a:t>
            </a:r>
          </a:p>
          <a:p>
            <a:r>
              <a:rPr lang="en-IN" dirty="0"/>
              <a:t>&lt;link </a:t>
            </a:r>
            <a:r>
              <a:rPr lang="en-IN" dirty="0" err="1"/>
              <a:t>rel</a:t>
            </a:r>
            <a:r>
              <a:rPr lang="en-IN" dirty="0"/>
              <a:t>=“</a:t>
            </a:r>
            <a:r>
              <a:rPr lang="en-IN" dirty="0" err="1"/>
              <a:t>stylesheet</a:t>
            </a:r>
            <a:r>
              <a:rPr lang="en-IN" dirty="0"/>
              <a:t>” </a:t>
            </a:r>
            <a:r>
              <a:rPr lang="en-IN" dirty="0" err="1"/>
              <a:t>href</a:t>
            </a:r>
            <a:r>
              <a:rPr lang="en-IN" dirty="0"/>
              <a:t>=“../</a:t>
            </a:r>
            <a:r>
              <a:rPr lang="en-IN" dirty="0" err="1"/>
              <a:t>css</a:t>
            </a:r>
            <a:r>
              <a:rPr lang="en-IN" dirty="0"/>
              <a:t>/mystyles.css”&gt;</a:t>
            </a:r>
          </a:p>
          <a:p>
            <a:endParaRPr lang="en-IN"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CSS to the page</a:t>
            </a:r>
          </a:p>
        </p:txBody>
      </p:sp>
      <p:sp>
        <p:nvSpPr>
          <p:cNvPr id="3" name="Content Placeholder 2"/>
          <p:cNvSpPr>
            <a:spLocks noGrp="1"/>
          </p:cNvSpPr>
          <p:nvPr>
            <p:ph idx="1"/>
          </p:nvPr>
        </p:nvSpPr>
        <p:spPr/>
        <p:txBody>
          <a:bodyPr/>
          <a:lstStyle/>
          <a:p>
            <a:r>
              <a:rPr lang="en-IN" dirty="0"/>
              <a:t>Inline style sheet : this is applied directly to the HTML</a:t>
            </a:r>
            <a:br>
              <a:rPr lang="en-IN" dirty="0"/>
            </a:br>
            <a:r>
              <a:rPr lang="en-IN" dirty="0"/>
              <a:t>Using inline styles is not a recommended practice.</a:t>
            </a:r>
          </a:p>
          <a:p>
            <a:r>
              <a:rPr lang="en-IN" dirty="0" err="1"/>
              <a:t>Eg</a:t>
            </a:r>
            <a:r>
              <a:rPr lang="en-IN" dirty="0"/>
              <a:t>:</a:t>
            </a:r>
          </a:p>
          <a:p>
            <a:r>
              <a:rPr lang="en-IN" dirty="0"/>
              <a:t>&lt;body style=“</a:t>
            </a:r>
            <a:r>
              <a:rPr lang="en-IN" dirty="0" err="1"/>
              <a:t>color:blue</a:t>
            </a:r>
            <a:r>
              <a:rPr lang="en-IN" dirty="0"/>
              <a:t>;”&gt;</a:t>
            </a:r>
          </a:p>
          <a:p>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Reset</a:t>
            </a:r>
          </a:p>
        </p:txBody>
      </p:sp>
      <p:sp>
        <p:nvSpPr>
          <p:cNvPr id="3" name="Content Placeholder 2"/>
          <p:cNvSpPr>
            <a:spLocks noGrp="1"/>
          </p:cNvSpPr>
          <p:nvPr>
            <p:ph idx="1"/>
          </p:nvPr>
        </p:nvSpPr>
        <p:spPr/>
        <p:txBody>
          <a:bodyPr/>
          <a:lstStyle/>
          <a:p>
            <a:r>
              <a:rPr lang="en-US" dirty="0"/>
              <a:t>A CSS Reset is a set of styles that overwrite user agent styles, making the default styles as consistent as possible across all browsers.</a:t>
            </a:r>
          </a:p>
          <a:p>
            <a:r>
              <a:rPr lang="en-US" dirty="0"/>
              <a:t>Eric Meyer (www.meyerweb.com/eric/), an industry leader, has worked on improving this technique over many years, producing a small set of styles that make writing CSS much easier from the start.</a:t>
            </a: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Reset</a:t>
            </a:r>
          </a:p>
        </p:txBody>
      </p:sp>
      <p:sp>
        <p:nvSpPr>
          <p:cNvPr id="7" name="Rectangle 6"/>
          <p:cNvSpPr/>
          <p:nvPr/>
        </p:nvSpPr>
        <p:spPr>
          <a:xfrm>
            <a:off x="762000" y="1305342"/>
            <a:ext cx="7391400" cy="4893647"/>
          </a:xfrm>
          <a:prstGeom prst="rect">
            <a:avLst/>
          </a:prstGeom>
        </p:spPr>
        <p:txBody>
          <a:bodyPr wrap="square">
            <a:spAutoFit/>
          </a:bodyPr>
          <a:lstStyle/>
          <a:p>
            <a:endParaRPr lang="en-US" sz="2600" dirty="0">
              <a:latin typeface="+mn-lt"/>
            </a:endParaRPr>
          </a:p>
          <a:p>
            <a:endParaRPr lang="en-US" sz="2600" dirty="0"/>
          </a:p>
          <a:p>
            <a:r>
              <a:rPr lang="en-US" sz="2600" dirty="0">
                <a:latin typeface="+mn-lt"/>
              </a:rPr>
              <a:t>To add a CSS Reset to the web page, follow these steps:</a:t>
            </a:r>
          </a:p>
          <a:p>
            <a:r>
              <a:rPr lang="en-US" sz="2600" b="1" dirty="0">
                <a:latin typeface="+mn-lt"/>
              </a:rPr>
              <a:t>	1.</a:t>
            </a:r>
            <a:r>
              <a:rPr lang="en-US" sz="2600" dirty="0">
                <a:latin typeface="+mn-lt"/>
              </a:rPr>
              <a:t> Copy and paste Eric Meyer’s CSS Reset from    </a:t>
            </a:r>
            <a:r>
              <a:rPr lang="en-US" sz="2600" dirty="0">
                <a:latin typeface="+mn-lt"/>
                <a:hlinkClick r:id="rId3"/>
              </a:rPr>
              <a:t>www.meyerweb.com/eric/tools/</a:t>
            </a:r>
            <a:r>
              <a:rPr lang="en-US" sz="2600" dirty="0">
                <a:latin typeface="+mn-lt"/>
              </a:rPr>
              <a:t> </a:t>
            </a:r>
            <a:r>
              <a:rPr lang="en-US" sz="2600" dirty="0"/>
              <a:t>CSS </a:t>
            </a:r>
            <a:r>
              <a:rPr lang="en-US" sz="2600" dirty="0">
                <a:latin typeface="+mn-lt"/>
              </a:rPr>
              <a:t>/reset/.</a:t>
            </a:r>
          </a:p>
          <a:p>
            <a:r>
              <a:rPr lang="en-US" sz="2600" b="1" dirty="0">
                <a:latin typeface="+mn-lt"/>
              </a:rPr>
              <a:t>	2. </a:t>
            </a:r>
            <a:r>
              <a:rPr lang="en-US" sz="2600" dirty="0">
                <a:latin typeface="+mn-lt"/>
              </a:rPr>
              <a:t>Create a new file and name it reset.css.</a:t>
            </a:r>
          </a:p>
          <a:p>
            <a:r>
              <a:rPr lang="en-US" sz="2600" b="1" dirty="0">
                <a:latin typeface="+mn-lt"/>
              </a:rPr>
              <a:t>	3. </a:t>
            </a:r>
            <a:r>
              <a:rPr lang="en-US" sz="2600" dirty="0">
                <a:latin typeface="+mn-lt"/>
              </a:rPr>
              <a:t>Paste the CSS Reset into reset.css.</a:t>
            </a:r>
          </a:p>
          <a:p>
            <a:r>
              <a:rPr lang="en-US" sz="2600" b="1" dirty="0">
                <a:latin typeface="+mn-lt"/>
              </a:rPr>
              <a:t>	4.</a:t>
            </a:r>
            <a:r>
              <a:rPr lang="en-US" sz="2600" dirty="0">
                <a:latin typeface="+mn-lt"/>
              </a:rPr>
              <a:t>Save reset.css into your </a:t>
            </a:r>
            <a:r>
              <a:rPr lang="en-US" sz="2600" dirty="0"/>
              <a:t>CSS</a:t>
            </a:r>
            <a:r>
              <a:rPr lang="en-US" sz="2600" dirty="0">
                <a:latin typeface="+mn-lt"/>
              </a:rPr>
              <a:t> folder .</a:t>
            </a:r>
          </a:p>
          <a:p>
            <a:r>
              <a:rPr lang="en-US" sz="2600" b="1" dirty="0">
                <a:latin typeface="+mn-lt"/>
              </a:rPr>
              <a:t>	5. </a:t>
            </a:r>
            <a:r>
              <a:rPr lang="en-US" sz="2600" dirty="0">
                <a:latin typeface="+mn-lt"/>
              </a:rPr>
              <a:t>In styles.css, add the following: </a:t>
            </a:r>
          </a:p>
          <a:p>
            <a:r>
              <a:rPr lang="en-US" sz="2600" dirty="0">
                <a:latin typeface="+mn-lt"/>
              </a:rPr>
              <a:t>              @import </a:t>
            </a:r>
            <a:r>
              <a:rPr lang="en-US" sz="2600" dirty="0" err="1">
                <a:latin typeface="+mn-lt"/>
              </a:rPr>
              <a:t>url</a:t>
            </a:r>
            <a:r>
              <a:rPr lang="en-US" sz="2600" dirty="0">
                <a:latin typeface="+mn-lt"/>
              </a:rPr>
              <a:t>(“reset.css”);</a:t>
            </a:r>
          </a:p>
          <a:p>
            <a:r>
              <a:rPr lang="en-US" sz="2600" b="1" dirty="0">
                <a:latin typeface="+mn-lt"/>
              </a:rPr>
              <a:t>	6</a:t>
            </a:r>
            <a:r>
              <a:rPr lang="en-US" sz="2600" dirty="0">
                <a:latin typeface="+mn-lt"/>
              </a:rPr>
              <a:t>. Save styles.css.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1466</TotalTime>
  <Words>2305</Words>
  <Application>Microsoft Office PowerPoint</Application>
  <PresentationFormat>On-screen Show (4:3)</PresentationFormat>
  <Paragraphs>300</Paragraphs>
  <Slides>43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Retrospect</vt:lpstr>
      <vt:lpstr>        Introduction To CSS3</vt:lpstr>
      <vt:lpstr>CSS</vt:lpstr>
      <vt:lpstr>Versions Of CSS</vt:lpstr>
      <vt:lpstr> Modern Browsers </vt:lpstr>
      <vt:lpstr> Adding CSS to Page</vt:lpstr>
      <vt:lpstr> Adding CSS to the page</vt:lpstr>
      <vt:lpstr>Adding CSS to the page</vt:lpstr>
      <vt:lpstr>CSS Reset</vt:lpstr>
      <vt:lpstr>CSS Reset</vt:lpstr>
      <vt:lpstr>CSS Selectors</vt:lpstr>
      <vt:lpstr>Selector Types</vt:lpstr>
      <vt:lpstr>Selectors :</vt:lpstr>
      <vt:lpstr>Selectors</vt:lpstr>
      <vt:lpstr>Pseudo Classes</vt:lpstr>
      <vt:lpstr>Pseudo Classes</vt:lpstr>
      <vt:lpstr> CSS using property values</vt:lpstr>
      <vt:lpstr>CSS using property values</vt:lpstr>
      <vt:lpstr>CSS using property values</vt:lpstr>
      <vt:lpstr>CSS Units</vt:lpstr>
      <vt:lpstr>CSS Units</vt:lpstr>
      <vt:lpstr>CSS Units</vt:lpstr>
      <vt:lpstr>Presentational Styles</vt:lpstr>
      <vt:lpstr>Presentational Styles</vt:lpstr>
      <vt:lpstr>Presentational Styles</vt:lpstr>
      <vt:lpstr>Fonts</vt:lpstr>
      <vt:lpstr>Fonts</vt:lpstr>
      <vt:lpstr>Fonts</vt:lpstr>
      <vt:lpstr>Fonts</vt:lpstr>
      <vt:lpstr>CSS3 Transforms</vt:lpstr>
      <vt:lpstr>CSS3 Transforms</vt:lpstr>
      <vt:lpstr>CSS3 Transforms</vt:lpstr>
      <vt:lpstr>CSS3 Transforms</vt:lpstr>
      <vt:lpstr>CSS3 Transforms</vt:lpstr>
      <vt:lpstr>CSS3 Animation</vt:lpstr>
      <vt:lpstr>CSS3 Animation</vt:lpstr>
      <vt:lpstr>CSS3 Transition</vt:lpstr>
      <vt:lpstr>CSS Media Queries</vt:lpstr>
      <vt:lpstr>CSS Media Queries</vt:lpstr>
      <vt:lpstr>CSS Media Queries</vt:lpstr>
      <vt:lpstr>CSS Media Queries</vt:lpstr>
      <vt:lpstr>CSS Media Queries</vt:lpstr>
      <vt:lpstr>CSS Media Queries</vt:lpstr>
      <vt:lpstr>CSS Media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pradip</dc:creator>
  <cp:lastModifiedBy>Admin</cp:lastModifiedBy>
  <cp:revision>254</cp:revision>
  <dcterms:created xsi:type="dcterms:W3CDTF">2007-05-22T04:34:12Z</dcterms:created>
  <dcterms:modified xsi:type="dcterms:W3CDTF">2017-05-09T08:19:18Z</dcterms:modified>
</cp:coreProperties>
</file>