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4a897b5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4a897b5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4a897b556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4a897b556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4a897b55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4a897b55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4a897b55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4a897b55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4a897b556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4a897b556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4a897b556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4a897b556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4a897b55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4a897b55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migrationpolicy.org/article/frequently-requested-statistics-immigrants-and-immigration-united-states#Demographic" TargetMode="External"/><Relationship Id="rId4" Type="http://schemas.openxmlformats.org/officeDocument/2006/relationships/hyperlink" Target="https://www.globalcitizen.org/en/content/the-7-biggest-challenges-facing-refugees-and-immig/" TargetMode="External"/><Relationship Id="rId5" Type="http://schemas.openxmlformats.org/officeDocument/2006/relationships/hyperlink" Target="https://europepmc.org/abstract/med/18080969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C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458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B9DBA"/>
                </a:solidFill>
                <a:latin typeface="Montserrat"/>
                <a:ea typeface="Montserrat"/>
                <a:cs typeface="Montserrat"/>
                <a:sym typeface="Montserrat"/>
              </a:rPr>
              <a:t>Women helping Women Worldwide </a:t>
            </a:r>
            <a:endParaRPr sz="1800">
              <a:solidFill>
                <a:srgbClr val="2B9D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463" y="782151"/>
            <a:ext cx="4309974" cy="222857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427000" y="368775"/>
            <a:ext cx="15141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2B9DBA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C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B9DBA"/>
                </a:solidFill>
                <a:latin typeface="Montserrat"/>
                <a:ea typeface="Montserrat"/>
                <a:cs typeface="Montserrat"/>
                <a:sym typeface="Montserrat"/>
              </a:rPr>
              <a:t>Min-seo Lee </a:t>
            </a:r>
            <a:endParaRPr b="1">
              <a:solidFill>
                <a:srgbClr val="2B9D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127025" y="1336225"/>
            <a:ext cx="61383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B9DBA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2B9DBA"/>
                </a:solidFill>
                <a:latin typeface="Montserrat"/>
                <a:ea typeface="Montserrat"/>
                <a:cs typeface="Montserrat"/>
                <a:sym typeface="Montserrat"/>
              </a:rPr>
              <a:t>Coming to live permanently in US </a:t>
            </a:r>
            <a:r>
              <a:rPr lang="en">
                <a:solidFill>
                  <a:srgbClr val="2B9DBA"/>
                </a:solidFill>
                <a:latin typeface="Montserrat"/>
                <a:ea typeface="Montserrat"/>
                <a:cs typeface="Montserrat"/>
                <a:sym typeface="Montserrat"/>
              </a:rPr>
              <a:t>to Berkeley, CA </a:t>
            </a:r>
            <a:r>
              <a:rPr lang="en">
                <a:solidFill>
                  <a:srgbClr val="2B9DBA"/>
                </a:solidFill>
                <a:latin typeface="Montserrat"/>
                <a:ea typeface="Montserrat"/>
                <a:cs typeface="Montserrat"/>
                <a:sym typeface="Montserrat"/>
              </a:rPr>
              <a:t>with husband and 2 year old daughter</a:t>
            </a:r>
            <a:endParaRPr>
              <a:solidFill>
                <a:srgbClr val="2B9DB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B9DBA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2B9DBA"/>
                </a:solidFill>
                <a:latin typeface="Montserrat"/>
                <a:ea typeface="Montserrat"/>
                <a:cs typeface="Montserrat"/>
                <a:sym typeface="Montserrat"/>
              </a:rPr>
              <a:t>25 years of age</a:t>
            </a:r>
            <a:endParaRPr>
              <a:solidFill>
                <a:srgbClr val="2B9DB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B9DBA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2B9DBA"/>
                </a:solidFill>
                <a:latin typeface="Montserrat"/>
                <a:ea typeface="Montserrat"/>
                <a:cs typeface="Montserrat"/>
                <a:sym typeface="Montserrat"/>
              </a:rPr>
              <a:t>Fluent in Korean and English</a:t>
            </a:r>
            <a:endParaRPr>
              <a:solidFill>
                <a:srgbClr val="2B9DB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B9D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01" y="1080027"/>
            <a:ext cx="1800771" cy="406347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432125" y="2754450"/>
            <a:ext cx="5609100" cy="20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2B9DBA"/>
                </a:solidFill>
                <a:latin typeface="Montserrat"/>
                <a:ea typeface="Montserrat"/>
                <a:cs typeface="Montserrat"/>
                <a:sym typeface="Montserrat"/>
              </a:rPr>
              <a:t>“How can I get a job here? I would like to teach Korean.”</a:t>
            </a:r>
            <a:endParaRPr b="1" sz="2400">
              <a:solidFill>
                <a:srgbClr val="2B9D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C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B9DBA"/>
                </a:solidFill>
                <a:latin typeface="Montserrat"/>
                <a:ea typeface="Montserrat"/>
                <a:cs typeface="Montserrat"/>
                <a:sym typeface="Montserrat"/>
              </a:rPr>
              <a:t>Yulia Baikov</a:t>
            </a:r>
            <a:endParaRPr b="1">
              <a:solidFill>
                <a:srgbClr val="2B9D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572000" y="961175"/>
            <a:ext cx="45711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B9DBA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2B9DBA"/>
                </a:solidFill>
                <a:latin typeface="Montserrat"/>
                <a:ea typeface="Montserrat"/>
                <a:cs typeface="Montserrat"/>
                <a:sym typeface="Montserrat"/>
              </a:rPr>
              <a:t>Working at Apple as a product management lead</a:t>
            </a:r>
            <a:endParaRPr>
              <a:solidFill>
                <a:srgbClr val="2B9DB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B9DBA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2B9DBA"/>
                </a:solidFill>
                <a:latin typeface="Montserrat"/>
                <a:ea typeface="Montserrat"/>
                <a:cs typeface="Montserrat"/>
                <a:sym typeface="Montserrat"/>
              </a:rPr>
              <a:t>Her grandma and Mother came to visit her. They are only fluent in Russian</a:t>
            </a:r>
            <a:endParaRPr>
              <a:solidFill>
                <a:srgbClr val="2B9DB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B9D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4713225" y="3165650"/>
            <a:ext cx="4429800" cy="10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2B9DBA"/>
                </a:solidFill>
                <a:latin typeface="Montserrat"/>
                <a:ea typeface="Montserrat"/>
                <a:cs typeface="Montserrat"/>
                <a:sym typeface="Montserrat"/>
              </a:rPr>
              <a:t>“I hope someone can travel them around during the time I am at work”</a:t>
            </a:r>
            <a:endParaRPr b="1" sz="2400">
              <a:solidFill>
                <a:srgbClr val="2B9D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99016"/>
            <a:ext cx="4429800" cy="3244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C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B9DBA"/>
                </a:solidFill>
                <a:latin typeface="Montserrat"/>
                <a:ea typeface="Montserrat"/>
                <a:cs typeface="Montserrat"/>
                <a:sym typeface="Montserrat"/>
              </a:rPr>
              <a:t>Sunita Patel</a:t>
            </a:r>
            <a:endParaRPr b="1">
              <a:solidFill>
                <a:srgbClr val="2B9D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777400" y="758700"/>
            <a:ext cx="53127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B9DBA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2B9DBA"/>
                </a:solidFill>
                <a:latin typeface="Montserrat"/>
                <a:ea typeface="Montserrat"/>
                <a:cs typeface="Montserrat"/>
                <a:sym typeface="Montserrat"/>
              </a:rPr>
              <a:t>Traveling to US to attend the graduation</a:t>
            </a:r>
            <a:r>
              <a:rPr lang="en">
                <a:solidFill>
                  <a:srgbClr val="2B9DBA"/>
                </a:solidFill>
                <a:latin typeface="Montserrat"/>
                <a:ea typeface="Montserrat"/>
                <a:cs typeface="Montserrat"/>
                <a:sym typeface="Montserrat"/>
              </a:rPr>
              <a:t> ceremony of her daughter </a:t>
            </a:r>
            <a:endParaRPr>
              <a:solidFill>
                <a:srgbClr val="2B9DB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B9DBA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2B9DBA"/>
                </a:solidFill>
                <a:latin typeface="Montserrat"/>
                <a:ea typeface="Montserrat"/>
                <a:cs typeface="Montserrat"/>
                <a:sym typeface="Montserrat"/>
              </a:rPr>
              <a:t>62 years of age</a:t>
            </a:r>
            <a:endParaRPr>
              <a:solidFill>
                <a:srgbClr val="2B9DB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B9DBA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2B9DBA"/>
                </a:solidFill>
                <a:latin typeface="Montserrat"/>
                <a:ea typeface="Montserrat"/>
                <a:cs typeface="Montserrat"/>
                <a:sym typeface="Montserrat"/>
              </a:rPr>
              <a:t>Fluent in Hindi </a:t>
            </a:r>
            <a:endParaRPr>
              <a:solidFill>
                <a:srgbClr val="2B9DB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2B9DBA"/>
                </a:solidFill>
                <a:latin typeface="Montserrat"/>
                <a:ea typeface="Montserrat"/>
                <a:cs typeface="Montserrat"/>
                <a:sym typeface="Montserrat"/>
              </a:rPr>
              <a:t>“I want to find a place to do grocery and cook Indian authentic food for my daughter.”</a:t>
            </a:r>
            <a:endParaRPr b="1" sz="2400">
              <a:solidFill>
                <a:srgbClr val="2B9D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5800" y="1592400"/>
            <a:ext cx="6041649" cy="35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C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98575" y="1888550"/>
            <a:ext cx="8520600" cy="25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9DBA"/>
                </a:solidFill>
                <a:latin typeface="Montserrat"/>
                <a:ea typeface="Montserrat"/>
                <a:cs typeface="Montserrat"/>
                <a:sym typeface="Montserrat"/>
              </a:rPr>
              <a:t>Percentage</a:t>
            </a:r>
            <a:r>
              <a:rPr b="1" lang="en" sz="145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>
                <a:solidFill>
                  <a:srgbClr val="2B9DBA"/>
                </a:solidFill>
                <a:latin typeface="Montserrat"/>
                <a:ea typeface="Montserrat"/>
                <a:cs typeface="Montserrat"/>
                <a:sym typeface="Montserrat"/>
              </a:rPr>
              <a:t>of immigrants are Limited English Proficient: </a:t>
            </a:r>
            <a:r>
              <a:rPr lang="en" sz="1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In 2016, ~ 49 percent (21.3 million) of the 43.4 million immigrants ages 5 and older were LEP.</a:t>
            </a:r>
            <a:endParaRPr sz="12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198575" y="847710"/>
            <a:ext cx="8520600" cy="877500"/>
          </a:xfrm>
          <a:prstGeom prst="rect">
            <a:avLst/>
          </a:prstGeom>
          <a:solidFill>
            <a:srgbClr val="EDFC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F2E3D"/>
                </a:solidFill>
                <a:latin typeface="Montserrat"/>
                <a:ea typeface="Montserrat"/>
                <a:cs typeface="Montserrat"/>
                <a:sym typeface="Montserrat"/>
              </a:rPr>
              <a:t>Women immigrants: students, professionals and other workers, spouses, parents, and caregivers.</a:t>
            </a:r>
            <a:endParaRPr sz="1100">
              <a:solidFill>
                <a:srgbClr val="1F2E3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F2E3D"/>
                </a:solidFill>
                <a:latin typeface="Montserrat"/>
                <a:ea typeface="Montserrat"/>
                <a:cs typeface="Montserrat"/>
                <a:sym typeface="Montserrat"/>
              </a:rPr>
              <a:t>Strong ties between social adaptation and depression in immigrant Women. </a:t>
            </a:r>
            <a:endParaRPr sz="1100">
              <a:solidFill>
                <a:srgbClr val="1F2E3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8863" l="28727" r="26246" t="4323"/>
          <a:stretch/>
        </p:blipFill>
        <p:spPr>
          <a:xfrm>
            <a:off x="396250" y="2761600"/>
            <a:ext cx="2167549" cy="21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-179575" y="248625"/>
            <a:ext cx="50694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B9DBA"/>
                </a:solidFill>
                <a:latin typeface="Montserrat"/>
                <a:ea typeface="Montserrat"/>
                <a:cs typeface="Montserrat"/>
                <a:sym typeface="Montserrat"/>
              </a:rPr>
              <a:t>Women helping Women Worldwide </a:t>
            </a:r>
            <a:endParaRPr sz="1800">
              <a:solidFill>
                <a:srgbClr val="2B9D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C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36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9DBA"/>
                </a:solidFill>
                <a:latin typeface="Montserrat"/>
                <a:ea typeface="Montserrat"/>
                <a:cs typeface="Montserrat"/>
                <a:sym typeface="Montserrat"/>
              </a:rPr>
              <a:t>Implementation</a:t>
            </a:r>
            <a:endParaRPr>
              <a:solidFill>
                <a:srgbClr val="2B9D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562" y="152400"/>
            <a:ext cx="170533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C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https://www.migrationpolicy.org/article/frequently-requested-statistics-immigrants-and-immigration-united-states#Demographic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https://www.globalcitizen.org/en/content/the-7-biggest-challenges-facing-refugees-and-immig/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https://europepmc.org/abstract/med/18080969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