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881" r:id="rId1"/>
    <p:sldMasterId id="2147483913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88" r:id="rId5"/>
    <p:sldId id="287" r:id="rId6"/>
    <p:sldId id="258" r:id="rId7"/>
    <p:sldId id="259" r:id="rId8"/>
    <p:sldId id="260" r:id="rId9"/>
    <p:sldId id="261" r:id="rId10"/>
    <p:sldId id="268" r:id="rId11"/>
    <p:sldId id="263" r:id="rId12"/>
    <p:sldId id="285" r:id="rId13"/>
    <p:sldId id="264" r:id="rId14"/>
    <p:sldId id="266" r:id="rId15"/>
    <p:sldId id="283" r:id="rId16"/>
    <p:sldId id="284" r:id="rId17"/>
    <p:sldId id="269" r:id="rId18"/>
    <p:sldId id="270" r:id="rId19"/>
    <p:sldId id="275" r:id="rId20"/>
    <p:sldId id="276" r:id="rId21"/>
    <p:sldId id="277" r:id="rId22"/>
    <p:sldId id="286" r:id="rId23"/>
    <p:sldId id="280" r:id="rId24"/>
    <p:sldId id="281" r:id="rId25"/>
    <p:sldId id="282" r:id="rId2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37"/>
  </p:normalViewPr>
  <p:slideViewPr>
    <p:cSldViewPr>
      <p:cViewPr varScale="1">
        <p:scale>
          <a:sx n="93" d="100"/>
          <a:sy n="93" d="100"/>
        </p:scale>
        <p:origin x="1072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EA6D82-547E-6463-23E1-D2BFD40B34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72F41-1154-A3AC-BF41-0BC3729A8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6F50E-BFC2-AF48-9150-A8E768122C97}" type="datetimeFigureOut">
              <a:rPr lang="en-NP" smtClean="0"/>
              <a:t>05/11/2024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00B7-DDFF-A36E-3DE2-158FE313D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F6F79-51B4-D11F-AC90-0AAE4B0861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C461-E7A9-AB43-ACD2-FBB4689197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943275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CA9AB-C31E-FF43-9C73-D9C2459767AD}" type="datetimeFigureOut">
              <a:rPr lang="en-NP" smtClean="0"/>
              <a:t>05/11/2024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6E69E-0DCA-1B40-8512-43643CD428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530903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A37D-50A1-FF48-8C71-1E7251ED204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EE2F-1EB0-6E41-9C82-217424BE2E6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52523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86DA-163A-554E-864A-4EA35ED2A6DC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52039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F78-EC2A-6043-9D24-2A6DB05940B1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6198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0093009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F08D-A16C-BB4B-B350-2BA67349B3C9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8323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06433237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80782254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B30D-60B7-1047-8438-DF283AEFEFB2}" type="datetime1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084392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EC3A-291F-3F48-B6FA-0F693D6CE887}" type="datetime1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74593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47263108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D526-322F-024B-99F2-9778E99077C8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34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8AF-6D5D-5E49-9D8F-44E9EE18C595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892955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53718668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81625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55245834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67764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95422325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90619991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489-0045-F64A-923F-C7C9FE69E463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85566180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67386" y="7111"/>
            <a:ext cx="40572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A16B-A7A1-3F4D-A3DE-2F7995E43C48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E3E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47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F717-046D-C74E-89CD-C43E74351CEA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53008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18D-0DBD-B945-AA86-FABACFBCFC3F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69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FF3-1074-BF41-8295-826B27EB2DC7}" type="datetime1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89736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5002-5CBF-D44C-A83D-8FF0E6246F38}" type="datetime1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9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4DA3-2918-924E-8CA5-89D7486246A4}" type="datetime1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46232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4B38-92F3-034E-8C31-46E34C137B5A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04381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CB0C-6131-4C40-BE69-46E057C54F3E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4143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DCA28C-FC44-3049-BEE5-C221D5094A56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597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A28C-FC44-3049-BEE5-C221D5094A56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0257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>
                <a:moveTo>
                  <a:pt x="0" y="5690205"/>
                </a:moveTo>
                <a:lnTo>
                  <a:pt x="0" y="605"/>
                </a:lnTo>
                <a:lnTo>
                  <a:pt x="61714" y="0"/>
                </a:lnTo>
                <a:lnTo>
                  <a:pt x="863599" y="0"/>
                </a:lnTo>
                <a:lnTo>
                  <a:pt x="863599" y="9072"/>
                </a:lnTo>
                <a:lnTo>
                  <a:pt x="0" y="5690205"/>
                </a:lnTo>
                <a:close/>
              </a:path>
            </a:pathLst>
          </a:custGeom>
          <a:solidFill>
            <a:srgbClr val="5FCB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11297" y="0"/>
            <a:ext cx="4773295" cy="6867525"/>
            <a:chOff x="7420505" y="0"/>
            <a:chExt cx="4773295" cy="6867525"/>
          </a:xfrm>
        </p:grpSpPr>
        <p:sp>
          <p:nvSpPr>
            <p:cNvPr id="4" name="object 4"/>
            <p:cNvSpPr/>
            <p:nvPr/>
          </p:nvSpPr>
          <p:spPr>
            <a:xfrm>
              <a:off x="7425267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>
                  <a:moveTo>
                    <a:pt x="1945744" y="0"/>
                  </a:moveTo>
                  <a:lnTo>
                    <a:pt x="3164944" y="6857999"/>
                  </a:lnTo>
                </a:path>
                <a:path w="4763770" h="6858000">
                  <a:moveTo>
                    <a:pt x="4763557" y="3681412"/>
                  </a:moveTo>
                  <a:lnTo>
                    <a:pt x="0" y="6857999"/>
                  </a:lnTo>
                </a:path>
              </a:pathLst>
            </a:custGeom>
            <a:ln w="9524">
              <a:solidFill>
                <a:srgbClr val="5FC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476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49" y="6857999"/>
                  </a:moveTo>
                  <a:lnTo>
                    <a:pt x="0" y="6857999"/>
                  </a:lnTo>
                  <a:lnTo>
                    <a:pt x="2043009" y="0"/>
                  </a:lnTo>
                  <a:lnTo>
                    <a:pt x="3007349" y="0"/>
                  </a:lnTo>
                  <a:lnTo>
                    <a:pt x="3007349" y="6857999"/>
                  </a:lnTo>
                  <a:close/>
                </a:path>
              </a:pathLst>
            </a:custGeom>
            <a:solidFill>
              <a:srgbClr val="5FCB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34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66" y="6857999"/>
                  </a:moveTo>
                  <a:lnTo>
                    <a:pt x="1207967" y="6857999"/>
                  </a:lnTo>
                  <a:lnTo>
                    <a:pt x="0" y="0"/>
                  </a:lnTo>
                  <a:lnTo>
                    <a:pt x="2587066" y="0"/>
                  </a:lnTo>
                  <a:lnTo>
                    <a:pt x="2587066" y="6857999"/>
                  </a:lnTo>
                  <a:close/>
                </a:path>
              </a:pathLst>
            </a:custGeom>
            <a:solidFill>
              <a:srgbClr val="5FCB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332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667" y="3809999"/>
                  </a:moveTo>
                  <a:lnTo>
                    <a:pt x="0" y="3809999"/>
                  </a:lnTo>
                  <a:lnTo>
                    <a:pt x="3259667" y="0"/>
                  </a:lnTo>
                  <a:lnTo>
                    <a:pt x="3259667" y="3809999"/>
                  </a:lnTo>
                  <a:close/>
                </a:path>
              </a:pathLst>
            </a:custGeom>
            <a:solidFill>
              <a:srgbClr val="16B0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279" y="6857999"/>
                  </a:moveTo>
                  <a:lnTo>
                    <a:pt x="2467704" y="6857999"/>
                  </a:lnTo>
                  <a:lnTo>
                    <a:pt x="0" y="0"/>
                  </a:lnTo>
                  <a:lnTo>
                    <a:pt x="2851279" y="0"/>
                  </a:lnTo>
                  <a:lnTo>
                    <a:pt x="2851279" y="6857999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730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94" y="6857999"/>
                  </a:moveTo>
                  <a:lnTo>
                    <a:pt x="0" y="6857999"/>
                  </a:lnTo>
                  <a:lnTo>
                    <a:pt x="1018477" y="0"/>
                  </a:lnTo>
                  <a:lnTo>
                    <a:pt x="1290094" y="0"/>
                  </a:lnTo>
                  <a:lnTo>
                    <a:pt x="1290094" y="6857999"/>
                  </a:lnTo>
                  <a:close/>
                </a:path>
              </a:pathLst>
            </a:custGeom>
            <a:solidFill>
              <a:srgbClr val="2E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367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57" y="6857999"/>
                  </a:moveTo>
                  <a:lnTo>
                    <a:pt x="1108014" y="6857999"/>
                  </a:lnTo>
                  <a:lnTo>
                    <a:pt x="0" y="0"/>
                  </a:lnTo>
                  <a:lnTo>
                    <a:pt x="1248457" y="0"/>
                  </a:lnTo>
                  <a:lnTo>
                    <a:pt x="1248457" y="6857999"/>
                  </a:lnTo>
                  <a:close/>
                </a:path>
              </a:pathLst>
            </a:custGeom>
            <a:solidFill>
              <a:srgbClr val="2262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665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159" y="3268132"/>
                  </a:moveTo>
                  <a:lnTo>
                    <a:pt x="0" y="3268132"/>
                  </a:lnTo>
                  <a:lnTo>
                    <a:pt x="1817159" y="0"/>
                  </a:lnTo>
                  <a:lnTo>
                    <a:pt x="1817159" y="3268132"/>
                  </a:lnTo>
                  <a:close/>
                </a:path>
              </a:pathLst>
            </a:custGeom>
            <a:solidFill>
              <a:srgbClr val="16B0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49357" y="1689209"/>
            <a:ext cx="840094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Stock Price Prediction</a:t>
            </a:r>
            <a:endParaRPr sz="5400" dirty="0"/>
          </a:p>
        </p:txBody>
      </p:sp>
      <p:sp>
        <p:nvSpPr>
          <p:cNvPr id="14" name="object 14"/>
          <p:cNvSpPr txBox="1"/>
          <p:nvPr/>
        </p:nvSpPr>
        <p:spPr>
          <a:xfrm>
            <a:off x="5735968" y="4746880"/>
            <a:ext cx="27419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2E83C3"/>
                </a:solidFill>
                <a:latin typeface="Times New Roman"/>
                <a:cs typeface="Times New Roman"/>
              </a:rPr>
              <a:t>Sulav Dhakal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927375D-64DD-08AA-E31B-24D4FADD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1</a:t>
            </a:fld>
            <a:endParaRPr lang="en-NP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5A87D-2FB2-05A7-064A-266261CC20F3}"/>
              </a:ext>
            </a:extLst>
          </p:cNvPr>
          <p:cNvSpPr txBox="1"/>
          <p:nvPr/>
        </p:nvSpPr>
        <p:spPr>
          <a:xfrm>
            <a:off x="5600700" y="1571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1" y="117511"/>
            <a:ext cx="8458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After cleaning data and removing outliers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7BD88-565C-D845-4526-F13170CD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48555"/>
            <a:ext cx="10363200" cy="53137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8A29-E78B-9699-D2CA-1CD4943F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5FCBEE"/>
                </a:solidFill>
                <a:latin typeface="Times New Roman"/>
                <a:cs typeface="Times New Roman"/>
              </a:rPr>
              <a:t>Box</a:t>
            </a:r>
            <a:r>
              <a:rPr lang="en-US" sz="3600" spc="-90" dirty="0">
                <a:solidFill>
                  <a:srgbClr val="5FCBEE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5FCBEE"/>
                </a:solidFill>
                <a:latin typeface="Times New Roman"/>
                <a:cs typeface="Times New Roman"/>
              </a:rPr>
              <a:t>Plots After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538E-F9C0-68E3-0538-79C8147FC0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11</a:t>
            </a:fld>
            <a:endParaRPr lang="en-N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A611-B97E-7F50-6E0B-860878CD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220980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EE8982-D4BE-5086-AD5C-2261001C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685800"/>
            <a:ext cx="2209800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06138-89DB-C81C-5CFA-B83078129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704850"/>
            <a:ext cx="2209800" cy="272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7FF46-EECA-57AA-5662-041A8CEDC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612" y="581151"/>
            <a:ext cx="2209800" cy="2847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34AEA1-0992-AB8E-6B6E-99F997E51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429000"/>
            <a:ext cx="2209800" cy="2977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B9FEDF-DC34-3C56-ED37-A7D58990E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998" y="3419223"/>
            <a:ext cx="2209800" cy="2987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B89791-48CC-6D4C-9397-8DDF40FB7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3558" y="3428999"/>
            <a:ext cx="2171700" cy="2977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6B3211-7948-208E-BB24-D585874B1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3941" y="3567112"/>
            <a:ext cx="2171700" cy="26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914" y="747486"/>
            <a:ext cx="47828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</a:t>
            </a:r>
            <a:r>
              <a:rPr sz="3600" spc="-114" dirty="0"/>
              <a:t> </a:t>
            </a:r>
            <a:r>
              <a:rPr sz="3600" spc="-25" dirty="0"/>
              <a:t>Visualization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06800" y="2029969"/>
            <a:ext cx="7416165" cy="3754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3680" marR="5080" indent="-27616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Visualizations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understanding data distributions, </a:t>
            </a:r>
            <a:r>
              <a:rPr sz="1800" spc="-5" dirty="0">
                <a:latin typeface="Times New Roman"/>
                <a:cs typeface="Times New Roman"/>
              </a:rPr>
              <a:t>identifying </a:t>
            </a:r>
            <a:r>
              <a:rPr sz="1800" dirty="0">
                <a:latin typeface="Times New Roman"/>
                <a:cs typeface="Times New Roman"/>
              </a:rPr>
              <a:t>patterns,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recognizing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outliers.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527810">
              <a:lnSpc>
                <a:spcPct val="100000"/>
              </a:lnSpc>
              <a:spcBef>
                <a:spcPts val="1485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      </a:t>
            </a: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Visualization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Techniques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Used:</a:t>
            </a:r>
            <a:endParaRPr lang="en-US" sz="1800" b="1" spc="-5" dirty="0">
              <a:latin typeface="Times New Roman"/>
              <a:cs typeface="Times New Roman"/>
            </a:endParaRPr>
          </a:p>
          <a:p>
            <a:pPr marL="1527810">
              <a:lnSpc>
                <a:spcPct val="100000"/>
              </a:lnSpc>
              <a:spcBef>
                <a:spcPts val="148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001010" indent="-339725">
              <a:lnSpc>
                <a:spcPct val="100000"/>
              </a:lnSpc>
              <a:spcBef>
                <a:spcPts val="1000"/>
              </a:spcBef>
              <a:buSzPct val="77777"/>
              <a:buFont typeface="Microsoft Sans Serif"/>
              <a:buChar char="●"/>
              <a:tabLst>
                <a:tab pos="3001010" algn="l"/>
                <a:tab pos="30016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Histogram Plot</a:t>
            </a:r>
            <a:endParaRPr lang="en-US" dirty="0">
              <a:latin typeface="Times New Roman"/>
              <a:cs typeface="Times New Roman"/>
            </a:endParaRPr>
          </a:p>
          <a:p>
            <a:pPr marL="3001010" indent="-339725">
              <a:lnSpc>
                <a:spcPct val="100000"/>
              </a:lnSpc>
              <a:spcBef>
                <a:spcPts val="1000"/>
              </a:spcBef>
              <a:buSzPct val="77777"/>
              <a:buFont typeface="Microsoft Sans Serif"/>
              <a:buChar char="●"/>
              <a:tabLst>
                <a:tab pos="3001010" algn="l"/>
                <a:tab pos="300164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Line Plot</a:t>
            </a:r>
            <a:endParaRPr lang="en-US" spc="-5" dirty="0">
              <a:latin typeface="Times New Roman"/>
              <a:cs typeface="Times New Roman"/>
            </a:endParaRPr>
          </a:p>
          <a:p>
            <a:pPr marL="3001010" indent="-339725">
              <a:lnSpc>
                <a:spcPct val="100000"/>
              </a:lnSpc>
              <a:spcBef>
                <a:spcPts val="1000"/>
              </a:spcBef>
              <a:buSzPct val="77777"/>
              <a:buFont typeface="Microsoft Sans Serif"/>
              <a:buChar char="●"/>
              <a:tabLst>
                <a:tab pos="3001010" algn="l"/>
                <a:tab pos="30016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Bar graph Plot</a:t>
            </a:r>
          </a:p>
          <a:p>
            <a:pPr marL="2750185" lvl="1">
              <a:lnSpc>
                <a:spcPct val="100000"/>
              </a:lnSpc>
              <a:spcBef>
                <a:spcPts val="1080"/>
              </a:spcBef>
              <a:buSzPct val="77777"/>
              <a:tabLst>
                <a:tab pos="3089910" algn="l"/>
                <a:tab pos="3090545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685800"/>
            <a:ext cx="617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Bar Graph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CA5ED-E5CE-4921-0F3E-DE6FBC00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11E8B-057A-BE6D-7157-00A1C960D329}"/>
              </a:ext>
            </a:extLst>
          </p:cNvPr>
          <p:cNvSpPr txBox="1"/>
          <p:nvPr/>
        </p:nvSpPr>
        <p:spPr>
          <a:xfrm>
            <a:off x="10801350" y="414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EC2AC3-4A29-D126-25D7-51A8DD92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14</a:t>
            </a:fld>
            <a:endParaRPr lang="en-NP" dirty="0"/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53B097EC-BA2A-0910-B39D-1E97B42AEAA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337" y="1383665"/>
            <a:ext cx="5734050" cy="4090670"/>
          </a:xfrm>
          <a:prstGeom prst="rect">
            <a:avLst/>
          </a:prstGeom>
          <a:ln/>
        </p:spPr>
      </p:pic>
      <p:pic>
        <p:nvPicPr>
          <p:cNvPr id="5" name="image35.png">
            <a:extLst>
              <a:ext uri="{FF2B5EF4-FFF2-40B4-BE49-F238E27FC236}">
                <a16:creationId xmlns:a16="http://schemas.microsoft.com/office/drawing/2014/main" id="{4AB87DCF-FE41-50DE-413D-EC5D3ED1C8D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65307" y="1383665"/>
            <a:ext cx="5734050" cy="40906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5386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2886-3CC8-065D-96DB-A53A4F61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Histogram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CF899-62C7-8710-CC56-8E822292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15</a:t>
            </a:fld>
            <a:endParaRPr lang="en-NP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7D86E087-D96C-250C-D892-A8213F9B4E5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7334" y="1447800"/>
            <a:ext cx="11133666" cy="510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5429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345" y="102211"/>
            <a:ext cx="469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Regression 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78614" y="1143000"/>
            <a:ext cx="5495826" cy="760464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b="1" spc="10" dirty="0">
                <a:latin typeface="Times New Roman"/>
                <a:cs typeface="Times New Roman"/>
              </a:rPr>
              <a:t>Decision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Tree</a:t>
            </a:r>
            <a:r>
              <a:rPr sz="1450" b="1" spc="-10" dirty="0">
                <a:latin typeface="Times New Roman"/>
                <a:cs typeface="Times New Roman"/>
              </a:rPr>
              <a:t> </a:t>
            </a:r>
            <a:r>
              <a:rPr sz="1450" b="1" spc="10" dirty="0">
                <a:latin typeface="Times New Roman"/>
                <a:cs typeface="Times New Roman"/>
              </a:rPr>
              <a:t>Classifier: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50" spc="10" dirty="0">
                <a:latin typeface="Times New Roman"/>
                <a:cs typeface="Times New Roman"/>
              </a:rPr>
              <a:t>Supervised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machine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learning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algorithm.</a:t>
            </a:r>
            <a:endParaRPr sz="1450" dirty="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50" spc="10" dirty="0">
                <a:latin typeface="Times New Roman"/>
                <a:cs typeface="Times New Roman"/>
              </a:rPr>
              <a:t>Suitable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for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categorical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and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numerical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data,</a:t>
            </a:r>
            <a:endParaRPr sz="1450" dirty="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spcBef>
                <a:spcPts val="944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50" spc="15" dirty="0">
                <a:latin typeface="Times New Roman"/>
                <a:cs typeface="Times New Roman"/>
              </a:rPr>
              <a:t>Easy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to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understand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and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interpret.</a:t>
            </a:r>
            <a:endParaRPr sz="1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icrosoft Sans Serif"/>
              <a:buChar char="●"/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450" b="1" dirty="0">
                <a:latin typeface="Times New Roman"/>
                <a:cs typeface="Times New Roman"/>
              </a:rPr>
              <a:t>Linear Regression:</a:t>
            </a:r>
            <a:endParaRPr sz="1450" b="1" dirty="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ssumes a linear relationship between variables.</a:t>
            </a:r>
          </a:p>
          <a:p>
            <a:pPr marL="469900" indent="-342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US" sz="14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rimarily used for predictive modeling.</a:t>
            </a:r>
          </a:p>
          <a:p>
            <a:pPr marL="469900" indent="-342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represent the impact of independent variables.</a:t>
            </a:r>
          </a:p>
          <a:p>
            <a:pPr marL="127000">
              <a:lnSpc>
                <a:spcPct val="100000"/>
              </a:lnSpc>
              <a:spcBef>
                <a:spcPts val="940"/>
              </a:spcBef>
              <a:tabLst>
                <a:tab pos="469265" algn="l"/>
                <a:tab pos="469900" algn="l"/>
              </a:tabLs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>
              <a:lnSpc>
                <a:spcPct val="100000"/>
              </a:lnSpc>
              <a:spcBef>
                <a:spcPts val="940"/>
              </a:spcBef>
              <a:tabLst>
                <a:tab pos="469265" algn="l"/>
                <a:tab pos="469900" algn="l"/>
              </a:tabLst>
            </a:pPr>
            <a:r>
              <a:rPr lang="en-US" sz="145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469900" indent="-342900"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nsemble method that combines multiple decision trees for improved predictive accuracy</a:t>
            </a:r>
            <a:endParaRPr lang="en-US" sz="14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reate diverse decision trees by resampling the training data</a:t>
            </a:r>
          </a:p>
          <a:p>
            <a:pPr marL="469900" indent="-342900"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elping identify key variables in making predictions</a:t>
            </a:r>
          </a:p>
          <a:p>
            <a:pPr marL="469900" indent="-342900"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endParaRPr lang="en-US" sz="1600" dirty="0">
              <a:effectLst/>
              <a:latin typeface="Helvetica Neue" panose="02000503000000020004" pitchFamily="2" charset="0"/>
            </a:endParaRPr>
          </a:p>
          <a:p>
            <a:pPr marL="469900" indent="-342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endParaRPr lang="en-US" sz="14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endParaRPr lang="en-US" sz="14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>
              <a:lnSpc>
                <a:spcPct val="100000"/>
              </a:lnSpc>
              <a:spcBef>
                <a:spcPts val="94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endParaRPr lang="en-US" sz="14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>
              <a:lnSpc>
                <a:spcPct val="100000"/>
              </a:lnSpc>
              <a:spcBef>
                <a:spcPts val="940"/>
              </a:spcBef>
              <a:tabLst>
                <a:tab pos="469265" algn="l"/>
                <a:tab pos="469900" algn="l"/>
              </a:tabLst>
            </a:pPr>
            <a:endParaRPr lang="en-US" sz="145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>
              <a:lnSpc>
                <a:spcPct val="100000"/>
              </a:lnSpc>
              <a:spcBef>
                <a:spcPts val="940"/>
              </a:spcBef>
              <a:tabLst>
                <a:tab pos="469265" algn="l"/>
                <a:tab pos="469900" algn="l"/>
              </a:tabLst>
            </a:pPr>
            <a:endParaRPr lang="en-US" sz="145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>
              <a:lnSpc>
                <a:spcPct val="100000"/>
              </a:lnSpc>
              <a:spcBef>
                <a:spcPts val="940"/>
              </a:spcBef>
              <a:tabLst>
                <a:tab pos="469265" algn="l"/>
                <a:tab pos="469900" algn="l"/>
              </a:tabLst>
            </a:pP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839" y="248237"/>
            <a:ext cx="7248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Choosing Correct model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6" name="image34.png">
            <a:extLst>
              <a:ext uri="{FF2B5EF4-FFF2-40B4-BE49-F238E27FC236}">
                <a16:creationId xmlns:a16="http://schemas.microsoft.com/office/drawing/2014/main" id="{8F16994E-173B-8CB3-01F1-5B45855E71D0}"/>
              </a:ext>
            </a:extLst>
          </p:cNvPr>
          <p:cNvPicPr/>
          <p:nvPr/>
        </p:nvPicPr>
        <p:blipFill>
          <a:blip r:embed="rId2"/>
          <a:srcRect t="19263" b="2140"/>
          <a:stretch>
            <a:fillRect/>
          </a:stretch>
        </p:blipFill>
        <p:spPr>
          <a:xfrm>
            <a:off x="6553200" y="7495"/>
            <a:ext cx="5638800" cy="6850505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EAE5C7-B158-D740-AC71-EB4CBAD038E9}"/>
              </a:ext>
            </a:extLst>
          </p:cNvPr>
          <p:cNvSpPr txBox="1"/>
          <p:nvPr/>
        </p:nvSpPr>
        <p:spPr>
          <a:xfrm>
            <a:off x="228600" y="1063019"/>
            <a:ext cx="6626225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Menlo" panose="020B0609030804020204" pitchFamily="49" charset="0"/>
              </a:rPr>
              <a:t> </a:t>
            </a:r>
            <a:r>
              <a:rPr lang="en-US" sz="14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Random Forest and Linear Regress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is used MSE,MAE and R2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Menlo" panose="020B0609030804020204" pitchFamily="49" charset="0"/>
            </a:endParaRPr>
          </a:p>
          <a:p>
            <a:endParaRPr lang="en-US" dirty="0">
              <a:effectLst/>
              <a:latin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</a:endParaRPr>
          </a:p>
          <a:p>
            <a:endParaRPr lang="en-US" dirty="0">
              <a:effectLst/>
              <a:latin typeface="Menlo" panose="020B0609030804020204" pitchFamily="49" charset="0"/>
            </a:endParaRPr>
          </a:p>
          <a:p>
            <a:endParaRPr lang="en-US" dirty="0">
              <a:effectLst/>
              <a:latin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latin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</a:rPr>
              <a:t>Findings:</a:t>
            </a:r>
            <a:br>
              <a:rPr lang="en-US" dirty="0">
                <a:latin typeface="Helvetica Neue" panose="02000503000000020004" pitchFamily="2" charset="0"/>
              </a:rPr>
            </a:br>
            <a:endParaRPr lang="en-US" dirty="0">
              <a:latin typeface="Helvetica Neue" panose="02000503000000020004" pitchFamily="2" charset="0"/>
            </a:endParaRPr>
          </a:p>
          <a:p>
            <a:r>
              <a:rPr lang="en-US" sz="1450" dirty="0">
                <a:effectLst/>
                <a:latin typeface="Helvetica Neue" panose="02000503000000020004" pitchFamily="2" charset="0"/>
              </a:rPr>
              <a:t>A more thorough analysis reveals that the</a:t>
            </a:r>
          </a:p>
          <a:p>
            <a:r>
              <a:rPr lang="en-US" sz="1450" dirty="0">
                <a:effectLst/>
                <a:latin typeface="Helvetica Neue" panose="02000503000000020004" pitchFamily="2" charset="0"/>
              </a:rPr>
              <a:t> Linear Regression  R2 score of 0.99948 is slightly greater </a:t>
            </a:r>
          </a:p>
          <a:p>
            <a:r>
              <a:rPr lang="en-US" sz="1450" dirty="0">
                <a:effectLst/>
                <a:latin typeface="Helvetica Neue" panose="02000503000000020004" pitchFamily="2" charset="0"/>
              </a:rPr>
              <a:t>than the Random Forest and Decision Tree Regression. </a:t>
            </a:r>
          </a:p>
          <a:p>
            <a:endParaRPr lang="en-US" dirty="0">
              <a:effectLst/>
              <a:latin typeface="Menlo" panose="020B0609030804020204" pitchFamily="49" charset="0"/>
            </a:endParaRPr>
          </a:p>
        </p:txBody>
      </p:sp>
      <p:pic>
        <p:nvPicPr>
          <p:cNvPr id="9" name="image13.png">
            <a:extLst>
              <a:ext uri="{FF2B5EF4-FFF2-40B4-BE49-F238E27FC236}">
                <a16:creationId xmlns:a16="http://schemas.microsoft.com/office/drawing/2014/main" id="{9C832AC5-4848-44B9-E52C-63747A3B1D7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5425" y="1474980"/>
            <a:ext cx="6327775" cy="304800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7111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Correlation</a:t>
            </a:r>
            <a:r>
              <a:rPr sz="3600" spc="-90" dirty="0"/>
              <a:t> </a:t>
            </a:r>
            <a:r>
              <a:rPr sz="3600" spc="-5" dirty="0"/>
              <a:t>Matrix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1245" y="1087544"/>
            <a:ext cx="5480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00"/>
              </a:spcBef>
              <a:buSzPct val="77777"/>
              <a:buFont typeface="Microsoft Sans Serif"/>
              <a:buChar char="●"/>
              <a:tabLst>
                <a:tab pos="351155" algn="l"/>
                <a:tab pos="3517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Relationship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numerical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features.</a:t>
            </a:r>
          </a:p>
          <a:p>
            <a:pPr marL="351155" indent="-339090">
              <a:lnSpc>
                <a:spcPct val="100000"/>
              </a:lnSpc>
              <a:buSzPct val="77777"/>
              <a:buFont typeface="Microsoft Sans Serif"/>
              <a:buChar char="●"/>
              <a:tabLst>
                <a:tab pos="351155" algn="l"/>
                <a:tab pos="3517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trong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negative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correlations.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93" y="2431458"/>
            <a:ext cx="40227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8415" indent="-33655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25" dirty="0">
                <a:latin typeface="Times New Roman"/>
                <a:cs typeface="Times New Roman"/>
              </a:rPr>
              <a:t>Warmer </a:t>
            </a:r>
            <a:r>
              <a:rPr sz="1400" spc="-5" dirty="0">
                <a:latin typeface="Times New Roman"/>
                <a:cs typeface="Times New Roman"/>
              </a:rPr>
              <a:t>colors </a:t>
            </a:r>
            <a:r>
              <a:rPr sz="1400" dirty="0">
                <a:latin typeface="Times New Roman"/>
                <a:cs typeface="Times New Roman"/>
              </a:rPr>
              <a:t>(closer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1) </a:t>
            </a:r>
            <a:r>
              <a:rPr sz="1400" spc="-5" dirty="0">
                <a:latin typeface="Times New Roman"/>
                <a:cs typeface="Times New Roman"/>
              </a:rPr>
              <a:t>indicate strong </a:t>
            </a:r>
            <a:r>
              <a:rPr sz="1400" dirty="0">
                <a:latin typeface="Times New Roman"/>
                <a:cs typeface="Times New Roman"/>
              </a:rPr>
              <a:t>positive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correlations.</a:t>
            </a:r>
            <a:endParaRPr sz="1400" dirty="0">
              <a:latin typeface="Times New Roman"/>
              <a:cs typeface="Times New Roman"/>
            </a:endParaRPr>
          </a:p>
          <a:p>
            <a:pPr marL="348615" marR="5080" indent="-336550">
              <a:lnSpc>
                <a:spcPct val="1500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Times New Roman"/>
                <a:cs typeface="Times New Roman"/>
              </a:rPr>
              <a:t>Cooler colors </a:t>
            </a:r>
            <a:r>
              <a:rPr sz="1400" dirty="0">
                <a:latin typeface="Times New Roman"/>
                <a:cs typeface="Times New Roman"/>
              </a:rPr>
              <a:t>(closer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-1) </a:t>
            </a:r>
            <a:r>
              <a:rPr sz="1400" spc="-5" dirty="0">
                <a:latin typeface="Times New Roman"/>
                <a:cs typeface="Times New Roman"/>
              </a:rPr>
              <a:t>indicate strong </a:t>
            </a:r>
            <a:r>
              <a:rPr sz="1400" dirty="0">
                <a:latin typeface="Times New Roman"/>
                <a:cs typeface="Times New Roman"/>
              </a:rPr>
              <a:t>negative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correlations.</a:t>
            </a:r>
            <a:endParaRPr sz="1400" dirty="0">
              <a:latin typeface="Times New Roman"/>
              <a:cs typeface="Times New Roman"/>
            </a:endParaRPr>
          </a:p>
          <a:p>
            <a:pPr marL="348615" marR="450850" indent="-336550">
              <a:lnSpc>
                <a:spcPct val="1500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Times New Roman"/>
                <a:cs typeface="Times New Roman"/>
              </a:rPr>
              <a:t>Insights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feature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selection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model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performance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" name="image29.png">
            <a:extLst>
              <a:ext uri="{FF2B5EF4-FFF2-40B4-BE49-F238E27FC236}">
                <a16:creationId xmlns:a16="http://schemas.microsoft.com/office/drawing/2014/main" id="{1607ECFD-F2C3-B8CC-49E2-51B6B472D91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91200" y="1087544"/>
            <a:ext cx="5791200" cy="5318943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869211" y="6351930"/>
            <a:ext cx="198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3E3E3E"/>
                </a:solidFill>
                <a:latin typeface="Trebuchet MS"/>
                <a:cs typeface="Trebuchet MS"/>
              </a:rPr>
              <a:t>21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FADE8C4-13B7-30D4-6D79-8F434FFA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5F827-F709-0AAA-5033-10128AD9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19</a:t>
            </a:fld>
            <a:endParaRPr lang="en-NP" dirty="0"/>
          </a:p>
        </p:txBody>
      </p:sp>
      <p:pic>
        <p:nvPicPr>
          <p:cNvPr id="12" name="image26.png">
            <a:extLst>
              <a:ext uri="{FF2B5EF4-FFF2-40B4-BE49-F238E27FC236}">
                <a16:creationId xmlns:a16="http://schemas.microsoft.com/office/drawing/2014/main" id="{5F8E6B66-A852-66BF-EAD1-AA86CEACCD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92" y="-99695"/>
            <a:ext cx="12182008" cy="695769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3990" y="304800"/>
            <a:ext cx="264400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F6C8D5-11BE-C1B5-3802-5F57AFBD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2</a:t>
            </a:fld>
            <a:endParaRPr lang="en-NP" dirty="0"/>
          </a:p>
        </p:txBody>
      </p:sp>
      <p:sp>
        <p:nvSpPr>
          <p:cNvPr id="3" name="object 3"/>
          <p:cNvSpPr txBox="1"/>
          <p:nvPr/>
        </p:nvSpPr>
        <p:spPr>
          <a:xfrm>
            <a:off x="779596" y="1143000"/>
            <a:ext cx="8392795" cy="3029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850" dirty="0">
                <a:latin typeface="Times New Roman"/>
                <a:cs typeface="Times New Roman"/>
              </a:rPr>
              <a:t> 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  <a:spcBef>
                <a:spcPts val="35"/>
              </a:spcBef>
              <a:buFont typeface="Times New Roman"/>
              <a:buChar char="►"/>
            </a:pPr>
            <a:r>
              <a:rPr lang="en-US" sz="1850" dirty="0">
                <a:latin typeface="Times New Roman"/>
                <a:cs typeface="Times New Roman"/>
              </a:rPr>
              <a:t>Most of the financial institution make Financial Market transaction, which is investment of stock</a:t>
            </a:r>
          </a:p>
          <a:p>
            <a:pPr>
              <a:lnSpc>
                <a:spcPct val="200000"/>
              </a:lnSpc>
              <a:spcBef>
                <a:spcPts val="35"/>
              </a:spcBef>
              <a:buFont typeface="Times New Roman"/>
              <a:buChar char="►"/>
            </a:pPr>
            <a:r>
              <a:rPr lang="en-US" sz="1850" dirty="0">
                <a:latin typeface="Times New Roman"/>
                <a:cs typeface="Times New Roman"/>
              </a:rPr>
              <a:t> Using machine learning it could be much more easier.</a:t>
            </a:r>
            <a:endParaRPr sz="1850" dirty="0">
              <a:latin typeface="Times New Roman"/>
              <a:cs typeface="Times New Roman"/>
            </a:endParaRPr>
          </a:p>
          <a:p>
            <a:pPr marL="421640" marR="5080" indent="-409575">
              <a:lnSpc>
                <a:spcPct val="200000"/>
              </a:lnSpc>
              <a:buSzPct val="77777"/>
              <a:buChar char="►"/>
              <a:tabLst>
                <a:tab pos="421640" algn="l"/>
                <a:tab pos="42227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objective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lang="en-US" sz="1800" spc="-5" dirty="0">
                <a:latin typeface="Times New Roman"/>
                <a:cs typeface="Times New Roman"/>
              </a:rPr>
              <a:t> identify and predict what is the trend of the particular stock price in the time series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30365" y="6362007"/>
            <a:ext cx="163195" cy="2171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dirty="0">
                <a:solidFill>
                  <a:srgbClr val="3E3E3E"/>
                </a:solidFill>
                <a:latin typeface="Trebuchet MS"/>
                <a:cs typeface="Trebuchet MS"/>
              </a:rPr>
              <a:t>2</a:t>
            </a:fld>
            <a:endParaRPr sz="13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5D6BA-CA7F-ACB8-9DDD-52D86AF2A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445" y="3961288"/>
            <a:ext cx="4996165" cy="2896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B8CD4-112A-46F7-3653-5953BA688F9C}"/>
              </a:ext>
            </a:extLst>
          </p:cNvPr>
          <p:cNvSpPr txBox="1"/>
          <p:nvPr/>
        </p:nvSpPr>
        <p:spPr>
          <a:xfrm>
            <a:off x="7696200" y="6547142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Stock Price Trends</a:t>
            </a:r>
            <a:endParaRPr lang="en-NP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363BFC76-A0DC-F586-D57F-06DA081F1CD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0137" y="0"/>
            <a:ext cx="11841863" cy="3276600"/>
          </a:xfrm>
          <a:prstGeom prst="rect">
            <a:avLst/>
          </a:prstGeom>
          <a:ln/>
        </p:spPr>
      </p:pic>
      <p:pic>
        <p:nvPicPr>
          <p:cNvPr id="8" name="image28.png">
            <a:extLst>
              <a:ext uri="{FF2B5EF4-FFF2-40B4-BE49-F238E27FC236}">
                <a16:creationId xmlns:a16="http://schemas.microsoft.com/office/drawing/2014/main" id="{37DE451B-BF35-603D-9E92-71A69DBE8BF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077420"/>
            <a:ext cx="12192000" cy="378057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0D92-D954-F468-41EE-D5B7DA65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Volumn of SCB trended from 2012 to 2022</a:t>
            </a:r>
          </a:p>
        </p:txBody>
      </p:sp>
      <p:pic>
        <p:nvPicPr>
          <p:cNvPr id="5" name="image27.png">
            <a:extLst>
              <a:ext uri="{FF2B5EF4-FFF2-40B4-BE49-F238E27FC236}">
                <a16:creationId xmlns:a16="http://schemas.microsoft.com/office/drawing/2014/main" id="{7BEF8BB2-CDBF-B67E-954B-B4450342FE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525050"/>
            <a:ext cx="6324600" cy="4332949"/>
          </a:xfrm>
          <a:prstGeom prst="rect">
            <a:avLst/>
          </a:prstGeom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25446-8247-02E6-0526-0826E53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21</a:t>
            </a:fld>
            <a:endParaRPr lang="en-NP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FB25F-B0AE-32BC-0FFC-8D8EDA2A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525050"/>
            <a:ext cx="5181600" cy="40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608" y="616711"/>
            <a:ext cx="331739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Conclusion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6" name="image12.png">
            <a:extLst>
              <a:ext uri="{FF2B5EF4-FFF2-40B4-BE49-F238E27FC236}">
                <a16:creationId xmlns:a16="http://schemas.microsoft.com/office/drawing/2014/main" id="{CDC79D7C-FC4C-E656-7D80-0DC3E4CCFB8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" y="1524000"/>
            <a:ext cx="7620000" cy="5334000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33B52B-58FA-5FBF-2283-E33DD59F30E5}"/>
              </a:ext>
            </a:extLst>
          </p:cNvPr>
          <p:cNvSpPr txBox="1"/>
          <p:nvPr/>
        </p:nvSpPr>
        <p:spPr>
          <a:xfrm>
            <a:off x="7772400" y="1828800"/>
            <a:ext cx="44831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chosen dataset is in charge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forecasting SCBN's price.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chose Linear regression over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since regression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best fit for continuous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quantitative prediction and the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objective variable in my dataset is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"price” Factor.</a:t>
            </a:r>
            <a:endParaRPr lang="en-N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NP" dirty="0"/>
          </a:p>
          <a:p>
            <a:endParaRPr lang="en-NP" dirty="0"/>
          </a:p>
          <a:p>
            <a:r>
              <a:rPr lang="en-NP" dirty="0"/>
              <a:t>Average Predected Price 451.23(till 2025)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515" y="228600"/>
            <a:ext cx="3958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References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802640"/>
            <a:ext cx="11811000" cy="556774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57200">
              <a:lnSpc>
                <a:spcPct val="20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Guide, S., &amp; Biswal, A. (2023, April 4).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 Price Prediction Using Machine Learning: An Easy Guide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Simplilearn.com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October 2, 2023, from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www.simplilearn.com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/tutorials/machine-learning-tutorial/stock-price-prediction-using-machine-learning</a:t>
            </a:r>
            <a:endParaRPr lang="en-N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200000"/>
              </a:lnSpc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Pokhrel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R.,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Dahal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R.,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Rimal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c., &amp; Edward Hahn, W. f. (2019, June 24).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- YouTube. Retrieved October 2, 2023, from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/10.1016/j.mlwa.2022.100385.</a:t>
            </a:r>
            <a:endParaRPr lang="en-N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200000"/>
              </a:lnSpc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Raval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(2023, August 30).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 Price Prediction using Machine Learning with Source Code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ProjectPro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October 2, 2023, from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www.projectpro.io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/article/stock-price-prediction-using-machine-learning-project/571</a:t>
            </a:r>
            <a:endParaRPr lang="en-N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20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Sharma, P. (2021, October 13).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 Market Prediction | Predict Stock Market Trends Using ML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Analytics Vidhya. Retrieved October 2, 2023, from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www.analyticsvidhya.com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/blog/2021/10/machine-learning-for-stock-market-prediction-with-step-by-step-implementation/</a:t>
            </a:r>
            <a:endParaRPr lang="en-N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151" y="2579551"/>
            <a:ext cx="30810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95" dirty="0"/>
              <a:t> </a:t>
            </a:r>
            <a:r>
              <a:rPr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846C-68A0-8D07-0765-775588C6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314266" cy="3880773"/>
          </a:xfrm>
        </p:spPr>
        <p:txBody>
          <a:bodyPr/>
          <a:lstStyle/>
          <a:p>
            <a:r>
              <a:rPr lang="en-NP" dirty="0"/>
              <a:t> Forecasting the stock price</a:t>
            </a:r>
          </a:p>
          <a:p>
            <a:r>
              <a:rPr lang="en-NP" dirty="0"/>
              <a:t>Which stock to pick</a:t>
            </a:r>
          </a:p>
          <a:p>
            <a:r>
              <a:rPr lang="en-US" dirty="0"/>
              <a:t>T</a:t>
            </a:r>
            <a:r>
              <a:rPr lang="en-NP" dirty="0"/>
              <a:t>rend analysis</a:t>
            </a:r>
          </a:p>
          <a:p>
            <a:r>
              <a:rPr lang="en-NP" dirty="0"/>
              <a:t>Hard to analyse the trend of stock</a:t>
            </a:r>
          </a:p>
          <a:p>
            <a:endParaRPr lang="en-NP" dirty="0"/>
          </a:p>
          <a:p>
            <a:endParaRPr lang="en-N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70C0-D0D9-E374-2A58-9C0861C2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3</a:t>
            </a:fld>
            <a:endParaRPr lang="en-NP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6181A5-1BB5-E505-AA56-406B401CBCBF}"/>
              </a:ext>
            </a:extLst>
          </p:cNvPr>
          <p:cNvSpPr txBox="1">
            <a:spLocks/>
          </p:cNvSpPr>
          <p:nvPr/>
        </p:nvSpPr>
        <p:spPr>
          <a:xfrm>
            <a:off x="3733800" y="816638"/>
            <a:ext cx="34374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P" dirty="0"/>
              <a:t>Problem Statment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631B05-3B7B-1FCC-504E-E002B3324D77}"/>
              </a:ext>
            </a:extLst>
          </p:cNvPr>
          <p:cNvSpPr txBox="1">
            <a:spLocks/>
          </p:cNvSpPr>
          <p:nvPr/>
        </p:nvSpPr>
        <p:spPr>
          <a:xfrm>
            <a:off x="5105400" y="1828800"/>
            <a:ext cx="268597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55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AF6C-D103-2424-CD4E-BBA9CA75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801"/>
            <a:ext cx="8596668" cy="1320800"/>
          </a:xfrm>
        </p:spPr>
        <p:txBody>
          <a:bodyPr/>
          <a:lstStyle/>
          <a:p>
            <a:pPr algn="ctr"/>
            <a:r>
              <a:rPr lang="en-NP" dirty="0"/>
              <a:t>Merge of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59325-8067-FC0C-03DD-5086A4C32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1601"/>
            <a:ext cx="5257800" cy="5486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493E6-B779-BC8A-C064-6A62B63C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4</a:t>
            </a:fld>
            <a:endParaRPr lang="en-N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A8669-D34D-6878-FE17-9D7F0CCF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82380"/>
            <a:ext cx="69342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9012" y="616711"/>
            <a:ext cx="414858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Dataset</a:t>
            </a:r>
            <a:r>
              <a:rPr sz="3600" spc="-90" dirty="0"/>
              <a:t> </a:t>
            </a:r>
            <a:r>
              <a:rPr sz="3600" spc="-5" dirty="0"/>
              <a:t>Overview</a:t>
            </a:r>
            <a:endParaRPr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A8C23-7E01-3DE1-8842-2D33544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5</a:t>
            </a:fld>
            <a:endParaRPr lang="en-NP" dirty="0"/>
          </a:p>
        </p:txBody>
      </p:sp>
      <p:sp>
        <p:nvSpPr>
          <p:cNvPr id="4" name="object 4"/>
          <p:cNvSpPr txBox="1"/>
          <p:nvPr/>
        </p:nvSpPr>
        <p:spPr>
          <a:xfrm>
            <a:off x="11930365" y="6362007"/>
            <a:ext cx="163195" cy="2171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dirty="0">
                <a:solidFill>
                  <a:srgbClr val="3E3E3E"/>
                </a:solidFill>
                <a:latin typeface="Trebuchet MS"/>
                <a:cs typeface="Trebuchet MS"/>
              </a:rPr>
              <a:t>5</a:t>
            </a:fld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752600"/>
            <a:ext cx="8763000" cy="1414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b="1" spc="5" dirty="0">
                <a:latin typeface="Times New Roman"/>
                <a:cs typeface="Times New Roman"/>
              </a:rPr>
              <a:t>Dataset: </a:t>
            </a:r>
            <a:r>
              <a:rPr lang="en-US" sz="1600" b="1" spc="10" dirty="0">
                <a:latin typeface="Times New Roman"/>
                <a:cs typeface="Times New Roman"/>
              </a:rPr>
              <a:t>Nepal Stock price Dataset</a:t>
            </a:r>
            <a:endParaRPr sz="1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1600" b="1" spc="5" dirty="0">
                <a:latin typeface="Times New Roman"/>
                <a:cs typeface="Times New Roman"/>
              </a:rPr>
              <a:t>Source: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lang="en-US" sz="1600" spc="10" dirty="0">
                <a:latin typeface="Times New Roman"/>
                <a:cs typeface="Times New Roman"/>
              </a:rPr>
              <a:t>K</a:t>
            </a:r>
            <a:r>
              <a:rPr sz="1600" spc="10" dirty="0">
                <a:latin typeface="Times New Roman"/>
                <a:cs typeface="Times New Roman"/>
              </a:rPr>
              <a:t>aggle</a:t>
            </a:r>
            <a:r>
              <a:rPr lang="en-US" sz="1600" spc="10" dirty="0">
                <a:latin typeface="Times New Roman"/>
                <a:cs typeface="Times New Roman"/>
              </a:rPr>
              <a:t> &amp; Share sansar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089025" marR="1082675" algn="r">
              <a:lnSpc>
                <a:spcPts val="1760"/>
              </a:lnSpc>
            </a:pPr>
            <a:r>
              <a:rPr sz="1600" b="1" spc="10" dirty="0">
                <a:latin typeface="Times New Roman"/>
                <a:cs typeface="Times New Roman"/>
              </a:rPr>
              <a:t>Key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Variables: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endParaRPr lang="en-US" sz="1600" b="1" spc="-385" dirty="0">
              <a:latin typeface="Times New Roman"/>
              <a:cs typeface="Times New Roman"/>
            </a:endParaRPr>
          </a:p>
          <a:p>
            <a:pPr marL="1089025" marR="1082675" algn="r">
              <a:lnSpc>
                <a:spcPts val="1760"/>
              </a:lnSpc>
            </a:pPr>
            <a:endParaRPr lang="en-US" sz="1600" b="1" spc="5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DF3BF-5780-ACB0-A576-1D6C7A4AA714}"/>
              </a:ext>
            </a:extLst>
          </p:cNvPr>
          <p:cNvSpPr txBox="1"/>
          <p:nvPr/>
        </p:nvSpPr>
        <p:spPr>
          <a:xfrm>
            <a:off x="4953000" y="3167090"/>
            <a:ext cx="4500463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4775" marR="1082675" indent="-285750" algn="just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600" spc="5" dirty="0">
                <a:latin typeface="Times New Roman"/>
                <a:cs typeface="Times New Roman"/>
              </a:rPr>
              <a:t>Napes Index( SN)</a:t>
            </a:r>
          </a:p>
          <a:p>
            <a:pPr marL="1374775" marR="1082675" indent="-285750" algn="just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NewRomanPSMT"/>
              </a:rPr>
              <a:t>Traded Companies </a:t>
            </a:r>
            <a:endParaRPr lang="en-US" sz="1600" dirty="0"/>
          </a:p>
          <a:p>
            <a:pPr marL="1374775" marR="1082675" indent="-285750" algn="just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NewRomanPSMT"/>
              </a:rPr>
              <a:t>No. Of Transaction </a:t>
            </a:r>
            <a:endParaRPr lang="en-US" sz="1600" dirty="0"/>
          </a:p>
          <a:p>
            <a:pPr marL="1374775" marR="1082675" indent="-285750" algn="just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NewRomanPSMT"/>
              </a:rPr>
              <a:t>Max Price </a:t>
            </a:r>
            <a:endParaRPr lang="en-US" sz="1600" dirty="0"/>
          </a:p>
          <a:p>
            <a:pPr marL="1374775" marR="1082675" indent="-285750" algn="just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NewRomanPSMT"/>
              </a:rPr>
              <a:t>Min Price </a:t>
            </a:r>
            <a:endParaRPr lang="en-US" sz="1600" dirty="0"/>
          </a:p>
          <a:p>
            <a:pPr marL="1374775" marR="1082675" indent="-285750" algn="just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NewRomanPSMT"/>
              </a:rPr>
              <a:t>Amount </a:t>
            </a:r>
            <a:endParaRPr lang="en-US" sz="1600" dirty="0"/>
          </a:p>
          <a:p>
            <a:pPr marL="1374775" marR="1082675" indent="-285750" algn="just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NewRomanPSMT"/>
              </a:rPr>
              <a:t>Previous Closing </a:t>
            </a:r>
            <a:endParaRPr lang="en-US" sz="1600" dirty="0"/>
          </a:p>
          <a:p>
            <a:pPr marL="1374775" marR="1082675" indent="-285750" algn="just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NewRomanPSMT"/>
              </a:rPr>
              <a:t>Difference Rs. </a:t>
            </a:r>
            <a:endParaRPr lang="en-US" sz="1600" dirty="0"/>
          </a:p>
          <a:p>
            <a:pPr marL="1374775" marR="1082675" indent="-285750" algn="just">
              <a:lnSpc>
                <a:spcPts val="17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NewRomanPSMT"/>
              </a:rPr>
              <a:t>Date </a:t>
            </a:r>
            <a:endParaRPr lang="en-US" sz="1600" dirty="0">
              <a:effectLst/>
            </a:endParaRPr>
          </a:p>
          <a:p>
            <a:endParaRPr lang="en-NP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7343" y="794987"/>
            <a:ext cx="359785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Sample</a:t>
            </a:r>
            <a:r>
              <a:rPr sz="3600" spc="-90" dirty="0"/>
              <a:t> </a:t>
            </a:r>
            <a:r>
              <a:rPr sz="3600" spc="-5" dirty="0"/>
              <a:t>Data</a:t>
            </a:r>
            <a:endParaRPr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B2D9-74D2-0630-36BA-25E8CDC0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6</a:t>
            </a:fld>
            <a:endParaRPr lang="en-NP" dirty="0"/>
          </a:p>
        </p:txBody>
      </p:sp>
      <p:sp>
        <p:nvSpPr>
          <p:cNvPr id="4" name="object 4"/>
          <p:cNvSpPr txBox="1"/>
          <p:nvPr/>
        </p:nvSpPr>
        <p:spPr>
          <a:xfrm>
            <a:off x="11930365" y="6362007"/>
            <a:ext cx="163195" cy="2171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dirty="0">
                <a:solidFill>
                  <a:srgbClr val="3E3E3E"/>
                </a:solidFill>
                <a:latin typeface="Trebuchet MS"/>
                <a:cs typeface="Trebuchet MS"/>
              </a:rPr>
              <a:t>6</a:t>
            </a:fld>
            <a:endParaRPr sz="130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42A5-A39D-DBDF-150C-29ED4E17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12191999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030" y="283912"/>
            <a:ext cx="3437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</a:t>
            </a:r>
            <a:r>
              <a:rPr sz="3600" spc="-90" dirty="0"/>
              <a:t> </a:t>
            </a:r>
            <a:r>
              <a:rPr sz="3600" spc="-5" dirty="0"/>
              <a:t>Cleaning</a:t>
            </a:r>
            <a:endParaRPr sz="36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93A657-A719-50C8-BD05-00A60083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7</a:t>
            </a:fld>
            <a:endParaRPr lang="en-NP" dirty="0"/>
          </a:p>
        </p:txBody>
      </p:sp>
      <p:sp>
        <p:nvSpPr>
          <p:cNvPr id="3" name="object 3"/>
          <p:cNvSpPr txBox="1"/>
          <p:nvPr/>
        </p:nvSpPr>
        <p:spPr>
          <a:xfrm>
            <a:off x="583959" y="1395117"/>
            <a:ext cx="5050155" cy="474745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900" indent="-339090">
              <a:lnSpc>
                <a:spcPct val="100000"/>
              </a:lnSpc>
              <a:spcBef>
                <a:spcPts val="960"/>
              </a:spcBef>
              <a:buSzPct val="77777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Dropping </a:t>
            </a:r>
            <a:r>
              <a:rPr sz="1800" dirty="0">
                <a:latin typeface="Times New Roman"/>
                <a:cs typeface="Times New Roman"/>
              </a:rPr>
              <a:t>duplicate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endParaRPr lang="en-US" sz="1800" dirty="0">
              <a:latin typeface="Times New Roman"/>
              <a:cs typeface="Times New Roman"/>
            </a:endParaRPr>
          </a:p>
          <a:p>
            <a:pPr marL="469900" indent="-339090">
              <a:lnSpc>
                <a:spcPct val="100000"/>
              </a:lnSpc>
              <a:spcBef>
                <a:spcPts val="960"/>
              </a:spcBef>
              <a:buSzPct val="77777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Handling </a:t>
            </a:r>
            <a:r>
              <a:rPr sz="1800" spc="-5" dirty="0">
                <a:latin typeface="Times New Roman"/>
                <a:cs typeface="Times New Roman"/>
              </a:rPr>
              <a:t>NULL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lang="en-US" sz="1800" dirty="0">
                <a:latin typeface="Times New Roman"/>
                <a:cs typeface="Times New Roman"/>
              </a:rPr>
              <a:t> with mean</a:t>
            </a:r>
            <a:endParaRPr sz="1800" dirty="0">
              <a:latin typeface="Times New Roman"/>
              <a:cs typeface="Times New Roman"/>
            </a:endParaRPr>
          </a:p>
          <a:p>
            <a:pPr marL="469900" indent="-339090">
              <a:lnSpc>
                <a:spcPct val="100000"/>
              </a:lnSpc>
              <a:spcBef>
                <a:spcPts val="865"/>
              </a:spcBef>
              <a:buSzPct val="77777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Replaced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endParaRPr lang="en-US" sz="1800" dirty="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spcBef>
                <a:spcPts val="865"/>
              </a:spcBef>
              <a:buSzPct val="77777"/>
              <a:tabLst>
                <a:tab pos="469265" algn="l"/>
                <a:tab pos="469900" algn="l"/>
              </a:tabLst>
            </a:pPr>
            <a:endParaRPr lang="en-US" sz="1800" dirty="0">
              <a:latin typeface="Times New Roman"/>
              <a:cs typeface="Times New Roman"/>
            </a:endParaRPr>
          </a:p>
          <a:p>
            <a:pPr marL="469900" indent="-339090">
              <a:lnSpc>
                <a:spcPct val="100000"/>
              </a:lnSpc>
              <a:spcBef>
                <a:spcPts val="865"/>
              </a:spcBef>
              <a:buSzPct val="77777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icrosoft Sans Serif"/>
              <a:buChar char="●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Char char="●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Importance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Preprocessing</a:t>
            </a:r>
            <a:endParaRPr sz="1800" dirty="0">
              <a:latin typeface="Times New Roman"/>
              <a:cs typeface="Times New Roman"/>
            </a:endParaRPr>
          </a:p>
          <a:p>
            <a:pPr marL="469900" indent="-339090">
              <a:lnSpc>
                <a:spcPct val="100000"/>
              </a:lnSpc>
              <a:spcBef>
                <a:spcPts val="960"/>
              </a:spcBef>
              <a:buSzPct val="77777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US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quality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consistency</a:t>
            </a:r>
            <a:endParaRPr lang="en-US" sz="1800" spc="-5" dirty="0">
              <a:latin typeface="Times New Roman"/>
              <a:cs typeface="Times New Roman"/>
            </a:endParaRPr>
          </a:p>
          <a:p>
            <a:pPr marL="469900" indent="-339090">
              <a:lnSpc>
                <a:spcPct val="100000"/>
              </a:lnSpc>
              <a:spcBef>
                <a:spcPts val="960"/>
              </a:spcBef>
              <a:buSzPct val="77777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NP" spc="-5" dirty="0">
                <a:latin typeface="Times New Roman"/>
                <a:cs typeface="Times New Roman"/>
              </a:rPr>
              <a:t>Limited Outliers while analysizing</a:t>
            </a:r>
            <a:endParaRPr sz="1800" dirty="0">
              <a:latin typeface="Times New Roman"/>
              <a:cs typeface="Times New Roman"/>
            </a:endParaRPr>
          </a:p>
          <a:p>
            <a:pPr marL="469900" indent="-339090">
              <a:lnSpc>
                <a:spcPct val="100000"/>
              </a:lnSpc>
              <a:spcBef>
                <a:spcPts val="860"/>
              </a:spcBef>
              <a:buSzPct val="77777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odel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</a:t>
            </a:r>
            <a:endParaRPr sz="1800" dirty="0">
              <a:latin typeface="Times New Roman"/>
              <a:cs typeface="Times New Roman"/>
            </a:endParaRPr>
          </a:p>
          <a:p>
            <a:pPr marL="469900" indent="-339090">
              <a:lnSpc>
                <a:spcPct val="100000"/>
              </a:lnSpc>
              <a:spcBef>
                <a:spcPts val="865"/>
              </a:spcBef>
              <a:buSzPct val="77777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Handling of </a:t>
            </a:r>
            <a:r>
              <a:rPr sz="1800" spc="-5" dirty="0">
                <a:latin typeface="Times New Roman"/>
                <a:cs typeface="Times New Roman"/>
              </a:rPr>
              <a:t>impact</a:t>
            </a:r>
            <a:r>
              <a:rPr lang="en-US" spc="-15" dirty="0">
                <a:latin typeface="Times New Roman"/>
                <a:cs typeface="Times New Roman"/>
              </a:rPr>
              <a:t> 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outliers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30365" y="6362007"/>
            <a:ext cx="163195" cy="2171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dirty="0">
                <a:solidFill>
                  <a:srgbClr val="3E3E3E"/>
                </a:solidFill>
                <a:latin typeface="Trebuchet MS"/>
                <a:cs typeface="Trebuchet MS"/>
              </a:rPr>
              <a:t>7</a:t>
            </a:fld>
            <a:endParaRPr sz="1300">
              <a:latin typeface="Trebuchet MS"/>
              <a:cs typeface="Trebuchet MS"/>
            </a:endParaRPr>
          </a:p>
        </p:txBody>
      </p:sp>
      <p:pic>
        <p:nvPicPr>
          <p:cNvPr id="6" name="image17.png">
            <a:extLst>
              <a:ext uri="{FF2B5EF4-FFF2-40B4-BE49-F238E27FC236}">
                <a16:creationId xmlns:a16="http://schemas.microsoft.com/office/drawing/2014/main" id="{89782A59-69AC-0EFD-303C-6C9DBA12AA6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10200" y="928714"/>
            <a:ext cx="6781800" cy="1965325"/>
          </a:xfrm>
          <a:prstGeom prst="rect">
            <a:avLst/>
          </a:prstGeom>
          <a:ln/>
        </p:spPr>
      </p:pic>
      <p:pic>
        <p:nvPicPr>
          <p:cNvPr id="8" name="image37.png">
            <a:extLst>
              <a:ext uri="{FF2B5EF4-FFF2-40B4-BE49-F238E27FC236}">
                <a16:creationId xmlns:a16="http://schemas.microsoft.com/office/drawing/2014/main" id="{94403D12-A30C-B096-7312-F86A14367E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0200" y="2900045"/>
            <a:ext cx="6781800" cy="395795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17511"/>
            <a:ext cx="110054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Outliers</a:t>
            </a:r>
            <a:r>
              <a:rPr sz="3600" spc="-85" dirty="0"/>
              <a:t> </a:t>
            </a:r>
            <a:r>
              <a:rPr sz="3600" spc="-5" dirty="0"/>
              <a:t>Detection</a:t>
            </a:r>
            <a:r>
              <a:rPr lang="en-US" sz="3600" spc="-5" dirty="0"/>
              <a:t> in the dataset</a:t>
            </a:r>
            <a:endParaRPr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871A5-D015-AECC-936C-15946BDC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NP" smtClean="0"/>
              <a:t>8</a:t>
            </a:fld>
            <a:endParaRPr lang="en-NP" dirty="0"/>
          </a:p>
        </p:txBody>
      </p:sp>
      <p:sp>
        <p:nvSpPr>
          <p:cNvPr id="3" name="object 3"/>
          <p:cNvSpPr txBox="1"/>
          <p:nvPr/>
        </p:nvSpPr>
        <p:spPr>
          <a:xfrm>
            <a:off x="500784" y="1216806"/>
            <a:ext cx="7903845" cy="3944221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50" b="1" dirty="0">
                <a:latin typeface="Times New Roman"/>
                <a:cs typeface="Times New Roman"/>
              </a:rPr>
              <a:t>Outlier</a:t>
            </a:r>
            <a:r>
              <a:rPr sz="1650" b="1" spc="-4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Detection</a:t>
            </a:r>
            <a:r>
              <a:rPr sz="1650" b="1" spc="-40" dirty="0">
                <a:latin typeface="Times New Roman"/>
                <a:cs typeface="Times New Roman"/>
              </a:rPr>
              <a:t> </a:t>
            </a:r>
            <a:r>
              <a:rPr sz="1650" b="1" spc="-15" dirty="0">
                <a:latin typeface="Times New Roman"/>
                <a:cs typeface="Times New Roman"/>
              </a:rPr>
              <a:t>Techniques</a:t>
            </a:r>
            <a:endParaRPr sz="1650" dirty="0">
              <a:latin typeface="Times New Roman"/>
              <a:cs typeface="Times New Roman"/>
            </a:endParaRPr>
          </a:p>
          <a:p>
            <a:pPr marL="469900" indent="-396240">
              <a:lnSpc>
                <a:spcPct val="100000"/>
              </a:lnSpc>
              <a:spcBef>
                <a:spcPts val="615"/>
              </a:spcBef>
              <a:buSzPct val="78787"/>
              <a:buChar char="►"/>
              <a:tabLst>
                <a:tab pos="469265" algn="l"/>
                <a:tab pos="469900" algn="l"/>
              </a:tabLst>
            </a:pPr>
            <a:r>
              <a:rPr lang="en-US" sz="1650" dirty="0">
                <a:latin typeface="Times New Roman"/>
                <a:cs typeface="Times New Roman"/>
              </a:rPr>
              <a:t>Z-Score</a:t>
            </a:r>
            <a:r>
              <a:rPr lang="en-US" sz="1650" spc="-30" dirty="0">
                <a:latin typeface="Times New Roman"/>
                <a:cs typeface="Times New Roman"/>
              </a:rPr>
              <a:t> </a:t>
            </a:r>
            <a:r>
              <a:rPr lang="en-US" sz="1650" dirty="0">
                <a:latin typeface="Times New Roman"/>
                <a:cs typeface="Times New Roman"/>
              </a:rPr>
              <a:t>Method</a:t>
            </a:r>
          </a:p>
          <a:p>
            <a:pPr marL="298450" marR="5080" indent="-285750">
              <a:lnSpc>
                <a:spcPts val="290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/>
                <a:cs typeface="Times New Roman"/>
              </a:rPr>
              <a:t>The mean</a:t>
            </a:r>
            <a:r>
              <a:rPr lang="en-US" sz="1650" spc="5" dirty="0">
                <a:latin typeface="Times New Roman"/>
                <a:cs typeface="Times New Roman"/>
              </a:rPr>
              <a:t> </a:t>
            </a:r>
            <a:r>
              <a:rPr lang="en-US" sz="1650" dirty="0">
                <a:latin typeface="Times New Roman"/>
                <a:cs typeface="Times New Roman"/>
              </a:rPr>
              <a:t>is</a:t>
            </a:r>
            <a:r>
              <a:rPr lang="en-US" sz="1650" spc="5" dirty="0">
                <a:latin typeface="Times New Roman"/>
                <a:cs typeface="Times New Roman"/>
              </a:rPr>
              <a:t> </a:t>
            </a:r>
            <a:r>
              <a:rPr lang="en-US" sz="1650" dirty="0">
                <a:latin typeface="Times New Roman"/>
                <a:cs typeface="Times New Roman"/>
              </a:rPr>
              <a:t>calculated</a:t>
            </a:r>
            <a:r>
              <a:rPr lang="en-US" sz="1650" spc="5" dirty="0">
                <a:latin typeface="Times New Roman"/>
                <a:cs typeface="Times New Roman"/>
              </a:rPr>
              <a:t> using</a:t>
            </a:r>
            <a:r>
              <a:rPr lang="en-US" sz="1650" dirty="0">
                <a:latin typeface="Times New Roman"/>
                <a:cs typeface="Times New Roman"/>
              </a:rPr>
              <a:t> the</a:t>
            </a:r>
            <a:r>
              <a:rPr lang="en-US" sz="1650" spc="5" dirty="0">
                <a:latin typeface="Times New Roman"/>
                <a:cs typeface="Times New Roman"/>
              </a:rPr>
              <a:t> </a:t>
            </a:r>
            <a:r>
              <a:rPr lang="en-US" sz="1650" dirty="0">
                <a:latin typeface="Times New Roman"/>
                <a:cs typeface="Times New Roman"/>
              </a:rPr>
              <a:t>Z-Score</a:t>
            </a:r>
            <a:r>
              <a:rPr lang="en-US" sz="1650" spc="5" dirty="0">
                <a:latin typeface="Times New Roman"/>
                <a:cs typeface="Times New Roman"/>
              </a:rPr>
              <a:t> </a:t>
            </a:r>
          </a:p>
          <a:p>
            <a:pPr marL="298450" marR="5080" indent="-285750">
              <a:lnSpc>
                <a:spcPts val="290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/>
                <a:cs typeface="Times New Roman"/>
              </a:rPr>
              <a:t>Threshold: Here we set threshold at  </a:t>
            </a:r>
            <a:r>
              <a:rPr lang="en-US" sz="1650" spc="5" dirty="0">
                <a:latin typeface="Times New Roman"/>
                <a:cs typeface="Times New Roman"/>
              </a:rPr>
              <a:t>2</a:t>
            </a:r>
            <a:r>
              <a:rPr lang="en-US" sz="1650" dirty="0">
                <a:latin typeface="Times New Roman"/>
                <a:cs typeface="Times New Roman"/>
              </a:rPr>
              <a:t> standard </a:t>
            </a:r>
            <a:r>
              <a:rPr lang="en-US" sz="1650" spc="5" dirty="0">
                <a:latin typeface="Times New Roman"/>
                <a:cs typeface="Times New Roman"/>
              </a:rPr>
              <a:t>deviations</a:t>
            </a:r>
            <a:r>
              <a:rPr lang="en-US" sz="1650" dirty="0">
                <a:latin typeface="Times New Roman"/>
                <a:cs typeface="Times New Roman"/>
              </a:rPr>
              <a:t> to </a:t>
            </a:r>
            <a:r>
              <a:rPr lang="en-US" sz="1650" spc="5" dirty="0">
                <a:latin typeface="Times New Roman"/>
                <a:cs typeface="Times New Roman"/>
              </a:rPr>
              <a:t>flag</a:t>
            </a:r>
            <a:r>
              <a:rPr lang="en-US" sz="1650" dirty="0">
                <a:latin typeface="Times New Roman"/>
                <a:cs typeface="Times New Roman"/>
              </a:rPr>
              <a:t> </a:t>
            </a:r>
            <a:r>
              <a:rPr lang="en-US" sz="1650" spc="5" dirty="0">
                <a:latin typeface="Times New Roman"/>
                <a:cs typeface="Times New Roman"/>
              </a:rPr>
              <a:t>outliers.</a:t>
            </a:r>
            <a:endParaRPr lang="en-US"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65"/>
              </a:spcBef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/>
                <a:cs typeface="Times New Roman"/>
              </a:rPr>
              <a:t>Here if the point gets above the</a:t>
            </a:r>
            <a:r>
              <a:rPr lang="en-US" sz="1650" spc="5" dirty="0">
                <a:latin typeface="Times New Roman"/>
                <a:cs typeface="Times New Roman"/>
              </a:rPr>
              <a:t> </a:t>
            </a:r>
            <a:r>
              <a:rPr lang="en-US" sz="1650" dirty="0">
                <a:latin typeface="Times New Roman"/>
                <a:cs typeface="Times New Roman"/>
              </a:rPr>
              <a:t>mention threshold are</a:t>
            </a:r>
            <a:r>
              <a:rPr lang="en-US" sz="1650" spc="5" dirty="0">
                <a:latin typeface="Times New Roman"/>
                <a:cs typeface="Times New Roman"/>
              </a:rPr>
              <a:t> </a:t>
            </a:r>
            <a:r>
              <a:rPr lang="en-US" sz="1650" dirty="0">
                <a:latin typeface="Times New Roman"/>
                <a:cs typeface="Times New Roman"/>
              </a:rPr>
              <a:t>considered </a:t>
            </a:r>
            <a:r>
              <a:rPr lang="en-US" sz="1650" spc="5" dirty="0">
                <a:latin typeface="Times New Roman"/>
                <a:cs typeface="Times New Roman"/>
              </a:rPr>
              <a:t>outliers.</a:t>
            </a:r>
            <a:endParaRPr lang="en-US"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469900" indent="-396240">
              <a:lnSpc>
                <a:spcPct val="100000"/>
              </a:lnSpc>
              <a:spcBef>
                <a:spcPts val="1210"/>
              </a:spcBef>
              <a:buSzPct val="78787"/>
              <a:buChar char="►"/>
              <a:tabLst>
                <a:tab pos="469265" algn="l"/>
                <a:tab pos="469900" algn="l"/>
              </a:tabLst>
            </a:pPr>
            <a:r>
              <a:rPr sz="1650" spc="5" dirty="0">
                <a:latin typeface="Times New Roman"/>
                <a:cs typeface="Times New Roman"/>
              </a:rPr>
              <a:t>IQR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Method</a:t>
            </a:r>
          </a:p>
          <a:p>
            <a:pPr marL="298450" marR="1402715" indent="-285750">
              <a:lnSpc>
                <a:spcPts val="29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1650" spc="5" dirty="0">
                <a:latin typeface="Times New Roman"/>
                <a:cs typeface="Times New Roman"/>
              </a:rPr>
              <a:t>Interquartile range </a:t>
            </a:r>
            <a:r>
              <a:rPr sz="1650" dirty="0">
                <a:latin typeface="Times New Roman"/>
                <a:cs typeface="Times New Roman"/>
              </a:rPr>
              <a:t>considers the </a:t>
            </a:r>
            <a:r>
              <a:rPr sz="1650" spc="5" dirty="0">
                <a:latin typeface="Times New Roman"/>
                <a:cs typeface="Times New Roman"/>
              </a:rPr>
              <a:t>distribution's quartiles </a:t>
            </a:r>
            <a:r>
              <a:rPr sz="1650" dirty="0">
                <a:latin typeface="Times New Roman"/>
                <a:cs typeface="Times New Roman"/>
              </a:rPr>
              <a:t>to identify </a:t>
            </a:r>
            <a:r>
              <a:rPr sz="1650" spc="5" dirty="0">
                <a:latin typeface="Times New Roman"/>
                <a:cs typeface="Times New Roman"/>
              </a:rPr>
              <a:t>outliers. </a:t>
            </a:r>
            <a:endParaRPr lang="en-US" sz="1650" spc="5" dirty="0">
              <a:latin typeface="Times New Roman"/>
              <a:cs typeface="Times New Roman"/>
            </a:endParaRPr>
          </a:p>
          <a:p>
            <a:pPr marL="298450" marR="1402715" indent="-285750">
              <a:lnSpc>
                <a:spcPts val="29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1650" spc="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Calculate </a:t>
            </a:r>
            <a:r>
              <a:rPr sz="1650" spc="5" dirty="0">
                <a:latin typeface="Times New Roman"/>
                <a:cs typeface="Times New Roman"/>
              </a:rPr>
              <a:t>IQR</a:t>
            </a:r>
            <a:r>
              <a:rPr sz="1650" dirty="0">
                <a:latin typeface="Times New Roman"/>
                <a:cs typeface="Times New Roman"/>
              </a:rPr>
              <a:t> as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 </a:t>
            </a:r>
            <a:r>
              <a:rPr sz="1650" spc="5" dirty="0">
                <a:latin typeface="Times New Roman"/>
                <a:cs typeface="Times New Roman"/>
              </a:rPr>
              <a:t>range between</a:t>
            </a:r>
            <a:r>
              <a:rPr sz="1650" dirty="0">
                <a:latin typeface="Times New Roman"/>
                <a:cs typeface="Times New Roman"/>
              </a:rPr>
              <a:t> the </a:t>
            </a:r>
            <a:r>
              <a:rPr sz="1650" spc="5" dirty="0">
                <a:latin typeface="Times New Roman"/>
                <a:cs typeface="Times New Roman"/>
              </a:rPr>
              <a:t>25th (Q1)</a:t>
            </a:r>
            <a:r>
              <a:rPr sz="1650" dirty="0">
                <a:latin typeface="Times New Roman"/>
                <a:cs typeface="Times New Roman"/>
              </a:rPr>
              <a:t> and</a:t>
            </a:r>
            <a:r>
              <a:rPr sz="1650" spc="5" dirty="0">
                <a:latin typeface="Times New Roman"/>
                <a:cs typeface="Times New Roman"/>
              </a:rPr>
              <a:t> 75th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(Q3)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percentiles.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538" y="5087437"/>
            <a:ext cx="7829550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sz="1650" spc="-20" dirty="0">
                <a:latin typeface="Times New Roman"/>
                <a:cs typeface="Times New Roman"/>
              </a:rPr>
              <a:t>Typically,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outliers</a:t>
            </a:r>
            <a:r>
              <a:rPr sz="1650" dirty="0">
                <a:latin typeface="Times New Roman"/>
                <a:cs typeface="Times New Roman"/>
              </a:rPr>
              <a:t> are</a:t>
            </a:r>
            <a:r>
              <a:rPr sz="1650" spc="5" dirty="0">
                <a:latin typeface="Times New Roman"/>
                <a:cs typeface="Times New Roman"/>
              </a:rPr>
              <a:t> data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points falling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below (Q1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- 1.5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* IQR)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or </a:t>
            </a:r>
            <a:r>
              <a:rPr sz="1650" dirty="0">
                <a:latin typeface="Times New Roman"/>
                <a:cs typeface="Times New Roman"/>
              </a:rPr>
              <a:t>above </a:t>
            </a:r>
            <a:r>
              <a:rPr sz="1650" spc="5" dirty="0">
                <a:latin typeface="Times New Roman"/>
                <a:cs typeface="Times New Roman"/>
              </a:rPr>
              <a:t>(Q3 +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1.5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* IQR).</a:t>
            </a:r>
            <a:endParaRPr sz="165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5208A-92D5-0EF5-594C-62A51C26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047999"/>
            <a:ext cx="4419600" cy="38100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7386" y="7111"/>
            <a:ext cx="31716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5FCBEE"/>
                </a:solidFill>
                <a:latin typeface="Times New Roman"/>
                <a:cs typeface="Times New Roman"/>
              </a:rPr>
              <a:t>Box</a:t>
            </a:r>
            <a:r>
              <a:rPr sz="3600" spc="-90" dirty="0">
                <a:solidFill>
                  <a:srgbClr val="5FCBEE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5FCBEE"/>
                </a:solidFill>
                <a:latin typeface="Times New Roman"/>
                <a:cs typeface="Times New Roman"/>
              </a:rPr>
              <a:t>Plots</a:t>
            </a:r>
            <a:r>
              <a:rPr lang="en-US" sz="3600" spc="-5" dirty="0">
                <a:solidFill>
                  <a:srgbClr val="5FCBEE"/>
                </a:solidFill>
                <a:latin typeface="Times New Roman"/>
                <a:cs typeface="Times New Roman"/>
              </a:rPr>
              <a:t> Before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75" y="836964"/>
            <a:ext cx="48031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Times New Roman"/>
                <a:cs typeface="Times New Roman"/>
              </a:rPr>
              <a:t>Distribution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cleaned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Data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after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handling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outliers.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A0F4D-864A-A381-7B96-0E63CC3C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5" y="1384475"/>
            <a:ext cx="35433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CD10B-0258-479B-3791-0FA917AC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761" y="1394000"/>
            <a:ext cx="3543300" cy="237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A5482-E71B-AF67-DDC7-713F863E3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447" y="1295575"/>
            <a:ext cx="3543300" cy="237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8A28BE-6208-CD3B-1FF5-03A619A6A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61" y="3933506"/>
            <a:ext cx="3543300" cy="2273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3896B-72AE-DDE3-05BC-EC8A97172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350" y="3976199"/>
            <a:ext cx="3543300" cy="226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F4935-A38B-15ED-9BF9-15F833E816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5711" y="3971606"/>
            <a:ext cx="3517900" cy="21971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{58E2F7A2-DA2D-B64A-9303-A38FF81E2D92}tf10001060</Template>
  <TotalTime>274</TotalTime>
  <Words>779</Words>
  <Application>Microsoft Macintosh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Calibri</vt:lpstr>
      <vt:lpstr>Helvetica Neue</vt:lpstr>
      <vt:lpstr>Menlo</vt:lpstr>
      <vt:lpstr>Microsoft Sans Serif</vt:lpstr>
      <vt:lpstr>MS Shell Dlg 2</vt:lpstr>
      <vt:lpstr>Söhne</vt:lpstr>
      <vt:lpstr>Times New Roman</vt:lpstr>
      <vt:lpstr>TimesNewRomanPSMT</vt:lpstr>
      <vt:lpstr>Trebuchet MS</vt:lpstr>
      <vt:lpstr>Wingdings</vt:lpstr>
      <vt:lpstr>Wingdings 3</vt:lpstr>
      <vt:lpstr>Madison</vt:lpstr>
      <vt:lpstr>Facet</vt:lpstr>
      <vt:lpstr>Stock Price Prediction</vt:lpstr>
      <vt:lpstr>Introduction</vt:lpstr>
      <vt:lpstr>PowerPoint Presentation</vt:lpstr>
      <vt:lpstr>Merge of data set</vt:lpstr>
      <vt:lpstr>Dataset Overview</vt:lpstr>
      <vt:lpstr>Sample Data</vt:lpstr>
      <vt:lpstr>Data Cleaning</vt:lpstr>
      <vt:lpstr>Outliers Detection in the dataset</vt:lpstr>
      <vt:lpstr>PowerPoint Presentation</vt:lpstr>
      <vt:lpstr>After cleaning data and removing outliers</vt:lpstr>
      <vt:lpstr>Box Plots After</vt:lpstr>
      <vt:lpstr>Data Visualization</vt:lpstr>
      <vt:lpstr>Bar Graph</vt:lpstr>
      <vt:lpstr>PowerPoint Presentation</vt:lpstr>
      <vt:lpstr>Histogram</vt:lpstr>
      <vt:lpstr>Regression </vt:lpstr>
      <vt:lpstr>Choosing Correct model</vt:lpstr>
      <vt:lpstr>Correlation Matrix</vt:lpstr>
      <vt:lpstr>PowerPoint Presentation</vt:lpstr>
      <vt:lpstr>PowerPoint Presentation</vt:lpstr>
      <vt:lpstr>Volumn of SCB trended from 2012 to 2022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Chhabi_Week 8 data science presentation </dc:title>
  <cp:lastModifiedBy>sulav dhakal</cp:lastModifiedBy>
  <cp:revision>12</cp:revision>
  <dcterms:created xsi:type="dcterms:W3CDTF">2023-10-11T15:41:09Z</dcterms:created>
  <dcterms:modified xsi:type="dcterms:W3CDTF">2024-11-05T06:29:14Z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