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chart6.xml" ContentType="application/vnd.openxmlformats-officedocument.drawingml.chart+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 id="2147483734" r:id="rId5"/>
    <p:sldMasterId id="2147483810" r:id="rId6"/>
  </p:sldMasterIdLst>
  <p:notesMasterIdLst>
    <p:notesMasterId r:id="rId17"/>
  </p:notesMasterIdLst>
  <p:sldIdLst>
    <p:sldId id="372" r:id="rId7"/>
    <p:sldId id="384" r:id="rId8"/>
    <p:sldId id="395" r:id="rId9"/>
    <p:sldId id="399" r:id="rId10"/>
    <p:sldId id="400" r:id="rId11"/>
    <p:sldId id="394" r:id="rId12"/>
    <p:sldId id="398" r:id="rId13"/>
    <p:sldId id="393" r:id="rId14"/>
    <p:sldId id="383" r:id="rId15"/>
    <p:sldId id="39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gementation" id="{7EA35454-2E97-4680-8D78-913517B9D9ED}">
          <p14:sldIdLst>
            <p14:sldId id="372"/>
            <p14:sldId id="384"/>
            <p14:sldId id="395"/>
            <p14:sldId id="399"/>
            <p14:sldId id="400"/>
            <p14:sldId id="394"/>
            <p14:sldId id="398"/>
            <p14:sldId id="393"/>
          </p14:sldIdLst>
        </p14:section>
        <p14:section name="Appendix" id="{A7DF614E-91CF-47C6-85F1-78B1041AB04C}">
          <p14:sldIdLst>
            <p14:sldId id="383"/>
            <p14:sldId id="39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D5EA"/>
    <a:srgbClr val="0078D4"/>
    <a:srgbClr val="660066"/>
    <a:srgbClr val="000000"/>
    <a:srgbClr val="CC00CC"/>
    <a:srgbClr val="33CC33"/>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4394" autoAdjust="0"/>
  </p:normalViewPr>
  <p:slideViewPr>
    <p:cSldViewPr snapToGrid="0">
      <p:cViewPr varScale="1">
        <p:scale>
          <a:sx n="68" d="100"/>
          <a:sy n="68" d="100"/>
        </p:scale>
        <p:origin x="774" y="21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v-suljai\Desktop\Python%20Scripts\Clustering\Buy_Try_Intent\From%20Adobe\O365%20Hom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file:///C:\Users\v-suljai\Desktop\Python%20Scripts\Clustering\Buy_Try_Intent\From%20Adobe\O365%20Home.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v-suljai\Desktop\Python%20Scripts\Clustering\Buy_Try_Intent\From%20Adobe\O365%20Ho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Entry Channel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'pre-test+post test period'!$A$6</c:f>
              <c:strCache>
                <c:ptCount val="1"/>
                <c:pt idx="0">
                  <c:v>Store </c:v>
                </c:pt>
              </c:strCache>
            </c:strRef>
          </c:tx>
          <c:spPr>
            <a:solidFill>
              <a:schemeClr val="accent1"/>
            </a:solidFill>
            <a:ln>
              <a:noFill/>
            </a:ln>
            <a:effectLst/>
          </c:spPr>
          <c:invertIfNegative val="0"/>
          <c:dLbls>
            <c:delete val="1"/>
          </c:dLbls>
          <c:cat>
            <c:strRef>
              <c:f>('pre-test+post test period'!$B$2,'pre-test+post test period'!$D$2)</c:f>
              <c:strCache>
                <c:ptCount val="2"/>
                <c:pt idx="0">
                  <c:v>Buy</c:v>
                </c:pt>
                <c:pt idx="1">
                  <c:v>Try</c:v>
                </c:pt>
              </c:strCache>
            </c:strRef>
          </c:cat>
          <c:val>
            <c:numRef>
              <c:f>('pre-test+post test period'!$C$6,'pre-test+post test period'!$E$6)</c:f>
              <c:numCache>
                <c:formatCode>0.00%</c:formatCode>
                <c:ptCount val="2"/>
                <c:pt idx="0">
                  <c:v>2.9524429268161782E-2</c:v>
                </c:pt>
                <c:pt idx="1">
                  <c:v>1.0109819338132198E-2</c:v>
                </c:pt>
              </c:numCache>
            </c:numRef>
          </c:val>
          <c:extLst>
            <c:ext xmlns:c16="http://schemas.microsoft.com/office/drawing/2014/chart" uri="{C3380CC4-5D6E-409C-BE32-E72D297353CC}">
              <c16:uniqueId val="{00000000-A878-4735-AC75-06AEA1D0A4C4}"/>
            </c:ext>
          </c:extLst>
        </c:ser>
        <c:ser>
          <c:idx val="1"/>
          <c:order val="1"/>
          <c:tx>
            <c:strRef>
              <c:f>'pre-test+post test period'!$A$7</c:f>
              <c:strCache>
                <c:ptCount val="1"/>
                <c:pt idx="0">
                  <c:v>O365 Web</c:v>
                </c:pt>
              </c:strCache>
            </c:strRef>
          </c:tx>
          <c:spPr>
            <a:solidFill>
              <a:schemeClr val="accent2"/>
            </a:solidFill>
            <a:ln>
              <a:noFill/>
            </a:ln>
            <a:effectLst/>
          </c:spPr>
          <c:invertIfNegative val="0"/>
          <c:dLbls>
            <c:delete val="1"/>
          </c:dLbls>
          <c:val>
            <c:numRef>
              <c:f>('pre-test+post test period'!$C$7,'pre-test+post test period'!$E$7)</c:f>
              <c:numCache>
                <c:formatCode>0.00%</c:formatCode>
                <c:ptCount val="2"/>
                <c:pt idx="0">
                  <c:v>2.1916907616242796E-2</c:v>
                </c:pt>
                <c:pt idx="1">
                  <c:v>6.2658070748609646E-3</c:v>
                </c:pt>
              </c:numCache>
            </c:numRef>
          </c:val>
          <c:extLst>
            <c:ext xmlns:c16="http://schemas.microsoft.com/office/drawing/2014/chart" uri="{C3380CC4-5D6E-409C-BE32-E72D297353CC}">
              <c16:uniqueId val="{00000001-A878-4735-AC75-06AEA1D0A4C4}"/>
            </c:ext>
          </c:extLst>
        </c:ser>
        <c:ser>
          <c:idx val="2"/>
          <c:order val="2"/>
          <c:tx>
            <c:strRef>
              <c:f>'pre-test+post test period'!$A$8</c:f>
              <c:strCache>
                <c:ptCount val="1"/>
                <c:pt idx="0">
                  <c:v>Office.com</c:v>
                </c:pt>
              </c:strCache>
            </c:strRef>
          </c:tx>
          <c:spPr>
            <a:solidFill>
              <a:schemeClr val="accent3"/>
            </a:solidFill>
            <a:ln>
              <a:noFill/>
            </a:ln>
            <a:effectLst/>
          </c:spPr>
          <c:invertIfNegative val="0"/>
          <c:dLbls>
            <c:delete val="1"/>
          </c:dLbls>
          <c:val>
            <c:numRef>
              <c:f>('pre-test+post test period'!$C$8,'pre-test+post test period'!$E$8)</c:f>
              <c:numCache>
                <c:formatCode>0.00%</c:formatCode>
                <c:ptCount val="2"/>
                <c:pt idx="0">
                  <c:v>5.598304072774599E-3</c:v>
                </c:pt>
                <c:pt idx="1">
                  <c:v>1.261211702434541E-3</c:v>
                </c:pt>
              </c:numCache>
            </c:numRef>
          </c:val>
          <c:extLst>
            <c:ext xmlns:c16="http://schemas.microsoft.com/office/drawing/2014/chart" uri="{C3380CC4-5D6E-409C-BE32-E72D297353CC}">
              <c16:uniqueId val="{00000002-A878-4735-AC75-06AEA1D0A4C4}"/>
            </c:ext>
          </c:extLst>
        </c:ser>
        <c:dLbls>
          <c:dLblPos val="outEnd"/>
          <c:showLegendKey val="0"/>
          <c:showVal val="1"/>
          <c:showCatName val="0"/>
          <c:showSerName val="0"/>
          <c:showPercent val="0"/>
          <c:showBubbleSize val="0"/>
        </c:dLbls>
        <c:gapWidth val="219"/>
        <c:overlap val="-27"/>
        <c:axId val="1111278744"/>
        <c:axId val="1111275464"/>
      </c:barChart>
      <c:catAx>
        <c:axId val="1111278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1275464"/>
        <c:crosses val="autoZero"/>
        <c:auto val="1"/>
        <c:lblAlgn val="ctr"/>
        <c:lblOffset val="100"/>
        <c:noMultiLvlLbl val="0"/>
      </c:catAx>
      <c:valAx>
        <c:axId val="11112754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1278744"/>
        <c:crosses val="autoZero"/>
        <c:crossBetween val="between"/>
      </c:valAx>
      <c:spPr>
        <a:noFill/>
        <a:ln>
          <a:noFill/>
        </a:ln>
        <a:effectLst/>
      </c:spPr>
    </c:plotArea>
    <c:legend>
      <c:legendPos val="r"/>
      <c:layout>
        <c:manualLayout>
          <c:xMode val="edge"/>
          <c:yMode val="edge"/>
          <c:x val="0.62608017179670727"/>
          <c:y val="0.20668398213401371"/>
          <c:w val="0.33755619183965641"/>
          <c:h val="0.3400524881076672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5400000" vert="horz"/>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Traffic Channel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'pre-test+post test period'!$A$10</c:f>
              <c:strCache>
                <c:ptCount val="1"/>
                <c:pt idx="0">
                  <c:v>Direct</c:v>
                </c:pt>
              </c:strCache>
            </c:strRef>
          </c:tx>
          <c:spPr>
            <a:solidFill>
              <a:schemeClr val="accent1"/>
            </a:solidFill>
            <a:ln>
              <a:noFill/>
            </a:ln>
            <a:effectLst/>
          </c:spPr>
          <c:invertIfNegative val="0"/>
          <c:cat>
            <c:strRef>
              <c:f>('pre-test+post test period'!$B$2,'pre-test+post test period'!$D$2)</c:f>
              <c:strCache>
                <c:ptCount val="2"/>
                <c:pt idx="0">
                  <c:v>Buy</c:v>
                </c:pt>
                <c:pt idx="1">
                  <c:v>Try</c:v>
                </c:pt>
              </c:strCache>
            </c:strRef>
          </c:cat>
          <c:val>
            <c:numRef>
              <c:f>('pre-test+post test period'!$C$10,'pre-test+post test period'!$E$10)</c:f>
              <c:numCache>
                <c:formatCode>0.00%</c:formatCode>
                <c:ptCount val="2"/>
                <c:pt idx="0">
                  <c:v>2.7870766051937772E-2</c:v>
                </c:pt>
                <c:pt idx="1">
                  <c:v>5.3735668811173802E-3</c:v>
                </c:pt>
              </c:numCache>
            </c:numRef>
          </c:val>
          <c:extLst>
            <c:ext xmlns:c16="http://schemas.microsoft.com/office/drawing/2014/chart" uri="{C3380CC4-5D6E-409C-BE32-E72D297353CC}">
              <c16:uniqueId val="{00000000-A4DF-4C7C-949C-A519A3824279}"/>
            </c:ext>
          </c:extLst>
        </c:ser>
        <c:ser>
          <c:idx val="1"/>
          <c:order val="1"/>
          <c:tx>
            <c:strRef>
              <c:f>'pre-test+post test period'!$A$11</c:f>
              <c:strCache>
                <c:ptCount val="1"/>
                <c:pt idx="0">
                  <c:v>O&amp;O</c:v>
                </c:pt>
              </c:strCache>
            </c:strRef>
          </c:tx>
          <c:spPr>
            <a:solidFill>
              <a:schemeClr val="accent2"/>
            </a:solidFill>
            <a:ln>
              <a:noFill/>
            </a:ln>
            <a:effectLst/>
          </c:spPr>
          <c:invertIfNegative val="0"/>
          <c:val>
            <c:numRef>
              <c:f>('pre-test+post test period'!$C$11,'pre-test+post test period'!$E$11)</c:f>
              <c:numCache>
                <c:formatCode>0.00%</c:formatCode>
                <c:ptCount val="2"/>
                <c:pt idx="0">
                  <c:v>2.1108524583565338E-2</c:v>
                </c:pt>
                <c:pt idx="1">
                  <c:v>3.9614122887638116E-3</c:v>
                </c:pt>
              </c:numCache>
            </c:numRef>
          </c:val>
          <c:extLst>
            <c:ext xmlns:c16="http://schemas.microsoft.com/office/drawing/2014/chart" uri="{C3380CC4-5D6E-409C-BE32-E72D297353CC}">
              <c16:uniqueId val="{00000001-A4DF-4C7C-949C-A519A3824279}"/>
            </c:ext>
          </c:extLst>
        </c:ser>
        <c:ser>
          <c:idx val="2"/>
          <c:order val="2"/>
          <c:tx>
            <c:strRef>
              <c:f>'pre-test+post test period'!$A$12</c:f>
              <c:strCache>
                <c:ptCount val="1"/>
                <c:pt idx="0">
                  <c:v>Paid Search</c:v>
                </c:pt>
              </c:strCache>
            </c:strRef>
          </c:tx>
          <c:spPr>
            <a:solidFill>
              <a:schemeClr val="accent3"/>
            </a:solidFill>
            <a:ln>
              <a:noFill/>
            </a:ln>
            <a:effectLst/>
          </c:spPr>
          <c:invertIfNegative val="0"/>
          <c:val>
            <c:numRef>
              <c:f>('pre-test+post test period'!$C$12,'pre-test+post test period'!$E$12)</c:f>
              <c:numCache>
                <c:formatCode>0.00%</c:formatCode>
                <c:ptCount val="2"/>
                <c:pt idx="0">
                  <c:v>1.4923220383327855E-2</c:v>
                </c:pt>
                <c:pt idx="1">
                  <c:v>5.8498755559729778E-3</c:v>
                </c:pt>
              </c:numCache>
            </c:numRef>
          </c:val>
          <c:extLst>
            <c:ext xmlns:c16="http://schemas.microsoft.com/office/drawing/2014/chart" uri="{C3380CC4-5D6E-409C-BE32-E72D297353CC}">
              <c16:uniqueId val="{00000002-A4DF-4C7C-949C-A519A3824279}"/>
            </c:ext>
          </c:extLst>
        </c:ser>
        <c:ser>
          <c:idx val="3"/>
          <c:order val="3"/>
          <c:tx>
            <c:strRef>
              <c:f>'pre-test+post test period'!$A$13</c:f>
              <c:strCache>
                <c:ptCount val="1"/>
                <c:pt idx="0">
                  <c:v>Organic Search</c:v>
                </c:pt>
              </c:strCache>
            </c:strRef>
          </c:tx>
          <c:spPr>
            <a:solidFill>
              <a:schemeClr val="accent4"/>
            </a:solidFill>
            <a:ln>
              <a:noFill/>
            </a:ln>
            <a:effectLst/>
          </c:spPr>
          <c:invertIfNegative val="0"/>
          <c:val>
            <c:numRef>
              <c:f>('pre-test+post test period'!$C$13,'pre-test+post test period'!$E$13)</c:f>
              <c:numCache>
                <c:formatCode>0.00%</c:formatCode>
                <c:ptCount val="2"/>
                <c:pt idx="0">
                  <c:v>1.4614626030604509E-2</c:v>
                </c:pt>
                <c:pt idx="1">
                  <c:v>4.6892924468177888E-3</c:v>
                </c:pt>
              </c:numCache>
            </c:numRef>
          </c:val>
          <c:extLst>
            <c:ext xmlns:c16="http://schemas.microsoft.com/office/drawing/2014/chart" uri="{C3380CC4-5D6E-409C-BE32-E72D297353CC}">
              <c16:uniqueId val="{00000003-A4DF-4C7C-949C-A519A3824279}"/>
            </c:ext>
          </c:extLst>
        </c:ser>
        <c:dLbls>
          <c:showLegendKey val="0"/>
          <c:showVal val="0"/>
          <c:showCatName val="0"/>
          <c:showSerName val="0"/>
          <c:showPercent val="0"/>
          <c:showBubbleSize val="0"/>
        </c:dLbls>
        <c:gapWidth val="219"/>
        <c:axId val="647244488"/>
        <c:axId val="647247440"/>
      </c:barChart>
      <c:catAx>
        <c:axId val="647244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7247440"/>
        <c:crosses val="autoZero"/>
        <c:auto val="1"/>
        <c:lblAlgn val="ctr"/>
        <c:lblOffset val="100"/>
        <c:noMultiLvlLbl val="0"/>
      </c:catAx>
      <c:valAx>
        <c:axId val="6472474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7244488"/>
        <c:crosses val="autoZero"/>
        <c:crossBetween val="between"/>
      </c:valAx>
      <c:spPr>
        <a:noFill/>
        <a:ln>
          <a:noFill/>
        </a:ln>
        <a:effectLst/>
      </c:spPr>
    </c:plotArea>
    <c:legend>
      <c:legendPos val="r"/>
      <c:layout>
        <c:manualLayout>
          <c:xMode val="edge"/>
          <c:yMode val="edge"/>
          <c:x val="0.59803608146989329"/>
          <c:y val="0.20270773845576995"/>
          <c:w val="0.3242830146206187"/>
          <c:h val="0.631634714138993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Page Engagement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'pre-test+post test period'!$A$16</c:f>
              <c:strCache>
                <c:ptCount val="1"/>
                <c:pt idx="0">
                  <c:v>tab-TechSpecsTab</c:v>
                </c:pt>
              </c:strCache>
            </c:strRef>
          </c:tx>
          <c:spPr>
            <a:solidFill>
              <a:schemeClr val="accent2"/>
            </a:solidFill>
            <a:ln>
              <a:noFill/>
            </a:ln>
            <a:effectLst/>
          </c:spPr>
          <c:invertIfNegative val="0"/>
          <c:cat>
            <c:strRef>
              <c:f>('pre-test+post test period'!$B$2,'pre-test+post test period'!$D$2)</c:f>
              <c:strCache>
                <c:ptCount val="2"/>
                <c:pt idx="0">
                  <c:v>Buy</c:v>
                </c:pt>
                <c:pt idx="1">
                  <c:v>Try</c:v>
                </c:pt>
              </c:strCache>
            </c:strRef>
          </c:cat>
          <c:val>
            <c:numRef>
              <c:f>('pre-test+post test period'!$C$16,'pre-test+post test period'!$E$16)</c:f>
              <c:numCache>
                <c:formatCode>0.00%</c:formatCode>
                <c:ptCount val="2"/>
                <c:pt idx="0">
                  <c:v>1.7006232264210434E-3</c:v>
                </c:pt>
                <c:pt idx="1">
                  <c:v>3.6226293580566605E-4</c:v>
                </c:pt>
              </c:numCache>
            </c:numRef>
          </c:val>
          <c:extLst>
            <c:ext xmlns:c16="http://schemas.microsoft.com/office/drawing/2014/chart" uri="{C3380CC4-5D6E-409C-BE32-E72D297353CC}">
              <c16:uniqueId val="{00000000-9373-4440-B941-E9C56207419A}"/>
            </c:ext>
          </c:extLst>
        </c:ser>
        <c:ser>
          <c:idx val="2"/>
          <c:order val="2"/>
          <c:tx>
            <c:strRef>
              <c:f>'pre-test+post test period'!$A$17</c:f>
              <c:strCache>
                <c:ptCount val="1"/>
                <c:pt idx="0">
                  <c:v>tab-FAQTab</c:v>
                </c:pt>
              </c:strCache>
            </c:strRef>
          </c:tx>
          <c:spPr>
            <a:solidFill>
              <a:schemeClr val="accent3"/>
            </a:solidFill>
            <a:ln>
              <a:noFill/>
            </a:ln>
            <a:effectLst/>
          </c:spPr>
          <c:invertIfNegative val="0"/>
          <c:cat>
            <c:strRef>
              <c:f>('pre-test+post test period'!$B$2,'pre-test+post test period'!$D$2)</c:f>
              <c:strCache>
                <c:ptCount val="2"/>
                <c:pt idx="0">
                  <c:v>Buy</c:v>
                </c:pt>
                <c:pt idx="1">
                  <c:v>Try</c:v>
                </c:pt>
              </c:strCache>
            </c:strRef>
          </c:cat>
          <c:val>
            <c:numRef>
              <c:f>('pre-test+post test period'!$C$17,'pre-test+post test period'!$E$17)</c:f>
              <c:numCache>
                <c:formatCode>0.00%</c:formatCode>
                <c:ptCount val="2"/>
                <c:pt idx="0">
                  <c:v>9.9957735990822668E-4</c:v>
                </c:pt>
                <c:pt idx="1">
                  <c:v>1.8113146790283303E-4</c:v>
                </c:pt>
              </c:numCache>
            </c:numRef>
          </c:val>
          <c:extLst>
            <c:ext xmlns:c16="http://schemas.microsoft.com/office/drawing/2014/chart" uri="{C3380CC4-5D6E-409C-BE32-E72D297353CC}">
              <c16:uniqueId val="{00000001-9373-4440-B941-E9C56207419A}"/>
            </c:ext>
          </c:extLst>
        </c:ser>
        <c:ser>
          <c:idx val="3"/>
          <c:order val="3"/>
          <c:tx>
            <c:strRef>
              <c:f>'pre-test+post test period'!$A$18</c:f>
              <c:strCache>
                <c:ptCount val="1"/>
                <c:pt idx="0">
                  <c:v>tab-ReviewsTab</c:v>
                </c:pt>
              </c:strCache>
            </c:strRef>
          </c:tx>
          <c:spPr>
            <a:solidFill>
              <a:schemeClr val="accent4"/>
            </a:solidFill>
            <a:ln>
              <a:noFill/>
            </a:ln>
            <a:effectLst/>
          </c:spPr>
          <c:invertIfNegative val="0"/>
          <c:cat>
            <c:strRef>
              <c:f>('pre-test+post test period'!$B$2,'pre-test+post test period'!$D$2)</c:f>
              <c:strCache>
                <c:ptCount val="2"/>
                <c:pt idx="0">
                  <c:v>Buy</c:v>
                </c:pt>
                <c:pt idx="1">
                  <c:v>Try</c:v>
                </c:pt>
              </c:strCache>
            </c:strRef>
          </c:cat>
          <c:val>
            <c:numRef>
              <c:f>('pre-test+post test period'!$C$18,'pre-test+post test period'!$E$18)</c:f>
              <c:numCache>
                <c:formatCode>0.00%</c:formatCode>
                <c:ptCount val="2"/>
                <c:pt idx="0">
                  <c:v>7.1781729872604199E-4</c:v>
                </c:pt>
                <c:pt idx="1">
                  <c:v>1.6100574924696268E-4</c:v>
                </c:pt>
              </c:numCache>
            </c:numRef>
          </c:val>
          <c:extLst>
            <c:ext xmlns:c16="http://schemas.microsoft.com/office/drawing/2014/chart" uri="{C3380CC4-5D6E-409C-BE32-E72D297353CC}">
              <c16:uniqueId val="{00000002-9373-4440-B941-E9C56207419A}"/>
            </c:ext>
          </c:extLst>
        </c:ser>
        <c:ser>
          <c:idx val="4"/>
          <c:order val="4"/>
          <c:tx>
            <c:strRef>
              <c:f>'pre-test+post test period'!$A$19</c:f>
              <c:strCache>
                <c:ptCount val="1"/>
                <c:pt idx="0">
                  <c:v>tab-OverviewTab</c:v>
                </c:pt>
              </c:strCache>
            </c:strRef>
          </c:tx>
          <c:spPr>
            <a:solidFill>
              <a:schemeClr val="accent5"/>
            </a:solidFill>
            <a:ln>
              <a:noFill/>
            </a:ln>
            <a:effectLst/>
          </c:spPr>
          <c:invertIfNegative val="0"/>
          <c:cat>
            <c:strRef>
              <c:f>('pre-test+post test period'!$B$2,'pre-test+post test period'!$D$2)</c:f>
              <c:strCache>
                <c:ptCount val="2"/>
                <c:pt idx="0">
                  <c:v>Buy</c:v>
                </c:pt>
                <c:pt idx="1">
                  <c:v>Try</c:v>
                </c:pt>
              </c:strCache>
            </c:strRef>
          </c:cat>
          <c:val>
            <c:numRef>
              <c:f>('pre-test+post test period'!$C$19,'pre-test+post test period'!$E$19)</c:f>
              <c:numCache>
                <c:formatCode>0.00%</c:formatCode>
                <c:ptCount val="2"/>
                <c:pt idx="0">
                  <c:v>3.3207435782186054E-4</c:v>
                </c:pt>
                <c:pt idx="1">
                  <c:v>8.3857161066126399E-5</c:v>
                </c:pt>
              </c:numCache>
            </c:numRef>
          </c:val>
          <c:extLst>
            <c:ext xmlns:c16="http://schemas.microsoft.com/office/drawing/2014/chart" uri="{C3380CC4-5D6E-409C-BE32-E72D297353CC}">
              <c16:uniqueId val="{00000003-9373-4440-B941-E9C56207419A}"/>
            </c:ext>
          </c:extLst>
        </c:ser>
        <c:ser>
          <c:idx val="5"/>
          <c:order val="5"/>
          <c:tx>
            <c:strRef>
              <c:f>'pre-test+post test period'!$A$20</c:f>
              <c:strCache>
                <c:ptCount val="1"/>
                <c:pt idx="0">
                  <c:v>Trial link CTR</c:v>
                </c:pt>
              </c:strCache>
            </c:strRef>
          </c:tx>
          <c:spPr>
            <a:solidFill>
              <a:schemeClr val="accent6"/>
            </a:solidFill>
            <a:ln>
              <a:noFill/>
            </a:ln>
            <a:effectLst/>
          </c:spPr>
          <c:invertIfNegative val="0"/>
          <c:val>
            <c:numRef>
              <c:f>('pre-test+post test period'!$C$20,'pre-test+post test period'!$E$20)</c:f>
              <c:numCache>
                <c:formatCode>0.00%</c:formatCode>
                <c:ptCount val="2"/>
                <c:pt idx="0">
                  <c:v>1.0874596647055272E-2</c:v>
                </c:pt>
                <c:pt idx="1">
                  <c:v>1.2642305602329217E-2</c:v>
                </c:pt>
              </c:numCache>
            </c:numRef>
          </c:val>
          <c:extLst>
            <c:ext xmlns:c16="http://schemas.microsoft.com/office/drawing/2014/chart" uri="{C3380CC4-5D6E-409C-BE32-E72D297353CC}">
              <c16:uniqueId val="{00000004-9373-4440-B941-E9C56207419A}"/>
            </c:ext>
          </c:extLst>
        </c:ser>
        <c:dLbls>
          <c:showLegendKey val="0"/>
          <c:showVal val="0"/>
          <c:showCatName val="0"/>
          <c:showSerName val="0"/>
          <c:showPercent val="0"/>
          <c:showBubbleSize val="0"/>
        </c:dLbls>
        <c:gapWidth val="219"/>
        <c:overlap val="-27"/>
        <c:axId val="1114883544"/>
        <c:axId val="1114886824"/>
        <c:extLst>
          <c:ext xmlns:c15="http://schemas.microsoft.com/office/drawing/2012/chart" uri="{02D57815-91ED-43cb-92C2-25804820EDAC}">
            <c15:filteredBarSeries>
              <c15:ser>
                <c:idx val="0"/>
                <c:order val="0"/>
                <c:tx>
                  <c:strRef>
                    <c:extLst>
                      <c:ext uri="{02D57815-91ED-43cb-92C2-25804820EDAC}">
                        <c15:formulaRef>
                          <c15:sqref>'pre-test+post test period'!$A$15</c15:sqref>
                        </c15:formulaRef>
                      </c:ext>
                    </c:extLst>
                    <c:strCache>
                      <c:ptCount val="1"/>
                      <c:pt idx="0">
                        <c:v>Link Clicks (e4)</c:v>
                      </c:pt>
                    </c:strCache>
                  </c:strRef>
                </c:tx>
                <c:spPr>
                  <a:solidFill>
                    <a:schemeClr val="accent1"/>
                  </a:solidFill>
                  <a:ln>
                    <a:noFill/>
                  </a:ln>
                  <a:effectLst/>
                </c:spPr>
                <c:invertIfNegative val="0"/>
                <c:cat>
                  <c:strRef>
                    <c:extLst>
                      <c:ext uri="{02D57815-91ED-43cb-92C2-25804820EDAC}">
                        <c15:formulaRef>
                          <c15:sqref>('pre-test+post test period'!$B$2,'pre-test+post test period'!$D$2)</c15:sqref>
                        </c15:formulaRef>
                      </c:ext>
                    </c:extLst>
                    <c:strCache>
                      <c:ptCount val="2"/>
                      <c:pt idx="0">
                        <c:v>Buy</c:v>
                      </c:pt>
                      <c:pt idx="1">
                        <c:v>Try</c:v>
                      </c:pt>
                    </c:strCache>
                  </c:strRef>
                </c:cat>
                <c:val>
                  <c:numRef>
                    <c:extLst>
                      <c:ext uri="{02D57815-91ED-43cb-92C2-25804820EDAC}">
                        <c15:formulaRef>
                          <c15:sqref>('pre-test+post test period'!$C$15,'pre-test+post test period'!$E$15)</c15:sqref>
                        </c15:formulaRef>
                      </c:ext>
                    </c:extLst>
                    <c:numCache>
                      <c:formatCode>0.00%</c:formatCode>
                      <c:ptCount val="2"/>
                      <c:pt idx="0">
                        <c:v>2.8621153472021899</c:v>
                      </c:pt>
                      <c:pt idx="1">
                        <c:v>0.6225622723278077</c:v>
                      </c:pt>
                    </c:numCache>
                  </c:numRef>
                </c:val>
                <c:extLst>
                  <c:ext xmlns:c16="http://schemas.microsoft.com/office/drawing/2014/chart" uri="{C3380CC4-5D6E-409C-BE32-E72D297353CC}">
                    <c16:uniqueId val="{00000005-9373-4440-B941-E9C56207419A}"/>
                  </c:ext>
                </c:extLst>
              </c15:ser>
            </c15:filteredBarSeries>
          </c:ext>
        </c:extLst>
      </c:barChart>
      <c:catAx>
        <c:axId val="1114883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4886824"/>
        <c:crosses val="autoZero"/>
        <c:auto val="1"/>
        <c:lblAlgn val="ctr"/>
        <c:lblOffset val="100"/>
        <c:noMultiLvlLbl val="0"/>
      </c:catAx>
      <c:valAx>
        <c:axId val="11148868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4883544"/>
        <c:crosses val="autoZero"/>
        <c:crossBetween val="between"/>
      </c:valAx>
      <c:spPr>
        <a:noFill/>
        <a:ln>
          <a:noFill/>
        </a:ln>
        <a:effectLst/>
      </c:spPr>
    </c:plotArea>
    <c:legend>
      <c:legendPos val="r"/>
      <c:layout>
        <c:manualLayout>
          <c:xMode val="edge"/>
          <c:yMode val="edge"/>
          <c:x val="0.65589114040860164"/>
          <c:y val="0.14962504686914138"/>
          <c:w val="0.21816696544055914"/>
          <c:h val="0.52586239220097486"/>
        </c:manualLayout>
      </c:layout>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Entry</a:t>
            </a:r>
            <a:r>
              <a:rPr lang="en-US" baseline="0"/>
              <a:t> Channel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'pre-test+post test period'!$A$39</c:f>
              <c:strCache>
                <c:ptCount val="1"/>
                <c:pt idx="0">
                  <c:v>Store </c:v>
                </c:pt>
              </c:strCache>
            </c:strRef>
          </c:tx>
          <c:spPr>
            <a:ln w="28575" cap="rnd">
              <a:solidFill>
                <a:schemeClr val="accent1"/>
              </a:solidFill>
              <a:round/>
            </a:ln>
            <a:effectLst/>
          </c:spPr>
          <c:marker>
            <c:symbol val="none"/>
          </c:marker>
          <c:cat>
            <c:strRef>
              <c:f>'pre-test+post test period'!$C$34:$D$34</c:f>
              <c:strCache>
                <c:ptCount val="2"/>
                <c:pt idx="0">
                  <c:v>Pre-Test</c:v>
                </c:pt>
                <c:pt idx="1">
                  <c:v>Test Period</c:v>
                </c:pt>
              </c:strCache>
            </c:strRef>
          </c:cat>
          <c:val>
            <c:numRef>
              <c:f>('pre-test+post test period'!$C$39,'pre-test+post test period'!$E$39)</c:f>
              <c:numCache>
                <c:formatCode>0.00%</c:formatCode>
                <c:ptCount val="2"/>
                <c:pt idx="0">
                  <c:v>2.9524429268161782E-2</c:v>
                </c:pt>
                <c:pt idx="1">
                  <c:v>3.2371137970004023E-2</c:v>
                </c:pt>
              </c:numCache>
            </c:numRef>
          </c:val>
          <c:smooth val="0"/>
          <c:extLst>
            <c:ext xmlns:c16="http://schemas.microsoft.com/office/drawing/2014/chart" uri="{C3380CC4-5D6E-409C-BE32-E72D297353CC}">
              <c16:uniqueId val="{00000000-1818-463F-BD9D-87095DF8B279}"/>
            </c:ext>
          </c:extLst>
        </c:ser>
        <c:ser>
          <c:idx val="1"/>
          <c:order val="1"/>
          <c:tx>
            <c:strRef>
              <c:f>'pre-test+post test period'!$A$40</c:f>
              <c:strCache>
                <c:ptCount val="1"/>
                <c:pt idx="0">
                  <c:v>O365 Web</c:v>
                </c:pt>
              </c:strCache>
            </c:strRef>
          </c:tx>
          <c:spPr>
            <a:ln w="28575" cap="rnd">
              <a:solidFill>
                <a:schemeClr val="accent2"/>
              </a:solidFill>
              <a:round/>
            </a:ln>
            <a:effectLst/>
          </c:spPr>
          <c:marker>
            <c:symbol val="none"/>
          </c:marker>
          <c:val>
            <c:numRef>
              <c:f>('pre-test+post test period'!$C$40,'pre-test+post test period'!$E$40)</c:f>
              <c:numCache>
                <c:formatCode>0.00%</c:formatCode>
                <c:ptCount val="2"/>
                <c:pt idx="0">
                  <c:v>2.1916907616242796E-2</c:v>
                </c:pt>
                <c:pt idx="1">
                  <c:v>1.6836822648303867E-2</c:v>
                </c:pt>
              </c:numCache>
            </c:numRef>
          </c:val>
          <c:smooth val="0"/>
          <c:extLst>
            <c:ext xmlns:c16="http://schemas.microsoft.com/office/drawing/2014/chart" uri="{C3380CC4-5D6E-409C-BE32-E72D297353CC}">
              <c16:uniqueId val="{00000001-1818-463F-BD9D-87095DF8B279}"/>
            </c:ext>
          </c:extLst>
        </c:ser>
        <c:ser>
          <c:idx val="2"/>
          <c:order val="2"/>
          <c:tx>
            <c:strRef>
              <c:f>'pre-test+post test period'!$A$41</c:f>
              <c:strCache>
                <c:ptCount val="1"/>
                <c:pt idx="0">
                  <c:v>Office.com</c:v>
                </c:pt>
              </c:strCache>
            </c:strRef>
          </c:tx>
          <c:spPr>
            <a:ln w="28575" cap="rnd">
              <a:solidFill>
                <a:schemeClr val="accent3"/>
              </a:solidFill>
              <a:round/>
            </a:ln>
            <a:effectLst/>
          </c:spPr>
          <c:marker>
            <c:symbol val="none"/>
          </c:marker>
          <c:val>
            <c:numRef>
              <c:f>('pre-test+post test period'!$C$41,'pre-test+post test period'!$E$41)</c:f>
              <c:numCache>
                <c:formatCode>0.00%</c:formatCode>
                <c:ptCount val="2"/>
                <c:pt idx="0">
                  <c:v>5.598304072774599E-3</c:v>
                </c:pt>
                <c:pt idx="1">
                  <c:v>4.2714578504798205E-3</c:v>
                </c:pt>
              </c:numCache>
            </c:numRef>
          </c:val>
          <c:smooth val="0"/>
          <c:extLst>
            <c:ext xmlns:c16="http://schemas.microsoft.com/office/drawing/2014/chart" uri="{C3380CC4-5D6E-409C-BE32-E72D297353CC}">
              <c16:uniqueId val="{00000002-1818-463F-BD9D-87095DF8B279}"/>
            </c:ext>
          </c:extLst>
        </c:ser>
        <c:dLbls>
          <c:showLegendKey val="0"/>
          <c:showVal val="0"/>
          <c:showCatName val="0"/>
          <c:showSerName val="0"/>
          <c:showPercent val="0"/>
          <c:showBubbleSize val="0"/>
        </c:dLbls>
        <c:smooth val="0"/>
        <c:axId val="806075952"/>
        <c:axId val="806069392"/>
      </c:lineChart>
      <c:catAx>
        <c:axId val="80607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6069392"/>
        <c:crosses val="autoZero"/>
        <c:auto val="1"/>
        <c:lblAlgn val="ctr"/>
        <c:lblOffset val="100"/>
        <c:noMultiLvlLbl val="0"/>
      </c:catAx>
      <c:valAx>
        <c:axId val="8060693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60759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Traffic</a:t>
            </a:r>
            <a:r>
              <a:rPr lang="en-US" baseline="0"/>
              <a:t> Channel</a:t>
            </a:r>
            <a:endParaRPr lang="en-US"/>
          </a:p>
        </c:rich>
      </c:tx>
      <c:overlay val="0"/>
      <c:spPr>
        <a:noFill/>
        <a:ln>
          <a:noFill/>
        </a:ln>
        <a:effectLst/>
      </c:spPr>
    </c:title>
    <c:autoTitleDeleted val="0"/>
    <c:plotArea>
      <c:layout/>
      <c:lineChart>
        <c:grouping val="standard"/>
        <c:varyColors val="0"/>
        <c:ser>
          <c:idx val="0"/>
          <c:order val="0"/>
          <c:tx>
            <c:strRef>
              <c:f>'pre-test+post test period'!$A$43</c:f>
              <c:strCache>
                <c:ptCount val="1"/>
                <c:pt idx="0">
                  <c:v>Direct</c:v>
                </c:pt>
              </c:strCache>
            </c:strRef>
          </c:tx>
          <c:spPr>
            <a:ln w="28575" cap="rnd">
              <a:solidFill>
                <a:schemeClr val="accent1"/>
              </a:solidFill>
              <a:round/>
            </a:ln>
            <a:effectLst/>
          </c:spPr>
          <c:marker>
            <c:symbol val="none"/>
          </c:marker>
          <c:cat>
            <c:strRef>
              <c:f>'pre-test+post test period'!$C$34:$D$34</c:f>
              <c:strCache>
                <c:ptCount val="2"/>
                <c:pt idx="0">
                  <c:v>Pre-Test</c:v>
                </c:pt>
                <c:pt idx="1">
                  <c:v>Test Period</c:v>
                </c:pt>
              </c:strCache>
            </c:strRef>
          </c:cat>
          <c:val>
            <c:numRef>
              <c:f>('pre-test+post test period'!$C$43,'pre-test+post test period'!$E$43)</c:f>
              <c:numCache>
                <c:formatCode>0.00%</c:formatCode>
                <c:ptCount val="2"/>
                <c:pt idx="0">
                  <c:v>2.7870766051937772E-2</c:v>
                </c:pt>
                <c:pt idx="1">
                  <c:v>2.292795985212711E-2</c:v>
                </c:pt>
              </c:numCache>
            </c:numRef>
          </c:val>
          <c:smooth val="0"/>
          <c:extLst>
            <c:ext xmlns:c16="http://schemas.microsoft.com/office/drawing/2014/chart" uri="{C3380CC4-5D6E-409C-BE32-E72D297353CC}">
              <c16:uniqueId val="{00000000-93F7-49F8-8BD7-3ABEE947EB2A}"/>
            </c:ext>
          </c:extLst>
        </c:ser>
        <c:ser>
          <c:idx val="1"/>
          <c:order val="1"/>
          <c:tx>
            <c:strRef>
              <c:f>'pre-test+post test period'!$A$44</c:f>
              <c:strCache>
                <c:ptCount val="1"/>
                <c:pt idx="0">
                  <c:v>O&amp;O</c:v>
                </c:pt>
              </c:strCache>
            </c:strRef>
          </c:tx>
          <c:spPr>
            <a:ln w="28575" cap="rnd">
              <a:solidFill>
                <a:schemeClr val="accent2"/>
              </a:solidFill>
              <a:round/>
            </a:ln>
            <a:effectLst/>
          </c:spPr>
          <c:marker>
            <c:symbol val="none"/>
          </c:marker>
          <c:val>
            <c:numRef>
              <c:f>('pre-test+post test period'!$C$44,'pre-test+post test period'!$E$44)</c:f>
              <c:numCache>
                <c:formatCode>0.00%</c:formatCode>
                <c:ptCount val="2"/>
                <c:pt idx="0">
                  <c:v>2.1108524583565338E-2</c:v>
                </c:pt>
                <c:pt idx="1">
                  <c:v>2.1682916084050031E-2</c:v>
                </c:pt>
              </c:numCache>
            </c:numRef>
          </c:val>
          <c:smooth val="0"/>
          <c:extLst>
            <c:ext xmlns:c16="http://schemas.microsoft.com/office/drawing/2014/chart" uri="{C3380CC4-5D6E-409C-BE32-E72D297353CC}">
              <c16:uniqueId val="{00000001-93F7-49F8-8BD7-3ABEE947EB2A}"/>
            </c:ext>
          </c:extLst>
        </c:ser>
        <c:ser>
          <c:idx val="2"/>
          <c:order val="2"/>
          <c:tx>
            <c:strRef>
              <c:f>'pre-test+post test period'!$A$45</c:f>
              <c:strCache>
                <c:ptCount val="1"/>
                <c:pt idx="0">
                  <c:v>Paid Search</c:v>
                </c:pt>
              </c:strCache>
            </c:strRef>
          </c:tx>
          <c:spPr>
            <a:ln w="28575" cap="rnd">
              <a:solidFill>
                <a:schemeClr val="accent3"/>
              </a:solidFill>
              <a:round/>
            </a:ln>
            <a:effectLst/>
          </c:spPr>
          <c:marker>
            <c:symbol val="none"/>
          </c:marker>
          <c:val>
            <c:numRef>
              <c:f>('pre-test+post test period'!$C$45,'pre-test+post test period'!$E$45)</c:f>
              <c:numCache>
                <c:formatCode>0.00%</c:formatCode>
                <c:ptCount val="2"/>
                <c:pt idx="0">
                  <c:v>1.4923220383327855E-2</c:v>
                </c:pt>
                <c:pt idx="1">
                  <c:v>1.5381079165629131E-2</c:v>
                </c:pt>
              </c:numCache>
            </c:numRef>
          </c:val>
          <c:smooth val="0"/>
          <c:extLst>
            <c:ext xmlns:c16="http://schemas.microsoft.com/office/drawing/2014/chart" uri="{C3380CC4-5D6E-409C-BE32-E72D297353CC}">
              <c16:uniqueId val="{00000002-93F7-49F8-8BD7-3ABEE947EB2A}"/>
            </c:ext>
          </c:extLst>
        </c:ser>
        <c:ser>
          <c:idx val="3"/>
          <c:order val="3"/>
          <c:tx>
            <c:strRef>
              <c:f>'pre-test+post test period'!$A$46</c:f>
              <c:strCache>
                <c:ptCount val="1"/>
                <c:pt idx="0">
                  <c:v>Organic Search</c:v>
                </c:pt>
              </c:strCache>
            </c:strRef>
          </c:tx>
          <c:marker>
            <c:symbol val="none"/>
          </c:marker>
          <c:val>
            <c:numRef>
              <c:f>('pre-test+post test period'!$C$46,'pre-test+post test period'!$E$46)</c:f>
              <c:numCache>
                <c:formatCode>0.00%</c:formatCode>
                <c:ptCount val="2"/>
                <c:pt idx="0">
                  <c:v>1.4614626030604509E-2</c:v>
                </c:pt>
                <c:pt idx="1">
                  <c:v>1.0707376405462869E-2</c:v>
                </c:pt>
              </c:numCache>
            </c:numRef>
          </c:val>
          <c:smooth val="0"/>
          <c:extLst>
            <c:ext xmlns:c16="http://schemas.microsoft.com/office/drawing/2014/chart" uri="{C3380CC4-5D6E-409C-BE32-E72D297353CC}">
              <c16:uniqueId val="{00000003-93F7-49F8-8BD7-3ABEE947EB2A}"/>
            </c:ext>
          </c:extLst>
        </c:ser>
        <c:dLbls>
          <c:showLegendKey val="0"/>
          <c:showVal val="0"/>
          <c:showCatName val="0"/>
          <c:showSerName val="0"/>
          <c:showPercent val="0"/>
          <c:showBubbleSize val="0"/>
        </c:dLbls>
        <c:smooth val="0"/>
        <c:axId val="806075952"/>
        <c:axId val="806069392"/>
      </c:lineChart>
      <c:catAx>
        <c:axId val="80607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6069392"/>
        <c:crosses val="autoZero"/>
        <c:auto val="1"/>
        <c:lblAlgn val="ctr"/>
        <c:lblOffset val="100"/>
        <c:noMultiLvlLbl val="0"/>
      </c:catAx>
      <c:valAx>
        <c:axId val="8060693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6075952"/>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Page</a:t>
            </a:r>
            <a:r>
              <a:rPr lang="en-US" baseline="0"/>
              <a:t> Engagement</a:t>
            </a:r>
            <a:endParaRPr lang="en-US"/>
          </a:p>
        </c:rich>
      </c:tx>
      <c:overlay val="0"/>
      <c:spPr>
        <a:noFill/>
        <a:ln>
          <a:noFill/>
        </a:ln>
        <a:effectLst/>
      </c:spPr>
    </c:title>
    <c:autoTitleDeleted val="0"/>
    <c:plotArea>
      <c:layout/>
      <c:lineChart>
        <c:grouping val="standard"/>
        <c:varyColors val="0"/>
        <c:ser>
          <c:idx val="0"/>
          <c:order val="0"/>
          <c:tx>
            <c:strRef>
              <c:f>'pre-test+post test period'!$A$49</c:f>
              <c:strCache>
                <c:ptCount val="1"/>
                <c:pt idx="0">
                  <c:v>tab-TechSpecsTab</c:v>
                </c:pt>
              </c:strCache>
            </c:strRef>
          </c:tx>
          <c:spPr>
            <a:ln w="28575" cap="rnd">
              <a:solidFill>
                <a:schemeClr val="accent1"/>
              </a:solidFill>
              <a:round/>
            </a:ln>
            <a:effectLst/>
          </c:spPr>
          <c:marker>
            <c:symbol val="none"/>
          </c:marker>
          <c:cat>
            <c:strRef>
              <c:f>'pre-test+post test period'!$C$34:$D$34</c:f>
              <c:strCache>
                <c:ptCount val="2"/>
                <c:pt idx="0">
                  <c:v>Pre-Test</c:v>
                </c:pt>
                <c:pt idx="1">
                  <c:v>Test Period</c:v>
                </c:pt>
              </c:strCache>
            </c:strRef>
          </c:cat>
          <c:val>
            <c:numRef>
              <c:f>('pre-test+post test period'!$C$49,'pre-test+post test period'!$E$49)</c:f>
              <c:numCache>
                <c:formatCode>0.00%</c:formatCode>
                <c:ptCount val="2"/>
                <c:pt idx="0">
                  <c:v>1.7006232264210434E-3</c:v>
                </c:pt>
                <c:pt idx="1">
                  <c:v>1.9154519508878119E-3</c:v>
                </c:pt>
              </c:numCache>
            </c:numRef>
          </c:val>
          <c:smooth val="0"/>
          <c:extLst>
            <c:ext xmlns:c16="http://schemas.microsoft.com/office/drawing/2014/chart" uri="{C3380CC4-5D6E-409C-BE32-E72D297353CC}">
              <c16:uniqueId val="{00000000-F3E2-4DD4-ABDA-D741D8A2D77B}"/>
            </c:ext>
          </c:extLst>
        </c:ser>
        <c:ser>
          <c:idx val="1"/>
          <c:order val="1"/>
          <c:tx>
            <c:strRef>
              <c:f>'pre-test+post test period'!$A$50</c:f>
              <c:strCache>
                <c:ptCount val="1"/>
                <c:pt idx="0">
                  <c:v>tab-FAQTab</c:v>
                </c:pt>
              </c:strCache>
            </c:strRef>
          </c:tx>
          <c:spPr>
            <a:ln w="28575" cap="rnd">
              <a:solidFill>
                <a:schemeClr val="accent2"/>
              </a:solidFill>
              <a:round/>
            </a:ln>
            <a:effectLst/>
          </c:spPr>
          <c:marker>
            <c:symbol val="none"/>
          </c:marker>
          <c:val>
            <c:numRef>
              <c:f>('pre-test+post test period'!$C$50,'pre-test+post test period'!$E$50)</c:f>
              <c:numCache>
                <c:formatCode>0.00%</c:formatCode>
                <c:ptCount val="2"/>
                <c:pt idx="0">
                  <c:v>9.9957735990822668E-4</c:v>
                </c:pt>
                <c:pt idx="1">
                  <c:v>1.1684256900415654E-3</c:v>
                </c:pt>
              </c:numCache>
            </c:numRef>
          </c:val>
          <c:smooth val="0"/>
          <c:extLst>
            <c:ext xmlns:c16="http://schemas.microsoft.com/office/drawing/2014/chart" uri="{C3380CC4-5D6E-409C-BE32-E72D297353CC}">
              <c16:uniqueId val="{00000001-F3E2-4DD4-ABDA-D741D8A2D77B}"/>
            </c:ext>
          </c:extLst>
        </c:ser>
        <c:ser>
          <c:idx val="2"/>
          <c:order val="2"/>
          <c:tx>
            <c:strRef>
              <c:f>'pre-test+post test period'!$A$51</c:f>
              <c:strCache>
                <c:ptCount val="1"/>
                <c:pt idx="0">
                  <c:v>tab-ReviewsTab</c:v>
                </c:pt>
              </c:strCache>
            </c:strRef>
          </c:tx>
          <c:spPr>
            <a:ln w="28575" cap="rnd">
              <a:solidFill>
                <a:schemeClr val="accent3"/>
              </a:solidFill>
              <a:round/>
            </a:ln>
            <a:effectLst/>
          </c:spPr>
          <c:marker>
            <c:symbol val="none"/>
          </c:marker>
          <c:val>
            <c:numRef>
              <c:f>('pre-test+post test period'!$C$51,'pre-test+post test period'!$E$51)</c:f>
              <c:numCache>
                <c:formatCode>0.00%</c:formatCode>
                <c:ptCount val="2"/>
                <c:pt idx="0">
                  <c:v>7.1781729872604199E-4</c:v>
                </c:pt>
                <c:pt idx="1">
                  <c:v>7.661807803551248E-4</c:v>
                </c:pt>
              </c:numCache>
            </c:numRef>
          </c:val>
          <c:smooth val="0"/>
          <c:extLst>
            <c:ext xmlns:c16="http://schemas.microsoft.com/office/drawing/2014/chart" uri="{C3380CC4-5D6E-409C-BE32-E72D297353CC}">
              <c16:uniqueId val="{00000002-F3E2-4DD4-ABDA-D741D8A2D77B}"/>
            </c:ext>
          </c:extLst>
        </c:ser>
        <c:ser>
          <c:idx val="3"/>
          <c:order val="3"/>
          <c:tx>
            <c:strRef>
              <c:f>'pre-test+post test period'!$A$52</c:f>
              <c:strCache>
                <c:ptCount val="1"/>
                <c:pt idx="0">
                  <c:v>tab-OverviewTab</c:v>
                </c:pt>
              </c:strCache>
            </c:strRef>
          </c:tx>
          <c:marker>
            <c:symbol val="none"/>
          </c:marker>
          <c:val>
            <c:numRef>
              <c:f>('pre-test+post test period'!$C$52,'pre-test+post test period'!$E$52)</c:f>
              <c:numCache>
                <c:formatCode>0.00%</c:formatCode>
                <c:ptCount val="2"/>
                <c:pt idx="0">
                  <c:v>3.3207435782186054E-4</c:v>
                </c:pt>
                <c:pt idx="1">
                  <c:v>3.2562683165092806E-4</c:v>
                </c:pt>
              </c:numCache>
            </c:numRef>
          </c:val>
          <c:smooth val="0"/>
          <c:extLst>
            <c:ext xmlns:c16="http://schemas.microsoft.com/office/drawing/2014/chart" uri="{C3380CC4-5D6E-409C-BE32-E72D297353CC}">
              <c16:uniqueId val="{00000003-F3E2-4DD4-ABDA-D741D8A2D77B}"/>
            </c:ext>
          </c:extLst>
        </c:ser>
        <c:ser>
          <c:idx val="4"/>
          <c:order val="4"/>
          <c:tx>
            <c:strRef>
              <c:f>'pre-test+post test period'!$A$53</c:f>
              <c:strCache>
                <c:ptCount val="1"/>
                <c:pt idx="0">
                  <c:v>Trial link CTR</c:v>
                </c:pt>
              </c:strCache>
            </c:strRef>
          </c:tx>
          <c:marker>
            <c:symbol val="none"/>
          </c:marker>
          <c:val>
            <c:numRef>
              <c:f>('pre-test+post test period'!$C$53,'pre-test+post test period'!$F$53)</c:f>
              <c:numCache>
                <c:formatCode>0.0%</c:formatCode>
                <c:ptCount val="2"/>
                <c:pt idx="0" formatCode="0.00%">
                  <c:v>1.0874596647055272E-2</c:v>
                </c:pt>
                <c:pt idx="1">
                  <c:v>-0.52618327694172684</c:v>
                </c:pt>
              </c:numCache>
            </c:numRef>
          </c:val>
          <c:smooth val="0"/>
          <c:extLst>
            <c:ext xmlns:c16="http://schemas.microsoft.com/office/drawing/2014/chart" uri="{C3380CC4-5D6E-409C-BE32-E72D297353CC}">
              <c16:uniqueId val="{00000004-F3E2-4DD4-ABDA-D741D8A2D77B}"/>
            </c:ext>
          </c:extLst>
        </c:ser>
        <c:dLbls>
          <c:showLegendKey val="0"/>
          <c:showVal val="0"/>
          <c:showCatName val="0"/>
          <c:showSerName val="0"/>
          <c:showPercent val="0"/>
          <c:showBubbleSize val="0"/>
        </c:dLbls>
        <c:smooth val="0"/>
        <c:axId val="806075952"/>
        <c:axId val="806069392"/>
      </c:lineChart>
      <c:catAx>
        <c:axId val="80607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6069392"/>
        <c:crosses val="autoZero"/>
        <c:auto val="1"/>
        <c:lblAlgn val="ctr"/>
        <c:lblOffset val="100"/>
        <c:noMultiLvlLbl val="0"/>
      </c:catAx>
      <c:valAx>
        <c:axId val="8060693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6075952"/>
        <c:crosses val="autoZero"/>
        <c:crossBetween val="between"/>
      </c:valAx>
    </c:plotArea>
    <c:legend>
      <c:legendPos val="r"/>
      <c:layout>
        <c:manualLayout>
          <c:xMode val="edge"/>
          <c:yMode val="edge"/>
          <c:x val="0.74788537203720862"/>
          <c:y val="0.10811825041166027"/>
          <c:w val="0.24729063440643134"/>
          <c:h val="0.427496871532568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1D7D77-1030-4FB8-90CA-E3A13120F5AE}" type="doc">
      <dgm:prSet loTypeId="urn:microsoft.com/office/officeart/2005/8/layout/funnel1" loCatId="relationship" qsTypeId="urn:microsoft.com/office/officeart/2005/8/quickstyle/simple3" qsCatId="simple" csTypeId="urn:microsoft.com/office/officeart/2005/8/colors/accent1_2" csCatId="accent1" phldr="1"/>
      <dgm:spPr/>
      <dgm:t>
        <a:bodyPr/>
        <a:lstStyle/>
        <a:p>
          <a:endParaRPr lang="en-US"/>
        </a:p>
      </dgm:t>
    </dgm:pt>
    <dgm:pt modelId="{D2B1DBD8-C98E-4B68-A03B-7DA1A8DD76E3}">
      <dgm:prSet phldrT="[Text]"/>
      <dgm:spPr/>
      <dgm:t>
        <a:bodyPr/>
        <a:lstStyle/>
        <a:p>
          <a:r>
            <a:rPr lang="en-US" dirty="0"/>
            <a:t>Office.com</a:t>
          </a:r>
        </a:p>
      </dgm:t>
    </dgm:pt>
    <dgm:pt modelId="{9C51848B-5BF1-4A26-B275-DA0E6E21053D}" type="parTrans" cxnId="{FB59EE8D-BAC2-4B3E-BE7C-C997BB227016}">
      <dgm:prSet/>
      <dgm:spPr/>
      <dgm:t>
        <a:bodyPr/>
        <a:lstStyle/>
        <a:p>
          <a:endParaRPr lang="en-US"/>
        </a:p>
      </dgm:t>
    </dgm:pt>
    <dgm:pt modelId="{5E4945D5-9DD8-4811-9D02-718B9ED42B4B}" type="sibTrans" cxnId="{FB59EE8D-BAC2-4B3E-BE7C-C997BB227016}">
      <dgm:prSet/>
      <dgm:spPr/>
      <dgm:t>
        <a:bodyPr/>
        <a:lstStyle/>
        <a:p>
          <a:endParaRPr lang="en-US"/>
        </a:p>
      </dgm:t>
    </dgm:pt>
    <dgm:pt modelId="{28BA85C4-9D77-4F1E-9D42-0B7482709CE0}">
      <dgm:prSet phldrT="[Text]"/>
      <dgm:spPr/>
      <dgm:t>
        <a:bodyPr/>
        <a:lstStyle/>
        <a:p>
          <a:r>
            <a:rPr lang="en-US" dirty="0"/>
            <a:t>Store</a:t>
          </a:r>
        </a:p>
      </dgm:t>
    </dgm:pt>
    <dgm:pt modelId="{D95FAA0A-F143-45DE-AD39-A8781B1FF8E7}" type="parTrans" cxnId="{C891AE14-4AA3-4A54-AAA2-98DED401F189}">
      <dgm:prSet/>
      <dgm:spPr/>
      <dgm:t>
        <a:bodyPr/>
        <a:lstStyle/>
        <a:p>
          <a:endParaRPr lang="en-US"/>
        </a:p>
      </dgm:t>
    </dgm:pt>
    <dgm:pt modelId="{506C578F-8A70-41A9-A07E-E49991659F43}" type="sibTrans" cxnId="{C891AE14-4AA3-4A54-AAA2-98DED401F189}">
      <dgm:prSet/>
      <dgm:spPr/>
      <dgm:t>
        <a:bodyPr/>
        <a:lstStyle/>
        <a:p>
          <a:endParaRPr lang="en-US"/>
        </a:p>
      </dgm:t>
    </dgm:pt>
    <dgm:pt modelId="{C25DBDE3-5EDF-447C-8A97-6E7072A5FA19}">
      <dgm:prSet phldrT="[Text]"/>
      <dgm:spPr/>
      <dgm:t>
        <a:bodyPr/>
        <a:lstStyle/>
        <a:p>
          <a:r>
            <a:rPr lang="en-US" dirty="0"/>
            <a:t>O365 Web</a:t>
          </a:r>
        </a:p>
      </dgm:t>
    </dgm:pt>
    <dgm:pt modelId="{53DC3EE1-F010-4B93-B129-C9D4674E6E00}" type="parTrans" cxnId="{1FC48524-C0EA-4F1E-8B94-3318CA14B502}">
      <dgm:prSet/>
      <dgm:spPr/>
      <dgm:t>
        <a:bodyPr/>
        <a:lstStyle/>
        <a:p>
          <a:endParaRPr lang="en-US"/>
        </a:p>
      </dgm:t>
    </dgm:pt>
    <dgm:pt modelId="{3B16FEB7-94B4-4B32-920D-ED89BD20FF96}" type="sibTrans" cxnId="{1FC48524-C0EA-4F1E-8B94-3318CA14B502}">
      <dgm:prSet/>
      <dgm:spPr/>
      <dgm:t>
        <a:bodyPr/>
        <a:lstStyle/>
        <a:p>
          <a:endParaRPr lang="en-US"/>
        </a:p>
      </dgm:t>
    </dgm:pt>
    <dgm:pt modelId="{2A5D5A77-27B5-4550-8105-D5807619C73D}">
      <dgm:prSet phldrT="[Text]"/>
      <dgm:spPr/>
      <dgm:t>
        <a:bodyPr/>
        <a:lstStyle/>
        <a:p>
          <a:r>
            <a:rPr lang="en-US" dirty="0"/>
            <a:t>Entry Domain</a:t>
          </a:r>
        </a:p>
      </dgm:t>
    </dgm:pt>
    <dgm:pt modelId="{CBB79C50-C1EF-40AB-B639-F59F49E74D05}" type="parTrans" cxnId="{FC93EBF7-6062-4469-BD2B-D5AB03DC0D3E}">
      <dgm:prSet/>
      <dgm:spPr/>
      <dgm:t>
        <a:bodyPr/>
        <a:lstStyle/>
        <a:p>
          <a:endParaRPr lang="en-US"/>
        </a:p>
      </dgm:t>
    </dgm:pt>
    <dgm:pt modelId="{6913C584-5FDF-46FE-A618-27CDCA83492B}" type="sibTrans" cxnId="{FC93EBF7-6062-4469-BD2B-D5AB03DC0D3E}">
      <dgm:prSet/>
      <dgm:spPr/>
      <dgm:t>
        <a:bodyPr/>
        <a:lstStyle/>
        <a:p>
          <a:endParaRPr lang="en-US"/>
        </a:p>
      </dgm:t>
    </dgm:pt>
    <dgm:pt modelId="{2E5E02CA-8351-4200-BF3E-B24CAFEE49C9}" type="pres">
      <dgm:prSet presAssocID="{471D7D77-1030-4FB8-90CA-E3A13120F5AE}" presName="Name0" presStyleCnt="0">
        <dgm:presLayoutVars>
          <dgm:chMax val="4"/>
          <dgm:resizeHandles val="exact"/>
        </dgm:presLayoutVars>
      </dgm:prSet>
      <dgm:spPr/>
    </dgm:pt>
    <dgm:pt modelId="{68A5589B-6CA2-400F-98C7-45DD2BA8EDF2}" type="pres">
      <dgm:prSet presAssocID="{471D7D77-1030-4FB8-90CA-E3A13120F5AE}" presName="ellipse" presStyleLbl="trBgShp" presStyleIdx="0" presStyleCnt="1"/>
      <dgm:spPr/>
    </dgm:pt>
    <dgm:pt modelId="{A0B538E8-3003-46DE-9B0E-34DC350F3083}" type="pres">
      <dgm:prSet presAssocID="{471D7D77-1030-4FB8-90CA-E3A13120F5AE}" presName="arrow1" presStyleLbl="fgShp" presStyleIdx="0" presStyleCnt="1"/>
      <dgm:spPr/>
    </dgm:pt>
    <dgm:pt modelId="{D63EBC2E-A7B1-4453-9B6D-89630DDE2BE4}" type="pres">
      <dgm:prSet presAssocID="{471D7D77-1030-4FB8-90CA-E3A13120F5AE}" presName="rectangle" presStyleLbl="revTx" presStyleIdx="0" presStyleCnt="1">
        <dgm:presLayoutVars>
          <dgm:bulletEnabled val="1"/>
        </dgm:presLayoutVars>
      </dgm:prSet>
      <dgm:spPr/>
    </dgm:pt>
    <dgm:pt modelId="{6D06C4DC-67CA-46A6-82FC-AE7BCCE0AFF5}" type="pres">
      <dgm:prSet presAssocID="{28BA85C4-9D77-4F1E-9D42-0B7482709CE0}" presName="item1" presStyleLbl="node1" presStyleIdx="0" presStyleCnt="3">
        <dgm:presLayoutVars>
          <dgm:bulletEnabled val="1"/>
        </dgm:presLayoutVars>
      </dgm:prSet>
      <dgm:spPr/>
    </dgm:pt>
    <dgm:pt modelId="{FC895C86-1544-4FDF-8E5E-AE209D40AC51}" type="pres">
      <dgm:prSet presAssocID="{C25DBDE3-5EDF-447C-8A97-6E7072A5FA19}" presName="item2" presStyleLbl="node1" presStyleIdx="1" presStyleCnt="3">
        <dgm:presLayoutVars>
          <dgm:bulletEnabled val="1"/>
        </dgm:presLayoutVars>
      </dgm:prSet>
      <dgm:spPr/>
    </dgm:pt>
    <dgm:pt modelId="{B6E5EDE1-3887-412A-B2A4-9172271C001C}" type="pres">
      <dgm:prSet presAssocID="{2A5D5A77-27B5-4550-8105-D5807619C73D}" presName="item3" presStyleLbl="node1" presStyleIdx="2" presStyleCnt="3">
        <dgm:presLayoutVars>
          <dgm:bulletEnabled val="1"/>
        </dgm:presLayoutVars>
      </dgm:prSet>
      <dgm:spPr/>
    </dgm:pt>
    <dgm:pt modelId="{8877E898-22A6-438B-A68F-5FFE83EB6E03}" type="pres">
      <dgm:prSet presAssocID="{471D7D77-1030-4FB8-90CA-E3A13120F5AE}" presName="funnel" presStyleLbl="trAlignAcc1" presStyleIdx="0" presStyleCnt="1"/>
      <dgm:spPr/>
    </dgm:pt>
  </dgm:ptLst>
  <dgm:cxnLst>
    <dgm:cxn modelId="{C891AE14-4AA3-4A54-AAA2-98DED401F189}" srcId="{471D7D77-1030-4FB8-90CA-E3A13120F5AE}" destId="{28BA85C4-9D77-4F1E-9D42-0B7482709CE0}" srcOrd="1" destOrd="0" parTransId="{D95FAA0A-F143-45DE-AD39-A8781B1FF8E7}" sibTransId="{506C578F-8A70-41A9-A07E-E49991659F43}"/>
    <dgm:cxn modelId="{96CBEE22-62B6-4A06-9058-1FF7A5A440B7}" type="presOf" srcId="{28BA85C4-9D77-4F1E-9D42-0B7482709CE0}" destId="{FC895C86-1544-4FDF-8E5E-AE209D40AC51}" srcOrd="0" destOrd="0" presId="urn:microsoft.com/office/officeart/2005/8/layout/funnel1"/>
    <dgm:cxn modelId="{1FC48524-C0EA-4F1E-8B94-3318CA14B502}" srcId="{471D7D77-1030-4FB8-90CA-E3A13120F5AE}" destId="{C25DBDE3-5EDF-447C-8A97-6E7072A5FA19}" srcOrd="2" destOrd="0" parTransId="{53DC3EE1-F010-4B93-B129-C9D4674E6E00}" sibTransId="{3B16FEB7-94B4-4B32-920D-ED89BD20FF96}"/>
    <dgm:cxn modelId="{952B856E-2089-46D8-8514-5A2891FC3B8C}" type="presOf" srcId="{D2B1DBD8-C98E-4B68-A03B-7DA1A8DD76E3}" destId="{B6E5EDE1-3887-412A-B2A4-9172271C001C}" srcOrd="0" destOrd="0" presId="urn:microsoft.com/office/officeart/2005/8/layout/funnel1"/>
    <dgm:cxn modelId="{0ED0EF77-E712-4FEA-93FD-F9A648AEA9CF}" type="presOf" srcId="{C25DBDE3-5EDF-447C-8A97-6E7072A5FA19}" destId="{6D06C4DC-67CA-46A6-82FC-AE7BCCE0AFF5}" srcOrd="0" destOrd="0" presId="urn:microsoft.com/office/officeart/2005/8/layout/funnel1"/>
    <dgm:cxn modelId="{FB59EE8D-BAC2-4B3E-BE7C-C997BB227016}" srcId="{471D7D77-1030-4FB8-90CA-E3A13120F5AE}" destId="{D2B1DBD8-C98E-4B68-A03B-7DA1A8DD76E3}" srcOrd="0" destOrd="0" parTransId="{9C51848B-5BF1-4A26-B275-DA0E6E21053D}" sibTransId="{5E4945D5-9DD8-4811-9D02-718B9ED42B4B}"/>
    <dgm:cxn modelId="{9D66CADF-C63B-4F53-BAEB-3068CE4C6090}" type="presOf" srcId="{2A5D5A77-27B5-4550-8105-D5807619C73D}" destId="{D63EBC2E-A7B1-4453-9B6D-89630DDE2BE4}" srcOrd="0" destOrd="0" presId="urn:microsoft.com/office/officeart/2005/8/layout/funnel1"/>
    <dgm:cxn modelId="{D125ACF3-76F0-421D-921E-700F79945443}" type="presOf" srcId="{471D7D77-1030-4FB8-90CA-E3A13120F5AE}" destId="{2E5E02CA-8351-4200-BF3E-B24CAFEE49C9}" srcOrd="0" destOrd="0" presId="urn:microsoft.com/office/officeart/2005/8/layout/funnel1"/>
    <dgm:cxn modelId="{FC93EBF7-6062-4469-BD2B-D5AB03DC0D3E}" srcId="{471D7D77-1030-4FB8-90CA-E3A13120F5AE}" destId="{2A5D5A77-27B5-4550-8105-D5807619C73D}" srcOrd="3" destOrd="0" parTransId="{CBB79C50-C1EF-40AB-B639-F59F49E74D05}" sibTransId="{6913C584-5FDF-46FE-A618-27CDCA83492B}"/>
    <dgm:cxn modelId="{F8505FBE-FD3F-4917-903F-AC4A48CD823F}" type="presParOf" srcId="{2E5E02CA-8351-4200-BF3E-B24CAFEE49C9}" destId="{68A5589B-6CA2-400F-98C7-45DD2BA8EDF2}" srcOrd="0" destOrd="0" presId="urn:microsoft.com/office/officeart/2005/8/layout/funnel1"/>
    <dgm:cxn modelId="{2C6C729D-663D-4F60-A302-523DFC2AF4DA}" type="presParOf" srcId="{2E5E02CA-8351-4200-BF3E-B24CAFEE49C9}" destId="{A0B538E8-3003-46DE-9B0E-34DC350F3083}" srcOrd="1" destOrd="0" presId="urn:microsoft.com/office/officeart/2005/8/layout/funnel1"/>
    <dgm:cxn modelId="{7741D24C-EF87-41CD-A40A-960839468A20}" type="presParOf" srcId="{2E5E02CA-8351-4200-BF3E-B24CAFEE49C9}" destId="{D63EBC2E-A7B1-4453-9B6D-89630DDE2BE4}" srcOrd="2" destOrd="0" presId="urn:microsoft.com/office/officeart/2005/8/layout/funnel1"/>
    <dgm:cxn modelId="{7DAC52B8-B914-467B-AF96-CA1B1A53F2B4}" type="presParOf" srcId="{2E5E02CA-8351-4200-BF3E-B24CAFEE49C9}" destId="{6D06C4DC-67CA-46A6-82FC-AE7BCCE0AFF5}" srcOrd="3" destOrd="0" presId="urn:microsoft.com/office/officeart/2005/8/layout/funnel1"/>
    <dgm:cxn modelId="{4E796479-D64D-47FB-942B-8A5709915D52}" type="presParOf" srcId="{2E5E02CA-8351-4200-BF3E-B24CAFEE49C9}" destId="{FC895C86-1544-4FDF-8E5E-AE209D40AC51}" srcOrd="4" destOrd="0" presId="urn:microsoft.com/office/officeart/2005/8/layout/funnel1"/>
    <dgm:cxn modelId="{2D892054-CF28-4F27-9025-8ADDAF939585}" type="presParOf" srcId="{2E5E02CA-8351-4200-BF3E-B24CAFEE49C9}" destId="{B6E5EDE1-3887-412A-B2A4-9172271C001C}" srcOrd="5" destOrd="0" presId="urn:microsoft.com/office/officeart/2005/8/layout/funnel1"/>
    <dgm:cxn modelId="{042FF86E-A717-456C-93F2-3355B2873EFA}" type="presParOf" srcId="{2E5E02CA-8351-4200-BF3E-B24CAFEE49C9}" destId="{8877E898-22A6-438B-A68F-5FFE83EB6E03}"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1D7D77-1030-4FB8-90CA-E3A13120F5AE}" type="doc">
      <dgm:prSet loTypeId="urn:microsoft.com/office/officeart/2005/8/layout/funnel1" loCatId="relationship" qsTypeId="urn:microsoft.com/office/officeart/2005/8/quickstyle/simple3" qsCatId="simple" csTypeId="urn:microsoft.com/office/officeart/2005/8/colors/accent1_2" csCatId="accent1" phldr="1"/>
      <dgm:spPr/>
      <dgm:t>
        <a:bodyPr/>
        <a:lstStyle/>
        <a:p>
          <a:endParaRPr lang="en-US"/>
        </a:p>
      </dgm:t>
    </dgm:pt>
    <dgm:pt modelId="{D2B1DBD8-C98E-4B68-A03B-7DA1A8DD76E3}">
      <dgm:prSet phldrT="[Text]"/>
      <dgm:spPr/>
      <dgm:t>
        <a:bodyPr/>
        <a:lstStyle/>
        <a:p>
          <a:r>
            <a:rPr lang="en-US" dirty="0"/>
            <a:t>O&amp;O</a:t>
          </a:r>
        </a:p>
      </dgm:t>
    </dgm:pt>
    <dgm:pt modelId="{9C51848B-5BF1-4A26-B275-DA0E6E21053D}" type="parTrans" cxnId="{FB59EE8D-BAC2-4B3E-BE7C-C997BB227016}">
      <dgm:prSet/>
      <dgm:spPr/>
      <dgm:t>
        <a:bodyPr/>
        <a:lstStyle/>
        <a:p>
          <a:endParaRPr lang="en-US"/>
        </a:p>
      </dgm:t>
    </dgm:pt>
    <dgm:pt modelId="{5E4945D5-9DD8-4811-9D02-718B9ED42B4B}" type="sibTrans" cxnId="{FB59EE8D-BAC2-4B3E-BE7C-C997BB227016}">
      <dgm:prSet/>
      <dgm:spPr/>
      <dgm:t>
        <a:bodyPr/>
        <a:lstStyle/>
        <a:p>
          <a:endParaRPr lang="en-US"/>
        </a:p>
      </dgm:t>
    </dgm:pt>
    <dgm:pt modelId="{28BA85C4-9D77-4F1E-9D42-0B7482709CE0}">
      <dgm:prSet phldrT="[Text]"/>
      <dgm:spPr/>
      <dgm:t>
        <a:bodyPr/>
        <a:lstStyle/>
        <a:p>
          <a:r>
            <a:rPr lang="en-US" dirty="0"/>
            <a:t>Direct</a:t>
          </a:r>
        </a:p>
      </dgm:t>
    </dgm:pt>
    <dgm:pt modelId="{D95FAA0A-F143-45DE-AD39-A8781B1FF8E7}" type="parTrans" cxnId="{C891AE14-4AA3-4A54-AAA2-98DED401F189}">
      <dgm:prSet/>
      <dgm:spPr/>
      <dgm:t>
        <a:bodyPr/>
        <a:lstStyle/>
        <a:p>
          <a:endParaRPr lang="en-US"/>
        </a:p>
      </dgm:t>
    </dgm:pt>
    <dgm:pt modelId="{506C578F-8A70-41A9-A07E-E49991659F43}" type="sibTrans" cxnId="{C891AE14-4AA3-4A54-AAA2-98DED401F189}">
      <dgm:prSet/>
      <dgm:spPr/>
      <dgm:t>
        <a:bodyPr/>
        <a:lstStyle/>
        <a:p>
          <a:endParaRPr lang="en-US"/>
        </a:p>
      </dgm:t>
    </dgm:pt>
    <dgm:pt modelId="{C25DBDE3-5EDF-447C-8A97-6E7072A5FA19}">
      <dgm:prSet phldrT="[Text]"/>
      <dgm:spPr/>
      <dgm:t>
        <a:bodyPr/>
        <a:lstStyle/>
        <a:p>
          <a:r>
            <a:rPr lang="en-US" dirty="0"/>
            <a:t>Organic Search</a:t>
          </a:r>
        </a:p>
      </dgm:t>
    </dgm:pt>
    <dgm:pt modelId="{53DC3EE1-F010-4B93-B129-C9D4674E6E00}" type="parTrans" cxnId="{1FC48524-C0EA-4F1E-8B94-3318CA14B502}">
      <dgm:prSet/>
      <dgm:spPr/>
      <dgm:t>
        <a:bodyPr/>
        <a:lstStyle/>
        <a:p>
          <a:endParaRPr lang="en-US"/>
        </a:p>
      </dgm:t>
    </dgm:pt>
    <dgm:pt modelId="{3B16FEB7-94B4-4B32-920D-ED89BD20FF96}" type="sibTrans" cxnId="{1FC48524-C0EA-4F1E-8B94-3318CA14B502}">
      <dgm:prSet/>
      <dgm:spPr/>
      <dgm:t>
        <a:bodyPr/>
        <a:lstStyle/>
        <a:p>
          <a:endParaRPr lang="en-US"/>
        </a:p>
      </dgm:t>
    </dgm:pt>
    <dgm:pt modelId="{920F187A-96FB-4297-B256-4D6E2E0D986F}">
      <dgm:prSet phldrT="[Text]"/>
      <dgm:spPr/>
      <dgm:t>
        <a:bodyPr/>
        <a:lstStyle/>
        <a:p>
          <a:r>
            <a:rPr lang="en-US" dirty="0"/>
            <a:t>Traffic Channel</a:t>
          </a:r>
        </a:p>
      </dgm:t>
    </dgm:pt>
    <dgm:pt modelId="{A3E312DB-3C2C-4D4B-B041-15CA5EE0EF08}" type="parTrans" cxnId="{C1325F5C-1AD9-41CC-B40D-2D51ED5C583C}">
      <dgm:prSet/>
      <dgm:spPr/>
      <dgm:t>
        <a:bodyPr/>
        <a:lstStyle/>
        <a:p>
          <a:endParaRPr lang="en-US"/>
        </a:p>
      </dgm:t>
    </dgm:pt>
    <dgm:pt modelId="{FE1B7C80-6C80-4099-8042-ED0BA02D5CEB}" type="sibTrans" cxnId="{C1325F5C-1AD9-41CC-B40D-2D51ED5C583C}">
      <dgm:prSet/>
      <dgm:spPr/>
      <dgm:t>
        <a:bodyPr/>
        <a:lstStyle/>
        <a:p>
          <a:endParaRPr lang="en-US"/>
        </a:p>
      </dgm:t>
    </dgm:pt>
    <dgm:pt modelId="{2E5E02CA-8351-4200-BF3E-B24CAFEE49C9}" type="pres">
      <dgm:prSet presAssocID="{471D7D77-1030-4FB8-90CA-E3A13120F5AE}" presName="Name0" presStyleCnt="0">
        <dgm:presLayoutVars>
          <dgm:chMax val="4"/>
          <dgm:resizeHandles val="exact"/>
        </dgm:presLayoutVars>
      </dgm:prSet>
      <dgm:spPr/>
    </dgm:pt>
    <dgm:pt modelId="{68A5589B-6CA2-400F-98C7-45DD2BA8EDF2}" type="pres">
      <dgm:prSet presAssocID="{471D7D77-1030-4FB8-90CA-E3A13120F5AE}" presName="ellipse" presStyleLbl="trBgShp" presStyleIdx="0" presStyleCnt="1"/>
      <dgm:spPr/>
    </dgm:pt>
    <dgm:pt modelId="{A0B538E8-3003-46DE-9B0E-34DC350F3083}" type="pres">
      <dgm:prSet presAssocID="{471D7D77-1030-4FB8-90CA-E3A13120F5AE}" presName="arrow1" presStyleLbl="fgShp" presStyleIdx="0" presStyleCnt="1"/>
      <dgm:spPr/>
    </dgm:pt>
    <dgm:pt modelId="{D63EBC2E-A7B1-4453-9B6D-89630DDE2BE4}" type="pres">
      <dgm:prSet presAssocID="{471D7D77-1030-4FB8-90CA-E3A13120F5AE}" presName="rectangle" presStyleLbl="revTx" presStyleIdx="0" presStyleCnt="1">
        <dgm:presLayoutVars>
          <dgm:bulletEnabled val="1"/>
        </dgm:presLayoutVars>
      </dgm:prSet>
      <dgm:spPr/>
    </dgm:pt>
    <dgm:pt modelId="{6D06C4DC-67CA-46A6-82FC-AE7BCCE0AFF5}" type="pres">
      <dgm:prSet presAssocID="{28BA85C4-9D77-4F1E-9D42-0B7482709CE0}" presName="item1" presStyleLbl="node1" presStyleIdx="0" presStyleCnt="3">
        <dgm:presLayoutVars>
          <dgm:bulletEnabled val="1"/>
        </dgm:presLayoutVars>
      </dgm:prSet>
      <dgm:spPr/>
    </dgm:pt>
    <dgm:pt modelId="{FC895C86-1544-4FDF-8E5E-AE209D40AC51}" type="pres">
      <dgm:prSet presAssocID="{C25DBDE3-5EDF-447C-8A97-6E7072A5FA19}" presName="item2" presStyleLbl="node1" presStyleIdx="1" presStyleCnt="3">
        <dgm:presLayoutVars>
          <dgm:bulletEnabled val="1"/>
        </dgm:presLayoutVars>
      </dgm:prSet>
      <dgm:spPr/>
    </dgm:pt>
    <dgm:pt modelId="{01E6BBE1-DBE6-4E9F-A15C-215D624E8262}" type="pres">
      <dgm:prSet presAssocID="{920F187A-96FB-4297-B256-4D6E2E0D986F}" presName="item3" presStyleLbl="node1" presStyleIdx="2" presStyleCnt="3">
        <dgm:presLayoutVars>
          <dgm:bulletEnabled val="1"/>
        </dgm:presLayoutVars>
      </dgm:prSet>
      <dgm:spPr/>
    </dgm:pt>
    <dgm:pt modelId="{8877E898-22A6-438B-A68F-5FFE83EB6E03}" type="pres">
      <dgm:prSet presAssocID="{471D7D77-1030-4FB8-90CA-E3A13120F5AE}" presName="funnel" presStyleLbl="trAlignAcc1" presStyleIdx="0" presStyleCnt="1"/>
      <dgm:spPr/>
    </dgm:pt>
  </dgm:ptLst>
  <dgm:cxnLst>
    <dgm:cxn modelId="{C891AE14-4AA3-4A54-AAA2-98DED401F189}" srcId="{471D7D77-1030-4FB8-90CA-E3A13120F5AE}" destId="{28BA85C4-9D77-4F1E-9D42-0B7482709CE0}" srcOrd="1" destOrd="0" parTransId="{D95FAA0A-F143-45DE-AD39-A8781B1FF8E7}" sibTransId="{506C578F-8A70-41A9-A07E-E49991659F43}"/>
    <dgm:cxn modelId="{96CBEE22-62B6-4A06-9058-1FF7A5A440B7}" type="presOf" srcId="{28BA85C4-9D77-4F1E-9D42-0B7482709CE0}" destId="{FC895C86-1544-4FDF-8E5E-AE209D40AC51}" srcOrd="0" destOrd="0" presId="urn:microsoft.com/office/officeart/2005/8/layout/funnel1"/>
    <dgm:cxn modelId="{1FC48524-C0EA-4F1E-8B94-3318CA14B502}" srcId="{471D7D77-1030-4FB8-90CA-E3A13120F5AE}" destId="{C25DBDE3-5EDF-447C-8A97-6E7072A5FA19}" srcOrd="2" destOrd="0" parTransId="{53DC3EE1-F010-4B93-B129-C9D4674E6E00}" sibTransId="{3B16FEB7-94B4-4B32-920D-ED89BD20FF96}"/>
    <dgm:cxn modelId="{C1325F5C-1AD9-41CC-B40D-2D51ED5C583C}" srcId="{471D7D77-1030-4FB8-90CA-E3A13120F5AE}" destId="{920F187A-96FB-4297-B256-4D6E2E0D986F}" srcOrd="3" destOrd="0" parTransId="{A3E312DB-3C2C-4D4B-B041-15CA5EE0EF08}" sibTransId="{FE1B7C80-6C80-4099-8042-ED0BA02D5CEB}"/>
    <dgm:cxn modelId="{0ED0EF77-E712-4FEA-93FD-F9A648AEA9CF}" type="presOf" srcId="{C25DBDE3-5EDF-447C-8A97-6E7072A5FA19}" destId="{6D06C4DC-67CA-46A6-82FC-AE7BCCE0AFF5}" srcOrd="0" destOrd="0" presId="urn:microsoft.com/office/officeart/2005/8/layout/funnel1"/>
    <dgm:cxn modelId="{FB59EE8D-BAC2-4B3E-BE7C-C997BB227016}" srcId="{471D7D77-1030-4FB8-90CA-E3A13120F5AE}" destId="{D2B1DBD8-C98E-4B68-A03B-7DA1A8DD76E3}" srcOrd="0" destOrd="0" parTransId="{9C51848B-5BF1-4A26-B275-DA0E6E21053D}" sibTransId="{5E4945D5-9DD8-4811-9D02-718B9ED42B4B}"/>
    <dgm:cxn modelId="{49161FC7-4F4D-4549-8ADC-0098C4721C4F}" type="presOf" srcId="{D2B1DBD8-C98E-4B68-A03B-7DA1A8DD76E3}" destId="{01E6BBE1-DBE6-4E9F-A15C-215D624E8262}" srcOrd="0" destOrd="0" presId="urn:microsoft.com/office/officeart/2005/8/layout/funnel1"/>
    <dgm:cxn modelId="{FACD37C8-931F-4D3A-86E0-104FA84C9D7B}" type="presOf" srcId="{920F187A-96FB-4297-B256-4D6E2E0D986F}" destId="{D63EBC2E-A7B1-4453-9B6D-89630DDE2BE4}" srcOrd="0" destOrd="0" presId="urn:microsoft.com/office/officeart/2005/8/layout/funnel1"/>
    <dgm:cxn modelId="{D125ACF3-76F0-421D-921E-700F79945443}" type="presOf" srcId="{471D7D77-1030-4FB8-90CA-E3A13120F5AE}" destId="{2E5E02CA-8351-4200-BF3E-B24CAFEE49C9}" srcOrd="0" destOrd="0" presId="urn:microsoft.com/office/officeart/2005/8/layout/funnel1"/>
    <dgm:cxn modelId="{F8505FBE-FD3F-4917-903F-AC4A48CD823F}" type="presParOf" srcId="{2E5E02CA-8351-4200-BF3E-B24CAFEE49C9}" destId="{68A5589B-6CA2-400F-98C7-45DD2BA8EDF2}" srcOrd="0" destOrd="0" presId="urn:microsoft.com/office/officeart/2005/8/layout/funnel1"/>
    <dgm:cxn modelId="{2C6C729D-663D-4F60-A302-523DFC2AF4DA}" type="presParOf" srcId="{2E5E02CA-8351-4200-BF3E-B24CAFEE49C9}" destId="{A0B538E8-3003-46DE-9B0E-34DC350F3083}" srcOrd="1" destOrd="0" presId="urn:microsoft.com/office/officeart/2005/8/layout/funnel1"/>
    <dgm:cxn modelId="{7741D24C-EF87-41CD-A40A-960839468A20}" type="presParOf" srcId="{2E5E02CA-8351-4200-BF3E-B24CAFEE49C9}" destId="{D63EBC2E-A7B1-4453-9B6D-89630DDE2BE4}" srcOrd="2" destOrd="0" presId="urn:microsoft.com/office/officeart/2005/8/layout/funnel1"/>
    <dgm:cxn modelId="{7DAC52B8-B914-467B-AF96-CA1B1A53F2B4}" type="presParOf" srcId="{2E5E02CA-8351-4200-BF3E-B24CAFEE49C9}" destId="{6D06C4DC-67CA-46A6-82FC-AE7BCCE0AFF5}" srcOrd="3" destOrd="0" presId="urn:microsoft.com/office/officeart/2005/8/layout/funnel1"/>
    <dgm:cxn modelId="{4E796479-D64D-47FB-942B-8A5709915D52}" type="presParOf" srcId="{2E5E02CA-8351-4200-BF3E-B24CAFEE49C9}" destId="{FC895C86-1544-4FDF-8E5E-AE209D40AC51}" srcOrd="4" destOrd="0" presId="urn:microsoft.com/office/officeart/2005/8/layout/funnel1"/>
    <dgm:cxn modelId="{FE4DA651-03EC-46D3-8916-267EC025114B}" type="presParOf" srcId="{2E5E02CA-8351-4200-BF3E-B24CAFEE49C9}" destId="{01E6BBE1-DBE6-4E9F-A15C-215D624E8262}" srcOrd="5" destOrd="0" presId="urn:microsoft.com/office/officeart/2005/8/layout/funnel1"/>
    <dgm:cxn modelId="{042FF86E-A717-456C-93F2-3355B2873EFA}" type="presParOf" srcId="{2E5E02CA-8351-4200-BF3E-B24CAFEE49C9}" destId="{8877E898-22A6-438B-A68F-5FFE83EB6E03}" srcOrd="6" destOrd="0" presId="urn:microsoft.com/office/officeart/2005/8/layout/funnel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031A0C-A0A7-4AE6-A71B-14E9EA8F0750}"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8E154246-3C48-40E7-A04E-919C9DF15821}">
      <dgm:prSet phldrT="[Text]"/>
      <dgm:spPr/>
      <dgm:t>
        <a:bodyPr/>
        <a:lstStyle/>
        <a:p>
          <a:r>
            <a:rPr lang="en-US" dirty="0"/>
            <a:t>New/Return</a:t>
          </a:r>
        </a:p>
      </dgm:t>
    </dgm:pt>
    <dgm:pt modelId="{B79EFAD0-9A95-49C1-BF09-DFE983424D5E}" type="parTrans" cxnId="{CFC18962-758D-45CB-A706-30AE45B11E4D}">
      <dgm:prSet/>
      <dgm:spPr/>
      <dgm:t>
        <a:bodyPr/>
        <a:lstStyle/>
        <a:p>
          <a:endParaRPr lang="en-US"/>
        </a:p>
      </dgm:t>
    </dgm:pt>
    <dgm:pt modelId="{C2A48906-0D95-47AE-A840-07BFF37AECA8}" type="sibTrans" cxnId="{CFC18962-758D-45CB-A706-30AE45B11E4D}">
      <dgm:prSet/>
      <dgm:spPr/>
      <dgm:t>
        <a:bodyPr/>
        <a:lstStyle/>
        <a:p>
          <a:endParaRPr lang="en-US"/>
        </a:p>
      </dgm:t>
    </dgm:pt>
    <dgm:pt modelId="{50FD202D-4DE1-4D37-86BE-1D3FFD6542D1}">
      <dgm:prSet phldrT="[Text]"/>
      <dgm:spPr/>
      <dgm:t>
        <a:bodyPr/>
        <a:lstStyle/>
        <a:p>
          <a:r>
            <a:rPr lang="en-US"/>
            <a:t>Tabs Engagement</a:t>
          </a:r>
          <a:endParaRPr lang="en-US" dirty="0"/>
        </a:p>
      </dgm:t>
    </dgm:pt>
    <dgm:pt modelId="{C4D4ED55-A1F5-4D10-BDE4-9E2852B5DA16}" type="parTrans" cxnId="{5B795161-DDFE-4C43-A9F6-FE46E0C450E0}">
      <dgm:prSet/>
      <dgm:spPr/>
      <dgm:t>
        <a:bodyPr/>
        <a:lstStyle/>
        <a:p>
          <a:endParaRPr lang="en-US"/>
        </a:p>
      </dgm:t>
    </dgm:pt>
    <dgm:pt modelId="{25E7427D-CEDC-4268-9A77-9BB38B8D59DB}" type="sibTrans" cxnId="{5B795161-DDFE-4C43-A9F6-FE46E0C450E0}">
      <dgm:prSet/>
      <dgm:spPr/>
      <dgm:t>
        <a:bodyPr/>
        <a:lstStyle/>
        <a:p>
          <a:endParaRPr lang="en-US"/>
        </a:p>
      </dgm:t>
    </dgm:pt>
    <dgm:pt modelId="{4248CD93-4A22-458F-93DE-FA9B683CB5AD}">
      <dgm:prSet phldrT="[Text]"/>
      <dgm:spPr/>
      <dgm:t>
        <a:bodyPr/>
        <a:lstStyle/>
        <a:p>
          <a:endParaRPr lang="en-US" dirty="0"/>
        </a:p>
      </dgm:t>
    </dgm:pt>
    <dgm:pt modelId="{BE38C513-13BF-474E-BBA0-5DEAABBDF70D}" type="parTrans" cxnId="{1450FFBE-5F9B-4F14-BBEA-C4211B167689}">
      <dgm:prSet/>
      <dgm:spPr/>
      <dgm:t>
        <a:bodyPr/>
        <a:lstStyle/>
        <a:p>
          <a:endParaRPr lang="en-US"/>
        </a:p>
      </dgm:t>
    </dgm:pt>
    <dgm:pt modelId="{879701B9-C4A5-43A3-82AA-42A14581F351}" type="sibTrans" cxnId="{1450FFBE-5F9B-4F14-BBEA-C4211B167689}">
      <dgm:prSet/>
      <dgm:spPr/>
      <dgm:t>
        <a:bodyPr/>
        <a:lstStyle/>
        <a:p>
          <a:endParaRPr lang="en-US"/>
        </a:p>
      </dgm:t>
    </dgm:pt>
    <dgm:pt modelId="{69C21201-C5A4-4849-A68E-FD4181C9F086}">
      <dgm:prSet phldrT="[Text]"/>
      <dgm:spPr/>
      <dgm:t>
        <a:bodyPr/>
        <a:lstStyle/>
        <a:p>
          <a:r>
            <a:rPr lang="en-US" dirty="0"/>
            <a:t>Entry Path</a:t>
          </a:r>
        </a:p>
      </dgm:t>
    </dgm:pt>
    <dgm:pt modelId="{84CA6D14-B01E-407B-90C0-2A87C91E959F}" type="parTrans" cxnId="{2454633F-1F0A-4210-8F90-D46FDD6ADF34}">
      <dgm:prSet/>
      <dgm:spPr/>
      <dgm:t>
        <a:bodyPr/>
        <a:lstStyle/>
        <a:p>
          <a:endParaRPr lang="en-US"/>
        </a:p>
      </dgm:t>
    </dgm:pt>
    <dgm:pt modelId="{0B1F4D72-9FF8-4E48-ABEC-9328D049D121}" type="sibTrans" cxnId="{2454633F-1F0A-4210-8F90-D46FDD6ADF34}">
      <dgm:prSet/>
      <dgm:spPr/>
      <dgm:t>
        <a:bodyPr/>
        <a:lstStyle/>
        <a:p>
          <a:endParaRPr lang="en-US"/>
        </a:p>
      </dgm:t>
    </dgm:pt>
    <dgm:pt modelId="{1FE666D3-38DE-4D21-93D2-3967FF89F736}">
      <dgm:prSet phldrT="[Text]"/>
      <dgm:spPr/>
      <dgm:t>
        <a:bodyPr/>
        <a:lstStyle/>
        <a:p>
          <a:r>
            <a:rPr lang="en-US" dirty="0"/>
            <a:t>Engagement</a:t>
          </a:r>
        </a:p>
      </dgm:t>
    </dgm:pt>
    <dgm:pt modelId="{3D9650AA-6BE3-4433-AEB8-6724ECB59245}" type="sibTrans" cxnId="{5381FD7E-764C-48AB-900F-AB28B48AE75C}">
      <dgm:prSet/>
      <dgm:spPr/>
      <dgm:t>
        <a:bodyPr/>
        <a:lstStyle/>
        <a:p>
          <a:endParaRPr lang="en-US"/>
        </a:p>
      </dgm:t>
    </dgm:pt>
    <dgm:pt modelId="{F5C8F5AC-34C0-4D12-9FEF-310372CB5012}" type="parTrans" cxnId="{5381FD7E-764C-48AB-900F-AB28B48AE75C}">
      <dgm:prSet/>
      <dgm:spPr/>
      <dgm:t>
        <a:bodyPr/>
        <a:lstStyle/>
        <a:p>
          <a:endParaRPr lang="en-US"/>
        </a:p>
      </dgm:t>
    </dgm:pt>
    <dgm:pt modelId="{60953F21-DED0-4B17-8CFB-FE5D9376D834}" type="pres">
      <dgm:prSet presAssocID="{91031A0C-A0A7-4AE6-A71B-14E9EA8F0750}" presName="Name0" presStyleCnt="0">
        <dgm:presLayoutVars>
          <dgm:dir/>
          <dgm:resizeHandles val="exact"/>
        </dgm:presLayoutVars>
      </dgm:prSet>
      <dgm:spPr/>
    </dgm:pt>
    <dgm:pt modelId="{9F23DACE-A4FE-46DE-83C9-556985311FB2}" type="pres">
      <dgm:prSet presAssocID="{91031A0C-A0A7-4AE6-A71B-14E9EA8F0750}" presName="fgShape" presStyleLbl="fgShp" presStyleIdx="0" presStyleCnt="1"/>
      <dgm:spPr/>
    </dgm:pt>
    <dgm:pt modelId="{8BBB768C-1291-4F53-A5D6-92805023294D}" type="pres">
      <dgm:prSet presAssocID="{91031A0C-A0A7-4AE6-A71B-14E9EA8F0750}" presName="linComp" presStyleCnt="0"/>
      <dgm:spPr/>
    </dgm:pt>
    <dgm:pt modelId="{B0D5A235-0BAE-4087-B000-267D78424E97}" type="pres">
      <dgm:prSet presAssocID="{8E154246-3C48-40E7-A04E-919C9DF15821}" presName="compNode" presStyleCnt="0"/>
      <dgm:spPr/>
    </dgm:pt>
    <dgm:pt modelId="{80AAAD16-0542-49C0-8AB2-DE9347A46D9C}" type="pres">
      <dgm:prSet presAssocID="{8E154246-3C48-40E7-A04E-919C9DF15821}" presName="bkgdShape" presStyleLbl="node1" presStyleIdx="0" presStyleCnt="4"/>
      <dgm:spPr/>
    </dgm:pt>
    <dgm:pt modelId="{A582467E-9734-4543-987C-C75032983206}" type="pres">
      <dgm:prSet presAssocID="{8E154246-3C48-40E7-A04E-919C9DF15821}" presName="nodeTx" presStyleLbl="node1" presStyleIdx="0" presStyleCnt="4">
        <dgm:presLayoutVars>
          <dgm:bulletEnabled val="1"/>
        </dgm:presLayoutVars>
      </dgm:prSet>
      <dgm:spPr/>
    </dgm:pt>
    <dgm:pt modelId="{C1036349-BF5E-4079-AD76-7779121B2926}" type="pres">
      <dgm:prSet presAssocID="{8E154246-3C48-40E7-A04E-919C9DF15821}" presName="invisiNode" presStyleLbl="node1" presStyleIdx="0" presStyleCnt="4"/>
      <dgm:spPr/>
    </dgm:pt>
    <dgm:pt modelId="{11413A36-FEA9-4E03-8BAA-02AA1D1F9F5C}" type="pres">
      <dgm:prSet presAssocID="{8E154246-3C48-40E7-A04E-919C9DF15821}" presName="imagNode" presStyleLbl="fgImgPlace1" presStyleIdx="0" presStyleCnt="4"/>
      <dgm:spPr/>
    </dgm:pt>
    <dgm:pt modelId="{6C051ED4-D75A-4476-8EF7-C500A7E3B8CE}" type="pres">
      <dgm:prSet presAssocID="{C2A48906-0D95-47AE-A840-07BFF37AECA8}" presName="sibTrans" presStyleLbl="sibTrans2D1" presStyleIdx="0" presStyleCnt="0"/>
      <dgm:spPr/>
    </dgm:pt>
    <dgm:pt modelId="{5EC65868-C50B-4214-BE37-CD008E929DA3}" type="pres">
      <dgm:prSet presAssocID="{69C21201-C5A4-4849-A68E-FD4181C9F086}" presName="compNode" presStyleCnt="0"/>
      <dgm:spPr/>
    </dgm:pt>
    <dgm:pt modelId="{30E6C3A1-DA54-441A-99A8-C0A8FAB9C7F5}" type="pres">
      <dgm:prSet presAssocID="{69C21201-C5A4-4849-A68E-FD4181C9F086}" presName="bkgdShape" presStyleLbl="node1" presStyleIdx="1" presStyleCnt="4"/>
      <dgm:spPr/>
    </dgm:pt>
    <dgm:pt modelId="{66DAF82B-0F05-4751-A21F-0ED573BFC3A4}" type="pres">
      <dgm:prSet presAssocID="{69C21201-C5A4-4849-A68E-FD4181C9F086}" presName="nodeTx" presStyleLbl="node1" presStyleIdx="1" presStyleCnt="4">
        <dgm:presLayoutVars>
          <dgm:bulletEnabled val="1"/>
        </dgm:presLayoutVars>
      </dgm:prSet>
      <dgm:spPr/>
    </dgm:pt>
    <dgm:pt modelId="{9A10DC37-985F-4AB5-9390-45097520B666}" type="pres">
      <dgm:prSet presAssocID="{69C21201-C5A4-4849-A68E-FD4181C9F086}" presName="invisiNode" presStyleLbl="node1" presStyleIdx="1" presStyleCnt="4"/>
      <dgm:spPr/>
    </dgm:pt>
    <dgm:pt modelId="{39EBE5D7-594D-4F87-83D2-7C1F37987B9B}" type="pres">
      <dgm:prSet presAssocID="{69C21201-C5A4-4849-A68E-FD4181C9F086}" presName="imagNode" presStyleLbl="fgImgPlace1" presStyleIdx="1" presStyleCnt="4"/>
      <dgm:spPr/>
    </dgm:pt>
    <dgm:pt modelId="{DDE6A699-2208-4594-9A4E-F9DDA6898006}" type="pres">
      <dgm:prSet presAssocID="{0B1F4D72-9FF8-4E48-ABEC-9328D049D121}" presName="sibTrans" presStyleLbl="sibTrans2D1" presStyleIdx="0" presStyleCnt="0"/>
      <dgm:spPr/>
    </dgm:pt>
    <dgm:pt modelId="{931AEA3B-3B2A-432A-9B37-A164F4218258}" type="pres">
      <dgm:prSet presAssocID="{1FE666D3-38DE-4D21-93D2-3967FF89F736}" presName="compNode" presStyleCnt="0"/>
      <dgm:spPr/>
    </dgm:pt>
    <dgm:pt modelId="{9652CBA7-EEBB-4705-9B6C-5F02E8F95A27}" type="pres">
      <dgm:prSet presAssocID="{1FE666D3-38DE-4D21-93D2-3967FF89F736}" presName="bkgdShape" presStyleLbl="node1" presStyleIdx="2" presStyleCnt="4"/>
      <dgm:spPr/>
    </dgm:pt>
    <dgm:pt modelId="{79C2892D-FED7-4900-AF55-B7F41CB6A2F3}" type="pres">
      <dgm:prSet presAssocID="{1FE666D3-38DE-4D21-93D2-3967FF89F736}" presName="nodeTx" presStyleLbl="node1" presStyleIdx="2" presStyleCnt="4">
        <dgm:presLayoutVars>
          <dgm:bulletEnabled val="1"/>
        </dgm:presLayoutVars>
      </dgm:prSet>
      <dgm:spPr/>
    </dgm:pt>
    <dgm:pt modelId="{4BCE6C9D-14C5-4FEF-9446-4934F6085A31}" type="pres">
      <dgm:prSet presAssocID="{1FE666D3-38DE-4D21-93D2-3967FF89F736}" presName="invisiNode" presStyleLbl="node1" presStyleIdx="2" presStyleCnt="4"/>
      <dgm:spPr/>
    </dgm:pt>
    <dgm:pt modelId="{6DE29959-B436-4743-A03B-387AE49FEE8A}" type="pres">
      <dgm:prSet presAssocID="{1FE666D3-38DE-4D21-93D2-3967FF89F736}" presName="imagNode" presStyleLbl="fgImgPlace1" presStyleIdx="2" presStyleCnt="4"/>
      <dgm:spPr/>
    </dgm:pt>
    <dgm:pt modelId="{32C1DC49-D0F0-4635-BD45-497C03610CD3}" type="pres">
      <dgm:prSet presAssocID="{3D9650AA-6BE3-4433-AEB8-6724ECB59245}" presName="sibTrans" presStyleLbl="sibTrans2D1" presStyleIdx="0" presStyleCnt="0"/>
      <dgm:spPr/>
    </dgm:pt>
    <dgm:pt modelId="{FBCB35E7-F9F8-4DBC-A276-44B088FB3318}" type="pres">
      <dgm:prSet presAssocID="{50FD202D-4DE1-4D37-86BE-1D3FFD6542D1}" presName="compNode" presStyleCnt="0"/>
      <dgm:spPr/>
    </dgm:pt>
    <dgm:pt modelId="{66B20099-4A1E-4829-9E9C-54DE49DCD8B9}" type="pres">
      <dgm:prSet presAssocID="{50FD202D-4DE1-4D37-86BE-1D3FFD6542D1}" presName="bkgdShape" presStyleLbl="node1" presStyleIdx="3" presStyleCnt="4"/>
      <dgm:spPr/>
    </dgm:pt>
    <dgm:pt modelId="{0C633A7C-B72F-4280-970E-4444A825D725}" type="pres">
      <dgm:prSet presAssocID="{50FD202D-4DE1-4D37-86BE-1D3FFD6542D1}" presName="nodeTx" presStyleLbl="node1" presStyleIdx="3" presStyleCnt="4">
        <dgm:presLayoutVars>
          <dgm:bulletEnabled val="1"/>
        </dgm:presLayoutVars>
      </dgm:prSet>
      <dgm:spPr/>
    </dgm:pt>
    <dgm:pt modelId="{4949F2D2-433C-431F-B910-E4EB3A9FBE4D}" type="pres">
      <dgm:prSet presAssocID="{50FD202D-4DE1-4D37-86BE-1D3FFD6542D1}" presName="invisiNode" presStyleLbl="node1" presStyleIdx="3" presStyleCnt="4"/>
      <dgm:spPr/>
    </dgm:pt>
    <dgm:pt modelId="{3F5C3938-689F-4D87-A175-67BD73C4339C}" type="pres">
      <dgm:prSet presAssocID="{50FD202D-4DE1-4D37-86BE-1D3FFD6542D1}" presName="imagNode" presStyleLbl="fgImgPlace1" presStyleIdx="3" presStyleCnt="4"/>
      <dgm:spPr/>
    </dgm:pt>
  </dgm:ptLst>
  <dgm:cxnLst>
    <dgm:cxn modelId="{FBBA9630-349F-42D1-8F6D-C1A81E8BB1CE}" type="presOf" srcId="{4248CD93-4A22-458F-93DE-FA9B683CB5AD}" destId="{0C633A7C-B72F-4280-970E-4444A825D725}" srcOrd="1" destOrd="1" presId="urn:microsoft.com/office/officeart/2005/8/layout/hList7"/>
    <dgm:cxn modelId="{2454633F-1F0A-4210-8F90-D46FDD6ADF34}" srcId="{91031A0C-A0A7-4AE6-A71B-14E9EA8F0750}" destId="{69C21201-C5A4-4849-A68E-FD4181C9F086}" srcOrd="1" destOrd="0" parTransId="{84CA6D14-B01E-407B-90C0-2A87C91E959F}" sibTransId="{0B1F4D72-9FF8-4E48-ABEC-9328D049D121}"/>
    <dgm:cxn modelId="{70956A5B-3391-408D-9652-55232C4C8907}" type="presOf" srcId="{50FD202D-4DE1-4D37-86BE-1D3FFD6542D1}" destId="{0C633A7C-B72F-4280-970E-4444A825D725}" srcOrd="1" destOrd="0" presId="urn:microsoft.com/office/officeart/2005/8/layout/hList7"/>
    <dgm:cxn modelId="{5B795161-DDFE-4C43-A9F6-FE46E0C450E0}" srcId="{91031A0C-A0A7-4AE6-A71B-14E9EA8F0750}" destId="{50FD202D-4DE1-4D37-86BE-1D3FFD6542D1}" srcOrd="3" destOrd="0" parTransId="{C4D4ED55-A1F5-4D10-BDE4-9E2852B5DA16}" sibTransId="{25E7427D-CEDC-4268-9A77-9BB38B8D59DB}"/>
    <dgm:cxn modelId="{CFC18962-758D-45CB-A706-30AE45B11E4D}" srcId="{91031A0C-A0A7-4AE6-A71B-14E9EA8F0750}" destId="{8E154246-3C48-40E7-A04E-919C9DF15821}" srcOrd="0" destOrd="0" parTransId="{B79EFAD0-9A95-49C1-BF09-DFE983424D5E}" sibTransId="{C2A48906-0D95-47AE-A840-07BFF37AECA8}"/>
    <dgm:cxn modelId="{3FF0E663-AB5F-4490-87A9-AA5BCBF432A8}" type="presOf" srcId="{1FE666D3-38DE-4D21-93D2-3967FF89F736}" destId="{9652CBA7-EEBB-4705-9B6C-5F02E8F95A27}" srcOrd="0" destOrd="0" presId="urn:microsoft.com/office/officeart/2005/8/layout/hList7"/>
    <dgm:cxn modelId="{D63F5444-61C3-46E5-BD75-CA7354ED6871}" type="presOf" srcId="{8E154246-3C48-40E7-A04E-919C9DF15821}" destId="{80AAAD16-0542-49C0-8AB2-DE9347A46D9C}" srcOrd="0" destOrd="0" presId="urn:microsoft.com/office/officeart/2005/8/layout/hList7"/>
    <dgm:cxn modelId="{128D9848-B61A-4CB1-8255-446B3ED5F8EE}" type="presOf" srcId="{69C21201-C5A4-4849-A68E-FD4181C9F086}" destId="{30E6C3A1-DA54-441A-99A8-C0A8FAB9C7F5}" srcOrd="0" destOrd="0" presId="urn:microsoft.com/office/officeart/2005/8/layout/hList7"/>
    <dgm:cxn modelId="{DC705071-A700-48CC-B512-B5A29B743BA5}" type="presOf" srcId="{69C21201-C5A4-4849-A68E-FD4181C9F086}" destId="{66DAF82B-0F05-4751-A21F-0ED573BFC3A4}" srcOrd="1" destOrd="0" presId="urn:microsoft.com/office/officeart/2005/8/layout/hList7"/>
    <dgm:cxn modelId="{BDAF5B56-B01C-4A6D-ACFA-0073C4EB8DEA}" type="presOf" srcId="{3D9650AA-6BE3-4433-AEB8-6724ECB59245}" destId="{32C1DC49-D0F0-4635-BD45-497C03610CD3}" srcOrd="0" destOrd="0" presId="urn:microsoft.com/office/officeart/2005/8/layout/hList7"/>
    <dgm:cxn modelId="{5381FD7E-764C-48AB-900F-AB28B48AE75C}" srcId="{91031A0C-A0A7-4AE6-A71B-14E9EA8F0750}" destId="{1FE666D3-38DE-4D21-93D2-3967FF89F736}" srcOrd="2" destOrd="0" parTransId="{F5C8F5AC-34C0-4D12-9FEF-310372CB5012}" sibTransId="{3D9650AA-6BE3-4433-AEB8-6724ECB59245}"/>
    <dgm:cxn modelId="{24D8F096-5B21-47F0-9A23-43FFEC212DF2}" type="presOf" srcId="{8E154246-3C48-40E7-A04E-919C9DF15821}" destId="{A582467E-9734-4543-987C-C75032983206}" srcOrd="1" destOrd="0" presId="urn:microsoft.com/office/officeart/2005/8/layout/hList7"/>
    <dgm:cxn modelId="{305F34BE-C208-4C60-8D30-2AECCD65234E}" type="presOf" srcId="{91031A0C-A0A7-4AE6-A71B-14E9EA8F0750}" destId="{60953F21-DED0-4B17-8CFB-FE5D9376D834}" srcOrd="0" destOrd="0" presId="urn:microsoft.com/office/officeart/2005/8/layout/hList7"/>
    <dgm:cxn modelId="{1450FFBE-5F9B-4F14-BBEA-C4211B167689}" srcId="{50FD202D-4DE1-4D37-86BE-1D3FFD6542D1}" destId="{4248CD93-4A22-458F-93DE-FA9B683CB5AD}" srcOrd="0" destOrd="0" parTransId="{BE38C513-13BF-474E-BBA0-5DEAABBDF70D}" sibTransId="{879701B9-C4A5-43A3-82AA-42A14581F351}"/>
    <dgm:cxn modelId="{1CBC4DE7-7811-4C3A-AD6C-100994C6B8C4}" type="presOf" srcId="{C2A48906-0D95-47AE-A840-07BFF37AECA8}" destId="{6C051ED4-D75A-4476-8EF7-C500A7E3B8CE}" srcOrd="0" destOrd="0" presId="urn:microsoft.com/office/officeart/2005/8/layout/hList7"/>
    <dgm:cxn modelId="{BBA87AF3-92E7-4986-A6A2-A2290CFE66BB}" type="presOf" srcId="{4248CD93-4A22-458F-93DE-FA9B683CB5AD}" destId="{66B20099-4A1E-4829-9E9C-54DE49DCD8B9}" srcOrd="0" destOrd="1" presId="urn:microsoft.com/office/officeart/2005/8/layout/hList7"/>
    <dgm:cxn modelId="{C85E9BF9-7EE8-477E-9609-B53A68614C6C}" type="presOf" srcId="{0B1F4D72-9FF8-4E48-ABEC-9328D049D121}" destId="{DDE6A699-2208-4594-9A4E-F9DDA6898006}" srcOrd="0" destOrd="0" presId="urn:microsoft.com/office/officeart/2005/8/layout/hList7"/>
    <dgm:cxn modelId="{3B109DFC-5B2E-4ED5-8923-E3027211AB42}" type="presOf" srcId="{1FE666D3-38DE-4D21-93D2-3967FF89F736}" destId="{79C2892D-FED7-4900-AF55-B7F41CB6A2F3}" srcOrd="1" destOrd="0" presId="urn:microsoft.com/office/officeart/2005/8/layout/hList7"/>
    <dgm:cxn modelId="{A67408FE-9A17-404E-B329-79E4ED09F9C4}" type="presOf" srcId="{50FD202D-4DE1-4D37-86BE-1D3FFD6542D1}" destId="{66B20099-4A1E-4829-9E9C-54DE49DCD8B9}" srcOrd="0" destOrd="0" presId="urn:microsoft.com/office/officeart/2005/8/layout/hList7"/>
    <dgm:cxn modelId="{A5451C45-1DE0-4FE1-A197-DFA19CF36CC6}" type="presParOf" srcId="{60953F21-DED0-4B17-8CFB-FE5D9376D834}" destId="{9F23DACE-A4FE-46DE-83C9-556985311FB2}" srcOrd="0" destOrd="0" presId="urn:microsoft.com/office/officeart/2005/8/layout/hList7"/>
    <dgm:cxn modelId="{5638D4ED-3122-4F98-87AD-56542EBD9181}" type="presParOf" srcId="{60953F21-DED0-4B17-8CFB-FE5D9376D834}" destId="{8BBB768C-1291-4F53-A5D6-92805023294D}" srcOrd="1" destOrd="0" presId="urn:microsoft.com/office/officeart/2005/8/layout/hList7"/>
    <dgm:cxn modelId="{575BDDA9-80F4-4382-8E83-50C578371D16}" type="presParOf" srcId="{8BBB768C-1291-4F53-A5D6-92805023294D}" destId="{B0D5A235-0BAE-4087-B000-267D78424E97}" srcOrd="0" destOrd="0" presId="urn:microsoft.com/office/officeart/2005/8/layout/hList7"/>
    <dgm:cxn modelId="{C40C7225-039B-406E-A325-C1A3AABABE80}" type="presParOf" srcId="{B0D5A235-0BAE-4087-B000-267D78424E97}" destId="{80AAAD16-0542-49C0-8AB2-DE9347A46D9C}" srcOrd="0" destOrd="0" presId="urn:microsoft.com/office/officeart/2005/8/layout/hList7"/>
    <dgm:cxn modelId="{A8F285EE-2041-46AB-B214-E5090BF45B48}" type="presParOf" srcId="{B0D5A235-0BAE-4087-B000-267D78424E97}" destId="{A582467E-9734-4543-987C-C75032983206}" srcOrd="1" destOrd="0" presId="urn:microsoft.com/office/officeart/2005/8/layout/hList7"/>
    <dgm:cxn modelId="{C955994C-56BE-4ADE-8B16-6D3381EEE9B1}" type="presParOf" srcId="{B0D5A235-0BAE-4087-B000-267D78424E97}" destId="{C1036349-BF5E-4079-AD76-7779121B2926}" srcOrd="2" destOrd="0" presId="urn:microsoft.com/office/officeart/2005/8/layout/hList7"/>
    <dgm:cxn modelId="{9FFA0CC2-FD5E-431C-ABFE-A7E641E4A7A5}" type="presParOf" srcId="{B0D5A235-0BAE-4087-B000-267D78424E97}" destId="{11413A36-FEA9-4E03-8BAA-02AA1D1F9F5C}" srcOrd="3" destOrd="0" presId="urn:microsoft.com/office/officeart/2005/8/layout/hList7"/>
    <dgm:cxn modelId="{79413FBB-309F-42FC-926F-E61E53A4A389}" type="presParOf" srcId="{8BBB768C-1291-4F53-A5D6-92805023294D}" destId="{6C051ED4-D75A-4476-8EF7-C500A7E3B8CE}" srcOrd="1" destOrd="0" presId="urn:microsoft.com/office/officeart/2005/8/layout/hList7"/>
    <dgm:cxn modelId="{51CC28CC-0FE2-4516-AADE-955EC3F86599}" type="presParOf" srcId="{8BBB768C-1291-4F53-A5D6-92805023294D}" destId="{5EC65868-C50B-4214-BE37-CD008E929DA3}" srcOrd="2" destOrd="0" presId="urn:microsoft.com/office/officeart/2005/8/layout/hList7"/>
    <dgm:cxn modelId="{20DB2690-A372-413A-B8E5-A3164E77DEDD}" type="presParOf" srcId="{5EC65868-C50B-4214-BE37-CD008E929DA3}" destId="{30E6C3A1-DA54-441A-99A8-C0A8FAB9C7F5}" srcOrd="0" destOrd="0" presId="urn:microsoft.com/office/officeart/2005/8/layout/hList7"/>
    <dgm:cxn modelId="{9B7E5960-0CFF-4480-ABC6-7ACF5DF4DE0F}" type="presParOf" srcId="{5EC65868-C50B-4214-BE37-CD008E929DA3}" destId="{66DAF82B-0F05-4751-A21F-0ED573BFC3A4}" srcOrd="1" destOrd="0" presId="urn:microsoft.com/office/officeart/2005/8/layout/hList7"/>
    <dgm:cxn modelId="{9CC9048E-5C45-4BCB-BE8B-C53CF6F09EE3}" type="presParOf" srcId="{5EC65868-C50B-4214-BE37-CD008E929DA3}" destId="{9A10DC37-985F-4AB5-9390-45097520B666}" srcOrd="2" destOrd="0" presId="urn:microsoft.com/office/officeart/2005/8/layout/hList7"/>
    <dgm:cxn modelId="{EF6E744E-1A72-4DC3-A89B-ADB75EF110A9}" type="presParOf" srcId="{5EC65868-C50B-4214-BE37-CD008E929DA3}" destId="{39EBE5D7-594D-4F87-83D2-7C1F37987B9B}" srcOrd="3" destOrd="0" presId="urn:microsoft.com/office/officeart/2005/8/layout/hList7"/>
    <dgm:cxn modelId="{060DA204-3A52-47C1-9E82-560FC93BB3A6}" type="presParOf" srcId="{8BBB768C-1291-4F53-A5D6-92805023294D}" destId="{DDE6A699-2208-4594-9A4E-F9DDA6898006}" srcOrd="3" destOrd="0" presId="urn:microsoft.com/office/officeart/2005/8/layout/hList7"/>
    <dgm:cxn modelId="{38BDB61A-6AD9-454D-B65B-62D3F19A7097}" type="presParOf" srcId="{8BBB768C-1291-4F53-A5D6-92805023294D}" destId="{931AEA3B-3B2A-432A-9B37-A164F4218258}" srcOrd="4" destOrd="0" presId="urn:microsoft.com/office/officeart/2005/8/layout/hList7"/>
    <dgm:cxn modelId="{F33AAB18-D39D-4A0D-9FAE-119C8AE84E69}" type="presParOf" srcId="{931AEA3B-3B2A-432A-9B37-A164F4218258}" destId="{9652CBA7-EEBB-4705-9B6C-5F02E8F95A27}" srcOrd="0" destOrd="0" presId="urn:microsoft.com/office/officeart/2005/8/layout/hList7"/>
    <dgm:cxn modelId="{92D22903-6FF7-4684-BB0B-7AC88F712A03}" type="presParOf" srcId="{931AEA3B-3B2A-432A-9B37-A164F4218258}" destId="{79C2892D-FED7-4900-AF55-B7F41CB6A2F3}" srcOrd="1" destOrd="0" presId="urn:microsoft.com/office/officeart/2005/8/layout/hList7"/>
    <dgm:cxn modelId="{AFE07D2F-C9D4-468D-9102-17975570A227}" type="presParOf" srcId="{931AEA3B-3B2A-432A-9B37-A164F4218258}" destId="{4BCE6C9D-14C5-4FEF-9446-4934F6085A31}" srcOrd="2" destOrd="0" presId="urn:microsoft.com/office/officeart/2005/8/layout/hList7"/>
    <dgm:cxn modelId="{A4B2A1E6-9124-4857-A895-7F6920970C23}" type="presParOf" srcId="{931AEA3B-3B2A-432A-9B37-A164F4218258}" destId="{6DE29959-B436-4743-A03B-387AE49FEE8A}" srcOrd="3" destOrd="0" presId="urn:microsoft.com/office/officeart/2005/8/layout/hList7"/>
    <dgm:cxn modelId="{23AF7061-3D04-41A6-BB59-CED7D5238F10}" type="presParOf" srcId="{8BBB768C-1291-4F53-A5D6-92805023294D}" destId="{32C1DC49-D0F0-4635-BD45-497C03610CD3}" srcOrd="5" destOrd="0" presId="urn:microsoft.com/office/officeart/2005/8/layout/hList7"/>
    <dgm:cxn modelId="{015EAE69-193C-442C-B8B9-208E0059CEB2}" type="presParOf" srcId="{8BBB768C-1291-4F53-A5D6-92805023294D}" destId="{FBCB35E7-F9F8-4DBC-A276-44B088FB3318}" srcOrd="6" destOrd="0" presId="urn:microsoft.com/office/officeart/2005/8/layout/hList7"/>
    <dgm:cxn modelId="{736D1055-8F15-4380-992A-459754987385}" type="presParOf" srcId="{FBCB35E7-F9F8-4DBC-A276-44B088FB3318}" destId="{66B20099-4A1E-4829-9E9C-54DE49DCD8B9}" srcOrd="0" destOrd="0" presId="urn:microsoft.com/office/officeart/2005/8/layout/hList7"/>
    <dgm:cxn modelId="{CC175DC4-6D1C-4770-92C9-C49BBED5CA2C}" type="presParOf" srcId="{FBCB35E7-F9F8-4DBC-A276-44B088FB3318}" destId="{0C633A7C-B72F-4280-970E-4444A825D725}" srcOrd="1" destOrd="0" presId="urn:microsoft.com/office/officeart/2005/8/layout/hList7"/>
    <dgm:cxn modelId="{B2EBBFD7-4C07-4041-90C4-D9DA2311F3E0}" type="presParOf" srcId="{FBCB35E7-F9F8-4DBC-A276-44B088FB3318}" destId="{4949F2D2-433C-431F-B910-E4EB3A9FBE4D}" srcOrd="2" destOrd="0" presId="urn:microsoft.com/office/officeart/2005/8/layout/hList7"/>
    <dgm:cxn modelId="{9267A5FB-9705-49CE-B92E-8D8AC0DCA1C4}" type="presParOf" srcId="{FBCB35E7-F9F8-4DBC-A276-44B088FB3318}" destId="{3F5C3938-689F-4D87-A175-67BD73C4339C}"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5589B-6CA2-400F-98C7-45DD2BA8EDF2}">
      <dsp:nvSpPr>
        <dsp:cNvPr id="0" name=""/>
        <dsp:cNvSpPr/>
      </dsp:nvSpPr>
      <dsp:spPr>
        <a:xfrm>
          <a:off x="1294818" y="107483"/>
          <a:ext cx="2133139" cy="74081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B538E8-3003-46DE-9B0E-34DC350F3083}">
      <dsp:nvSpPr>
        <dsp:cNvPr id="0" name=""/>
        <dsp:cNvSpPr/>
      </dsp:nvSpPr>
      <dsp:spPr>
        <a:xfrm>
          <a:off x="2157995" y="1921479"/>
          <a:ext cx="413399" cy="264575"/>
        </a:xfrm>
        <a:prstGeom prst="downArrow">
          <a:avLst/>
        </a:prstGeom>
        <a:solidFill>
          <a:schemeClr val="accent1">
            <a:tint val="60000"/>
            <a:hueOff val="0"/>
            <a:satOff val="0"/>
            <a:lumOff val="0"/>
            <a:alphaOff val="0"/>
          </a:schemeClr>
        </a:solidFill>
        <a:ln w="9525" cap="flat"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D63EBC2E-A7B1-4453-9B6D-89630DDE2BE4}">
      <dsp:nvSpPr>
        <dsp:cNvPr id="0" name=""/>
        <dsp:cNvSpPr/>
      </dsp:nvSpPr>
      <dsp:spPr>
        <a:xfrm>
          <a:off x="1372537" y="2133139"/>
          <a:ext cx="1984316" cy="496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Entry Domain</a:t>
          </a:r>
        </a:p>
      </dsp:txBody>
      <dsp:txXfrm>
        <a:off x="1372537" y="2133139"/>
        <a:ext cx="1984316" cy="496079"/>
      </dsp:txXfrm>
    </dsp:sp>
    <dsp:sp modelId="{6D06C4DC-67CA-46A6-82FC-AE7BCCE0AFF5}">
      <dsp:nvSpPr>
        <dsp:cNvPr id="0" name=""/>
        <dsp:cNvSpPr/>
      </dsp:nvSpPr>
      <dsp:spPr>
        <a:xfrm>
          <a:off x="2070355" y="905509"/>
          <a:ext cx="744118" cy="744118"/>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O365 Web</a:t>
          </a:r>
        </a:p>
      </dsp:txBody>
      <dsp:txXfrm>
        <a:off x="2179329" y="1014483"/>
        <a:ext cx="526170" cy="526170"/>
      </dsp:txXfrm>
    </dsp:sp>
    <dsp:sp modelId="{FC895C86-1544-4FDF-8E5E-AE209D40AC51}">
      <dsp:nvSpPr>
        <dsp:cNvPr id="0" name=""/>
        <dsp:cNvSpPr/>
      </dsp:nvSpPr>
      <dsp:spPr>
        <a:xfrm>
          <a:off x="1537897" y="347255"/>
          <a:ext cx="744118" cy="744118"/>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Store</a:t>
          </a:r>
        </a:p>
      </dsp:txBody>
      <dsp:txXfrm>
        <a:off x="1646871" y="456229"/>
        <a:ext cx="526170" cy="526170"/>
      </dsp:txXfrm>
    </dsp:sp>
    <dsp:sp modelId="{B6E5EDE1-3887-412A-B2A4-9172271C001C}">
      <dsp:nvSpPr>
        <dsp:cNvPr id="0" name=""/>
        <dsp:cNvSpPr/>
      </dsp:nvSpPr>
      <dsp:spPr>
        <a:xfrm>
          <a:off x="2298551" y="167344"/>
          <a:ext cx="744118" cy="744118"/>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Office.com</a:t>
          </a:r>
        </a:p>
      </dsp:txBody>
      <dsp:txXfrm>
        <a:off x="2407525" y="276318"/>
        <a:ext cx="526170" cy="526170"/>
      </dsp:txXfrm>
    </dsp:sp>
    <dsp:sp modelId="{8877E898-22A6-438B-A68F-5FFE83EB6E03}">
      <dsp:nvSpPr>
        <dsp:cNvPr id="0" name=""/>
        <dsp:cNvSpPr/>
      </dsp:nvSpPr>
      <dsp:spPr>
        <a:xfrm>
          <a:off x="1207177" y="16535"/>
          <a:ext cx="2315035" cy="1852028"/>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5589B-6CA2-400F-98C7-45DD2BA8EDF2}">
      <dsp:nvSpPr>
        <dsp:cNvPr id="0" name=""/>
        <dsp:cNvSpPr/>
      </dsp:nvSpPr>
      <dsp:spPr>
        <a:xfrm>
          <a:off x="1294818" y="107483"/>
          <a:ext cx="2133139" cy="74081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B538E8-3003-46DE-9B0E-34DC350F3083}">
      <dsp:nvSpPr>
        <dsp:cNvPr id="0" name=""/>
        <dsp:cNvSpPr/>
      </dsp:nvSpPr>
      <dsp:spPr>
        <a:xfrm>
          <a:off x="2157995" y="1921479"/>
          <a:ext cx="413399" cy="264575"/>
        </a:xfrm>
        <a:prstGeom prst="downArrow">
          <a:avLst/>
        </a:prstGeom>
        <a:solidFill>
          <a:schemeClr val="accent1">
            <a:tint val="60000"/>
            <a:hueOff val="0"/>
            <a:satOff val="0"/>
            <a:lumOff val="0"/>
            <a:alphaOff val="0"/>
          </a:schemeClr>
        </a:solidFill>
        <a:ln w="9525" cap="flat"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D63EBC2E-A7B1-4453-9B6D-89630DDE2BE4}">
      <dsp:nvSpPr>
        <dsp:cNvPr id="0" name=""/>
        <dsp:cNvSpPr/>
      </dsp:nvSpPr>
      <dsp:spPr>
        <a:xfrm>
          <a:off x="1372537" y="2133139"/>
          <a:ext cx="1984316" cy="496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Traffic Channel</a:t>
          </a:r>
        </a:p>
      </dsp:txBody>
      <dsp:txXfrm>
        <a:off x="1372537" y="2133139"/>
        <a:ext cx="1984316" cy="496079"/>
      </dsp:txXfrm>
    </dsp:sp>
    <dsp:sp modelId="{6D06C4DC-67CA-46A6-82FC-AE7BCCE0AFF5}">
      <dsp:nvSpPr>
        <dsp:cNvPr id="0" name=""/>
        <dsp:cNvSpPr/>
      </dsp:nvSpPr>
      <dsp:spPr>
        <a:xfrm>
          <a:off x="2070355" y="905509"/>
          <a:ext cx="744118" cy="744118"/>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Organic Search</a:t>
          </a:r>
        </a:p>
      </dsp:txBody>
      <dsp:txXfrm>
        <a:off x="2179329" y="1014483"/>
        <a:ext cx="526170" cy="526170"/>
      </dsp:txXfrm>
    </dsp:sp>
    <dsp:sp modelId="{FC895C86-1544-4FDF-8E5E-AE209D40AC51}">
      <dsp:nvSpPr>
        <dsp:cNvPr id="0" name=""/>
        <dsp:cNvSpPr/>
      </dsp:nvSpPr>
      <dsp:spPr>
        <a:xfrm>
          <a:off x="1537897" y="347255"/>
          <a:ext cx="744118" cy="744118"/>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Direct</a:t>
          </a:r>
        </a:p>
      </dsp:txBody>
      <dsp:txXfrm>
        <a:off x="1646871" y="456229"/>
        <a:ext cx="526170" cy="526170"/>
      </dsp:txXfrm>
    </dsp:sp>
    <dsp:sp modelId="{01E6BBE1-DBE6-4E9F-A15C-215D624E8262}">
      <dsp:nvSpPr>
        <dsp:cNvPr id="0" name=""/>
        <dsp:cNvSpPr/>
      </dsp:nvSpPr>
      <dsp:spPr>
        <a:xfrm>
          <a:off x="2298551" y="167344"/>
          <a:ext cx="744118" cy="744118"/>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O&amp;O</a:t>
          </a:r>
        </a:p>
      </dsp:txBody>
      <dsp:txXfrm>
        <a:off x="2407525" y="276318"/>
        <a:ext cx="526170" cy="526170"/>
      </dsp:txXfrm>
    </dsp:sp>
    <dsp:sp modelId="{8877E898-22A6-438B-A68F-5FFE83EB6E03}">
      <dsp:nvSpPr>
        <dsp:cNvPr id="0" name=""/>
        <dsp:cNvSpPr/>
      </dsp:nvSpPr>
      <dsp:spPr>
        <a:xfrm>
          <a:off x="1207177" y="16535"/>
          <a:ext cx="2315035" cy="1852028"/>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AAD16-0542-49C0-8AB2-DE9347A46D9C}">
      <dsp:nvSpPr>
        <dsp:cNvPr id="0" name=""/>
        <dsp:cNvSpPr/>
      </dsp:nvSpPr>
      <dsp:spPr>
        <a:xfrm>
          <a:off x="2056" y="0"/>
          <a:ext cx="2155391" cy="44279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New/Return</a:t>
          </a:r>
        </a:p>
      </dsp:txBody>
      <dsp:txXfrm>
        <a:off x="2056" y="1771184"/>
        <a:ext cx="2155391" cy="1771184"/>
      </dsp:txXfrm>
    </dsp:sp>
    <dsp:sp modelId="{11413A36-FEA9-4E03-8BAA-02AA1D1F9F5C}">
      <dsp:nvSpPr>
        <dsp:cNvPr id="0" name=""/>
        <dsp:cNvSpPr/>
      </dsp:nvSpPr>
      <dsp:spPr>
        <a:xfrm>
          <a:off x="342496" y="265677"/>
          <a:ext cx="1474511" cy="1474511"/>
        </a:xfrm>
        <a:prstGeom prst="ellipse">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E6C3A1-DA54-441A-99A8-C0A8FAB9C7F5}">
      <dsp:nvSpPr>
        <dsp:cNvPr id="0" name=""/>
        <dsp:cNvSpPr/>
      </dsp:nvSpPr>
      <dsp:spPr>
        <a:xfrm>
          <a:off x="2222109" y="0"/>
          <a:ext cx="2155391" cy="44279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Entry Path</a:t>
          </a:r>
        </a:p>
      </dsp:txBody>
      <dsp:txXfrm>
        <a:off x="2222109" y="1771184"/>
        <a:ext cx="2155391" cy="1771184"/>
      </dsp:txXfrm>
    </dsp:sp>
    <dsp:sp modelId="{39EBE5D7-594D-4F87-83D2-7C1F37987B9B}">
      <dsp:nvSpPr>
        <dsp:cNvPr id="0" name=""/>
        <dsp:cNvSpPr/>
      </dsp:nvSpPr>
      <dsp:spPr>
        <a:xfrm>
          <a:off x="2562548" y="265677"/>
          <a:ext cx="1474511" cy="1474511"/>
        </a:xfrm>
        <a:prstGeom prst="ellipse">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52CBA7-EEBB-4705-9B6C-5F02E8F95A27}">
      <dsp:nvSpPr>
        <dsp:cNvPr id="0" name=""/>
        <dsp:cNvSpPr/>
      </dsp:nvSpPr>
      <dsp:spPr>
        <a:xfrm>
          <a:off x="4442161" y="0"/>
          <a:ext cx="2155391" cy="44279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Engagement</a:t>
          </a:r>
        </a:p>
      </dsp:txBody>
      <dsp:txXfrm>
        <a:off x="4442161" y="1771184"/>
        <a:ext cx="2155391" cy="1771184"/>
      </dsp:txXfrm>
    </dsp:sp>
    <dsp:sp modelId="{6DE29959-B436-4743-A03B-387AE49FEE8A}">
      <dsp:nvSpPr>
        <dsp:cNvPr id="0" name=""/>
        <dsp:cNvSpPr/>
      </dsp:nvSpPr>
      <dsp:spPr>
        <a:xfrm>
          <a:off x="4782601" y="265677"/>
          <a:ext cx="1474511" cy="1474511"/>
        </a:xfrm>
        <a:prstGeom prst="ellipse">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B20099-4A1E-4829-9E9C-54DE49DCD8B9}">
      <dsp:nvSpPr>
        <dsp:cNvPr id="0" name=""/>
        <dsp:cNvSpPr/>
      </dsp:nvSpPr>
      <dsp:spPr>
        <a:xfrm>
          <a:off x="6662214" y="0"/>
          <a:ext cx="2155391" cy="44279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t" anchorCtr="1">
          <a:noAutofit/>
        </a:bodyPr>
        <a:lstStyle/>
        <a:p>
          <a:pPr marL="0" lvl="0" indent="0" algn="l" defTabSz="1111250">
            <a:lnSpc>
              <a:spcPct val="90000"/>
            </a:lnSpc>
            <a:spcBef>
              <a:spcPct val="0"/>
            </a:spcBef>
            <a:spcAft>
              <a:spcPct val="35000"/>
            </a:spcAft>
            <a:buNone/>
          </a:pPr>
          <a:r>
            <a:rPr lang="en-US" sz="2500" kern="1200"/>
            <a:t>Tabs Engagement</a:t>
          </a:r>
          <a:endParaRPr lang="en-US" sz="2500" kern="1200" dirty="0"/>
        </a:p>
        <a:p>
          <a:pPr marL="228600" lvl="1" indent="-228600" algn="l" defTabSz="889000">
            <a:lnSpc>
              <a:spcPct val="90000"/>
            </a:lnSpc>
            <a:spcBef>
              <a:spcPct val="0"/>
            </a:spcBef>
            <a:spcAft>
              <a:spcPct val="15000"/>
            </a:spcAft>
            <a:buChar char="•"/>
          </a:pPr>
          <a:endParaRPr lang="en-US" sz="2000" kern="1200" dirty="0"/>
        </a:p>
      </dsp:txBody>
      <dsp:txXfrm>
        <a:off x="6662214" y="1771184"/>
        <a:ext cx="2155391" cy="1771184"/>
      </dsp:txXfrm>
    </dsp:sp>
    <dsp:sp modelId="{3F5C3938-689F-4D87-A175-67BD73C4339C}">
      <dsp:nvSpPr>
        <dsp:cNvPr id="0" name=""/>
        <dsp:cNvSpPr/>
      </dsp:nvSpPr>
      <dsp:spPr>
        <a:xfrm>
          <a:off x="7002654" y="265677"/>
          <a:ext cx="1474511" cy="1474511"/>
        </a:xfrm>
        <a:prstGeom prst="ellipse">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23DACE-A4FE-46DE-83C9-556985311FB2}">
      <dsp:nvSpPr>
        <dsp:cNvPr id="0" name=""/>
        <dsp:cNvSpPr/>
      </dsp:nvSpPr>
      <dsp:spPr>
        <a:xfrm>
          <a:off x="352786" y="3542369"/>
          <a:ext cx="8114089" cy="664194"/>
        </a:xfrm>
        <a:prstGeom prst="leftRight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76D96-71BB-48AF-9FC8-9B360F42906F}" type="datetimeFigureOut">
              <a:rPr lang="en-IN" smtClean="0"/>
              <a:pPr/>
              <a:t>10-06-2019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21A9A6-4524-4923-A564-9B7EDB40758F}" type="slidenum">
              <a:rPr lang="en-IN" smtClean="0"/>
              <a:pPr/>
              <a:t>‹#›</a:t>
            </a:fld>
            <a:endParaRPr lang="en-IN" dirty="0"/>
          </a:p>
        </p:txBody>
      </p:sp>
    </p:spTree>
    <p:extLst>
      <p:ext uri="{BB962C8B-B14F-4D97-AF65-F5344CB8AC3E}">
        <p14:creationId xmlns:p14="http://schemas.microsoft.com/office/powerpoint/2010/main" val="51084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nam06.safelinks.protection.outlook.com/?url=https%3A%2F%2Fmicrosoft.visualstudio.com%2FDefaultCollection%2FOSGS%2F_workitems%2Fedit%2F20356404&amp;data=02%7C01%7Cv-albgar%40microsoft.com%7Ca1ec950f9319427bd74808d6c820afa1%7C72f988bf86f141af91ab2d7cd011db47%7C1%7C0%7C636916440039402027&amp;sdata=JMH2A9vbF%2BnXMVsdY7N3anxQ9n2WNfIZ4AQVeVLX%2F4w%3D&amp;reserved=0"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Note: </a:t>
            </a:r>
          </a:p>
          <a:p>
            <a:pPr marL="285750" indent="-285750">
              <a:buFont typeface="Arial" panose="020B0604020202020204" pitchFamily="34" charset="0"/>
              <a:buChar char="•"/>
            </a:pPr>
            <a:r>
              <a:rPr lang="en-US" sz="1200" i="1" dirty="0"/>
              <a:t>As per </a:t>
            </a:r>
            <a:r>
              <a:rPr lang="en-US" sz="1200" i="1" u="sng" dirty="0">
                <a:hlinkClick r:id="rId3"/>
              </a:rPr>
              <a:t>20356404</a:t>
            </a:r>
            <a:r>
              <a:rPr lang="en-US" sz="1200" i="1" dirty="0"/>
              <a:t> – ‘</a:t>
            </a:r>
            <a:r>
              <a:rPr lang="en-US" sz="1200" i="1" dirty="0" err="1"/>
              <a:t>SurfaceGo</a:t>
            </a:r>
            <a:r>
              <a:rPr lang="en-US" sz="1200" i="1" dirty="0"/>
              <a:t>’ redirected in AU/SG to ‘Surface Go bundle’ from 3/17-3/29 which will impact to reporting for this test during the period of time. </a:t>
            </a:r>
          </a:p>
          <a:p>
            <a:pPr marL="285750" indent="-285750">
              <a:buFont typeface="Arial" panose="020B0604020202020204" pitchFamily="34" charset="0"/>
              <a:buChar char="•"/>
            </a:pPr>
            <a:r>
              <a:rPr lang="en-US" sz="1200" i="1" dirty="0"/>
              <a:t>For US and CA - excluded </a:t>
            </a:r>
            <a:r>
              <a:rPr lang="en-US" sz="1200" i="1" dirty="0" err="1"/>
              <a:t>SurfaceGo</a:t>
            </a:r>
            <a:r>
              <a:rPr lang="en-US" sz="1200" i="1" dirty="0"/>
              <a:t> and Surface Pro as per experiment. </a:t>
            </a:r>
          </a:p>
          <a:p>
            <a:endParaRPr lang="en-US" dirty="0"/>
          </a:p>
        </p:txBody>
      </p:sp>
      <p:sp>
        <p:nvSpPr>
          <p:cNvPr id="4" name="Slide Number Placeholder 3"/>
          <p:cNvSpPr>
            <a:spLocks noGrp="1"/>
          </p:cNvSpPr>
          <p:nvPr>
            <p:ph type="sldNum" sz="quarter" idx="5"/>
          </p:nvPr>
        </p:nvSpPr>
        <p:spPr/>
        <p:txBody>
          <a:bodyPr/>
          <a:lstStyle/>
          <a:p>
            <a:fld id="{A621A9A6-4524-4923-A564-9B7EDB40758F}" type="slidenum">
              <a:rPr lang="en-IN" smtClean="0"/>
              <a:pPr/>
              <a:t>1</a:t>
            </a:fld>
            <a:endParaRPr lang="en-IN" dirty="0"/>
          </a:p>
        </p:txBody>
      </p:sp>
    </p:spTree>
    <p:extLst>
      <p:ext uri="{BB962C8B-B14F-4D97-AF65-F5344CB8AC3E}">
        <p14:creationId xmlns:p14="http://schemas.microsoft.com/office/powerpoint/2010/main" val="2267507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3077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3350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4655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9552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188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330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7853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C111C2-43FD-4C39-888D-87DC0762D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29289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7" name="Picture 6" descr="Two people looking at a laptop and smiling">
            <a:extLst>
              <a:ext uri="{FF2B5EF4-FFF2-40B4-BE49-F238E27FC236}">
                <a16:creationId xmlns:a16="http://schemas.microsoft.com/office/drawing/2014/main" id="{029FB364-BE4F-4587-A1D1-9B545C58CD4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2198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24524730"/>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554"/>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6025511"/>
      </p:ext>
    </p:extLst>
  </p:cSld>
  <p:clrMapOvr>
    <a:masterClrMapping/>
  </p:clrMapOvr>
  <p:transition>
    <p:fade/>
  </p:transition>
  <p:hf hdr="0" ftr="0" dt="0"/>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3152001"/>
            <a:ext cx="4161981" cy="553998"/>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5614577"/>
      </p:ext>
    </p:extLst>
  </p:cSld>
  <p:clrMapOvr>
    <a:masterClrMapping/>
  </p:clrMapOvr>
  <p:transition>
    <p:fade/>
  </p:transition>
  <p:hf hdr="0" ftr="0" dt="0"/>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966971543"/>
      </p:ext>
    </p:extLst>
  </p:cSld>
  <p:clrMapOvr>
    <a:masterClrMapping/>
  </p:clrMapOvr>
  <p:transition>
    <p:fade/>
  </p:transition>
  <p:hf hdr="0" ftr="0" dt="0"/>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5438001"/>
            <a:ext cx="11018520" cy="553998"/>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458765"/>
      </p:ext>
    </p:extLst>
  </p:cSld>
  <p:clrMapOvr>
    <a:masterClrMapping/>
  </p:clrMapOvr>
  <p:transition>
    <p:fade/>
  </p:transition>
  <p:hf hdr="0" ftr="0" dt="0"/>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866001"/>
            <a:ext cx="11018520" cy="553998"/>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0227430"/>
      </p:ext>
    </p:extLst>
  </p:cSld>
  <p:clrMapOvr>
    <a:masterClrMapping/>
  </p:clrMapOvr>
  <p:transition>
    <p:fade/>
  </p:transition>
  <p:hf hdr="0" ftr="0" dt="0"/>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58270110"/>
      </p:ext>
    </p:extLst>
  </p:cSld>
  <p:clrMapOvr>
    <a:masterClrMapping/>
  </p:clrMapOvr>
  <p:transition>
    <p:fade/>
  </p:transition>
  <p:hf hdr="0" ftr="0" dt="0"/>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2291106"/>
      </p:ext>
    </p:extLst>
  </p:cSld>
  <p:clrMapOvr>
    <a:masterClrMapping/>
  </p:clrMapOvr>
  <p:transition>
    <p:fade/>
  </p:transition>
  <p:hf hdr="0" ftr="0" dt="0"/>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49779466"/>
      </p:ext>
    </p:extLst>
  </p:cSld>
  <p:clrMapOvr>
    <a:masterClrMapping/>
  </p:clrMapOvr>
  <p:transition>
    <p:fade/>
  </p:transition>
  <p:hf hdr="0" ftr="0" dt="0"/>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5497F3D2-4B1F-4B39-9F73-BA917D388B3B}"/>
              </a:ext>
            </a:extLst>
          </p:cNvPr>
          <p:cNvSpPr>
            <a:spLocks noGrp="1"/>
          </p:cNvSpPr>
          <p:nvPr>
            <p:ph type="body" sz="quarter" idx="11" hasCustomPrompt="1"/>
          </p:nvPr>
        </p:nvSpPr>
        <p:spPr>
          <a:xfrm>
            <a:off x="8128000" y="2017713"/>
            <a:ext cx="3481388" cy="307777"/>
          </a:xfrm>
        </p:spPr>
        <p:txBody>
          <a:bodyPr wrap="square">
            <a:spAutoFit/>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Add a caption</a:t>
            </a:r>
          </a:p>
        </p:txBody>
      </p:sp>
      <p:sp>
        <p:nvSpPr>
          <p:cNvPr id="3" name="Picture Placeholder 2" descr="This screen 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4200" y="1436688"/>
            <a:ext cx="7253288" cy="4832350"/>
          </a:xfrm>
          <a:blipFill>
            <a:blip r:embed="rId2"/>
            <a:stretch>
              <a:fillRect/>
            </a:stretch>
          </a:blipFill>
        </p:spPr>
        <p:txBody>
          <a:bodyPr bIns="1097280" anchor="ctr">
            <a:noAutofit/>
          </a:bodyPr>
          <a:lstStyle>
            <a:lvl1pPr marL="0" indent="0" algn="ctr">
              <a:buNone/>
              <a:defRPr sz="1400" b="1">
                <a:solidFill>
                  <a:srgbClr val="000000"/>
                </a:solidFill>
              </a:defRPr>
            </a:lvl1pPr>
          </a:lstStyle>
          <a:p>
            <a:r>
              <a:rPr lang="en-US" dirty="0"/>
              <a:t>Drag &amp; drop your screen shot here </a:t>
            </a:r>
            <a:br>
              <a:rPr lang="en-US" dirty="0"/>
            </a:br>
            <a:r>
              <a:rPr lang="en-US" dirty="0"/>
              <a:t>or click or tap icon below to insert </a:t>
            </a:r>
          </a:p>
        </p:txBody>
      </p:sp>
    </p:spTree>
    <p:extLst>
      <p:ext uri="{BB962C8B-B14F-4D97-AF65-F5344CB8AC3E}">
        <p14:creationId xmlns:p14="http://schemas.microsoft.com/office/powerpoint/2010/main" val="453192126"/>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6">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12">
          <p15:clr>
            <a:srgbClr val="5ACBF0"/>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8" name="Picture 7" descr="Two people looking at a laptop and smiling">
            <a:extLst>
              <a:ext uri="{FF2B5EF4-FFF2-40B4-BE49-F238E27FC236}">
                <a16:creationId xmlns:a16="http://schemas.microsoft.com/office/drawing/2014/main" id="{748E4C67-8014-4AC1-9B8E-F3908236476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160728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7996"/>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356100" y="2447039"/>
            <a:ext cx="7251192" cy="369332"/>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356100" y="2017713"/>
            <a:ext cx="72532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636312"/>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588263" y="3179701"/>
            <a:ext cx="3182621" cy="498598"/>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173767373"/>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588263" y="3179701"/>
            <a:ext cx="3182621" cy="498598"/>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spAutoFit/>
          </a:bodyPr>
          <a:lstStyle>
            <a:lvl1pPr marL="0" indent="0">
              <a:spcAft>
                <a:spcPts val="1200"/>
              </a:spcAft>
              <a:buNone/>
              <a:defRPr sz="2800"/>
            </a:lvl1pPr>
            <a:lvl2pPr marL="228600" indent="0">
              <a:buNone/>
              <a:defRPr/>
            </a:lvl2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674371"/>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509227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82833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832850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18206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25545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8078302"/>
      </p:ext>
    </p:extLst>
  </p:cSld>
  <p:clrMapOvr>
    <a:overrideClrMapping bg1="dk1" tx1="lt1" bg2="dk2" tx2="lt2" accent1="accent1" accent2="accent2" accent3="accent3" accent4="accent4" accent5="accent5" accent6="accent6" hlink="hlink" folHlink="folHlink"/>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586740" y="457200"/>
            <a:ext cx="11018520" cy="553998"/>
          </a:xfrm>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6740"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91443830"/>
      </p:ext>
    </p:extLst>
  </p:cSld>
  <p:clrMapOvr>
    <a:masterClrMapping/>
  </p:clrMapOvr>
  <p:transition>
    <p:fade/>
  </p:transition>
  <p:hf hdr="0" ftr="0" dt="0"/>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17405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593705281"/>
      </p:ext>
    </p:extLst>
  </p:cSld>
  <p:clrMapOvr>
    <a:overrideClrMapping bg1="dk1" tx1="lt1" bg2="dk2" tx2="lt2" accent1="accent1" accent2="accent2" accent3="accent3" accent4="accent4" accent5="accent5" accent6="accent6" hlink="hlink" folHlink="folHlink"/>
  </p:clrMapOvr>
  <p:transition>
    <p:fade/>
  </p:transition>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484870963"/>
      </p:ext>
    </p:extLst>
  </p:cSld>
  <p:clrMapOvr>
    <a:masterClrMapping/>
  </p:clrMapOvr>
  <p:transition>
    <p:fade/>
  </p:transition>
  <p:hf hdr="0" ftr="0" dt="0"/>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5439">
                      <a:schemeClr val="bg1"/>
                    </a:gs>
                    <a:gs pos="73000">
                      <a:schemeClr val="bg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5439">
                      <a:schemeClr val="bg1"/>
                    </a:gs>
                    <a:gs pos="73000">
                      <a:schemeClr val="bg1"/>
                    </a:gs>
                  </a:gsLst>
                  <a:lin ang="5400000" scaled="0"/>
                </a:gradFill>
                <a:latin typeface="+mj-lt"/>
              </a:defRPr>
            </a:lvl1pPr>
          </a:lstStyle>
          <a:p>
            <a:pPr lvl="0"/>
            <a:r>
              <a:rPr lang="en-US"/>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537" y="226380"/>
            <a:ext cx="2100768" cy="772864"/>
          </a:xfrm>
          <a:prstGeom prst="rect">
            <a:avLst/>
          </a:prstGeom>
        </p:spPr>
      </p:pic>
      <p:sp>
        <p:nvSpPr>
          <p:cNvPr id="6" name="TextBox 5"/>
          <p:cNvSpPr txBox="1"/>
          <p:nvPr userDrawn="1"/>
        </p:nvSpPr>
        <p:spPr>
          <a:xfrm>
            <a:off x="7939961" y="6478690"/>
            <a:ext cx="3959210" cy="162955"/>
          </a:xfrm>
          <a:prstGeom prst="rect">
            <a:avLst/>
          </a:prstGeom>
          <a:noFill/>
        </p:spPr>
        <p:txBody>
          <a:bodyPr wrap="square" lIns="0" tIns="0" rIns="0" bIns="0" rtlCol="0">
            <a:spAutoFit/>
          </a:bodyPr>
          <a:lstStyle/>
          <a:p>
            <a:pPr algn="r">
              <a:lnSpc>
                <a:spcPct val="90000"/>
              </a:lnSpc>
              <a:spcAft>
                <a:spcPts val="588"/>
              </a:spcAft>
            </a:pPr>
            <a:r>
              <a:rPr lang="en-US" sz="1176" baseline="0" dirty="0">
                <a:solidFill>
                  <a:schemeClr val="bg1"/>
                </a:solidFill>
              </a:rPr>
              <a:t>Microsoft Stores</a:t>
            </a:r>
            <a:endParaRPr lang="en-US" sz="1176" dirty="0">
              <a:solidFill>
                <a:schemeClr val="bg1"/>
              </a:solidFill>
            </a:endParaRPr>
          </a:p>
        </p:txBody>
      </p:sp>
    </p:spTree>
    <p:extLst>
      <p:ext uri="{BB962C8B-B14F-4D97-AF65-F5344CB8AC3E}">
        <p14:creationId xmlns:p14="http://schemas.microsoft.com/office/powerpoint/2010/main" val="6665124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Picture 8" descr="Two people looking at a laptop and smiling">
            <a:extLst>
              <a:ext uri="{FF2B5EF4-FFF2-40B4-BE49-F238E27FC236}">
                <a16:creationId xmlns:a16="http://schemas.microsoft.com/office/drawing/2014/main" id="{68F2014D-1498-44EC-819E-5078F5999E3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110397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Picture 8" descr="Two people looking at a laptop and smiling">
            <a:extLst>
              <a:ext uri="{FF2B5EF4-FFF2-40B4-BE49-F238E27FC236}">
                <a16:creationId xmlns:a16="http://schemas.microsoft.com/office/drawing/2014/main" id="{BFEDD85C-41A7-4179-8BF4-3ABD68B8285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30137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8552570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6899394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C2DBA31-9AB2-4B74-93B1-14FDDD126228}"/>
              </a:ext>
            </a:extLst>
          </p:cNvPr>
          <p:cNvSpPr>
            <a:spLocks noGrp="1"/>
          </p:cNvSpPr>
          <p:nvPr>
            <p:ph type="body" sz="quarter" idx="11"/>
          </p:nvPr>
        </p:nvSpPr>
        <p:spPr>
          <a:xfrm>
            <a:off x="586390" y="1348076"/>
            <a:ext cx="11023720" cy="1735860"/>
          </a:xfrm>
        </p:spPr>
        <p:txBody>
          <a:bodyPr/>
          <a:lstStyle>
            <a:lvl1pPr marL="228600" indent="-173038">
              <a:spcAft>
                <a:spcPts val="800"/>
              </a:spcAft>
              <a:defRPr sz="2600">
                <a:solidFill>
                  <a:schemeClr val="accent1"/>
                </a:solidFill>
              </a:defRPr>
            </a:lvl1pPr>
            <a:lvl2pPr marL="457200" indent="-17145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2DC95CD9-ED46-4B9E-B357-5D6753F0B367}"/>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845784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SULT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251989" y="212757"/>
            <a:ext cx="11688023" cy="492443"/>
          </a:xfrm>
        </p:spPr>
        <p:txBody>
          <a:bodyPr/>
          <a:lstStyle>
            <a:lvl1pPr>
              <a:defRPr sz="3200"/>
            </a:lvl1pPr>
          </a:lstStyle>
          <a:p>
            <a:r>
              <a:rPr lang="en-US" dirty="0"/>
              <a:t>Click to edit Master title style</a:t>
            </a:r>
          </a:p>
        </p:txBody>
      </p:sp>
      <p:sp>
        <p:nvSpPr>
          <p:cNvPr id="5" name="Text Placeholder 2">
            <a:extLst>
              <a:ext uri="{FF2B5EF4-FFF2-40B4-BE49-F238E27FC236}">
                <a16:creationId xmlns:a16="http://schemas.microsoft.com/office/drawing/2014/main" id="{0ECD1940-32A8-42D6-B5D8-92F1C201A6C4}"/>
              </a:ext>
            </a:extLst>
          </p:cNvPr>
          <p:cNvSpPr>
            <a:spLocks noGrp="1"/>
          </p:cNvSpPr>
          <p:nvPr>
            <p:ph type="body" sz="quarter" idx="10"/>
          </p:nvPr>
        </p:nvSpPr>
        <p:spPr>
          <a:xfrm>
            <a:off x="251989" y="1098695"/>
            <a:ext cx="11688023" cy="1833835"/>
          </a:xfrm>
        </p:spPr>
        <p:txBody>
          <a:bodyPr/>
          <a:lstStyle>
            <a:lvl1pPr marL="285750" indent="-174625">
              <a:spcBef>
                <a:spcPts val="1800"/>
              </a:spcBef>
              <a:spcAft>
                <a:spcPts val="0"/>
              </a:spcAft>
              <a:defRPr sz="2600">
                <a:solidFill>
                  <a:schemeClr val="accent1"/>
                </a:solidFill>
              </a:defRPr>
            </a:lvl1pPr>
            <a:lvl2pPr marL="517525" indent="-171450">
              <a:spcBef>
                <a:spcPts val="480"/>
              </a:spcBef>
              <a:spcAft>
                <a:spcPts val="480"/>
              </a:spcAft>
              <a:tabLst/>
              <a:defRPr/>
            </a:lvl2pPr>
            <a:lvl3pPr marL="738188" indent="-165100">
              <a:spcBef>
                <a:spcPts val="480"/>
              </a:spcBef>
              <a:spcAft>
                <a:spcPts val="480"/>
              </a:spcAft>
              <a:defRPr/>
            </a:lvl3pPr>
            <a:lvl4pPr marL="914400" indent="-111125" defTabSz="858838">
              <a:spcBef>
                <a:spcPts val="480"/>
              </a:spcBef>
              <a:spcAft>
                <a:spcPts val="480"/>
              </a:spcAft>
              <a:defRPr/>
            </a:lvl4pPr>
            <a:lvl5pPr marL="1090613" indent="-168275">
              <a:spcBef>
                <a:spcPts val="480"/>
              </a:spcBef>
              <a:spcAft>
                <a:spcPts val="48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27032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251989" y="212757"/>
            <a:ext cx="11688023" cy="492443"/>
          </a:xfrm>
        </p:spPr>
        <p:txBody>
          <a:bodyPr/>
          <a:lstStyle>
            <a:lvl1pPr>
              <a:defRPr sz="3200"/>
            </a:lvl1pPr>
          </a:lstStyle>
          <a:p>
            <a:r>
              <a:rPr lang="en-US" dirty="0"/>
              <a:t>Click to edit Master title style</a:t>
            </a:r>
          </a:p>
        </p:txBody>
      </p:sp>
      <p:sp>
        <p:nvSpPr>
          <p:cNvPr id="5" name="Text Placeholder 2">
            <a:extLst>
              <a:ext uri="{FF2B5EF4-FFF2-40B4-BE49-F238E27FC236}">
                <a16:creationId xmlns:a16="http://schemas.microsoft.com/office/drawing/2014/main" id="{0ECD1940-32A8-42D6-B5D8-92F1C201A6C4}"/>
              </a:ext>
            </a:extLst>
          </p:cNvPr>
          <p:cNvSpPr>
            <a:spLocks noGrp="1"/>
          </p:cNvSpPr>
          <p:nvPr>
            <p:ph type="body" sz="quarter" idx="10"/>
          </p:nvPr>
        </p:nvSpPr>
        <p:spPr>
          <a:xfrm>
            <a:off x="251989" y="1098695"/>
            <a:ext cx="11688023" cy="1895391"/>
          </a:xfrm>
        </p:spPr>
        <p:txBody>
          <a:bodyPr>
            <a:spAutoFit/>
          </a:bodyPr>
          <a:lstStyle>
            <a:lvl1pPr marL="111125" indent="0">
              <a:spcBef>
                <a:spcPts val="2800"/>
              </a:spcBef>
              <a:spcAft>
                <a:spcPts val="0"/>
              </a:spcAft>
              <a:buNone/>
              <a:defRPr sz="2600">
                <a:solidFill>
                  <a:schemeClr val="accent1"/>
                </a:solidFill>
                <a:latin typeface="+mj-lt"/>
              </a:defRPr>
            </a:lvl1pPr>
            <a:lvl2pPr marL="517525" indent="-171450">
              <a:spcBef>
                <a:spcPts val="480"/>
              </a:spcBef>
              <a:spcAft>
                <a:spcPts val="480"/>
              </a:spcAft>
              <a:tabLst/>
              <a:defRPr sz="2400"/>
            </a:lvl2pPr>
            <a:lvl3pPr marL="738188" indent="-165100">
              <a:spcBef>
                <a:spcPts val="480"/>
              </a:spcBef>
              <a:spcAft>
                <a:spcPts val="480"/>
              </a:spcAft>
              <a:defRPr/>
            </a:lvl3pPr>
            <a:lvl4pPr marL="914400" indent="-111125" defTabSz="858838">
              <a:spcBef>
                <a:spcPts val="480"/>
              </a:spcBef>
              <a:spcAft>
                <a:spcPts val="480"/>
              </a:spcAft>
              <a:defRPr/>
            </a:lvl4pPr>
            <a:lvl5pPr marL="1090613" indent="-168275">
              <a:spcBef>
                <a:spcPts val="480"/>
              </a:spcBef>
              <a:spcAft>
                <a:spcPts val="48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1930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78765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558933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1786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24597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10862447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 Small">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DCCA3B1A-20AA-4313-90E0-192AE68F2E38}"/>
              </a:ext>
            </a:extLst>
          </p:cNvPr>
          <p:cNvSpPr>
            <a:spLocks noGrp="1"/>
          </p:cNvSpPr>
          <p:nvPr>
            <p:ph type="title"/>
          </p:nvPr>
        </p:nvSpPr>
        <p:spPr>
          <a:xfrm>
            <a:off x="262550" y="212757"/>
            <a:ext cx="11688023" cy="461665"/>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25103268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274023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554"/>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7563269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3152001"/>
            <a:ext cx="4161981" cy="553998"/>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2579571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151699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5438001"/>
            <a:ext cx="11018520" cy="553998"/>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9105654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6740" y="457200"/>
            <a:ext cx="11018520" cy="553998"/>
          </a:xfrm>
        </p:spPr>
        <p:txBody>
          <a:bodyPr/>
          <a:lstStyle/>
          <a:p>
            <a:r>
              <a:rPr lang="en-US" dirty="0"/>
              <a:t>Click to edit Master title style</a:t>
            </a:r>
          </a:p>
        </p:txBody>
      </p:sp>
      <p:sp>
        <p:nvSpPr>
          <p:cNvPr id="4" name="Text Placeholder 3"/>
          <p:cNvSpPr>
            <a:spLocks noGrp="1"/>
          </p:cNvSpPr>
          <p:nvPr>
            <p:ph type="body" sz="quarter" idx="10"/>
          </p:nvPr>
        </p:nvSpPr>
        <p:spPr>
          <a:xfrm>
            <a:off x="58674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89215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866001"/>
            <a:ext cx="11018520" cy="553998"/>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0848715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2604297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2762652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307777"/>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2795363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a:xfrm>
            <a:off x="586740" y="457200"/>
            <a:ext cx="11018520" cy="553998"/>
          </a:xfrm>
        </p:spPr>
        <p:txBody>
          <a:bodyPr/>
          <a:lstStyle/>
          <a:p>
            <a:r>
              <a:rPr lang="en-US" dirty="0"/>
              <a:t>Click to edit Master title style</a:t>
            </a:r>
          </a:p>
        </p:txBody>
      </p:sp>
      <p:sp>
        <p:nvSpPr>
          <p:cNvPr id="6" name="Text Placeholder 3">
            <a:extLst>
              <a:ext uri="{FF2B5EF4-FFF2-40B4-BE49-F238E27FC236}">
                <a16:creationId xmlns:a16="http://schemas.microsoft.com/office/drawing/2014/main" id="{5497F3D2-4B1F-4B39-9F73-BA917D388B3B}"/>
              </a:ext>
            </a:extLst>
          </p:cNvPr>
          <p:cNvSpPr>
            <a:spLocks noGrp="1"/>
          </p:cNvSpPr>
          <p:nvPr>
            <p:ph type="body" sz="quarter" idx="11" hasCustomPrompt="1"/>
          </p:nvPr>
        </p:nvSpPr>
        <p:spPr>
          <a:xfrm>
            <a:off x="8128000" y="2017713"/>
            <a:ext cx="3481388" cy="307777"/>
          </a:xfrm>
        </p:spPr>
        <p:txBody>
          <a:bodyPr wrap="square">
            <a:spAutoFit/>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Add a caption</a:t>
            </a:r>
          </a:p>
        </p:txBody>
      </p:sp>
      <p:sp>
        <p:nvSpPr>
          <p:cNvPr id="3" name="Picture Placeholder 2" descr="This screen 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97280" anchor="ctr">
            <a:noAutofit/>
          </a:bodyPr>
          <a:lstStyle>
            <a:lvl1pPr marL="0" indent="0" algn="ctr">
              <a:buNone/>
              <a:defRPr sz="1400" b="1">
                <a:solidFill>
                  <a:srgbClr val="000000"/>
                </a:solidFill>
              </a:defRPr>
            </a:lvl1pPr>
          </a:lstStyle>
          <a:p>
            <a:r>
              <a:rPr lang="en-US" dirty="0"/>
              <a:t>Drag &amp; drop your screen shot here </a:t>
            </a:r>
            <a:br>
              <a:rPr lang="en-US" dirty="0"/>
            </a:br>
            <a:r>
              <a:rPr lang="en-US" dirty="0"/>
              <a:t>or click or tap icon below to insert </a:t>
            </a:r>
          </a:p>
        </p:txBody>
      </p:sp>
    </p:spTree>
    <p:extLst>
      <p:ext uri="{BB962C8B-B14F-4D97-AF65-F5344CB8AC3E}">
        <p14:creationId xmlns:p14="http://schemas.microsoft.com/office/powerpoint/2010/main" val="9075456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6">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12">
          <p15:clr>
            <a:srgbClr val="5ACBF0"/>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7996"/>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356100" y="2447039"/>
            <a:ext cx="7251192" cy="369332"/>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356100" y="2017713"/>
            <a:ext cx="72532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53884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588263" y="3179701"/>
            <a:ext cx="3182621" cy="498598"/>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0591585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588263" y="3179701"/>
            <a:ext cx="3182621" cy="498598"/>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spAutoFit/>
          </a:bodyPr>
          <a:lstStyle>
            <a:lvl1pPr marL="0" indent="0">
              <a:spcAft>
                <a:spcPts val="1200"/>
              </a:spcAft>
              <a:buNone/>
              <a:defRPr sz="2800"/>
            </a:lvl1pPr>
            <a:lvl2pPr marL="228600" indent="0">
              <a:buNone/>
              <a:defRPr/>
            </a:lvl2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69825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2268829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42122285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6193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808512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7428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5627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36518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37108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2335279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1435679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1612749"/>
          </a:xfrm>
        </p:spPr>
        <p:txBody>
          <a:bodyPr wrap="square">
            <a:spAutoFit/>
          </a:bodyPr>
          <a:lstStyle>
            <a:lvl1pPr marL="0" indent="0">
              <a:buNone/>
              <a:defRPr>
                <a:latin typeface="+mn-lt"/>
              </a:defRPr>
            </a:lvl1pPr>
            <a:lvl2pPr marL="228600" indent="0">
              <a:buNone/>
              <a:defRPr>
                <a:latin typeface="+mn-lt"/>
              </a:defRPr>
            </a:lvl2pPr>
            <a:lvl3pPr marL="457200" indent="0">
              <a:buNone/>
              <a:defRPr>
                <a:latin typeface="+mn-lt"/>
              </a:defRPr>
            </a:lvl3pPr>
            <a:lvl4pPr marL="685800" indent="0">
              <a:buNone/>
              <a:defRPr>
                <a:latin typeface="+mn-lt"/>
              </a:defRPr>
            </a:lvl4pPr>
            <a:lvl5pPr marL="9144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18992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1612749"/>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530261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Semilight" panose="020B04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Semilight" panose="020B04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02394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0212519"/>
      </p:ext>
    </p:extLst>
  </p:cSld>
  <p:clrMapOvr>
    <a:masterClrMapping/>
  </p:clrMapOvr>
  <p:transition>
    <p:fade/>
  </p:transition>
  <p:hf hdr="0" ftr="0" dt="0"/>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mn-lt"/>
                <a:cs typeface="Segoe UI Semilight" panose="020B0402040204020203" pitchFamily="34" charset="0"/>
              </a:defRPr>
            </a:lvl1pPr>
            <a:lvl2pPr marL="427038" indent="-171450">
              <a:buFont typeface="Wingdings" panose="05000000000000000000" pitchFamily="2" charset="2"/>
              <a:buChar char=""/>
              <a:defRPr sz="2000" b="0">
                <a:latin typeface="+mn-lt"/>
              </a:defRPr>
            </a:lvl2pPr>
            <a:lvl3pPr marL="639763" indent="-188913">
              <a:buFont typeface="Wingdings" panose="05000000000000000000" pitchFamily="2" charset="2"/>
              <a:buChar char=""/>
              <a:tabLst/>
              <a:defRPr sz="1600" b="0">
                <a:latin typeface="+mn-lt"/>
              </a:defRPr>
            </a:lvl3pPr>
            <a:lvl4pPr marL="828675" indent="-176213">
              <a:buFont typeface="Wingdings" panose="05000000000000000000" pitchFamily="2" charset="2"/>
              <a:buChar char=""/>
              <a:defRPr sz="1400" b="0">
                <a:latin typeface="+mn-lt"/>
              </a:defRPr>
            </a:lvl4pPr>
            <a:lvl5pPr marL="1023938" indent="-169863">
              <a:buFont typeface="Wingdings" panose="05000000000000000000" pitchFamily="2" charset="2"/>
              <a:buChar char=""/>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mn-lt"/>
                <a:cs typeface="Segoe UI Semilight" panose="020B0402040204020203" pitchFamily="34" charset="0"/>
              </a:defRPr>
            </a:lvl1pPr>
            <a:lvl2pPr marL="427038" indent="-171450">
              <a:buFont typeface="Wingdings" panose="05000000000000000000" pitchFamily="2" charset="2"/>
              <a:buChar char=""/>
              <a:defRPr sz="2000" b="0">
                <a:latin typeface="+mn-lt"/>
              </a:defRPr>
            </a:lvl2pPr>
            <a:lvl3pPr marL="639763" indent="-188913">
              <a:buFont typeface="Wingdings" panose="05000000000000000000" pitchFamily="2" charset="2"/>
              <a:buChar char=""/>
              <a:tabLst/>
              <a:defRPr sz="1600" b="0">
                <a:latin typeface="+mn-lt"/>
              </a:defRPr>
            </a:lvl3pPr>
            <a:lvl4pPr marL="828675" indent="-176213">
              <a:buFont typeface="Wingdings" panose="05000000000000000000" pitchFamily="2" charset="2"/>
              <a:buChar char=""/>
              <a:defRPr sz="1400" b="0">
                <a:latin typeface="+mn-lt"/>
              </a:defRPr>
            </a:lvl4pPr>
            <a:lvl5pPr marL="1023938" indent="-169863">
              <a:buFont typeface="Wingdings" panose="05000000000000000000" pitchFamily="2" charset="2"/>
              <a:buChar char=""/>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58460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6534918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8263" y="457200"/>
            <a:ext cx="11018520" cy="307777"/>
          </a:xfrm>
        </p:spPr>
        <p:txBody>
          <a:bodyPr/>
          <a:lstStyle>
            <a:lvl1pPr>
              <a:defRPr sz="2000"/>
            </a:lvl1pPr>
          </a:lstStyle>
          <a:p>
            <a:r>
              <a:rPr lang="en-US"/>
              <a:t>Click to edit Master title style</a:t>
            </a:r>
            <a:endParaRPr lang="en-US" dirty="0"/>
          </a:p>
        </p:txBody>
      </p:sp>
    </p:spTree>
    <p:extLst>
      <p:ext uri="{BB962C8B-B14F-4D97-AF65-F5344CB8AC3E}">
        <p14:creationId xmlns:p14="http://schemas.microsoft.com/office/powerpoint/2010/main" val="527365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197297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47B9A6-0CDC-4884-A7BF-98F97E7A9432}"/>
              </a:ext>
            </a:extLst>
          </p:cNvPr>
          <p:cNvSpPr>
            <a:spLocks noGrp="1"/>
          </p:cNvSpPr>
          <p:nvPr>
            <p:ph type="title"/>
          </p:nvPr>
        </p:nvSpPr>
        <p:spPr>
          <a:xfrm>
            <a:off x="584200" y="457200"/>
            <a:ext cx="5508419" cy="372410"/>
          </a:xfrm>
        </p:spPr>
        <p:txBody>
          <a:bodyPr tIns="64008"/>
          <a:lstStyle>
            <a:lvl1pPr>
              <a:defRPr sz="2000" spc="0">
                <a:solidFill>
                  <a:srgbClr val="50E6FF"/>
                </a:solidFill>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07760054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rgbClr val="243A5E"/>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solidFill>
                  <a:srgbClr val="50E6FF"/>
                </a:soli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a:solidFill>
            <a:srgbClr val="243A5E"/>
          </a:solidFill>
        </p:spPr>
        <p:txBody>
          <a:bodyPr/>
          <a:lstStyle>
            <a:lvl1pPr marL="0" indent="0">
              <a:buNone/>
              <a:defRPr sz="2000">
                <a:solidFill>
                  <a:srgbClr val="F2F2F2"/>
                </a:solidFill>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0">
                <a:solidFill>
                  <a:srgbClr val="FFFFFF"/>
                </a:solidFill>
                <a:latin typeface="+mj-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21027116"/>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rgbClr val="243A5E"/>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a:solidFill>
            <a:srgbClr val="243A5E"/>
          </a:solidFill>
        </p:spPr>
        <p:txBody>
          <a:bodyPr wrap="square" rIns="0" anchor="ctr" anchorCtr="0">
            <a:spAutoFit/>
          </a:bodyPr>
          <a:lstStyle>
            <a:lvl1pPr>
              <a:lnSpc>
                <a:spcPct val="100000"/>
              </a:lnSpc>
              <a:defRPr sz="3600" b="0" spc="-49" baseline="0">
                <a:solidFill>
                  <a:srgbClr val="50E6FF"/>
                </a:soli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0">
                <a:solidFill>
                  <a:srgbClr val="FFFFFF"/>
                </a:solidFill>
                <a:latin typeface="+mj-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42920634"/>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body text">
    <p:bg>
      <p:bgPr>
        <a:solidFill>
          <a:srgbClr val="243A5E"/>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solidFill>
                  <a:srgbClr val="50E6FF"/>
                </a:solidFill>
                <a:latin typeface="+mn-lt"/>
                <a:cs typeface="Segoe UI Semilight" panose="020B0402040204020203" pitchFamily="34" charset="0"/>
              </a:defRPr>
            </a:lvl1pPr>
          </a:lstStyle>
          <a:p>
            <a:r>
              <a:rPr lang="en-US" dirty="0"/>
              <a:t>Square photo layout with body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0">
                <a:solidFill>
                  <a:srgbClr val="FFFFFF"/>
                </a:solidFill>
                <a:latin typeface="+mj-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95461425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243A5E"/>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solidFill>
            <a:srgbClr val="243A5E"/>
          </a:solid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963979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6384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6031331"/>
      </p:ext>
    </p:extLst>
  </p:cSld>
  <p:clrMapOvr>
    <a:masterClrMapping/>
  </p:clrMapOvr>
  <p:transition>
    <p:fade/>
  </p:transition>
  <p:hf hdr="0" ftr="0" dt="0"/>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2019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TextBox 3">
            <a:extLst>
              <a:ext uri="{FF2B5EF4-FFF2-40B4-BE49-F238E27FC236}">
                <a16:creationId xmlns:a16="http://schemas.microsoft.com/office/drawing/2014/main" id="{5C1B81AA-B877-4807-9514-87D13564B5E0}"/>
              </a:ext>
            </a:extLst>
          </p:cNvPr>
          <p:cNvSpPr txBox="1"/>
          <p:nvPr userDrawn="1"/>
        </p:nvSpPr>
        <p:spPr>
          <a:xfrm>
            <a:off x="10997055" y="6215177"/>
            <a:ext cx="610745" cy="107722"/>
          </a:xfrm>
          <a:prstGeom prst="rect">
            <a:avLst/>
          </a:prstGeom>
          <a:noFill/>
        </p:spPr>
        <p:txBody>
          <a:bodyPr wrap="none" lIns="0" tIns="0" rIns="0" bIns="0" rtlCol="0">
            <a:spAutoFit/>
          </a:bodyPr>
          <a:lstStyle/>
          <a:p>
            <a:pPr algn="l"/>
            <a:r>
              <a:rPr lang="en-US" sz="700" dirty="0">
                <a:gradFill>
                  <a:gsLst>
                    <a:gs pos="2917">
                      <a:schemeClr val="tx1"/>
                    </a:gs>
                    <a:gs pos="30000">
                      <a:schemeClr val="tx1"/>
                    </a:gs>
                  </a:gsLst>
                  <a:lin ang="5400000" scaled="0"/>
                </a:gradFill>
              </a:rPr>
              <a:t>Microsoft Store</a:t>
            </a:r>
          </a:p>
        </p:txBody>
      </p:sp>
    </p:spTree>
    <p:extLst>
      <p:ext uri="{BB962C8B-B14F-4D97-AF65-F5344CB8AC3E}">
        <p14:creationId xmlns:p14="http://schemas.microsoft.com/office/powerpoint/2010/main" val="8516020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243A5E"/>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rgbClr val="50E6FF"/>
                </a:solidFill>
                <a:latin typeface="+mj-lt"/>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03905411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4070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slideLayout" Target="../slideLayouts/slideLayout66.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slideLayout" Target="../slideLayouts/slideLayout65.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1.emf"/><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6" Type="http://schemas.openxmlformats.org/officeDocument/2006/relationships/theme" Target="../theme/theme3.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6740"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8674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34"/>
          <a:srcRect l="762"/>
          <a:stretch/>
        </p:blipFill>
        <p:spPr>
          <a:xfrm rot="5400000">
            <a:off x="9464500" y="2843773"/>
            <a:ext cx="6858000" cy="1170455"/>
          </a:xfrm>
          <a:prstGeom prst="rect">
            <a:avLst/>
          </a:prstGeom>
        </p:spPr>
      </p:pic>
      <p:pic>
        <p:nvPicPr>
          <p:cNvPr id="48" name="Picture 47">
            <a:extLst>
              <a:ext uri="{FF2B5EF4-FFF2-40B4-BE49-F238E27FC236}">
                <a16:creationId xmlns:a16="http://schemas.microsoft.com/office/drawing/2014/main" id="{FE30A5C2-DB92-4848-BDD2-5455D80816E7}"/>
              </a:ext>
            </a:extLst>
          </p:cNvPr>
          <p:cNvPicPr>
            <a:picLocks noChangeAspect="1"/>
          </p:cNvPicPr>
          <p:nvPr userDrawn="1"/>
        </p:nvPicPr>
        <p:blipFill>
          <a:blip r:embed="rId35"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
        <p:nvSpPr>
          <p:cNvPr id="49" name="TextBox 48">
            <a:extLst>
              <a:ext uri="{FF2B5EF4-FFF2-40B4-BE49-F238E27FC236}">
                <a16:creationId xmlns:a16="http://schemas.microsoft.com/office/drawing/2014/main" id="{C49D7D91-1929-47D6-8A81-95657C9C8764}"/>
              </a:ext>
            </a:extLst>
          </p:cNvPr>
          <p:cNvSpPr txBox="1"/>
          <p:nvPr userDrawn="1"/>
        </p:nvSpPr>
        <p:spPr>
          <a:xfrm>
            <a:off x="8161081" y="6478690"/>
            <a:ext cx="3161077" cy="162955"/>
          </a:xfrm>
          <a:prstGeom prst="rect">
            <a:avLst/>
          </a:prstGeom>
          <a:noFill/>
        </p:spPr>
        <p:txBody>
          <a:bodyPr wrap="square" lIns="0" tIns="0" rIns="0" bIns="0" rtlCol="0">
            <a:spAutoFit/>
          </a:bodyPr>
          <a:lstStyle/>
          <a:p>
            <a:pPr algn="r">
              <a:lnSpc>
                <a:spcPct val="90000"/>
              </a:lnSpc>
              <a:spcAft>
                <a:spcPts val="588"/>
              </a:spcAft>
            </a:pPr>
            <a:r>
              <a:rPr lang="en-US" sz="1176" baseline="0" dirty="0">
                <a:gradFill>
                  <a:gsLst>
                    <a:gs pos="37383">
                      <a:schemeClr val="tx2"/>
                    </a:gs>
                    <a:gs pos="2917">
                      <a:schemeClr val="tx2"/>
                    </a:gs>
                  </a:gsLst>
                  <a:lin ang="5400000" scaled="0"/>
                </a:gradFill>
              </a:rPr>
              <a:t>Microsoft Stores</a:t>
            </a:r>
            <a:endParaRPr lang="en-US" sz="1176" dirty="0">
              <a:gradFill>
                <a:gsLst>
                  <a:gs pos="37383">
                    <a:schemeClr val="tx2"/>
                  </a:gs>
                  <a:gs pos="2917">
                    <a:schemeClr val="tx2"/>
                  </a:gs>
                </a:gsLst>
                <a:lin ang="5400000" scaled="0"/>
              </a:gradFill>
            </a:endParaRPr>
          </a:p>
        </p:txBody>
      </p:sp>
    </p:spTree>
    <p:extLst>
      <p:ext uri="{BB962C8B-B14F-4D97-AF65-F5344CB8AC3E}">
        <p14:creationId xmlns:p14="http://schemas.microsoft.com/office/powerpoint/2010/main" val="1461966692"/>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 id="2147483725" r:id="rId25"/>
    <p:sldLayoutId id="2147483726" r:id="rId26"/>
    <p:sldLayoutId id="2147483727" r:id="rId27"/>
    <p:sldLayoutId id="2147483728" r:id="rId28"/>
    <p:sldLayoutId id="2147483729" r:id="rId29"/>
    <p:sldLayoutId id="2147483730" r:id="rId30"/>
    <p:sldLayoutId id="2147483731" r:id="rId31"/>
    <p:sldLayoutId id="2147483732" r:id="rId32"/>
  </p:sldLayoutIdLst>
  <p:transition>
    <p:fade/>
  </p:transition>
  <p:hf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6740"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8674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6"/>
          <a:srcRect l="762"/>
          <a:stretch/>
        </p:blipFill>
        <p:spPr>
          <a:xfrm rot="5400000">
            <a:off x="9464500" y="2843773"/>
            <a:ext cx="6858000" cy="1170455"/>
          </a:xfrm>
          <a:prstGeom prst="rect">
            <a:avLst/>
          </a:prstGeom>
        </p:spPr>
      </p:pic>
      <p:sp>
        <p:nvSpPr>
          <p:cNvPr id="51" name="TextBox 50">
            <a:extLst>
              <a:ext uri="{FF2B5EF4-FFF2-40B4-BE49-F238E27FC236}">
                <a16:creationId xmlns:a16="http://schemas.microsoft.com/office/drawing/2014/main" id="{3A28065B-BB45-4CA9-80BC-90F47A690DCD}"/>
              </a:ext>
            </a:extLst>
          </p:cNvPr>
          <p:cNvSpPr txBox="1"/>
          <p:nvPr userDrawn="1"/>
        </p:nvSpPr>
        <p:spPr>
          <a:xfrm>
            <a:off x="8161081" y="6495146"/>
            <a:ext cx="3161077" cy="162955"/>
          </a:xfrm>
          <a:prstGeom prst="rect">
            <a:avLst/>
          </a:prstGeom>
          <a:noFill/>
        </p:spPr>
        <p:txBody>
          <a:bodyPr wrap="square" lIns="0" tIns="0" rIns="0" bIns="0" rtlCol="0">
            <a:spAutoFit/>
          </a:bodyPr>
          <a:lstStyle/>
          <a:p>
            <a:pPr marL="0" marR="0" lvl="0" indent="0" algn="r" defTabSz="914400" eaLnBrk="1" fontAlgn="auto" latinLnBrk="0" hangingPunct="1">
              <a:lnSpc>
                <a:spcPct val="90000"/>
              </a:lnSpc>
              <a:spcBef>
                <a:spcPts val="0"/>
              </a:spcBef>
              <a:spcAft>
                <a:spcPts val="588"/>
              </a:spcAft>
              <a:buClrTx/>
              <a:buSzTx/>
              <a:buFontTx/>
              <a:buNone/>
              <a:tabLst/>
              <a:defRPr/>
            </a:pPr>
            <a:r>
              <a:rPr kumimoji="0" lang="en-US" sz="1176" b="0" i="0" u="none" strike="noStrike" kern="0" cap="none" spc="0" normalizeH="0" baseline="0" noProof="0" dirty="0">
                <a:ln>
                  <a:noFill/>
                </a:ln>
                <a:gradFill>
                  <a:gsLst>
                    <a:gs pos="37383">
                      <a:srgbClr val="0078D7"/>
                    </a:gs>
                    <a:gs pos="2917">
                      <a:srgbClr val="0078D7"/>
                    </a:gs>
                  </a:gsLst>
                  <a:lin ang="5400000" scaled="0"/>
                </a:gradFill>
                <a:effectLst/>
                <a:uLnTx/>
                <a:uFillTx/>
              </a:rPr>
              <a:t>Microsoft Stores</a:t>
            </a:r>
          </a:p>
        </p:txBody>
      </p:sp>
      <p:sp>
        <p:nvSpPr>
          <p:cNvPr id="52" name="Slide Number Placeholder 7">
            <a:extLst>
              <a:ext uri="{FF2B5EF4-FFF2-40B4-BE49-F238E27FC236}">
                <a16:creationId xmlns:a16="http://schemas.microsoft.com/office/drawing/2014/main" id="{44925032-4BBE-4291-B493-E88235E0754C}"/>
              </a:ext>
            </a:extLst>
          </p:cNvPr>
          <p:cNvSpPr txBox="1">
            <a:spLocks/>
          </p:cNvSpPr>
          <p:nvPr userDrawn="1"/>
        </p:nvSpPr>
        <p:spPr>
          <a:xfrm>
            <a:off x="11322157" y="6394511"/>
            <a:ext cx="600605" cy="364224"/>
          </a:xfrm>
          <a:prstGeom prst="rect">
            <a:avLst/>
          </a:prstGeom>
        </p:spPr>
        <p:txBody>
          <a:bodyPr vert="horz" lIns="91440" tIns="45720" rIns="91440" bIns="45720" rtlCol="0" anchor="ctr"/>
          <a:lstStyle>
            <a:defPPr>
              <a:defRPr lang="en-US"/>
            </a:defPPr>
            <a:lvl1pPr marL="0" algn="r" defTabSz="914400" rtl="0" eaLnBrk="1" latinLnBrk="0" hangingPunct="1">
              <a:defRPr sz="1176"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209E94F-C58A-3B49-927F-823F73B04A0D}" type="slidenum">
              <a:rPr kumimoji="0" lang="en-US" sz="1176" b="0" i="0" u="none" strike="noStrike" kern="1200" cap="none" spc="0" normalizeH="0" baseline="0" noProof="0" smtClean="0">
                <a:ln>
                  <a:noFill/>
                </a:ln>
                <a:solidFill>
                  <a:srgbClr val="505050">
                    <a:tint val="75000"/>
                  </a:srgb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76" b="0" i="0" u="none" strike="noStrike" kern="1200" cap="none" spc="0" normalizeH="0" baseline="0" noProof="0" dirty="0">
              <a:ln>
                <a:noFill/>
              </a:ln>
              <a:solidFill>
                <a:srgbClr val="505050">
                  <a:tint val="75000"/>
                </a:srgbClr>
              </a:solidFill>
              <a:effectLst/>
              <a:uLnTx/>
              <a:uFillTx/>
              <a:latin typeface="Segoe UI"/>
              <a:ea typeface="+mn-ea"/>
              <a:cs typeface="+mn-cs"/>
            </a:endParaRPr>
          </a:p>
        </p:txBody>
      </p:sp>
    </p:spTree>
    <p:extLst>
      <p:ext uri="{BB962C8B-B14F-4D97-AF65-F5344CB8AC3E}">
        <p14:creationId xmlns:p14="http://schemas.microsoft.com/office/powerpoint/2010/main" val="40441471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69" r:id="rId6"/>
    <p:sldLayoutId id="2147483827" r:id="rId7"/>
    <p:sldLayoutId id="2147483740" r:id="rId8"/>
    <p:sldLayoutId id="2147483741" r:id="rId9"/>
    <p:sldLayoutId id="2147483742" r:id="rId10"/>
    <p:sldLayoutId id="2147483743" r:id="rId11"/>
    <p:sldLayoutId id="2147483766"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 id="2147483754" r:id="rId23"/>
    <p:sldLayoutId id="2147483755" r:id="rId24"/>
    <p:sldLayoutId id="2147483756" r:id="rId25"/>
    <p:sldLayoutId id="2147483757" r:id="rId26"/>
    <p:sldLayoutId id="2147483758" r:id="rId27"/>
    <p:sldLayoutId id="2147483759" r:id="rId28"/>
    <p:sldLayoutId id="2147483760" r:id="rId29"/>
    <p:sldLayoutId id="2147483761" r:id="rId30"/>
    <p:sldLayoutId id="2147483762" r:id="rId31"/>
    <p:sldLayoutId id="2147483763" r:id="rId32"/>
    <p:sldLayoutId id="2147483764" r:id="rId33"/>
    <p:sldLayoutId id="2147483765" r:id="rId3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43A5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6740"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8674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F8BDF6A1-5AF0-1541-BC65-24D40724F082}"/>
              </a:ext>
            </a:extLst>
          </p:cNvPr>
          <p:cNvSpPr/>
          <p:nvPr/>
        </p:nvSpPr>
        <p:spPr bwMode="auto">
          <a:xfrm>
            <a:off x="12478512" y="0"/>
            <a:ext cx="174353" cy="162666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a:extLst>
              <a:ext uri="{FF2B5EF4-FFF2-40B4-BE49-F238E27FC236}">
                <a16:creationId xmlns:a16="http://schemas.microsoft.com/office/drawing/2014/main" id="{ACED934B-C01A-FB4A-B140-359E71E7255D}"/>
              </a:ext>
            </a:extLst>
          </p:cNvPr>
          <p:cNvSpPr/>
          <p:nvPr/>
        </p:nvSpPr>
        <p:spPr bwMode="auto">
          <a:xfrm>
            <a:off x="12478512" y="5238518"/>
            <a:ext cx="174353" cy="1619481"/>
          </a:xfrm>
          <a:prstGeom prst="rect">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a:extLst>
              <a:ext uri="{FF2B5EF4-FFF2-40B4-BE49-F238E27FC236}">
                <a16:creationId xmlns:a16="http://schemas.microsoft.com/office/drawing/2014/main" id="{92591967-AD2A-CB40-819C-744865BAF038}"/>
              </a:ext>
            </a:extLst>
          </p:cNvPr>
          <p:cNvSpPr/>
          <p:nvPr/>
        </p:nvSpPr>
        <p:spPr bwMode="auto">
          <a:xfrm>
            <a:off x="12652865" y="0"/>
            <a:ext cx="174353" cy="1626669"/>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a:extLst>
              <a:ext uri="{FF2B5EF4-FFF2-40B4-BE49-F238E27FC236}">
                <a16:creationId xmlns:a16="http://schemas.microsoft.com/office/drawing/2014/main" id="{4E6BB5C0-4AA1-9542-9D6E-C4BFDE220CC1}"/>
              </a:ext>
            </a:extLst>
          </p:cNvPr>
          <p:cNvSpPr/>
          <p:nvPr/>
        </p:nvSpPr>
        <p:spPr bwMode="auto">
          <a:xfrm>
            <a:off x="12652865" y="5260514"/>
            <a:ext cx="174353" cy="1597485"/>
          </a:xfrm>
          <a:prstGeom prst="rect">
            <a:avLst/>
          </a:prstGeom>
          <a:solidFill>
            <a:srgbClr val="FFFFFF"/>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F0B693F6-8810-C441-AF83-7C430F0BD891}"/>
              </a:ext>
            </a:extLst>
          </p:cNvPr>
          <p:cNvSpPr/>
          <p:nvPr/>
        </p:nvSpPr>
        <p:spPr bwMode="auto">
          <a:xfrm>
            <a:off x="12478512" y="1626669"/>
            <a:ext cx="174353" cy="363384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9729232F-98BD-5447-857D-F77AC639E43B}"/>
              </a:ext>
            </a:extLst>
          </p:cNvPr>
          <p:cNvSpPr/>
          <p:nvPr/>
        </p:nvSpPr>
        <p:spPr bwMode="auto">
          <a:xfrm>
            <a:off x="12652865" y="1626669"/>
            <a:ext cx="174353" cy="3640275"/>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72479005"/>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Lst>
  <p:transition>
    <p:fade/>
  </p:transition>
  <p:hf sldNum="0"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50E6FF"/>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microsoft.visualstudio.com/DefaultCollection/OSGS/_workitems/edit/21560219" TargetMode="External"/><Relationship Id="rId2" Type="http://schemas.openxmlformats.org/officeDocument/2006/relationships/notesSlide" Target="../notesSlides/notesSlide1.xml"/><Relationship Id="rId1" Type="http://schemas.openxmlformats.org/officeDocument/2006/relationships/slideLayout" Target="../slideLayouts/slideLayout4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diagramLayout" Target="../diagrams/layout2.xml"/><Relationship Id="rId1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diagramColors" Target="../diagrams/colors1.xml"/><Relationship Id="rId12" Type="http://schemas.openxmlformats.org/officeDocument/2006/relationships/diagramData" Target="../diagrams/data2.xml"/><Relationship Id="rId17" Type="http://schemas.openxmlformats.org/officeDocument/2006/relationships/image" Target="../media/image19.png"/><Relationship Id="rId2" Type="http://schemas.openxmlformats.org/officeDocument/2006/relationships/notesSlide" Target="../notesSlides/notesSlide3.xml"/><Relationship Id="rId16" Type="http://schemas.microsoft.com/office/2007/relationships/diagramDrawing" Target="../diagrams/drawing2.xml"/><Relationship Id="rId1" Type="http://schemas.openxmlformats.org/officeDocument/2006/relationships/slideLayout" Target="../slideLayouts/slideLayout38.xml"/><Relationship Id="rId6" Type="http://schemas.openxmlformats.org/officeDocument/2006/relationships/diagramQuickStyle" Target="../diagrams/quickStyle1.xml"/><Relationship Id="rId11" Type="http://schemas.openxmlformats.org/officeDocument/2006/relationships/image" Target="../media/image18.svg"/><Relationship Id="rId5" Type="http://schemas.openxmlformats.org/officeDocument/2006/relationships/diagramLayout" Target="../diagrams/layout1.xml"/><Relationship Id="rId15" Type="http://schemas.openxmlformats.org/officeDocument/2006/relationships/diagramColors" Target="../diagrams/colors2.xml"/><Relationship Id="rId10" Type="http://schemas.openxmlformats.org/officeDocument/2006/relationships/image" Target="../media/image17.png"/><Relationship Id="rId4" Type="http://schemas.openxmlformats.org/officeDocument/2006/relationships/diagramData" Target="../diagrams/data1.xml"/><Relationship Id="rId9" Type="http://schemas.openxmlformats.org/officeDocument/2006/relationships/image" Target="../media/image16.png"/><Relationship Id="rId1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8.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38.xml"/><Relationship Id="rId5" Type="http://schemas.openxmlformats.org/officeDocument/2006/relationships/chart" Target="../charts/chart6.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8.xml"/><Relationship Id="rId6" Type="http://schemas.openxmlformats.org/officeDocument/2006/relationships/diagramColors" Target="../diagrams/colors3.xml"/><Relationship Id="rId11" Type="http://schemas.openxmlformats.org/officeDocument/2006/relationships/image" Target="../media/image24.png"/><Relationship Id="rId5" Type="http://schemas.openxmlformats.org/officeDocument/2006/relationships/diagramQuickStyle" Target="../diagrams/quickStyle3.xml"/><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diagramLayout" Target="../diagrams/layout3.xml"/><Relationship Id="rId9" Type="http://schemas.openxmlformats.org/officeDocument/2006/relationships/image" Target="../media/image22.png"/><Relationship Id="rId14"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07C5D49-6D01-4415-BF7B-131CBFCC255A}"/>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Test Overview</a:t>
            </a:r>
          </a:p>
        </p:txBody>
      </p:sp>
      <p:graphicFrame>
        <p:nvGraphicFramePr>
          <p:cNvPr id="5" name="Table 4">
            <a:extLst>
              <a:ext uri="{FF2B5EF4-FFF2-40B4-BE49-F238E27FC236}">
                <a16:creationId xmlns:a16="http://schemas.microsoft.com/office/drawing/2014/main" id="{FDDFC790-FEC6-439E-A71F-D0DC4ED718FE}"/>
              </a:ext>
            </a:extLst>
          </p:cNvPr>
          <p:cNvGraphicFramePr>
            <a:graphicFrameLocks noGrp="1"/>
          </p:cNvGraphicFramePr>
          <p:nvPr>
            <p:extLst>
              <p:ext uri="{D42A27DB-BD31-4B8C-83A1-F6EECF244321}">
                <p14:modId xmlns:p14="http://schemas.microsoft.com/office/powerpoint/2010/main" val="1308304100"/>
              </p:ext>
            </p:extLst>
          </p:nvPr>
        </p:nvGraphicFramePr>
        <p:xfrm>
          <a:off x="262550" y="900503"/>
          <a:ext cx="5826760" cy="6429025"/>
        </p:xfrm>
        <a:graphic>
          <a:graphicData uri="http://schemas.openxmlformats.org/drawingml/2006/table">
            <a:tbl>
              <a:tblPr firstCol="1" bandRow="1">
                <a:tableStyleId>{073A0DAA-6AF3-43AB-8588-CEC1D06C72B9}</a:tableStyleId>
              </a:tblPr>
              <a:tblGrid>
                <a:gridCol w="1675978">
                  <a:extLst>
                    <a:ext uri="{9D8B030D-6E8A-4147-A177-3AD203B41FA5}">
                      <a16:colId xmlns:a16="http://schemas.microsoft.com/office/drawing/2014/main" val="1513982933"/>
                    </a:ext>
                  </a:extLst>
                </a:gridCol>
                <a:gridCol w="4150782">
                  <a:extLst>
                    <a:ext uri="{9D8B030D-6E8A-4147-A177-3AD203B41FA5}">
                      <a16:colId xmlns:a16="http://schemas.microsoft.com/office/drawing/2014/main" val="4256950172"/>
                    </a:ext>
                  </a:extLst>
                </a:gridCol>
              </a:tblGrid>
              <a:tr h="583549">
                <a:tc>
                  <a:txBody>
                    <a:bodyPr/>
                    <a:lstStyle/>
                    <a:p>
                      <a:pPr marL="0" algn="l" defTabSz="914367" rtl="0" eaLnBrk="1" latinLnBrk="0" hangingPunct="1"/>
                      <a:r>
                        <a:rPr lang="en-US" sz="1200" b="0" kern="1200" dirty="0">
                          <a:latin typeface="Calibri" panose="020F0502020204030204" pitchFamily="34" charset="0"/>
                          <a:cs typeface="Calibri" panose="020F0502020204030204" pitchFamily="34" charset="0"/>
                        </a:rPr>
                        <a:t>Goal</a:t>
                      </a:r>
                      <a:endParaRPr lang="en-US" sz="1200" b="0" kern="1200" dirty="0">
                        <a:solidFill>
                          <a:schemeClr val="lt1"/>
                        </a:solidFill>
                        <a:latin typeface="Calibri" panose="020F0502020204030204" pitchFamily="34" charset="0"/>
                        <a:ea typeface="+mn-ea"/>
                        <a:cs typeface="Calibri" panose="020F0502020204030204" pitchFamily="34" charset="0"/>
                      </a:endParaRPr>
                    </a:p>
                  </a:txBody>
                  <a:tcPr anchor="ctr">
                    <a:lnL w="12700" cap="flat" cmpd="sng" algn="ctr">
                      <a:solidFill>
                        <a:schemeClr val="bg1">
                          <a:lumMod val="9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solidFill>
                      <a:srgbClr val="0078D4"/>
                    </a:solidFill>
                  </a:tcPr>
                </a:tc>
                <a:tc>
                  <a:txBody>
                    <a:bodyPr/>
                    <a:lstStyle/>
                    <a:p>
                      <a:pPr marL="0" algn="l" defTabSz="914367" rtl="0" eaLnBrk="1" latinLnBrk="0" hangingPunct="1"/>
                      <a:r>
                        <a:rPr lang="en-US" sz="1200" b="0" i="0" kern="1200" dirty="0">
                          <a:solidFill>
                            <a:schemeClr val="dk1"/>
                          </a:solidFill>
                          <a:effectLst/>
                          <a:latin typeface="Calibri" panose="020F0502020204030204" pitchFamily="34" charset="0"/>
                          <a:ea typeface="+mn-ea"/>
                          <a:cs typeface="Calibri" panose="020F0502020204030204" pitchFamily="34" charset="0"/>
                        </a:rPr>
                        <a:t>Increase Office Order rate</a:t>
                      </a:r>
                      <a:endParaRPr lang="en-US" sz="1200" kern="1200" dirty="0">
                        <a:solidFill>
                          <a:schemeClr val="tx1"/>
                        </a:solidFill>
                        <a:latin typeface="Calibri" panose="020F0502020204030204" pitchFamily="34" charset="0"/>
                        <a:ea typeface="+mn-ea"/>
                        <a:cs typeface="Calibri" panose="020F0502020204030204" pitchFamily="34" charset="0"/>
                      </a:endParaRPr>
                    </a:p>
                  </a:txBody>
                  <a:tcPr anchor="ctr">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4553558"/>
                  </a:ext>
                </a:extLst>
              </a:tr>
              <a:tr h="583549">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Hypothesis</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8D4"/>
                    </a:solidFill>
                  </a:tcPr>
                </a:tc>
                <a:tc>
                  <a:txBody>
                    <a:bodyPr/>
                    <a:lstStyle/>
                    <a:p>
                      <a:r>
                        <a:rPr lang="en-US" sz="1200" b="0" i="0" kern="1200" dirty="0">
                          <a:solidFill>
                            <a:schemeClr val="dk1"/>
                          </a:solidFill>
                          <a:effectLst/>
                          <a:latin typeface="Calibri" panose="020F0502020204030204" pitchFamily="34" charset="0"/>
                          <a:ea typeface="+mn-ea"/>
                          <a:cs typeface="Calibri" panose="020F0502020204030204" pitchFamily="34" charset="0"/>
                        </a:rPr>
                        <a:t>If we removed the free trial link from the O365 Home and Personal Buy Box, but placed it at the bottom of the page as well as in a pop-up modal if user is leaving the page/closing the browser, then Office order rate will increase because customers will opt to order immediately instead, and mitigate the potential overall Trial abandonment from removing the Trial altogether. .</a:t>
                      </a:r>
                      <a:endParaRPr lang="en-US" sz="1200" dirty="0">
                        <a:solidFill>
                          <a:schemeClr val="tx1"/>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96595372"/>
                  </a:ext>
                </a:extLst>
              </a:tr>
              <a:tr h="583549">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Test Page URL(s)</a:t>
                      </a:r>
                    </a:p>
                  </a:txBody>
                  <a:tcPr anchor="ctr">
                    <a:lnL w="12700" cap="flat" cmpd="sng" algn="ctr">
                      <a:solidFill>
                        <a:schemeClr val="bg1">
                          <a:lumMod val="95000"/>
                        </a:schemeClr>
                      </a:solidFill>
                      <a:prstDash val="solid"/>
                      <a:round/>
                      <a:headEnd type="none" w="med" len="med"/>
                      <a:tailEnd type="none" w="med" len="med"/>
                    </a:lnL>
                    <a:solidFill>
                      <a:srgbClr val="0078D4"/>
                    </a:solidFill>
                  </a:tcPr>
                </a:tc>
                <a:tc>
                  <a:txBody>
                    <a:bodyPr/>
                    <a:lstStyle/>
                    <a:p>
                      <a:r>
                        <a:rPr lang="en-US" sz="1200" b="0" i="0" kern="1200" dirty="0">
                          <a:solidFill>
                            <a:schemeClr val="dk1"/>
                          </a:solidFill>
                          <a:effectLst/>
                          <a:latin typeface="Calibri" panose="020F0502020204030204" pitchFamily="34" charset="0"/>
                          <a:ea typeface="+mn-ea"/>
                          <a:cs typeface="Calibri" panose="020F0502020204030204" pitchFamily="34" charset="0"/>
                        </a:rPr>
                        <a:t>Office 365 Home &amp; Personal PDPs:</a:t>
                      </a:r>
                      <a:endParaRPr lang="en-US" sz="1200" dirty="0">
                        <a:solidFill>
                          <a:schemeClr val="tx1"/>
                        </a:solidFill>
                        <a:latin typeface="Calibri" panose="020F0502020204030204" pitchFamily="34" charset="0"/>
                        <a:cs typeface="Calibri" panose="020F0502020204030204" pitchFamily="34" charset="0"/>
                      </a:endParaRPr>
                    </a:p>
                  </a:txBody>
                  <a:tcPr anchor="ctr">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73395503"/>
                  </a:ext>
                </a:extLst>
              </a:tr>
              <a:tr h="583549">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Markets</a:t>
                      </a:r>
                    </a:p>
                  </a:txBody>
                  <a:tcPr anchor="ctr">
                    <a:lnL w="12700" cap="flat" cmpd="sng" algn="ctr">
                      <a:solidFill>
                        <a:schemeClr val="bg1">
                          <a:lumMod val="95000"/>
                        </a:schemeClr>
                      </a:solidFill>
                      <a:prstDash val="solid"/>
                      <a:round/>
                      <a:headEnd type="none" w="med" len="med"/>
                      <a:tailEnd type="none" w="med" len="med"/>
                    </a:lnL>
                    <a:solidFill>
                      <a:srgbClr val="0078D4"/>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Calibri" panose="020F0502020204030204" pitchFamily="34" charset="0"/>
                          <a:ea typeface="+mn-ea"/>
                          <a:cs typeface="Calibri" panose="020F0502020204030204" pitchFamily="34" charset="0"/>
                        </a:rPr>
                        <a:t>EN-US, EN-CA</a:t>
                      </a:r>
                      <a:endParaRPr lang="en-US" sz="1200" dirty="0">
                        <a:solidFill>
                          <a:schemeClr val="tx1"/>
                        </a:solidFill>
                        <a:latin typeface="Calibri" panose="020F0502020204030204" pitchFamily="34" charset="0"/>
                        <a:cs typeface="Calibri" panose="020F0502020204030204" pitchFamily="34" charset="0"/>
                      </a:endParaRPr>
                    </a:p>
                  </a:txBody>
                  <a:tcPr anchor="ctr">
                    <a:lnR w="12700"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572041781"/>
                  </a:ext>
                </a:extLst>
              </a:tr>
              <a:tr h="583549">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Test Dates</a:t>
                      </a:r>
                    </a:p>
                  </a:txBody>
                  <a:tcPr anchor="ctr">
                    <a:lnL w="12700" cap="flat" cmpd="sng" algn="ctr">
                      <a:solidFill>
                        <a:schemeClr val="bg1">
                          <a:lumMod val="95000"/>
                        </a:schemeClr>
                      </a:solidFill>
                      <a:prstDash val="solid"/>
                      <a:round/>
                      <a:headEnd type="none" w="med" len="med"/>
                      <a:tailEnd type="none" w="med" len="med"/>
                    </a:lnL>
                    <a:solidFill>
                      <a:srgbClr val="0078D4"/>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5/22/2019 – 6/24/2019</a:t>
                      </a:r>
                    </a:p>
                    <a:p>
                      <a:endParaRPr lang="en-US" sz="1200" dirty="0">
                        <a:solidFill>
                          <a:schemeClr val="tx1"/>
                        </a:solidFill>
                        <a:latin typeface="Calibri" panose="020F0502020204030204" pitchFamily="34" charset="0"/>
                        <a:cs typeface="Calibri" panose="020F0502020204030204" pitchFamily="34" charset="0"/>
                      </a:endParaRPr>
                    </a:p>
                  </a:txBody>
                  <a:tcPr anchor="ctr">
                    <a:lnR w="12700"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579388834"/>
                  </a:ext>
                </a:extLst>
              </a:tr>
              <a:tr h="583549">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KPIs</a:t>
                      </a:r>
                    </a:p>
                  </a:txBody>
                  <a:tcPr anchor="ctr">
                    <a:lnL w="12700" cap="flat" cmpd="sng" algn="ctr">
                      <a:solidFill>
                        <a:schemeClr val="bg1">
                          <a:lumMod val="95000"/>
                        </a:schemeClr>
                      </a:solidFill>
                      <a:prstDash val="solid"/>
                      <a:round/>
                      <a:headEnd type="none" w="med" len="med"/>
                      <a:tailEnd type="none" w="med" len="med"/>
                    </a:lnL>
                    <a:solidFill>
                      <a:srgbClr val="0078D4"/>
                    </a:solidFill>
                  </a:tcPr>
                </a:tc>
                <a:tc>
                  <a:txBody>
                    <a:bodyPr/>
                    <a:lstStyle/>
                    <a:p>
                      <a:r>
                        <a:rPr lang="en-US" sz="1200" b="1" dirty="0">
                          <a:solidFill>
                            <a:schemeClr val="tx1"/>
                          </a:solidFill>
                          <a:latin typeface="Calibri" panose="020F0502020204030204" pitchFamily="34" charset="0"/>
                          <a:cs typeface="Calibri" panose="020F0502020204030204" pitchFamily="34" charset="0"/>
                        </a:rPr>
                        <a:t>Primary KPI: </a:t>
                      </a:r>
                      <a:r>
                        <a:rPr lang="en-US" sz="1200" dirty="0">
                          <a:solidFill>
                            <a:schemeClr val="tx1"/>
                          </a:solidFill>
                          <a:latin typeface="Calibri" panose="020F0502020204030204" pitchFamily="34" charset="0"/>
                          <a:cs typeface="Calibri" panose="020F0502020204030204" pitchFamily="34" charset="0"/>
                        </a:rPr>
                        <a:t>Office Orders; </a:t>
                      </a:r>
                      <a:r>
                        <a:rPr lang="en-US" sz="1200" b="1" dirty="0">
                          <a:solidFill>
                            <a:schemeClr val="tx1"/>
                          </a:solidFill>
                          <a:latin typeface="Calibri" panose="020F0502020204030204" pitchFamily="34" charset="0"/>
                          <a:cs typeface="Calibri" panose="020F0502020204030204" pitchFamily="34" charset="0"/>
                        </a:rPr>
                        <a:t>Secondary KPI: Office Funnel</a:t>
                      </a:r>
                      <a:endParaRPr lang="en-US" sz="1200" dirty="0">
                        <a:solidFill>
                          <a:schemeClr val="tx1"/>
                        </a:solidFill>
                        <a:latin typeface="Calibri" panose="020F0502020204030204" pitchFamily="34" charset="0"/>
                        <a:cs typeface="Calibri" panose="020F0502020204030204" pitchFamily="34" charset="0"/>
                      </a:endParaRPr>
                    </a:p>
                  </a:txBody>
                  <a:tcPr anchor="ctr">
                    <a:lnR w="12700"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3794408296"/>
                  </a:ext>
                </a:extLst>
              </a:tr>
              <a:tr h="972582">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Minimum Detectable Effect (MDE)</a:t>
                      </a:r>
                    </a:p>
                  </a:txBody>
                  <a:tcPr anchor="ctr">
                    <a:lnL w="12700" cap="flat" cmpd="sng" algn="ctr">
                      <a:solidFill>
                        <a:schemeClr val="bg1">
                          <a:lumMod val="95000"/>
                        </a:schemeClr>
                      </a:solidFill>
                      <a:prstDash val="solid"/>
                      <a:round/>
                      <a:headEnd type="none" w="med" len="med"/>
                      <a:tailEnd type="none" w="med" len="med"/>
                    </a:lnL>
                    <a:solidFill>
                      <a:srgbClr val="0078D4"/>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Calibri" panose="020F0502020204030204" pitchFamily="34" charset="0"/>
                          <a:cs typeface="Calibri" panose="020F0502020204030204" pitchFamily="34" charset="0"/>
                        </a:rPr>
                        <a:t>3%</a:t>
                      </a:r>
                    </a:p>
                  </a:txBody>
                  <a:tcPr anchor="ctr">
                    <a:lnR w="12700"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2369935035"/>
                  </a:ext>
                </a:extLst>
              </a:tr>
              <a:tr h="583549">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Channels</a:t>
                      </a:r>
                    </a:p>
                  </a:txBody>
                  <a:tcPr anchor="ctr">
                    <a:lnL w="12700" cap="flat" cmpd="sng" algn="ctr">
                      <a:solidFill>
                        <a:schemeClr val="bg1">
                          <a:lumMod val="95000"/>
                        </a:schemeClr>
                      </a:solidFill>
                      <a:prstDash val="solid"/>
                      <a:round/>
                      <a:headEnd type="none" w="med" len="med"/>
                      <a:tailEnd type="none" w="med" len="med"/>
                    </a:lnL>
                    <a:solidFill>
                      <a:srgbClr val="0078D4"/>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lumMod val="50000"/>
                            </a:srgbClr>
                          </a:solidFill>
                          <a:effectLst/>
                          <a:uLnTx/>
                          <a:uFillTx/>
                          <a:latin typeface="Calibri" panose="020F0502020204030204" pitchFamily="34" charset="0"/>
                          <a:cs typeface="Calibri" panose="020F0502020204030204" pitchFamily="34" charset="0"/>
                        </a:rPr>
                        <a:t>Desktop, Tablet, Mobile</a:t>
                      </a:r>
                    </a:p>
                  </a:txBody>
                  <a:tcPr anchor="ctr">
                    <a:lnR w="12700" cap="flat" cmpd="sng" algn="ctr">
                      <a:solidFill>
                        <a:schemeClr val="bg1">
                          <a:lumMod val="95000"/>
                        </a:schemeClr>
                      </a:solidFill>
                      <a:prstDash val="solid"/>
                      <a:round/>
                      <a:headEnd type="none" w="med" len="med"/>
                      <a:tailEnd type="none" w="med" len="med"/>
                    </a:lnR>
                  </a:tcPr>
                </a:tc>
                <a:extLst>
                  <a:ext uri="{0D108BD9-81ED-4DB2-BD59-A6C34878D82A}">
                    <a16:rowId xmlns:a16="http://schemas.microsoft.com/office/drawing/2014/main" val="596929202"/>
                  </a:ext>
                </a:extLst>
              </a:tr>
              <a:tr h="583549">
                <a:tc>
                  <a:txBody>
                    <a:bodyPr/>
                    <a:lstStyle/>
                    <a:p>
                      <a:pPr algn="l"/>
                      <a:r>
                        <a:rPr lang="en-US" sz="1200" b="0" kern="1200" dirty="0">
                          <a:solidFill>
                            <a:schemeClr val="lt1"/>
                          </a:solidFill>
                          <a:latin typeface="Calibri" panose="020F0502020204030204" pitchFamily="34" charset="0"/>
                          <a:ea typeface="+mn-ea"/>
                          <a:cs typeface="Calibri" panose="020F0502020204030204" pitchFamily="34" charset="0"/>
                        </a:rPr>
                        <a:t>VSO Ticket #</a:t>
                      </a:r>
                    </a:p>
                  </a:txBody>
                  <a:tcPr anchor="ctr">
                    <a:lnL w="12700" cap="flat" cmpd="sng" algn="ctr">
                      <a:solidFill>
                        <a:schemeClr val="bg1">
                          <a:lumMod val="95000"/>
                        </a:schemeClr>
                      </a:solidFill>
                      <a:prstDash val="solid"/>
                      <a:round/>
                      <a:headEnd type="none" w="med" len="med"/>
                      <a:tailEnd type="none" w="med" len="med"/>
                    </a:lnL>
                    <a:lnB w="12700" cap="flat" cmpd="sng" algn="ctr">
                      <a:solidFill>
                        <a:schemeClr val="bg1">
                          <a:lumMod val="95000"/>
                        </a:schemeClr>
                      </a:solidFill>
                      <a:prstDash val="solid"/>
                      <a:round/>
                      <a:headEnd type="none" w="med" len="med"/>
                      <a:tailEnd type="none" w="med" len="med"/>
                    </a:lnB>
                    <a:solidFill>
                      <a:srgbClr val="0078D4"/>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hlinkClick r:id="rId3"/>
                        </a:rPr>
                        <a:t>21560219</a:t>
                      </a:r>
                      <a:endParaRPr lang="en-US" sz="1200" dirty="0">
                        <a:latin typeface="Calibri" panose="020F0502020204030204" pitchFamily="34" charset="0"/>
                        <a:cs typeface="Calibri" panose="020F0502020204030204" pitchFamily="34" charset="0"/>
                      </a:endParaRPr>
                    </a:p>
                  </a:txBody>
                  <a:tcPr anchor="ctr">
                    <a:lnR w="12700" cap="flat" cmpd="sng" algn="ctr">
                      <a:solidFill>
                        <a:schemeClr val="bg1">
                          <a:lumMod val="95000"/>
                        </a:schemeClr>
                      </a:solidFill>
                      <a:prstDash val="solid"/>
                      <a:round/>
                      <a:headEnd type="none" w="med" len="med"/>
                      <a:tailEnd type="none" w="med" len="med"/>
                    </a:lnR>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1292265203"/>
                  </a:ext>
                </a:extLst>
              </a:tr>
            </a:tbl>
          </a:graphicData>
        </a:graphic>
      </p:graphicFrame>
      <p:sp>
        <p:nvSpPr>
          <p:cNvPr id="8" name="TextBox 7">
            <a:extLst>
              <a:ext uri="{FF2B5EF4-FFF2-40B4-BE49-F238E27FC236}">
                <a16:creationId xmlns:a16="http://schemas.microsoft.com/office/drawing/2014/main" id="{DFC472F2-9C95-4157-9C7E-5F536FF0113A}"/>
              </a:ext>
            </a:extLst>
          </p:cNvPr>
          <p:cNvSpPr txBox="1"/>
          <p:nvPr/>
        </p:nvSpPr>
        <p:spPr>
          <a:xfrm>
            <a:off x="7726526" y="538727"/>
            <a:ext cx="2917805"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Control – with Trial link</a:t>
            </a:r>
          </a:p>
        </p:txBody>
      </p:sp>
      <p:sp>
        <p:nvSpPr>
          <p:cNvPr id="11" name="TextBox 10">
            <a:extLst>
              <a:ext uri="{FF2B5EF4-FFF2-40B4-BE49-F238E27FC236}">
                <a16:creationId xmlns:a16="http://schemas.microsoft.com/office/drawing/2014/main" id="{77246CEA-4633-4342-BA8A-6D5990E96A80}"/>
              </a:ext>
            </a:extLst>
          </p:cNvPr>
          <p:cNvSpPr txBox="1"/>
          <p:nvPr/>
        </p:nvSpPr>
        <p:spPr>
          <a:xfrm>
            <a:off x="7582755" y="2881892"/>
            <a:ext cx="3876741" cy="215444"/>
          </a:xfrm>
          <a:prstGeom prst="rect">
            <a:avLst/>
          </a:prstGeom>
          <a:noFill/>
        </p:spPr>
        <p:txBody>
          <a:bodyPr wrap="square" lIns="0" tIns="0" rIns="0" bIns="0" rtlCol="0">
            <a:spAutoFit/>
          </a:bodyPr>
          <a:lstStyle/>
          <a:p>
            <a:r>
              <a:rPr lang="en-US" sz="1400" dirty="0">
                <a:gradFill>
                  <a:gsLst>
                    <a:gs pos="2917">
                      <a:schemeClr val="tx1"/>
                    </a:gs>
                    <a:gs pos="30000">
                      <a:schemeClr val="tx1"/>
                    </a:gs>
                  </a:gsLst>
                  <a:lin ang="5400000" scaled="0"/>
                </a:gradFill>
              </a:rPr>
              <a:t>Variant – Moved Trial link to page bottom</a:t>
            </a:r>
          </a:p>
        </p:txBody>
      </p:sp>
      <p:pic>
        <p:nvPicPr>
          <p:cNvPr id="2" name="Picture 1">
            <a:extLst>
              <a:ext uri="{FF2B5EF4-FFF2-40B4-BE49-F238E27FC236}">
                <a16:creationId xmlns:a16="http://schemas.microsoft.com/office/drawing/2014/main" id="{C71C2A0A-1FAB-4D9D-8C69-676C43ECCE8C}"/>
              </a:ext>
            </a:extLst>
          </p:cNvPr>
          <p:cNvPicPr>
            <a:picLocks noChangeAspect="1"/>
          </p:cNvPicPr>
          <p:nvPr/>
        </p:nvPicPr>
        <p:blipFill>
          <a:blip r:embed="rId4"/>
          <a:stretch>
            <a:fillRect/>
          </a:stretch>
        </p:blipFill>
        <p:spPr>
          <a:xfrm>
            <a:off x="6322091" y="900503"/>
            <a:ext cx="5726677" cy="1781633"/>
          </a:xfrm>
          <a:prstGeom prst="rect">
            <a:avLst/>
          </a:prstGeom>
          <a:ln w="38100">
            <a:solidFill>
              <a:schemeClr val="tx1"/>
            </a:solidFill>
          </a:ln>
        </p:spPr>
      </p:pic>
      <p:pic>
        <p:nvPicPr>
          <p:cNvPr id="4" name="Picture 3">
            <a:extLst>
              <a:ext uri="{FF2B5EF4-FFF2-40B4-BE49-F238E27FC236}">
                <a16:creationId xmlns:a16="http://schemas.microsoft.com/office/drawing/2014/main" id="{952AA12C-DF02-4BDB-9B3B-36AE3BE896A9}"/>
              </a:ext>
            </a:extLst>
          </p:cNvPr>
          <p:cNvPicPr>
            <a:picLocks noChangeAspect="1"/>
          </p:cNvPicPr>
          <p:nvPr/>
        </p:nvPicPr>
        <p:blipFill>
          <a:blip r:embed="rId5"/>
          <a:stretch>
            <a:fillRect/>
          </a:stretch>
        </p:blipFill>
        <p:spPr>
          <a:xfrm>
            <a:off x="6365241" y="3200301"/>
            <a:ext cx="5683527" cy="1780495"/>
          </a:xfrm>
          <a:prstGeom prst="rect">
            <a:avLst/>
          </a:prstGeom>
          <a:ln w="38100">
            <a:solidFill>
              <a:schemeClr val="tx1"/>
            </a:solidFill>
          </a:ln>
        </p:spPr>
      </p:pic>
      <p:pic>
        <p:nvPicPr>
          <p:cNvPr id="6" name="Picture 5">
            <a:extLst>
              <a:ext uri="{FF2B5EF4-FFF2-40B4-BE49-F238E27FC236}">
                <a16:creationId xmlns:a16="http://schemas.microsoft.com/office/drawing/2014/main" id="{264A49C0-07F0-4789-8C2C-48A80A5F49EE}"/>
              </a:ext>
            </a:extLst>
          </p:cNvPr>
          <p:cNvPicPr>
            <a:picLocks noChangeAspect="1"/>
          </p:cNvPicPr>
          <p:nvPr/>
        </p:nvPicPr>
        <p:blipFill>
          <a:blip r:embed="rId6"/>
          <a:stretch>
            <a:fillRect/>
          </a:stretch>
        </p:blipFill>
        <p:spPr>
          <a:xfrm>
            <a:off x="6349503" y="5191484"/>
            <a:ext cx="5699265" cy="1216026"/>
          </a:xfrm>
          <a:prstGeom prst="rect">
            <a:avLst/>
          </a:prstGeom>
          <a:ln w="38100">
            <a:solidFill>
              <a:schemeClr val="tx1"/>
            </a:solidFill>
          </a:ln>
        </p:spPr>
      </p:pic>
    </p:spTree>
    <p:extLst>
      <p:ext uri="{BB962C8B-B14F-4D97-AF65-F5344CB8AC3E}">
        <p14:creationId xmlns:p14="http://schemas.microsoft.com/office/powerpoint/2010/main" val="285538076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DF12BA-8D56-4FF5-819D-3462B90EE8BE}"/>
              </a:ext>
            </a:extLst>
          </p:cNvPr>
          <p:cNvSpPr>
            <a:spLocks noGrp="1"/>
          </p:cNvSpPr>
          <p:nvPr>
            <p:ph type="title"/>
          </p:nvPr>
        </p:nvSpPr>
        <p:spPr/>
        <p:txBody>
          <a:bodyPr/>
          <a:lstStyle/>
          <a:p>
            <a:r>
              <a:rPr lang="en-US" dirty="0"/>
              <a:t>Users  behavior</a:t>
            </a:r>
          </a:p>
        </p:txBody>
      </p:sp>
      <p:sp>
        <p:nvSpPr>
          <p:cNvPr id="12" name="Text Placeholder 11">
            <a:extLst>
              <a:ext uri="{FF2B5EF4-FFF2-40B4-BE49-F238E27FC236}">
                <a16:creationId xmlns:a16="http://schemas.microsoft.com/office/drawing/2014/main" id="{7F6C3103-91D8-43CF-80E9-743A04FAF6AD}"/>
              </a:ext>
            </a:extLst>
          </p:cNvPr>
          <p:cNvSpPr>
            <a:spLocks noGrp="1"/>
          </p:cNvSpPr>
          <p:nvPr>
            <p:ph type="body" sz="quarter" idx="10"/>
          </p:nvPr>
        </p:nvSpPr>
        <p:spPr>
          <a:xfrm>
            <a:off x="251990" y="1098695"/>
            <a:ext cx="4015210" cy="5109091"/>
          </a:xfrm>
        </p:spPr>
        <p:txBody>
          <a:bodyPr/>
          <a:lstStyle/>
          <a:p>
            <a:pPr lvl="0"/>
            <a:r>
              <a:rPr lang="en-US" sz="1600" u="sng" dirty="0"/>
              <a:t>New Visitor </a:t>
            </a:r>
            <a:r>
              <a:rPr lang="en-US" sz="1600" dirty="0"/>
              <a:t>– intending for Buy or Try, coming from O365 web, medium page and tabs engagement.</a:t>
            </a:r>
          </a:p>
          <a:p>
            <a:pPr lvl="0"/>
            <a:r>
              <a:rPr lang="en-US" sz="1600" u="sng" dirty="0"/>
              <a:t>Return Visitors intending to buy</a:t>
            </a:r>
            <a:r>
              <a:rPr lang="en-US" sz="1600" dirty="0"/>
              <a:t>, coming from store, spends less time on page, medium engaged on all tabs</a:t>
            </a:r>
          </a:p>
          <a:p>
            <a:pPr lvl="0"/>
            <a:r>
              <a:rPr lang="en-US" sz="1600" u="sng" dirty="0"/>
              <a:t>Return visitors, browsing mode </a:t>
            </a:r>
            <a:r>
              <a:rPr lang="en-US" sz="1600" dirty="0"/>
              <a:t>as confused and does not buys, spends time browsing content on each visit. Highly engaged. Low traffic.</a:t>
            </a:r>
          </a:p>
          <a:p>
            <a:r>
              <a:rPr lang="en-US" sz="1600" u="sng" dirty="0"/>
              <a:t>Return Visitors with a Device, both buy and try intent</a:t>
            </a:r>
            <a:r>
              <a:rPr lang="en-US" sz="1600" dirty="0"/>
              <a:t>, engaged during the entirety of the Visit, though less time on Office PDP page. Low traffic.</a:t>
            </a:r>
          </a:p>
          <a:p>
            <a:pPr lvl="0"/>
            <a:r>
              <a:rPr lang="en-US" sz="1600" dirty="0"/>
              <a:t>Both New and Return visitor heavily engaged on Office PDP having high Buy intent.</a:t>
            </a:r>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0" y="6409358"/>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100" b="0" i="0" u="none" strike="noStrike" kern="0" cap="none" spc="0" normalizeH="0" baseline="0" noProof="0" dirty="0">
                <a:ln w="3175">
                  <a:noFill/>
                </a:ln>
                <a:solidFill>
                  <a:srgbClr val="FFFFFF">
                    <a:lumMod val="50000"/>
                  </a:srgbClr>
                </a:solidFill>
                <a:effectLst/>
                <a:uLnTx/>
                <a:uFillTx/>
                <a:latin typeface="Segoe UI Semilight" panose="020B0402040204020203" pitchFamily="34" charset="0"/>
                <a:ea typeface="+mn-ea"/>
                <a:cs typeface="Segoe UI Semilight" panose="020B0402040204020203" pitchFamily="34" charset="0"/>
              </a:rPr>
              <a:t>Source: Adobe/EXP/Clicktale</a:t>
            </a:r>
            <a:endParaRPr kumimoji="0" lang="en-US" sz="1100" b="0" i="0" u="none" strike="noStrike" kern="0" cap="none" spc="0" normalizeH="0" baseline="0" noProof="0" dirty="0">
              <a:ln w="3175">
                <a:noFill/>
              </a:ln>
              <a:solidFill>
                <a:srgbClr val="000000">
                  <a:lumMod val="50000"/>
                </a:srgbClr>
              </a:solidFill>
              <a:effectLst/>
              <a:uLnTx/>
              <a:uFillTx/>
              <a:latin typeface="Segoe UI Semilight" panose="020B0402040204020203" pitchFamily="34" charset="0"/>
              <a:ea typeface="+mn-ea"/>
              <a:cs typeface="Segoe UI Semibold" panose="020B0702040204020203" pitchFamily="34" charset="0"/>
            </a:endParaRPr>
          </a:p>
        </p:txBody>
      </p:sp>
      <p:grpSp>
        <p:nvGrpSpPr>
          <p:cNvPr id="10" name="Group 9">
            <a:extLst>
              <a:ext uri="{FF2B5EF4-FFF2-40B4-BE49-F238E27FC236}">
                <a16:creationId xmlns:a16="http://schemas.microsoft.com/office/drawing/2014/main" id="{D8B0376B-70AA-4C1E-8F16-101836ECD4BF}"/>
              </a:ext>
            </a:extLst>
          </p:cNvPr>
          <p:cNvGrpSpPr/>
          <p:nvPr/>
        </p:nvGrpSpPr>
        <p:grpSpPr>
          <a:xfrm>
            <a:off x="12314109" y="409360"/>
            <a:ext cx="866901" cy="591680"/>
            <a:chOff x="8044377" y="574148"/>
            <a:chExt cx="866901" cy="591680"/>
          </a:xfrm>
        </p:grpSpPr>
        <p:sp>
          <p:nvSpPr>
            <p:cNvPr id="11" name="Oval 10">
              <a:extLst>
                <a:ext uri="{FF2B5EF4-FFF2-40B4-BE49-F238E27FC236}">
                  <a16:creationId xmlns:a16="http://schemas.microsoft.com/office/drawing/2014/main" id="{9550A764-0648-4F14-B4BF-B2AF21B1235F}"/>
                </a:ext>
              </a:extLst>
            </p:cNvPr>
            <p:cNvSpPr/>
            <p:nvPr/>
          </p:nvSpPr>
          <p:spPr bwMode="auto">
            <a:xfrm>
              <a:off x="8044377" y="574148"/>
              <a:ext cx="235974" cy="223217"/>
            </a:xfrm>
            <a:prstGeom prst="ellipse">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6132F132-BA38-4F7E-ABF7-4A4EE9E98573}"/>
                </a:ext>
              </a:extLst>
            </p:cNvPr>
            <p:cNvGrpSpPr/>
            <p:nvPr/>
          </p:nvGrpSpPr>
          <p:grpSpPr>
            <a:xfrm>
              <a:off x="8085335" y="574148"/>
              <a:ext cx="825943" cy="591680"/>
              <a:chOff x="8085335" y="574148"/>
              <a:chExt cx="825943" cy="591680"/>
            </a:xfrm>
          </p:grpSpPr>
          <p:sp>
            <p:nvSpPr>
              <p:cNvPr id="15" name="Oval 14">
                <a:extLst>
                  <a:ext uri="{FF2B5EF4-FFF2-40B4-BE49-F238E27FC236}">
                    <a16:creationId xmlns:a16="http://schemas.microsoft.com/office/drawing/2014/main" id="{FD0D74A7-F5B1-4E6B-BE65-4B5869A8CA76}"/>
                  </a:ext>
                </a:extLst>
              </p:cNvPr>
              <p:cNvSpPr/>
              <p:nvPr/>
            </p:nvSpPr>
            <p:spPr bwMode="auto">
              <a:xfrm>
                <a:off x="8085335" y="942611"/>
                <a:ext cx="208140" cy="223217"/>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a:extLst>
                  <a:ext uri="{FF2B5EF4-FFF2-40B4-BE49-F238E27FC236}">
                    <a16:creationId xmlns:a16="http://schemas.microsoft.com/office/drawing/2014/main" id="{2CD2BAA9-99E7-40DD-BD04-EB86B8DC35C5}"/>
                  </a:ext>
                </a:extLst>
              </p:cNvPr>
              <p:cNvSpPr txBox="1"/>
              <p:nvPr/>
            </p:nvSpPr>
            <p:spPr>
              <a:xfrm>
                <a:off x="8439330" y="574148"/>
                <a:ext cx="471948" cy="553998"/>
              </a:xfrm>
              <a:prstGeom prst="rect">
                <a:avLst/>
              </a:prstGeom>
              <a:noFill/>
            </p:spPr>
            <p:txBody>
              <a:bodyPr wrap="square" lIns="0" tIns="0" rIns="0" bIns="0" rtlCol="0">
                <a:spAutoFit/>
              </a:bodyPr>
              <a:lstStyle/>
              <a:p>
                <a:pPr algn="l"/>
                <a:r>
                  <a:rPr lang="en-US" sz="1200" dirty="0">
                    <a:gradFill>
                      <a:gsLst>
                        <a:gs pos="2917">
                          <a:schemeClr val="tx1"/>
                        </a:gs>
                        <a:gs pos="30000">
                          <a:schemeClr val="tx1"/>
                        </a:gs>
                      </a:gsLst>
                      <a:lin ang="5400000" scaled="0"/>
                    </a:gradFill>
                  </a:rPr>
                  <a:t>Try</a:t>
                </a:r>
              </a:p>
              <a:p>
                <a:pPr algn="l"/>
                <a:endParaRPr lang="en-US" sz="1200" dirty="0">
                  <a:gradFill>
                    <a:gsLst>
                      <a:gs pos="2917">
                        <a:schemeClr val="tx1"/>
                      </a:gs>
                      <a:gs pos="30000">
                        <a:schemeClr val="tx1"/>
                      </a:gs>
                    </a:gsLst>
                    <a:lin ang="5400000" scaled="0"/>
                  </a:gradFill>
                </a:endParaRPr>
              </a:p>
              <a:p>
                <a:pPr algn="l"/>
                <a:r>
                  <a:rPr lang="en-US" sz="1200" dirty="0">
                    <a:gradFill>
                      <a:gsLst>
                        <a:gs pos="2917">
                          <a:schemeClr val="tx1"/>
                        </a:gs>
                        <a:gs pos="30000">
                          <a:schemeClr val="tx1"/>
                        </a:gs>
                      </a:gsLst>
                      <a:lin ang="5400000" scaled="0"/>
                    </a:gradFill>
                  </a:rPr>
                  <a:t>Buy</a:t>
                </a:r>
              </a:p>
            </p:txBody>
          </p:sp>
        </p:grpSp>
      </p:grpSp>
      <p:graphicFrame>
        <p:nvGraphicFramePr>
          <p:cNvPr id="18" name="Table 17">
            <a:extLst>
              <a:ext uri="{FF2B5EF4-FFF2-40B4-BE49-F238E27FC236}">
                <a16:creationId xmlns:a16="http://schemas.microsoft.com/office/drawing/2014/main" id="{F2B57B4E-8293-406C-98E0-B937564792CE}"/>
              </a:ext>
            </a:extLst>
          </p:cNvPr>
          <p:cNvGraphicFramePr>
            <a:graphicFrameLocks noGrp="1"/>
          </p:cNvGraphicFramePr>
          <p:nvPr>
            <p:extLst>
              <p:ext uri="{D42A27DB-BD31-4B8C-83A1-F6EECF244321}">
                <p14:modId xmlns:p14="http://schemas.microsoft.com/office/powerpoint/2010/main" val="1478519565"/>
              </p:ext>
            </p:extLst>
          </p:nvPr>
        </p:nvGraphicFramePr>
        <p:xfrm>
          <a:off x="4357276" y="1099733"/>
          <a:ext cx="7374474" cy="1152579"/>
        </p:xfrm>
        <a:graphic>
          <a:graphicData uri="http://schemas.openxmlformats.org/drawingml/2006/table">
            <a:tbl>
              <a:tblPr/>
              <a:tblGrid>
                <a:gridCol w="368374">
                  <a:extLst>
                    <a:ext uri="{9D8B030D-6E8A-4147-A177-3AD203B41FA5}">
                      <a16:colId xmlns:a16="http://schemas.microsoft.com/office/drawing/2014/main" val="1202262697"/>
                    </a:ext>
                  </a:extLst>
                </a:gridCol>
                <a:gridCol w="1712437">
                  <a:extLst>
                    <a:ext uri="{9D8B030D-6E8A-4147-A177-3AD203B41FA5}">
                      <a16:colId xmlns:a16="http://schemas.microsoft.com/office/drawing/2014/main" val="3843413250"/>
                    </a:ext>
                  </a:extLst>
                </a:gridCol>
                <a:gridCol w="617058">
                  <a:extLst>
                    <a:ext uri="{9D8B030D-6E8A-4147-A177-3AD203B41FA5}">
                      <a16:colId xmlns:a16="http://schemas.microsoft.com/office/drawing/2014/main" val="510140752"/>
                    </a:ext>
                  </a:extLst>
                </a:gridCol>
                <a:gridCol w="449645">
                  <a:extLst>
                    <a:ext uri="{9D8B030D-6E8A-4147-A177-3AD203B41FA5}">
                      <a16:colId xmlns:a16="http://schemas.microsoft.com/office/drawing/2014/main" val="1513485967"/>
                    </a:ext>
                  </a:extLst>
                </a:gridCol>
                <a:gridCol w="791375">
                  <a:extLst>
                    <a:ext uri="{9D8B030D-6E8A-4147-A177-3AD203B41FA5}">
                      <a16:colId xmlns:a16="http://schemas.microsoft.com/office/drawing/2014/main" val="62444851"/>
                    </a:ext>
                  </a:extLst>
                </a:gridCol>
                <a:gridCol w="539574">
                  <a:extLst>
                    <a:ext uri="{9D8B030D-6E8A-4147-A177-3AD203B41FA5}">
                      <a16:colId xmlns:a16="http://schemas.microsoft.com/office/drawing/2014/main" val="3181880712"/>
                    </a:ext>
                  </a:extLst>
                </a:gridCol>
                <a:gridCol w="530580">
                  <a:extLst>
                    <a:ext uri="{9D8B030D-6E8A-4147-A177-3AD203B41FA5}">
                      <a16:colId xmlns:a16="http://schemas.microsoft.com/office/drawing/2014/main" val="168744265"/>
                    </a:ext>
                  </a:extLst>
                </a:gridCol>
                <a:gridCol w="809361">
                  <a:extLst>
                    <a:ext uri="{9D8B030D-6E8A-4147-A177-3AD203B41FA5}">
                      <a16:colId xmlns:a16="http://schemas.microsoft.com/office/drawing/2014/main" val="781797176"/>
                    </a:ext>
                  </a:extLst>
                </a:gridCol>
                <a:gridCol w="773389">
                  <a:extLst>
                    <a:ext uri="{9D8B030D-6E8A-4147-A177-3AD203B41FA5}">
                      <a16:colId xmlns:a16="http://schemas.microsoft.com/office/drawing/2014/main" val="1122320179"/>
                    </a:ext>
                  </a:extLst>
                </a:gridCol>
                <a:gridCol w="782681">
                  <a:extLst>
                    <a:ext uri="{9D8B030D-6E8A-4147-A177-3AD203B41FA5}">
                      <a16:colId xmlns:a16="http://schemas.microsoft.com/office/drawing/2014/main" val="651638079"/>
                    </a:ext>
                  </a:extLst>
                </a:gridCol>
              </a:tblGrid>
              <a:tr h="86800">
                <a:tc>
                  <a:txBody>
                    <a:bodyPr/>
                    <a:lstStyle/>
                    <a:p>
                      <a:pPr algn="l" fontAlgn="b"/>
                      <a:r>
                        <a:rPr lang="en-US" sz="900" b="0" i="0" u="none" strike="noStrike">
                          <a:solidFill>
                            <a:srgbClr val="000000"/>
                          </a:solidFill>
                          <a:effectLst/>
                          <a:latin typeface="Calibri" panose="020F0502020204030204" pitchFamily="34" charset="0"/>
                        </a:rPr>
                        <a:t> </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8">
                  <a:txBody>
                    <a:bodyPr/>
                    <a:lstStyle/>
                    <a:p>
                      <a:pPr algn="ctr" fontAlgn="b"/>
                      <a:r>
                        <a:rPr lang="en-US" sz="900" b="1" i="0" u="none" strike="noStrike">
                          <a:solidFill>
                            <a:srgbClr val="000000"/>
                          </a:solidFill>
                          <a:effectLst/>
                          <a:latin typeface="Calibri" panose="020F0502020204030204" pitchFamily="34" charset="0"/>
                        </a:rPr>
                        <a:t>Centroid Values (Standardrized)</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43406587"/>
                  </a:ext>
                </a:extLst>
              </a:tr>
              <a:tr h="165280">
                <a:tc>
                  <a:txBody>
                    <a:bodyPr/>
                    <a:lstStyle/>
                    <a:p>
                      <a:pPr algn="l" fontAlgn="b"/>
                      <a:r>
                        <a:rPr lang="en-US" sz="900" b="0" i="0" u="none" strike="noStrike">
                          <a:solidFill>
                            <a:srgbClr val="000000"/>
                          </a:solidFill>
                          <a:effectLst/>
                          <a:latin typeface="Calibri" panose="020F0502020204030204" pitchFamily="34" charset="0"/>
                        </a:rPr>
                        <a:t>Cluster</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1" i="0" u="none" strike="noStrike">
                          <a:solidFill>
                            <a:srgbClr val="000000"/>
                          </a:solidFill>
                          <a:effectLst/>
                          <a:latin typeface="Calibri" panose="020F0502020204030204" pitchFamily="34" charset="0"/>
                        </a:rPr>
                        <a:t>Paid Order Exists</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1" i="0" u="none" strike="noStrike">
                          <a:solidFill>
                            <a:srgbClr val="000000"/>
                          </a:solidFill>
                          <a:effectLst/>
                          <a:latin typeface="Calibri" panose="020F0502020204030204" pitchFamily="34" charset="0"/>
                        </a:rPr>
                        <a:t>Try Exists</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1" i="0" u="none" strike="noStrike">
                          <a:solidFill>
                            <a:srgbClr val="000000"/>
                          </a:solidFill>
                          <a:effectLst/>
                          <a:latin typeface="Calibri" panose="020F0502020204030204" pitchFamily="34" charset="0"/>
                        </a:rPr>
                        <a:t>Device Orders_Office</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1" i="0" u="none" strike="noStrike">
                          <a:solidFill>
                            <a:srgbClr val="000000"/>
                          </a:solidFill>
                          <a:effectLst/>
                          <a:latin typeface="Calibri" panose="020F0502020204030204" pitchFamily="34" charset="0"/>
                        </a:rPr>
                        <a:t>Total Visits</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1" i="0" u="none" strike="noStrike">
                          <a:solidFill>
                            <a:srgbClr val="000000"/>
                          </a:solidFill>
                          <a:effectLst/>
                          <a:latin typeface="Calibri" panose="020F0502020204030204" pitchFamily="34" charset="0"/>
                        </a:rPr>
                        <a:t>New Visitors</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1" i="0" u="none" strike="noStrike">
                          <a:solidFill>
                            <a:srgbClr val="000000"/>
                          </a:solidFill>
                          <a:effectLst/>
                          <a:latin typeface="Calibri" panose="020F0502020204030204" pitchFamily="34" charset="0"/>
                        </a:rPr>
                        <a:t>Enter PDP from Office.com</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1" i="0" u="none" strike="noStrike">
                          <a:solidFill>
                            <a:srgbClr val="000000"/>
                          </a:solidFill>
                          <a:effectLst/>
                          <a:latin typeface="Calibri" panose="020F0502020204030204" pitchFamily="34" charset="0"/>
                        </a:rPr>
                        <a:t>Enter PDP from Store</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1" i="0" u="none" strike="noStrike">
                          <a:solidFill>
                            <a:srgbClr val="000000"/>
                          </a:solidFill>
                          <a:effectLst/>
                          <a:latin typeface="Calibri" panose="020F0502020204030204" pitchFamily="34" charset="0"/>
                        </a:rPr>
                        <a:t>Enter PDP from O365 Web</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297298978"/>
                  </a:ext>
                </a:extLst>
              </a:tr>
              <a:tr h="86800">
                <a:tc>
                  <a:txBody>
                    <a:bodyPr/>
                    <a:lstStyle/>
                    <a:p>
                      <a:pPr algn="r" fontAlgn="b"/>
                      <a:r>
                        <a:rPr lang="en-US" sz="900" b="0" i="0" u="none" strike="noStrike">
                          <a:solidFill>
                            <a:srgbClr val="000000"/>
                          </a:solidFill>
                          <a:effectLst/>
                          <a:latin typeface="Calibri" panose="020F0502020204030204" pitchFamily="34" charset="0"/>
                        </a:rPr>
                        <a:t>1</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New visitor: Buy/Try</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-0.25</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-0.31</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-0.46</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-0.07</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-0.01</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-0.16</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-0.12</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0.12</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49121967"/>
                  </a:ext>
                </a:extLst>
              </a:tr>
              <a:tr h="86800">
                <a:tc>
                  <a:txBody>
                    <a:bodyPr/>
                    <a:lstStyle/>
                    <a:p>
                      <a:pPr algn="r" fontAlgn="b"/>
                      <a:r>
                        <a:rPr lang="en-US" sz="900" b="0" i="0" u="none" strike="noStrike">
                          <a:solidFill>
                            <a:srgbClr val="000000"/>
                          </a:solidFill>
                          <a:effectLst/>
                          <a:latin typeface="Calibri" panose="020F0502020204030204" pitchFamily="34" charset="0"/>
                        </a:rPr>
                        <a:t>2</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Return vistor: Buy</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900" b="0" i="0" u="none" strike="noStrike">
                          <a:solidFill>
                            <a:srgbClr val="000000"/>
                          </a:solidFill>
                          <a:effectLst/>
                          <a:latin typeface="Calibri" panose="020F0502020204030204" pitchFamily="34" charset="0"/>
                        </a:rPr>
                        <a:t>-0.36</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900" b="0" i="0" u="none" strike="noStrike">
                          <a:solidFill>
                            <a:srgbClr val="000000"/>
                          </a:solidFill>
                          <a:effectLst/>
                          <a:latin typeface="Calibri" panose="020F0502020204030204" pitchFamily="34" charset="0"/>
                        </a:rPr>
                        <a:t>0.61</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900" b="0" i="0" u="none" strike="noStrike">
                          <a:solidFill>
                            <a:srgbClr val="000000"/>
                          </a:solidFill>
                          <a:effectLst/>
                          <a:latin typeface="Calibri" panose="020F0502020204030204" pitchFamily="34" charset="0"/>
                        </a:rPr>
                        <a:t>1.07</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900" b="0" i="0" u="none" strike="noStrike">
                          <a:solidFill>
                            <a:srgbClr val="000000"/>
                          </a:solidFill>
                          <a:effectLst/>
                          <a:latin typeface="Calibri" panose="020F0502020204030204" pitchFamily="34" charset="0"/>
                        </a:rPr>
                        <a:t>0.09</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900" b="0" i="0" u="none" strike="noStrike">
                          <a:solidFill>
                            <a:srgbClr val="000000"/>
                          </a:solidFill>
                          <a:effectLst/>
                          <a:latin typeface="Calibri" panose="020F0502020204030204" pitchFamily="34" charset="0"/>
                        </a:rPr>
                        <a:t>0.16</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900" b="0" i="0" u="none" strike="noStrike">
                          <a:solidFill>
                            <a:srgbClr val="000000"/>
                          </a:solidFill>
                          <a:effectLst/>
                          <a:latin typeface="Calibri" panose="020F0502020204030204" pitchFamily="34" charset="0"/>
                        </a:rPr>
                        <a:t>0.22</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900" b="0" i="0" u="none" strike="noStrike">
                          <a:solidFill>
                            <a:srgbClr val="000000"/>
                          </a:solidFill>
                          <a:effectLst/>
                          <a:latin typeface="Calibri" panose="020F0502020204030204" pitchFamily="34" charset="0"/>
                        </a:rPr>
                        <a:t>0.10</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900" b="0" i="0" u="none" strike="noStrike">
                          <a:solidFill>
                            <a:srgbClr val="000000"/>
                          </a:solidFill>
                          <a:effectLst/>
                          <a:latin typeface="Calibri" panose="020F0502020204030204" pitchFamily="34" charset="0"/>
                        </a:rPr>
                        <a:t>-0.31</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01195034"/>
                  </a:ext>
                </a:extLst>
              </a:tr>
              <a:tr h="86800">
                <a:tc>
                  <a:txBody>
                    <a:bodyPr/>
                    <a:lstStyle/>
                    <a:p>
                      <a:pPr algn="r" fontAlgn="b"/>
                      <a:r>
                        <a:rPr lang="en-US" sz="900" b="0" i="0" u="none" strike="noStrike">
                          <a:solidFill>
                            <a:srgbClr val="000000"/>
                          </a:solidFill>
                          <a:effectLst/>
                          <a:latin typeface="Calibri" panose="020F0502020204030204" pitchFamily="34" charset="0"/>
                        </a:rPr>
                        <a:t>3</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808080"/>
                          </a:solidFill>
                          <a:effectLst/>
                          <a:latin typeface="Calibri" panose="020F0502020204030204" pitchFamily="34" charset="0"/>
                        </a:rPr>
                        <a:t>Return Visitors : Browsing Mode</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900" b="0" i="0" u="none" strike="noStrike">
                          <a:solidFill>
                            <a:srgbClr val="808080"/>
                          </a:solidFill>
                          <a:effectLst/>
                          <a:latin typeface="Calibri" panose="020F0502020204030204" pitchFamily="34" charset="0"/>
                        </a:rPr>
                        <a:t>6.77</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900" b="0" i="0" u="none" strike="noStrike">
                          <a:solidFill>
                            <a:srgbClr val="808080"/>
                          </a:solidFill>
                          <a:effectLst/>
                          <a:latin typeface="Calibri" panose="020F0502020204030204" pitchFamily="34" charset="0"/>
                        </a:rPr>
                        <a:t>-5.94</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900" b="0" i="0" u="none" strike="noStrike">
                          <a:solidFill>
                            <a:srgbClr val="808080"/>
                          </a:solidFill>
                          <a:effectLst/>
                          <a:latin typeface="Calibri" panose="020F0502020204030204" pitchFamily="34" charset="0"/>
                        </a:rPr>
                        <a:t>3.87</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900" b="0" i="0" u="none" strike="noStrike">
                          <a:solidFill>
                            <a:srgbClr val="808080"/>
                          </a:solidFill>
                          <a:effectLst/>
                          <a:latin typeface="Calibri" panose="020F0502020204030204" pitchFamily="34" charset="0"/>
                        </a:rPr>
                        <a:t>-1.91</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900" b="0" i="0" u="none" strike="noStrike">
                          <a:solidFill>
                            <a:srgbClr val="808080"/>
                          </a:solidFill>
                          <a:effectLst/>
                          <a:latin typeface="Calibri" panose="020F0502020204030204" pitchFamily="34" charset="0"/>
                        </a:rPr>
                        <a:t>-1.16</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900" b="0" i="0" u="none" strike="noStrike">
                          <a:solidFill>
                            <a:srgbClr val="808080"/>
                          </a:solidFill>
                          <a:effectLst/>
                          <a:latin typeface="Calibri" panose="020F0502020204030204" pitchFamily="34" charset="0"/>
                        </a:rPr>
                        <a:t>-1.03</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900" b="0" i="0" u="none" strike="noStrike">
                          <a:solidFill>
                            <a:srgbClr val="808080"/>
                          </a:solidFill>
                          <a:effectLst/>
                          <a:latin typeface="Calibri" panose="020F0502020204030204" pitchFamily="34" charset="0"/>
                        </a:rPr>
                        <a:t>0.40</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900" b="0" i="0" u="none" strike="noStrike">
                          <a:solidFill>
                            <a:srgbClr val="808080"/>
                          </a:solidFill>
                          <a:effectLst/>
                          <a:latin typeface="Calibri" panose="020F0502020204030204" pitchFamily="34" charset="0"/>
                        </a:rPr>
                        <a:t>-0.26</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216289591"/>
                  </a:ext>
                </a:extLst>
              </a:tr>
              <a:tr h="148077">
                <a:tc>
                  <a:txBody>
                    <a:bodyPr/>
                    <a:lstStyle/>
                    <a:p>
                      <a:pPr algn="r" fontAlgn="b"/>
                      <a:r>
                        <a:rPr lang="en-US" sz="900" b="0" i="0" u="none" strike="noStrike">
                          <a:solidFill>
                            <a:srgbClr val="000000"/>
                          </a:solidFill>
                          <a:effectLst/>
                          <a:latin typeface="Calibri" panose="020F0502020204030204" pitchFamily="34" charset="0"/>
                        </a:rPr>
                        <a:t>4</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808080"/>
                          </a:solidFill>
                          <a:effectLst/>
                          <a:latin typeface="Calibri" panose="020F0502020204030204" pitchFamily="34" charset="0"/>
                        </a:rPr>
                        <a:t>Return visitors with Device: Buy/Try</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900" b="0" i="0" u="none" strike="noStrike">
                          <a:solidFill>
                            <a:srgbClr val="808080"/>
                          </a:solidFill>
                          <a:effectLst/>
                          <a:latin typeface="Calibri" panose="020F0502020204030204" pitchFamily="34" charset="0"/>
                        </a:rPr>
                        <a:t>0.45</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900" b="0" i="0" u="none" strike="noStrike">
                          <a:solidFill>
                            <a:srgbClr val="808080"/>
                          </a:solidFill>
                          <a:effectLst/>
                          <a:latin typeface="Calibri" panose="020F0502020204030204" pitchFamily="34" charset="0"/>
                        </a:rPr>
                        <a:t>-0.42</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900" b="0" i="0" u="none" strike="noStrike">
                          <a:solidFill>
                            <a:srgbClr val="808080"/>
                          </a:solidFill>
                          <a:effectLst/>
                          <a:latin typeface="Calibri" panose="020F0502020204030204" pitchFamily="34" charset="0"/>
                        </a:rPr>
                        <a:t>-0.48</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900" b="0" i="0" u="none" strike="noStrike">
                          <a:solidFill>
                            <a:srgbClr val="808080"/>
                          </a:solidFill>
                          <a:effectLst/>
                          <a:latin typeface="Calibri" panose="020F0502020204030204" pitchFamily="34" charset="0"/>
                        </a:rPr>
                        <a:t>1.91</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900" b="0" i="0" u="none" strike="noStrike">
                          <a:solidFill>
                            <a:srgbClr val="808080"/>
                          </a:solidFill>
                          <a:effectLst/>
                          <a:latin typeface="Calibri" panose="020F0502020204030204" pitchFamily="34" charset="0"/>
                        </a:rPr>
                        <a:t>-3.95</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900" b="0" i="0" u="none" strike="noStrike">
                          <a:solidFill>
                            <a:srgbClr val="808080"/>
                          </a:solidFill>
                          <a:effectLst/>
                          <a:latin typeface="Calibri" panose="020F0502020204030204" pitchFamily="34" charset="0"/>
                        </a:rPr>
                        <a:t>8.75</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900" b="0" i="0" u="none" strike="noStrike">
                          <a:solidFill>
                            <a:srgbClr val="808080"/>
                          </a:solidFill>
                          <a:effectLst/>
                          <a:latin typeface="Calibri" panose="020F0502020204030204" pitchFamily="34" charset="0"/>
                        </a:rPr>
                        <a:t>3.45</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900" b="0" i="0" u="none" strike="noStrike">
                          <a:solidFill>
                            <a:srgbClr val="808080"/>
                          </a:solidFill>
                          <a:effectLst/>
                          <a:latin typeface="Calibri" panose="020F0502020204030204" pitchFamily="34" charset="0"/>
                        </a:rPr>
                        <a:t>6.69</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1358869795"/>
                  </a:ext>
                </a:extLst>
              </a:tr>
              <a:tr h="86800">
                <a:tc>
                  <a:txBody>
                    <a:bodyPr/>
                    <a:lstStyle/>
                    <a:p>
                      <a:pPr algn="r" fontAlgn="b"/>
                      <a:r>
                        <a:rPr lang="en-US" sz="900" b="0" i="0" u="none" strike="noStrike">
                          <a:solidFill>
                            <a:srgbClr val="000000"/>
                          </a:solidFill>
                          <a:effectLst/>
                          <a:latin typeface="Calibri" panose="020F0502020204030204" pitchFamily="34" charset="0"/>
                        </a:rPr>
                        <a:t>5</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High Engaged: Buy</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900" b="0" i="0" u="none" strike="noStrike">
                          <a:solidFill>
                            <a:srgbClr val="000000"/>
                          </a:solidFill>
                          <a:effectLst/>
                          <a:latin typeface="Calibri" panose="020F0502020204030204" pitchFamily="34" charset="0"/>
                        </a:rPr>
                        <a:t>3.48</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900" b="0" i="0" u="none" strike="noStrike">
                          <a:solidFill>
                            <a:srgbClr val="000000"/>
                          </a:solidFill>
                          <a:effectLst/>
                          <a:latin typeface="Calibri" panose="020F0502020204030204" pitchFamily="34" charset="0"/>
                        </a:rPr>
                        <a:t>1.72</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900" b="0" i="0" u="none" strike="noStrike">
                          <a:solidFill>
                            <a:srgbClr val="000000"/>
                          </a:solidFill>
                          <a:effectLst/>
                          <a:latin typeface="Calibri" panose="020F0502020204030204" pitchFamily="34" charset="0"/>
                        </a:rPr>
                        <a:t>-1.41</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900" b="0" i="0" u="none" strike="noStrike">
                          <a:solidFill>
                            <a:srgbClr val="000000"/>
                          </a:solidFill>
                          <a:effectLst/>
                          <a:latin typeface="Calibri" panose="020F0502020204030204" pitchFamily="34" charset="0"/>
                        </a:rPr>
                        <a:t>0.60</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900" b="0" i="0" u="none" strike="noStrike">
                          <a:solidFill>
                            <a:srgbClr val="000000"/>
                          </a:solidFill>
                          <a:effectLst/>
                          <a:latin typeface="Calibri" panose="020F0502020204030204" pitchFamily="34" charset="0"/>
                        </a:rPr>
                        <a:t>-0.13</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900" b="0" i="0" u="none" strike="noStrike">
                          <a:solidFill>
                            <a:srgbClr val="000000"/>
                          </a:solidFill>
                          <a:effectLst/>
                          <a:latin typeface="Calibri" panose="020F0502020204030204" pitchFamily="34" charset="0"/>
                        </a:rPr>
                        <a:t>-0.11</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900" b="0" i="0" u="none" strike="noStrike">
                          <a:solidFill>
                            <a:srgbClr val="000000"/>
                          </a:solidFill>
                          <a:effectLst/>
                          <a:latin typeface="Calibri" panose="020F0502020204030204" pitchFamily="34" charset="0"/>
                        </a:rPr>
                        <a:t>0.33</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900" b="0" i="0" u="none" strike="noStrike" dirty="0">
                          <a:solidFill>
                            <a:srgbClr val="000000"/>
                          </a:solidFill>
                          <a:effectLst/>
                          <a:latin typeface="Calibri" panose="020F0502020204030204" pitchFamily="34" charset="0"/>
                        </a:rPr>
                        <a:t>-0.41</a:t>
                      </a:r>
                    </a:p>
                  </a:txBody>
                  <a:tcPr marL="7397" marR="7397" marT="73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81253840"/>
                  </a:ext>
                </a:extLst>
              </a:tr>
            </a:tbl>
          </a:graphicData>
        </a:graphic>
      </p:graphicFrame>
      <p:graphicFrame>
        <p:nvGraphicFramePr>
          <p:cNvPr id="30" name="Table 29">
            <a:extLst>
              <a:ext uri="{FF2B5EF4-FFF2-40B4-BE49-F238E27FC236}">
                <a16:creationId xmlns:a16="http://schemas.microsoft.com/office/drawing/2014/main" id="{41CA2CB0-BF94-4D81-ABE8-CF2372504352}"/>
              </a:ext>
            </a:extLst>
          </p:cNvPr>
          <p:cNvGraphicFramePr>
            <a:graphicFrameLocks noGrp="1"/>
          </p:cNvGraphicFramePr>
          <p:nvPr>
            <p:extLst>
              <p:ext uri="{D42A27DB-BD31-4B8C-83A1-F6EECF244321}">
                <p14:modId xmlns:p14="http://schemas.microsoft.com/office/powerpoint/2010/main" val="1857635657"/>
              </p:ext>
            </p:extLst>
          </p:nvPr>
        </p:nvGraphicFramePr>
        <p:xfrm>
          <a:off x="6007609" y="2605056"/>
          <a:ext cx="5411405" cy="3555147"/>
        </p:xfrm>
        <a:graphic>
          <a:graphicData uri="http://schemas.openxmlformats.org/drawingml/2006/table">
            <a:tbl>
              <a:tblPr/>
              <a:tblGrid>
                <a:gridCol w="2426165">
                  <a:extLst>
                    <a:ext uri="{9D8B030D-6E8A-4147-A177-3AD203B41FA5}">
                      <a16:colId xmlns:a16="http://schemas.microsoft.com/office/drawing/2014/main" val="599866922"/>
                    </a:ext>
                  </a:extLst>
                </a:gridCol>
                <a:gridCol w="597048">
                  <a:extLst>
                    <a:ext uri="{9D8B030D-6E8A-4147-A177-3AD203B41FA5}">
                      <a16:colId xmlns:a16="http://schemas.microsoft.com/office/drawing/2014/main" val="925945077"/>
                    </a:ext>
                  </a:extLst>
                </a:gridCol>
                <a:gridCol w="597048">
                  <a:extLst>
                    <a:ext uri="{9D8B030D-6E8A-4147-A177-3AD203B41FA5}">
                      <a16:colId xmlns:a16="http://schemas.microsoft.com/office/drawing/2014/main" val="2483778126"/>
                    </a:ext>
                  </a:extLst>
                </a:gridCol>
                <a:gridCol w="597048">
                  <a:extLst>
                    <a:ext uri="{9D8B030D-6E8A-4147-A177-3AD203B41FA5}">
                      <a16:colId xmlns:a16="http://schemas.microsoft.com/office/drawing/2014/main" val="4105462053"/>
                    </a:ext>
                  </a:extLst>
                </a:gridCol>
                <a:gridCol w="597048">
                  <a:extLst>
                    <a:ext uri="{9D8B030D-6E8A-4147-A177-3AD203B41FA5}">
                      <a16:colId xmlns:a16="http://schemas.microsoft.com/office/drawing/2014/main" val="4139681232"/>
                    </a:ext>
                  </a:extLst>
                </a:gridCol>
                <a:gridCol w="597048">
                  <a:extLst>
                    <a:ext uri="{9D8B030D-6E8A-4147-A177-3AD203B41FA5}">
                      <a16:colId xmlns:a16="http://schemas.microsoft.com/office/drawing/2014/main" val="242439971"/>
                    </a:ext>
                  </a:extLst>
                </a:gridCol>
              </a:tblGrid>
              <a:tr h="134282">
                <a:tc>
                  <a:txBody>
                    <a:bodyPr/>
                    <a:lstStyle/>
                    <a:p>
                      <a:pPr algn="l" fontAlgn="b"/>
                      <a:r>
                        <a:rPr lang="en-US" sz="1200" b="1" i="0" u="none" strike="noStrike">
                          <a:solidFill>
                            <a:srgbClr val="000000"/>
                          </a:solidFill>
                          <a:effectLst/>
                          <a:latin typeface="Calibri" panose="020F0502020204030204" pitchFamily="34" charset="0"/>
                        </a:rPr>
                        <a:t>Features</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200" b="1" i="0" u="none" strike="noStrike">
                          <a:solidFill>
                            <a:srgbClr val="000000"/>
                          </a:solidFill>
                          <a:effectLst/>
                          <a:latin typeface="Calibri" panose="020F0502020204030204" pitchFamily="34" charset="0"/>
                        </a:rPr>
                        <a:t>Cluster 1</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200" b="1" i="0" u="none" strike="noStrike">
                          <a:solidFill>
                            <a:srgbClr val="000000"/>
                          </a:solidFill>
                          <a:effectLst/>
                          <a:latin typeface="Calibri" panose="020F0502020204030204" pitchFamily="34" charset="0"/>
                        </a:rPr>
                        <a:t>Cluster 2</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200" b="1" i="0" u="none" strike="noStrike">
                          <a:solidFill>
                            <a:srgbClr val="808080"/>
                          </a:solidFill>
                          <a:effectLst/>
                          <a:latin typeface="Calibri" panose="020F0502020204030204" pitchFamily="34" charset="0"/>
                        </a:rPr>
                        <a:t>Cluster 3</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200" b="1" i="0" u="none" strike="noStrike">
                          <a:solidFill>
                            <a:srgbClr val="808080"/>
                          </a:solidFill>
                          <a:effectLst/>
                          <a:latin typeface="Calibri" panose="020F0502020204030204" pitchFamily="34" charset="0"/>
                        </a:rPr>
                        <a:t>Cluster 4</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200" b="1" i="0" u="none" strike="noStrike">
                          <a:solidFill>
                            <a:srgbClr val="000000"/>
                          </a:solidFill>
                          <a:effectLst/>
                          <a:latin typeface="Calibri" panose="020F0502020204030204" pitchFamily="34" charset="0"/>
                        </a:rPr>
                        <a:t>Cluster 5</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806068012"/>
                  </a:ext>
                </a:extLst>
              </a:tr>
              <a:tr h="134282">
                <a:tc>
                  <a:txBody>
                    <a:bodyPr/>
                    <a:lstStyle/>
                    <a:p>
                      <a:pPr algn="l" fontAlgn="b"/>
                      <a:r>
                        <a:rPr lang="en-US" sz="1200" b="0" i="0" u="none" strike="noStrike">
                          <a:solidFill>
                            <a:srgbClr val="000000"/>
                          </a:solidFill>
                          <a:effectLst/>
                          <a:latin typeface="Calibri" panose="020F0502020204030204" pitchFamily="34" charset="0"/>
                        </a:rPr>
                        <a:t>Paid Order Exists</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0.08</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0.12</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0.04</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0.25</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0.14</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684750802"/>
                  </a:ext>
                </a:extLst>
              </a:tr>
              <a:tr h="134282">
                <a:tc>
                  <a:txBody>
                    <a:bodyPr/>
                    <a:lstStyle/>
                    <a:p>
                      <a:pPr algn="l" fontAlgn="b"/>
                      <a:r>
                        <a:rPr lang="en-US" sz="1200" b="0" i="0" u="none" strike="noStrike">
                          <a:solidFill>
                            <a:srgbClr val="000000"/>
                          </a:solidFill>
                          <a:effectLst/>
                          <a:latin typeface="Calibri" panose="020F0502020204030204" pitchFamily="34" charset="0"/>
                        </a:rPr>
                        <a:t>Try Exists</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0.02</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0.03</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0.00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0.25</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0.08</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698697147"/>
                  </a:ext>
                </a:extLst>
              </a:tr>
              <a:tr h="134282">
                <a:tc>
                  <a:txBody>
                    <a:bodyPr/>
                    <a:lstStyle/>
                    <a:p>
                      <a:pPr algn="l" fontAlgn="b"/>
                      <a:r>
                        <a:rPr lang="en-US" sz="1200" b="0" i="0" u="none" strike="noStrike">
                          <a:solidFill>
                            <a:srgbClr val="000000"/>
                          </a:solidFill>
                          <a:effectLst/>
                          <a:latin typeface="Calibri" panose="020F0502020204030204" pitchFamily="34" charset="0"/>
                        </a:rPr>
                        <a:t>Device Orders_Office</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dirty="0">
                          <a:solidFill>
                            <a:srgbClr val="000000"/>
                          </a:solidFill>
                          <a:effectLst/>
                          <a:latin typeface="Calibri" panose="020F0502020204030204" pitchFamily="34" charset="0"/>
                        </a:rPr>
                        <a:t>0.00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dirty="0">
                          <a:solidFill>
                            <a:srgbClr val="808080"/>
                          </a:solidFill>
                          <a:effectLst/>
                          <a:latin typeface="Calibri" panose="020F0502020204030204" pitchFamily="34" charset="0"/>
                        </a:rPr>
                        <a:t>0.00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1.00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0.01</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594202082"/>
                  </a:ext>
                </a:extLst>
              </a:tr>
              <a:tr h="134282">
                <a:tc>
                  <a:txBody>
                    <a:bodyPr/>
                    <a:lstStyle/>
                    <a:p>
                      <a:pPr algn="l" fontAlgn="b"/>
                      <a:r>
                        <a:rPr lang="en-US" sz="1200" b="0" i="0" u="none" strike="noStrike">
                          <a:solidFill>
                            <a:srgbClr val="000000"/>
                          </a:solidFill>
                          <a:effectLst/>
                          <a:latin typeface="Calibri" panose="020F0502020204030204" pitchFamily="34" charset="0"/>
                        </a:rPr>
                        <a:t>Total Visits</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1.08</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1.10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1.18</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1.00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1.49</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215505990"/>
                  </a:ext>
                </a:extLst>
              </a:tr>
              <a:tr h="134282">
                <a:tc>
                  <a:txBody>
                    <a:bodyPr/>
                    <a:lstStyle/>
                    <a:p>
                      <a:pPr algn="l" fontAlgn="b"/>
                      <a:r>
                        <a:rPr lang="en-US" sz="1200" b="0" i="0" u="none" strike="noStrike">
                          <a:solidFill>
                            <a:srgbClr val="000000"/>
                          </a:solidFill>
                          <a:effectLst/>
                          <a:latin typeface="Calibri" panose="020F0502020204030204" pitchFamily="34" charset="0"/>
                        </a:rPr>
                        <a:t>New Visitors</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0.65</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0.36</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0.39</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dirty="0">
                          <a:solidFill>
                            <a:srgbClr val="808080"/>
                          </a:solidFill>
                          <a:effectLst/>
                          <a:latin typeface="Calibri" panose="020F0502020204030204" pitchFamily="34" charset="0"/>
                        </a:rPr>
                        <a:t>0.33</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0.52</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452471359"/>
                  </a:ext>
                </a:extLst>
              </a:tr>
              <a:tr h="134282">
                <a:tc>
                  <a:txBody>
                    <a:bodyPr/>
                    <a:lstStyle/>
                    <a:p>
                      <a:pPr algn="l" fontAlgn="b"/>
                      <a:r>
                        <a:rPr lang="en-US" sz="1200" b="0" i="0" u="none" strike="noStrike">
                          <a:solidFill>
                            <a:srgbClr val="000000"/>
                          </a:solidFill>
                          <a:effectLst/>
                          <a:latin typeface="Calibri" panose="020F0502020204030204" pitchFamily="34" charset="0"/>
                        </a:rPr>
                        <a:t>Return Visitors</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0.35</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0.64</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0.61</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0.67</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0.48</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563541412"/>
                  </a:ext>
                </a:extLst>
              </a:tr>
              <a:tr h="134282">
                <a:tc>
                  <a:txBody>
                    <a:bodyPr/>
                    <a:lstStyle/>
                    <a:p>
                      <a:pPr algn="l" fontAlgn="b"/>
                      <a:r>
                        <a:rPr lang="en-US" sz="1200" b="0" i="0" u="none" strike="noStrike">
                          <a:solidFill>
                            <a:srgbClr val="000000"/>
                          </a:solidFill>
                          <a:effectLst/>
                          <a:latin typeface="Calibri" panose="020F0502020204030204" pitchFamily="34" charset="0"/>
                        </a:rPr>
                        <a:t>Enter PDP from Office.com</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dirty="0">
                          <a:solidFill>
                            <a:srgbClr val="000000"/>
                          </a:solidFill>
                          <a:effectLst/>
                          <a:latin typeface="Calibri" panose="020F0502020204030204" pitchFamily="34" charset="0"/>
                        </a:rPr>
                        <a:t>0.04</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0.07</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0.14</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0.08</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0.12</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194130684"/>
                  </a:ext>
                </a:extLst>
              </a:tr>
              <a:tr h="134282">
                <a:tc>
                  <a:txBody>
                    <a:bodyPr/>
                    <a:lstStyle/>
                    <a:p>
                      <a:pPr algn="l" fontAlgn="b"/>
                      <a:r>
                        <a:rPr lang="en-US" sz="1200" b="0" i="0" u="none" strike="noStrike">
                          <a:solidFill>
                            <a:srgbClr val="000000"/>
                          </a:solidFill>
                          <a:effectLst/>
                          <a:latin typeface="Calibri" panose="020F0502020204030204" pitchFamily="34" charset="0"/>
                        </a:rPr>
                        <a:t>Enter PDP from Store</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0.08</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0.61</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0.32</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0.17</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0.43</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82414403"/>
                  </a:ext>
                </a:extLst>
              </a:tr>
              <a:tr h="134282">
                <a:tc>
                  <a:txBody>
                    <a:bodyPr/>
                    <a:lstStyle/>
                    <a:p>
                      <a:pPr algn="l" fontAlgn="b"/>
                      <a:r>
                        <a:rPr lang="en-US" sz="1200" b="0" i="0" u="none" strike="noStrike">
                          <a:solidFill>
                            <a:srgbClr val="000000"/>
                          </a:solidFill>
                          <a:effectLst/>
                          <a:latin typeface="Calibri" panose="020F0502020204030204" pitchFamily="34" charset="0"/>
                        </a:rPr>
                        <a:t>Enter PDP from O365 Web</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0.67</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0.06</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0.36</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0.42</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0.45</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907955722"/>
                  </a:ext>
                </a:extLst>
              </a:tr>
              <a:tr h="149740">
                <a:tc>
                  <a:txBody>
                    <a:bodyPr/>
                    <a:lstStyle/>
                    <a:p>
                      <a:pPr algn="l" fontAlgn="b"/>
                      <a:r>
                        <a:rPr lang="en-US" sz="1200" b="0" i="0" u="none" strike="noStrike">
                          <a:solidFill>
                            <a:srgbClr val="000000"/>
                          </a:solidFill>
                          <a:effectLst/>
                          <a:latin typeface="Calibri" panose="020F0502020204030204" pitchFamily="34" charset="0"/>
                        </a:rPr>
                        <a:t>Time Spent per Visit (seconds)</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452.69</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418.72</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653.66</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686.09</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664.64</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404866694"/>
                  </a:ext>
                </a:extLst>
              </a:tr>
              <a:tr h="149740">
                <a:tc>
                  <a:txBody>
                    <a:bodyPr/>
                    <a:lstStyle/>
                    <a:p>
                      <a:pPr algn="l" fontAlgn="b"/>
                      <a:r>
                        <a:rPr lang="en-US" sz="1200" b="0" i="0" u="none" strike="noStrike">
                          <a:solidFill>
                            <a:srgbClr val="000000"/>
                          </a:solidFill>
                          <a:effectLst/>
                          <a:latin typeface="Calibri" panose="020F0502020204030204" pitchFamily="34" charset="0"/>
                        </a:rPr>
                        <a:t>Average Time Spent on Page (seconds)</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107.91</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86.94</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94.66</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39.13</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185.68</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648523418"/>
                  </a:ext>
                </a:extLst>
              </a:tr>
              <a:tr h="134282">
                <a:tc>
                  <a:txBody>
                    <a:bodyPr/>
                    <a:lstStyle/>
                    <a:p>
                      <a:pPr algn="l" fontAlgn="b"/>
                      <a:r>
                        <a:rPr lang="en-US" sz="1200" b="0" i="0" u="none" strike="noStrike">
                          <a:solidFill>
                            <a:srgbClr val="000000"/>
                          </a:solidFill>
                          <a:effectLst/>
                          <a:latin typeface="Calibri" panose="020F0502020204030204" pitchFamily="34" charset="0"/>
                        </a:rPr>
                        <a:t>Link Clicks (e4)</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19.15</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20.78</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31.71</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31.08</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32.52</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516533802"/>
                  </a:ext>
                </a:extLst>
              </a:tr>
              <a:tr h="134282">
                <a:tc>
                  <a:txBody>
                    <a:bodyPr/>
                    <a:lstStyle/>
                    <a:p>
                      <a:pPr algn="l" fontAlgn="b"/>
                      <a:r>
                        <a:rPr lang="en-US" sz="1200" b="0" i="0" u="none" strike="noStrike">
                          <a:solidFill>
                            <a:srgbClr val="000000"/>
                          </a:solidFill>
                          <a:effectLst/>
                          <a:latin typeface="Calibri" panose="020F0502020204030204" pitchFamily="34" charset="0"/>
                        </a:rPr>
                        <a:t>Link Clicks on OverviewTab</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0.01</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0.01</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0.04</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0.00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0.00</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782128161"/>
                  </a:ext>
                </a:extLst>
              </a:tr>
              <a:tr h="134282">
                <a:tc>
                  <a:txBody>
                    <a:bodyPr/>
                    <a:lstStyle/>
                    <a:p>
                      <a:pPr algn="l" fontAlgn="b"/>
                      <a:r>
                        <a:rPr lang="en-US" sz="1200" b="0" i="0" u="none" strike="noStrike">
                          <a:solidFill>
                            <a:srgbClr val="000000"/>
                          </a:solidFill>
                          <a:effectLst/>
                          <a:latin typeface="Calibri" panose="020F0502020204030204" pitchFamily="34" charset="0"/>
                        </a:rPr>
                        <a:t>Link Clicks on TechSpecsTab</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0.03</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0.03</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0.07</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0.00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0.03</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600477480"/>
                  </a:ext>
                </a:extLst>
              </a:tr>
              <a:tr h="134282">
                <a:tc>
                  <a:txBody>
                    <a:bodyPr/>
                    <a:lstStyle/>
                    <a:p>
                      <a:pPr algn="l" fontAlgn="b"/>
                      <a:r>
                        <a:rPr lang="en-US" sz="1200" b="0" i="0" u="none" strike="noStrike">
                          <a:solidFill>
                            <a:srgbClr val="000000"/>
                          </a:solidFill>
                          <a:effectLst/>
                          <a:latin typeface="Calibri" panose="020F0502020204030204" pitchFamily="34" charset="0"/>
                        </a:rPr>
                        <a:t>Link Clicks on ReviewTab</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0.01</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0.02</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0.07</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0.00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0.00</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519890791"/>
                  </a:ext>
                </a:extLst>
              </a:tr>
              <a:tr h="134282">
                <a:tc>
                  <a:txBody>
                    <a:bodyPr/>
                    <a:lstStyle/>
                    <a:p>
                      <a:pPr algn="l" fontAlgn="b"/>
                      <a:r>
                        <a:rPr lang="en-US" sz="1200" b="0" i="0" u="none" strike="noStrike">
                          <a:solidFill>
                            <a:srgbClr val="000000"/>
                          </a:solidFill>
                          <a:effectLst/>
                          <a:latin typeface="Calibri" panose="020F0502020204030204" pitchFamily="34" charset="0"/>
                        </a:rPr>
                        <a:t>Link Clicks on FAQTab</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0.02</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0.01</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0.04</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0.00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0.02</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274438341"/>
                  </a:ext>
                </a:extLst>
              </a:tr>
              <a:tr h="149740">
                <a:tc>
                  <a:txBody>
                    <a:bodyPr/>
                    <a:lstStyle/>
                    <a:p>
                      <a:pPr algn="l" fontAlgn="b"/>
                      <a:r>
                        <a:rPr lang="en-US" sz="1200" b="0" i="0" u="none" strike="noStrike">
                          <a:solidFill>
                            <a:srgbClr val="000000"/>
                          </a:solidFill>
                          <a:effectLst/>
                          <a:latin typeface="Calibri" panose="020F0502020204030204" pitchFamily="34" charset="0"/>
                        </a:rPr>
                        <a:t>Link Clicks on AddtoCartButton</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0.17</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0.20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0.18</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0.08</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a:solidFill>
                            <a:srgbClr val="000000"/>
                          </a:solidFill>
                          <a:effectLst/>
                          <a:latin typeface="Calibri" panose="020F0502020204030204" pitchFamily="34" charset="0"/>
                        </a:rPr>
                        <a:t>0.24</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726088453"/>
                  </a:ext>
                </a:extLst>
              </a:tr>
              <a:tr h="134282">
                <a:tc>
                  <a:txBody>
                    <a:bodyPr/>
                    <a:lstStyle/>
                    <a:p>
                      <a:pPr algn="l" fontAlgn="b"/>
                      <a:r>
                        <a:rPr lang="en-US" sz="1200" b="0" i="0" u="none" strike="noStrike">
                          <a:solidFill>
                            <a:srgbClr val="000000"/>
                          </a:solidFill>
                          <a:effectLst/>
                          <a:latin typeface="Calibri" panose="020F0502020204030204" pitchFamily="34" charset="0"/>
                        </a:rPr>
                        <a:t>Link Clicks on Trial link</a:t>
                      </a:r>
                    </a:p>
                  </a:txBody>
                  <a:tcPr marL="4233" marR="4233" marT="423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0.12</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0.10</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0" i="0" u="none" strike="noStrike">
                          <a:solidFill>
                            <a:srgbClr val="808080"/>
                          </a:solidFill>
                          <a:effectLst/>
                          <a:latin typeface="Calibri" panose="020F0502020204030204" pitchFamily="34" charset="0"/>
                        </a:rPr>
                        <a:t>0.07</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200" b="0" i="0" u="none" strike="noStrike">
                          <a:solidFill>
                            <a:srgbClr val="808080"/>
                          </a:solidFill>
                          <a:effectLst/>
                          <a:latin typeface="Calibri" panose="020F0502020204030204" pitchFamily="34" charset="0"/>
                        </a:rPr>
                        <a:t>0.25</a:t>
                      </a:r>
                    </a:p>
                  </a:txBody>
                  <a:tcPr marL="4233" marR="4233" marT="42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c>
                  <a:txBody>
                    <a:bodyPr/>
                    <a:lstStyle/>
                    <a:p>
                      <a:pPr algn="r" fontAlgn="b"/>
                      <a:r>
                        <a:rPr lang="en-US" sz="1200" b="0" i="0" u="none" strike="noStrike" dirty="0">
                          <a:solidFill>
                            <a:srgbClr val="000000"/>
                          </a:solidFill>
                          <a:effectLst/>
                          <a:latin typeface="Calibri" panose="020F0502020204030204" pitchFamily="34" charset="0"/>
                        </a:rPr>
                        <a:t>0.00</a:t>
                      </a:r>
                    </a:p>
                  </a:txBody>
                  <a:tcPr marL="4233" marR="4233" marT="423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628977794"/>
                  </a:ext>
                </a:extLst>
              </a:tr>
            </a:tbl>
          </a:graphicData>
        </a:graphic>
      </p:graphicFrame>
      <p:pic>
        <p:nvPicPr>
          <p:cNvPr id="32" name="Picture 31" descr="A close up of a map&#10;&#10;Description automatically generated">
            <a:extLst>
              <a:ext uri="{FF2B5EF4-FFF2-40B4-BE49-F238E27FC236}">
                <a16:creationId xmlns:a16="http://schemas.microsoft.com/office/drawing/2014/main" id="{078AAABC-3581-48CB-ACE4-C5DC869F88E5}"/>
              </a:ext>
            </a:extLst>
          </p:cNvPr>
          <p:cNvPicPr>
            <a:picLocks noChangeAspect="1"/>
          </p:cNvPicPr>
          <p:nvPr/>
        </p:nvPicPr>
        <p:blipFill rotWithShape="1">
          <a:blip r:embed="rId3">
            <a:extLst>
              <a:ext uri="{28A0092B-C50C-407E-A947-70E740481C1C}">
                <a14:useLocalDpi xmlns:a14="http://schemas.microsoft.com/office/drawing/2010/main" val="0"/>
              </a:ext>
            </a:extLst>
          </a:blip>
          <a:srcRect l="6671" r="11651" b="5130"/>
          <a:stretch/>
        </p:blipFill>
        <p:spPr>
          <a:xfrm>
            <a:off x="10785624" y="21819"/>
            <a:ext cx="1143960" cy="998297"/>
          </a:xfrm>
          <a:prstGeom prst="rect">
            <a:avLst/>
          </a:prstGeom>
        </p:spPr>
      </p:pic>
    </p:spTree>
    <p:extLst>
      <p:ext uri="{BB962C8B-B14F-4D97-AF65-F5344CB8AC3E}">
        <p14:creationId xmlns:p14="http://schemas.microsoft.com/office/powerpoint/2010/main" val="33125500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8CD5C9-E2AB-40D6-86EB-1682AF433034}"/>
              </a:ext>
            </a:extLst>
          </p:cNvPr>
          <p:cNvSpPr/>
          <p:nvPr/>
        </p:nvSpPr>
        <p:spPr bwMode="auto">
          <a:xfrm>
            <a:off x="389577" y="2476019"/>
            <a:ext cx="1388401" cy="1121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21CED62C-8969-4DA1-AFF1-3A0FEF2EEEEA}"/>
              </a:ext>
            </a:extLst>
          </p:cNvPr>
          <p:cNvSpPr/>
          <p:nvPr/>
        </p:nvSpPr>
        <p:spPr bwMode="auto">
          <a:xfrm>
            <a:off x="349253" y="520505"/>
            <a:ext cx="1388401" cy="1121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0" y="6409358"/>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100" b="0" i="0" u="none" strike="noStrike" kern="0" cap="none" spc="0" normalizeH="0" baseline="0" noProof="0" dirty="0">
                <a:ln w="3175">
                  <a:noFill/>
                </a:ln>
                <a:solidFill>
                  <a:srgbClr val="FFFFFF">
                    <a:lumMod val="50000"/>
                  </a:srgbClr>
                </a:solidFill>
                <a:effectLst/>
                <a:uLnTx/>
                <a:uFillTx/>
                <a:latin typeface="Segoe UI Semilight" panose="020B0402040204020203" pitchFamily="34" charset="0"/>
                <a:ea typeface="+mn-ea"/>
                <a:cs typeface="Segoe UI Semilight" panose="020B0402040204020203" pitchFamily="34" charset="0"/>
              </a:rPr>
              <a:t>Source: Adobe/EXP/Clicktale</a:t>
            </a:r>
            <a:endParaRPr kumimoji="0" lang="en-US" sz="1100" b="0" i="0" u="none" strike="noStrike" kern="0" cap="none" spc="0" normalizeH="0" baseline="0" noProof="0" dirty="0">
              <a:ln w="3175">
                <a:noFill/>
              </a:ln>
              <a:solidFill>
                <a:srgbClr val="000000">
                  <a:lumMod val="50000"/>
                </a:srgbClr>
              </a:solidFill>
              <a:effectLst/>
              <a:uLnTx/>
              <a:uFillTx/>
              <a:latin typeface="Segoe UI Semilight" panose="020B0402040204020203" pitchFamily="34" charset="0"/>
              <a:ea typeface="+mn-ea"/>
              <a:cs typeface="Segoe UI Semibold" panose="020B0702040204020203" pitchFamily="34" charset="0"/>
            </a:endParaRPr>
          </a:p>
        </p:txBody>
      </p:sp>
      <p:sp>
        <p:nvSpPr>
          <p:cNvPr id="2" name="Rectangle 1">
            <a:extLst>
              <a:ext uri="{FF2B5EF4-FFF2-40B4-BE49-F238E27FC236}">
                <a16:creationId xmlns:a16="http://schemas.microsoft.com/office/drawing/2014/main" id="{71532828-A9B0-44B2-8D25-9902E11508AC}"/>
              </a:ext>
            </a:extLst>
          </p:cNvPr>
          <p:cNvSpPr/>
          <p:nvPr/>
        </p:nvSpPr>
        <p:spPr>
          <a:xfrm>
            <a:off x="2039760" y="636635"/>
            <a:ext cx="10030320" cy="2308324"/>
          </a:xfrm>
          <a:prstGeom prst="rect">
            <a:avLst/>
          </a:prstGeom>
        </p:spPr>
        <p:txBody>
          <a:bodyPr wrap="square">
            <a:spAutoFit/>
          </a:bodyPr>
          <a:lstStyle/>
          <a:p>
            <a:r>
              <a:rPr lang="en-US" dirty="0">
                <a:solidFill>
                  <a:srgbClr val="000000"/>
                </a:solidFill>
                <a:latin typeface="Segoe UI VSS (Regular)"/>
              </a:rPr>
              <a:t>Want to understand user intent when they come to PDP.  Are they more ready to buy (and the trial link was a distraction so that they didn't buy right away) or were they not apt to buy and trial was a good offer?</a:t>
            </a:r>
          </a:p>
          <a:p>
            <a:r>
              <a:rPr lang="en-US" dirty="0">
                <a:solidFill>
                  <a:srgbClr val="000000"/>
                </a:solidFill>
                <a:highlight>
                  <a:srgbClr val="FFFF00"/>
                </a:highlight>
                <a:latin typeface="Segoe UI VSS (Regular)"/>
              </a:rPr>
              <a:t>Q – Buy and try user characteristics based on historical data. If a user matches buy traits, then ready to BUY. If a user matches, TRY traits the ready to TRY. Capture buy and try rate.</a:t>
            </a:r>
          </a:p>
          <a:p>
            <a:endParaRPr lang="en-US" dirty="0">
              <a:solidFill>
                <a:srgbClr val="000000"/>
              </a:solidFill>
              <a:latin typeface="Segoe UI VSS (Regular)"/>
            </a:endParaRPr>
          </a:p>
          <a:p>
            <a:br>
              <a:rPr lang="en-US" dirty="0"/>
            </a:br>
            <a:endParaRPr lang="en-US" dirty="0"/>
          </a:p>
        </p:txBody>
      </p:sp>
      <p:sp>
        <p:nvSpPr>
          <p:cNvPr id="9" name="TextBox 8">
            <a:extLst>
              <a:ext uri="{FF2B5EF4-FFF2-40B4-BE49-F238E27FC236}">
                <a16:creationId xmlns:a16="http://schemas.microsoft.com/office/drawing/2014/main" id="{09EDA69B-3836-42D5-BC6D-F26E38E8E236}"/>
              </a:ext>
            </a:extLst>
          </p:cNvPr>
          <p:cNvSpPr txBox="1"/>
          <p:nvPr/>
        </p:nvSpPr>
        <p:spPr>
          <a:xfrm>
            <a:off x="262549" y="798927"/>
            <a:ext cx="1475105" cy="578347"/>
          </a:xfrm>
          <a:prstGeom prst="rect">
            <a:avLst/>
          </a:prstGeom>
          <a:noFill/>
        </p:spPr>
        <p:txBody>
          <a:bodyPr wrap="square" lIns="186521" tIns="149217" rIns="186521" bIns="149217" rtlCol="0">
            <a:spAutoFit/>
          </a:bodyPr>
          <a:lstStyle/>
          <a:p>
            <a:pPr algn="ctr">
              <a:lnSpc>
                <a:spcPct val="90000"/>
              </a:lnSpc>
              <a:spcAft>
                <a:spcPts val="612"/>
              </a:spcAft>
            </a:pPr>
            <a:r>
              <a:rPr lang="en-US" sz="2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Context</a:t>
            </a:r>
          </a:p>
        </p:txBody>
      </p:sp>
      <p:sp>
        <p:nvSpPr>
          <p:cNvPr id="4" name="TextBox 3">
            <a:extLst>
              <a:ext uri="{FF2B5EF4-FFF2-40B4-BE49-F238E27FC236}">
                <a16:creationId xmlns:a16="http://schemas.microsoft.com/office/drawing/2014/main" id="{745D222C-4E75-4993-9842-FB3324D908DA}"/>
              </a:ext>
            </a:extLst>
          </p:cNvPr>
          <p:cNvSpPr txBox="1"/>
          <p:nvPr/>
        </p:nvSpPr>
        <p:spPr>
          <a:xfrm>
            <a:off x="2039760" y="2432743"/>
            <a:ext cx="8583562" cy="2215991"/>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rgbClr val="000000"/>
                </a:solidFill>
                <a:latin typeface="Segoe UI VSS (Regular)"/>
              </a:rPr>
              <a:t>If we have more people that are ready to buy, for example, then moving trial lower on page might actually be a good thing to increase Orders.</a:t>
            </a:r>
          </a:p>
          <a:p>
            <a:r>
              <a:rPr lang="en-US" dirty="0">
                <a:solidFill>
                  <a:srgbClr val="000000"/>
                </a:solidFill>
                <a:highlight>
                  <a:srgbClr val="FFFF00"/>
                </a:highlight>
                <a:latin typeface="segoe ui vss (regular), segoe ui, -apple-system, blinkmacsystemfont, roboto, helvetica neue, helvetica, ubuntu, arial, sans-serif, apple color emoji, segoe ui emoji, segoe ui symbol"/>
              </a:rPr>
              <a:t>Q– during test period, did the user base for BUY traits increased ? Compare with historical data.</a:t>
            </a:r>
            <a:endParaRPr lang="en-US" dirty="0">
              <a:solidFill>
                <a:srgbClr val="000000"/>
              </a:solidFill>
              <a:highlight>
                <a:srgbClr val="FFFF00"/>
              </a:highlight>
              <a:latin typeface="Segoe UI VSS (Regular)"/>
            </a:endParaRPr>
          </a:p>
          <a:p>
            <a:pPr marL="285750" indent="-285750">
              <a:buFont typeface="Arial" panose="020B0604020202020204" pitchFamily="34" charset="0"/>
              <a:buChar char="•"/>
            </a:pPr>
            <a:r>
              <a:rPr lang="en-US" dirty="0">
                <a:solidFill>
                  <a:srgbClr val="000000"/>
                </a:solidFill>
                <a:latin typeface="segoe ui vss (regular), segoe ui, -apple-system, blinkmacsystemfont, roboto, helvetica neue, helvetica, ubuntu, arial, sans-serif, apple color emoji, segoe ui emoji, segoe ui symbol"/>
              </a:rPr>
              <a:t>But if we can figure out if users are more in browsing and not ready to buy, that this group may have converted on Trial more - but now that we moved it and made it less visible, it was a bad thing.</a:t>
            </a:r>
          </a:p>
          <a:p>
            <a:r>
              <a:rPr lang="en-US" dirty="0">
                <a:solidFill>
                  <a:srgbClr val="000000"/>
                </a:solidFill>
                <a:highlight>
                  <a:srgbClr val="FFFF00"/>
                </a:highlight>
                <a:latin typeface="segoe ui vss (regular), segoe ui, -apple-system, blinkmacsystemfont, roboto, helvetica neue, helvetica, ubuntu, arial, sans-serif, apple color emoji, segoe ui emoji, segoe ui symbol"/>
              </a:rPr>
              <a:t>Q- during test period did TRY’s user base increase ?</a:t>
            </a:r>
            <a:endParaRPr lang="en-US" dirty="0">
              <a:solidFill>
                <a:srgbClr val="000000"/>
              </a:solidFill>
              <a:highlight>
                <a:srgbClr val="FFFF00"/>
              </a:highlight>
              <a:latin typeface="Segoe UI VSS (Regular)"/>
            </a:endParaRPr>
          </a:p>
        </p:txBody>
      </p:sp>
      <p:sp>
        <p:nvSpPr>
          <p:cNvPr id="18" name="TextBox 17">
            <a:extLst>
              <a:ext uri="{FF2B5EF4-FFF2-40B4-BE49-F238E27FC236}">
                <a16:creationId xmlns:a16="http://schemas.microsoft.com/office/drawing/2014/main" id="{43DC8E93-5CAC-4204-BA6E-6FFD3619C330}"/>
              </a:ext>
            </a:extLst>
          </p:cNvPr>
          <p:cNvSpPr txBox="1"/>
          <p:nvPr/>
        </p:nvSpPr>
        <p:spPr>
          <a:xfrm>
            <a:off x="2039760" y="4680110"/>
            <a:ext cx="9692640"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Segoe UI VSS (Regular)"/>
              </a:rPr>
              <a:t>Analyze O366 Home Unique users (2k) with Paid (300), Free(100) or no Purchase</a:t>
            </a:r>
          </a:p>
          <a:p>
            <a:pPr marL="285750" indent="-285750">
              <a:buFont typeface="Arial" panose="020B0604020202020204" pitchFamily="34" charset="0"/>
              <a:buChar char="•"/>
            </a:pPr>
            <a:r>
              <a:rPr lang="en-US" dirty="0">
                <a:solidFill>
                  <a:srgbClr val="000000"/>
                </a:solidFill>
                <a:latin typeface="Segoe UI VSS (Regular)"/>
              </a:rPr>
              <a:t>K-mean clustering to segment store users based on </a:t>
            </a:r>
          </a:p>
          <a:p>
            <a:pPr marL="742950" lvl="1" indent="-285750">
              <a:buFont typeface="Arial" panose="020B0604020202020204" pitchFamily="34" charset="0"/>
              <a:buChar char="•"/>
            </a:pPr>
            <a:r>
              <a:rPr lang="en-US" dirty="0">
                <a:solidFill>
                  <a:srgbClr val="000000"/>
                </a:solidFill>
                <a:latin typeface="Segoe UI VSS (Regular)"/>
              </a:rPr>
              <a:t>19+ behavior signals</a:t>
            </a:r>
          </a:p>
        </p:txBody>
      </p:sp>
      <p:sp>
        <p:nvSpPr>
          <p:cNvPr id="24" name="TextBox 23">
            <a:extLst>
              <a:ext uri="{FF2B5EF4-FFF2-40B4-BE49-F238E27FC236}">
                <a16:creationId xmlns:a16="http://schemas.microsoft.com/office/drawing/2014/main" id="{478A4017-8445-4341-9909-39542539AAD4}"/>
              </a:ext>
            </a:extLst>
          </p:cNvPr>
          <p:cNvSpPr txBox="1"/>
          <p:nvPr/>
        </p:nvSpPr>
        <p:spPr>
          <a:xfrm>
            <a:off x="290221" y="2721271"/>
            <a:ext cx="1475105" cy="578347"/>
          </a:xfrm>
          <a:prstGeom prst="rect">
            <a:avLst/>
          </a:prstGeom>
          <a:noFill/>
        </p:spPr>
        <p:txBody>
          <a:bodyPr wrap="square" lIns="186521" tIns="149217" rIns="186521" bIns="149217" rtlCol="0">
            <a:spAutoFit/>
          </a:bodyPr>
          <a:lstStyle/>
          <a:p>
            <a:pPr algn="ctr">
              <a:lnSpc>
                <a:spcPct val="90000"/>
              </a:lnSpc>
              <a:spcAft>
                <a:spcPts val="612"/>
              </a:spcAft>
            </a:pPr>
            <a:r>
              <a:rPr lang="en-US" sz="2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Impact</a:t>
            </a:r>
          </a:p>
        </p:txBody>
      </p:sp>
      <p:sp>
        <p:nvSpPr>
          <p:cNvPr id="25" name="Rectangle 24">
            <a:extLst>
              <a:ext uri="{FF2B5EF4-FFF2-40B4-BE49-F238E27FC236}">
                <a16:creationId xmlns:a16="http://schemas.microsoft.com/office/drawing/2014/main" id="{134C3F46-16B3-4600-8831-3A99CE34865C}"/>
              </a:ext>
            </a:extLst>
          </p:cNvPr>
          <p:cNvSpPr/>
          <p:nvPr/>
        </p:nvSpPr>
        <p:spPr bwMode="auto">
          <a:xfrm>
            <a:off x="389577" y="4551614"/>
            <a:ext cx="1388401" cy="1121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a:extLst>
              <a:ext uri="{FF2B5EF4-FFF2-40B4-BE49-F238E27FC236}">
                <a16:creationId xmlns:a16="http://schemas.microsoft.com/office/drawing/2014/main" id="{9E026185-B233-4D7E-A51E-5DFE30505BE3}"/>
              </a:ext>
            </a:extLst>
          </p:cNvPr>
          <p:cNvSpPr txBox="1"/>
          <p:nvPr/>
        </p:nvSpPr>
        <p:spPr>
          <a:xfrm>
            <a:off x="290221" y="4796866"/>
            <a:ext cx="1475105" cy="578347"/>
          </a:xfrm>
          <a:prstGeom prst="rect">
            <a:avLst/>
          </a:prstGeom>
          <a:noFill/>
        </p:spPr>
        <p:txBody>
          <a:bodyPr wrap="square" lIns="186521" tIns="149217" rIns="186521" bIns="149217" rtlCol="0">
            <a:spAutoFit/>
          </a:bodyPr>
          <a:lstStyle/>
          <a:p>
            <a:pPr algn="ctr">
              <a:lnSpc>
                <a:spcPct val="90000"/>
              </a:lnSpc>
              <a:spcAft>
                <a:spcPts val="612"/>
              </a:spcAft>
            </a:pPr>
            <a:r>
              <a:rPr lang="en-US" sz="2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Science</a:t>
            </a:r>
          </a:p>
        </p:txBody>
      </p:sp>
    </p:spTree>
    <p:extLst>
      <p:ext uri="{BB962C8B-B14F-4D97-AF65-F5344CB8AC3E}">
        <p14:creationId xmlns:p14="http://schemas.microsoft.com/office/powerpoint/2010/main" val="4526625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1E2D259-62E6-4E7D-8384-0BD25BAC6886}"/>
              </a:ext>
            </a:extLst>
          </p:cNvPr>
          <p:cNvSpPr/>
          <p:nvPr/>
        </p:nvSpPr>
        <p:spPr bwMode="auto">
          <a:xfrm>
            <a:off x="9783849" y="3753822"/>
            <a:ext cx="1388401" cy="11210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0" y="6409358"/>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100" b="0" i="0" u="none" strike="noStrike" kern="0" cap="none" spc="0" normalizeH="0" baseline="0" noProof="0" dirty="0">
                <a:ln w="3175">
                  <a:noFill/>
                </a:ln>
                <a:solidFill>
                  <a:srgbClr val="FFFFFF">
                    <a:lumMod val="50000"/>
                  </a:srgbClr>
                </a:solidFill>
                <a:effectLst/>
                <a:uLnTx/>
                <a:uFillTx/>
                <a:latin typeface="Segoe UI Semilight" panose="020B0402040204020203" pitchFamily="34" charset="0"/>
                <a:ea typeface="+mn-ea"/>
                <a:cs typeface="Segoe UI Semilight" panose="020B0402040204020203" pitchFamily="34" charset="0"/>
              </a:rPr>
              <a:t>Source: Adobe/EXP/Clicktale</a:t>
            </a:r>
            <a:endParaRPr kumimoji="0" lang="en-US" sz="1100" b="0" i="0" u="none" strike="noStrike" kern="0" cap="none" spc="0" normalizeH="0" baseline="0" noProof="0" dirty="0">
              <a:ln w="3175">
                <a:noFill/>
              </a:ln>
              <a:solidFill>
                <a:srgbClr val="000000">
                  <a:lumMod val="50000"/>
                </a:srgbClr>
              </a:solidFill>
              <a:effectLst/>
              <a:uLnTx/>
              <a:uFillTx/>
              <a:latin typeface="Segoe UI Semilight" panose="020B0402040204020203" pitchFamily="34" charset="0"/>
              <a:ea typeface="+mn-ea"/>
              <a:cs typeface="Segoe UI Semibold" panose="020B0702040204020203" pitchFamily="34" charset="0"/>
            </a:endParaRPr>
          </a:p>
        </p:txBody>
      </p:sp>
      <p:sp>
        <p:nvSpPr>
          <p:cNvPr id="2" name="Rectangle 1">
            <a:extLst>
              <a:ext uri="{FF2B5EF4-FFF2-40B4-BE49-F238E27FC236}">
                <a16:creationId xmlns:a16="http://schemas.microsoft.com/office/drawing/2014/main" id="{71532828-A9B0-44B2-8D25-9902E11508AC}"/>
              </a:ext>
            </a:extLst>
          </p:cNvPr>
          <p:cNvSpPr/>
          <p:nvPr/>
        </p:nvSpPr>
        <p:spPr>
          <a:xfrm>
            <a:off x="335345" y="235899"/>
            <a:ext cx="11728836" cy="369332"/>
          </a:xfrm>
          <a:prstGeom prst="rect">
            <a:avLst/>
          </a:prstGeom>
        </p:spPr>
        <p:txBody>
          <a:bodyPr wrap="square">
            <a:spAutoFit/>
          </a:bodyPr>
          <a:lstStyle/>
          <a:p>
            <a:r>
              <a:rPr lang="en-US" dirty="0">
                <a:solidFill>
                  <a:srgbClr val="000000"/>
                </a:solidFill>
                <a:latin typeface="Segoe UI VSS (Regular)"/>
              </a:rPr>
              <a:t>Study customer behavior and intent to Buy or Try Office product</a:t>
            </a:r>
            <a:endParaRPr lang="en-US" dirty="0"/>
          </a:p>
        </p:txBody>
      </p:sp>
      <p:sp>
        <p:nvSpPr>
          <p:cNvPr id="9" name="TextBox 8">
            <a:extLst>
              <a:ext uri="{FF2B5EF4-FFF2-40B4-BE49-F238E27FC236}">
                <a16:creationId xmlns:a16="http://schemas.microsoft.com/office/drawing/2014/main" id="{09EDA69B-3836-42D5-BC6D-F26E38E8E236}"/>
              </a:ext>
            </a:extLst>
          </p:cNvPr>
          <p:cNvSpPr txBox="1"/>
          <p:nvPr/>
        </p:nvSpPr>
        <p:spPr>
          <a:xfrm>
            <a:off x="262549" y="798927"/>
            <a:ext cx="1475105" cy="578347"/>
          </a:xfrm>
          <a:prstGeom prst="rect">
            <a:avLst/>
          </a:prstGeom>
          <a:noFill/>
        </p:spPr>
        <p:txBody>
          <a:bodyPr wrap="square" lIns="186521" tIns="149217" rIns="186521" bIns="149217" rtlCol="0">
            <a:spAutoFit/>
          </a:bodyPr>
          <a:lstStyle/>
          <a:p>
            <a:pPr algn="ctr">
              <a:lnSpc>
                <a:spcPct val="90000"/>
              </a:lnSpc>
              <a:spcAft>
                <a:spcPts val="612"/>
              </a:spcAft>
            </a:pPr>
            <a:r>
              <a:rPr lang="en-US" sz="2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Context</a:t>
            </a:r>
          </a:p>
        </p:txBody>
      </p:sp>
      <p:sp>
        <p:nvSpPr>
          <p:cNvPr id="24" name="TextBox 23">
            <a:extLst>
              <a:ext uri="{FF2B5EF4-FFF2-40B4-BE49-F238E27FC236}">
                <a16:creationId xmlns:a16="http://schemas.microsoft.com/office/drawing/2014/main" id="{478A4017-8445-4341-9909-39542539AAD4}"/>
              </a:ext>
            </a:extLst>
          </p:cNvPr>
          <p:cNvSpPr txBox="1"/>
          <p:nvPr/>
        </p:nvSpPr>
        <p:spPr>
          <a:xfrm>
            <a:off x="250958" y="4781969"/>
            <a:ext cx="1475105" cy="855346"/>
          </a:xfrm>
          <a:prstGeom prst="rect">
            <a:avLst/>
          </a:prstGeom>
          <a:noFill/>
        </p:spPr>
        <p:txBody>
          <a:bodyPr wrap="square" lIns="186521" tIns="149217" rIns="186521" bIns="149217" rtlCol="0">
            <a:spAutoFit/>
          </a:bodyPr>
          <a:lstStyle/>
          <a:p>
            <a:pPr algn="ctr">
              <a:lnSpc>
                <a:spcPct val="90000"/>
              </a:lnSpc>
              <a:spcAft>
                <a:spcPts val="612"/>
              </a:spcAft>
            </a:pPr>
            <a:r>
              <a:rPr lang="en-US" sz="2000" dirty="0">
                <a:latin typeface="Segoe UI Black" panose="020B0A02040204020203" pitchFamily="34" charset="0"/>
                <a:ea typeface="Segoe UI Black" panose="020B0A02040204020203" pitchFamily="34" charset="0"/>
                <a:cs typeface="Segoe UI Black" panose="020B0A02040204020203" pitchFamily="34" charset="0"/>
              </a:rPr>
              <a:t>Return Visitor</a:t>
            </a:r>
          </a:p>
        </p:txBody>
      </p:sp>
      <p:pic>
        <p:nvPicPr>
          <p:cNvPr id="3" name="Picture 2">
            <a:extLst>
              <a:ext uri="{FF2B5EF4-FFF2-40B4-BE49-F238E27FC236}">
                <a16:creationId xmlns:a16="http://schemas.microsoft.com/office/drawing/2014/main" id="{4B3E7475-A96B-4247-B459-944137E4FFA2}"/>
              </a:ext>
            </a:extLst>
          </p:cNvPr>
          <p:cNvPicPr>
            <a:picLocks noChangeAspect="1"/>
          </p:cNvPicPr>
          <p:nvPr/>
        </p:nvPicPr>
        <p:blipFill>
          <a:blip r:embed="rId3"/>
          <a:stretch>
            <a:fillRect/>
          </a:stretch>
        </p:blipFill>
        <p:spPr>
          <a:xfrm>
            <a:off x="4094253" y="3458576"/>
            <a:ext cx="3576558" cy="2728781"/>
          </a:xfrm>
          <a:prstGeom prst="rect">
            <a:avLst/>
          </a:prstGeom>
        </p:spPr>
      </p:pic>
      <p:graphicFrame>
        <p:nvGraphicFramePr>
          <p:cNvPr id="5" name="Diagram 4">
            <a:extLst>
              <a:ext uri="{FF2B5EF4-FFF2-40B4-BE49-F238E27FC236}">
                <a16:creationId xmlns:a16="http://schemas.microsoft.com/office/drawing/2014/main" id="{78E09F75-9034-4906-8662-2352BC0701D5}"/>
              </a:ext>
            </a:extLst>
          </p:cNvPr>
          <p:cNvGraphicFramePr/>
          <p:nvPr>
            <p:extLst>
              <p:ext uri="{D42A27DB-BD31-4B8C-83A1-F6EECF244321}">
                <p14:modId xmlns:p14="http://schemas.microsoft.com/office/powerpoint/2010/main" val="2887589186"/>
              </p:ext>
            </p:extLst>
          </p:nvPr>
        </p:nvGraphicFramePr>
        <p:xfrm>
          <a:off x="4787823" y="852675"/>
          <a:ext cx="4729391" cy="26457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5" name="Picture 14">
            <a:extLst>
              <a:ext uri="{FF2B5EF4-FFF2-40B4-BE49-F238E27FC236}">
                <a16:creationId xmlns:a16="http://schemas.microsoft.com/office/drawing/2014/main" id="{0509A1E0-21C3-4282-AC55-E659DC3D8830}"/>
              </a:ext>
            </a:extLst>
          </p:cNvPr>
          <p:cNvPicPr>
            <a:picLocks noChangeAspect="1"/>
          </p:cNvPicPr>
          <p:nvPr/>
        </p:nvPicPr>
        <p:blipFill>
          <a:blip r:embed="rId9"/>
          <a:stretch>
            <a:fillRect/>
          </a:stretch>
        </p:blipFill>
        <p:spPr>
          <a:xfrm>
            <a:off x="1609016" y="3108115"/>
            <a:ext cx="990600" cy="917575"/>
          </a:xfrm>
          <a:prstGeom prst="rect">
            <a:avLst/>
          </a:prstGeom>
        </p:spPr>
      </p:pic>
      <p:pic>
        <p:nvPicPr>
          <p:cNvPr id="16" name="Picture 15">
            <a:extLst>
              <a:ext uri="{FF2B5EF4-FFF2-40B4-BE49-F238E27FC236}">
                <a16:creationId xmlns:a16="http://schemas.microsoft.com/office/drawing/2014/main" id="{3BAE1895-17BA-4169-A6C3-E1A9705251BF}"/>
              </a:ext>
            </a:extLst>
          </p:cNvPr>
          <p:cNvPicPr>
            <a:picLocks noChangeAspect="1"/>
          </p:cNvPicPr>
          <p:nvPr/>
        </p:nvPicPr>
        <p:blipFill>
          <a:blip r:embed="rId9"/>
          <a:stretch>
            <a:fillRect/>
          </a:stretch>
        </p:blipFill>
        <p:spPr>
          <a:xfrm>
            <a:off x="1684953" y="4706936"/>
            <a:ext cx="887361" cy="821947"/>
          </a:xfrm>
          <a:prstGeom prst="rect">
            <a:avLst/>
          </a:prstGeom>
          <a:solidFill>
            <a:srgbClr val="FFC000"/>
          </a:solidFill>
          <a:ln w="127000">
            <a:solidFill>
              <a:schemeClr val="accent3">
                <a:lumMod val="60000"/>
                <a:lumOff val="40000"/>
              </a:schemeClr>
            </a:solidFill>
          </a:ln>
        </p:spPr>
      </p:pic>
      <p:sp>
        <p:nvSpPr>
          <p:cNvPr id="6" name="TextBox 5">
            <a:extLst>
              <a:ext uri="{FF2B5EF4-FFF2-40B4-BE49-F238E27FC236}">
                <a16:creationId xmlns:a16="http://schemas.microsoft.com/office/drawing/2014/main" id="{58841111-67EC-418C-AEB0-97B27BED15CF}"/>
              </a:ext>
            </a:extLst>
          </p:cNvPr>
          <p:cNvSpPr txBox="1"/>
          <p:nvPr/>
        </p:nvSpPr>
        <p:spPr>
          <a:xfrm>
            <a:off x="588892" y="3288536"/>
            <a:ext cx="861716" cy="615553"/>
          </a:xfrm>
          <a:prstGeom prst="rect">
            <a:avLst/>
          </a:prstGeom>
          <a:noFill/>
        </p:spPr>
        <p:txBody>
          <a:bodyPr wrap="square" lIns="0" tIns="0" rIns="0" bIns="0" rtlCol="0">
            <a:spAutoFit/>
          </a:bodyPr>
          <a:lstStyle/>
          <a:p>
            <a:pPr algn="l"/>
            <a:r>
              <a:rPr lang="en-US" sz="2000" dirty="0">
                <a:latin typeface="Segoe UI Black" panose="020B0A02040204020203" pitchFamily="34" charset="0"/>
                <a:ea typeface="Segoe UI Black" panose="020B0A02040204020203" pitchFamily="34" charset="0"/>
              </a:rPr>
              <a:t>New Visitor</a:t>
            </a:r>
          </a:p>
        </p:txBody>
      </p:sp>
      <p:sp>
        <p:nvSpPr>
          <p:cNvPr id="17" name="Arrow: Striped Right 16">
            <a:extLst>
              <a:ext uri="{FF2B5EF4-FFF2-40B4-BE49-F238E27FC236}">
                <a16:creationId xmlns:a16="http://schemas.microsoft.com/office/drawing/2014/main" id="{436EA734-D374-440D-9649-AAFAE8B474FA}"/>
              </a:ext>
            </a:extLst>
          </p:cNvPr>
          <p:cNvSpPr/>
          <p:nvPr/>
        </p:nvSpPr>
        <p:spPr bwMode="auto">
          <a:xfrm>
            <a:off x="8367253" y="3833241"/>
            <a:ext cx="1219200" cy="1066800"/>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Graphic 18" descr="Shopping bag">
            <a:extLst>
              <a:ext uri="{FF2B5EF4-FFF2-40B4-BE49-F238E27FC236}">
                <a16:creationId xmlns:a16="http://schemas.microsoft.com/office/drawing/2014/main" id="{CB24FD6A-0A96-4769-A092-C032B6AABFA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32883" y="4040030"/>
            <a:ext cx="548640" cy="548640"/>
          </a:xfrm>
          <a:prstGeom prst="rect">
            <a:avLst/>
          </a:prstGeom>
        </p:spPr>
      </p:pic>
      <p:sp>
        <p:nvSpPr>
          <p:cNvPr id="18" name="Arrow: Striped Right 17">
            <a:extLst>
              <a:ext uri="{FF2B5EF4-FFF2-40B4-BE49-F238E27FC236}">
                <a16:creationId xmlns:a16="http://schemas.microsoft.com/office/drawing/2014/main" id="{7999452B-F0BF-483B-91C6-AC0334FEDBCC}"/>
              </a:ext>
            </a:extLst>
          </p:cNvPr>
          <p:cNvSpPr/>
          <p:nvPr/>
        </p:nvSpPr>
        <p:spPr bwMode="auto">
          <a:xfrm>
            <a:off x="2825076" y="3833241"/>
            <a:ext cx="1219200" cy="1066800"/>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1" name="Diagram 20">
            <a:extLst>
              <a:ext uri="{FF2B5EF4-FFF2-40B4-BE49-F238E27FC236}">
                <a16:creationId xmlns:a16="http://schemas.microsoft.com/office/drawing/2014/main" id="{10858832-2807-4D2F-9D1A-AD7BD9CA1ECC}"/>
              </a:ext>
            </a:extLst>
          </p:cNvPr>
          <p:cNvGraphicFramePr/>
          <p:nvPr>
            <p:extLst>
              <p:ext uri="{D42A27DB-BD31-4B8C-83A1-F6EECF244321}">
                <p14:modId xmlns:p14="http://schemas.microsoft.com/office/powerpoint/2010/main" val="2790495877"/>
              </p:ext>
            </p:extLst>
          </p:nvPr>
        </p:nvGraphicFramePr>
        <p:xfrm>
          <a:off x="2144178" y="846778"/>
          <a:ext cx="4729391" cy="264575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7" name="Graphic 6" descr="Eye">
            <a:extLst>
              <a:ext uri="{FF2B5EF4-FFF2-40B4-BE49-F238E27FC236}">
                <a16:creationId xmlns:a16="http://schemas.microsoft.com/office/drawing/2014/main" id="{8286C510-3B28-46EE-96FC-650A0226BB0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3561703" y="4516736"/>
            <a:ext cx="914400" cy="914400"/>
          </a:xfrm>
          <a:prstGeom prst="rect">
            <a:avLst/>
          </a:prstGeom>
        </p:spPr>
      </p:pic>
      <p:sp>
        <p:nvSpPr>
          <p:cNvPr id="11" name="Graphic 9" descr="Cursor">
            <a:extLst>
              <a:ext uri="{FF2B5EF4-FFF2-40B4-BE49-F238E27FC236}">
                <a16:creationId xmlns:a16="http://schemas.microsoft.com/office/drawing/2014/main" id="{C156104D-B87E-4136-B63D-945AAD58F08A}"/>
              </a:ext>
            </a:extLst>
          </p:cNvPr>
          <p:cNvSpPr/>
          <p:nvPr/>
        </p:nvSpPr>
        <p:spPr>
          <a:xfrm>
            <a:off x="5969801" y="5302642"/>
            <a:ext cx="252398" cy="256987"/>
          </a:xfrm>
          <a:custGeom>
            <a:avLst/>
            <a:gdLst>
              <a:gd name="connsiteX0" fmla="*/ 256816 w 252397"/>
              <a:gd name="connsiteY0" fmla="*/ 216144 h 256986"/>
              <a:gd name="connsiteX1" fmla="*/ 164117 w 252397"/>
              <a:gd name="connsiteY1" fmla="*/ 123492 h 256986"/>
              <a:gd name="connsiteX2" fmla="*/ 245802 w 252397"/>
              <a:gd name="connsiteY2" fmla="*/ 94076 h 256986"/>
              <a:gd name="connsiteX3" fmla="*/ 250787 w 252397"/>
              <a:gd name="connsiteY3" fmla="*/ 83871 h 256986"/>
              <a:gd name="connsiteX4" fmla="*/ 245802 w 252397"/>
              <a:gd name="connsiteY4" fmla="*/ 78886 h 256986"/>
              <a:gd name="connsiteX5" fmla="*/ 10430 w 252397"/>
              <a:gd name="connsiteY5" fmla="*/ 413 h 256986"/>
              <a:gd name="connsiteX6" fmla="*/ 7814 w 252397"/>
              <a:gd name="connsiteY6" fmla="*/ 0 h 256986"/>
              <a:gd name="connsiteX7" fmla="*/ 7814 w 252397"/>
              <a:gd name="connsiteY7" fmla="*/ 0 h 256986"/>
              <a:gd name="connsiteX8" fmla="*/ 2 w 252397"/>
              <a:gd name="connsiteY8" fmla="*/ 8154 h 256986"/>
              <a:gd name="connsiteX9" fmla="*/ 425 w 252397"/>
              <a:gd name="connsiteY9" fmla="*/ 10555 h 256986"/>
              <a:gd name="connsiteX10" fmla="*/ 78715 w 252397"/>
              <a:gd name="connsiteY10" fmla="*/ 246157 h 256986"/>
              <a:gd name="connsiteX11" fmla="*/ 88962 w 252397"/>
              <a:gd name="connsiteY11" fmla="*/ 251053 h 256986"/>
              <a:gd name="connsiteX12" fmla="*/ 93859 w 252397"/>
              <a:gd name="connsiteY12" fmla="*/ 246157 h 256986"/>
              <a:gd name="connsiteX13" fmla="*/ 123320 w 252397"/>
              <a:gd name="connsiteY13" fmla="*/ 164380 h 256986"/>
              <a:gd name="connsiteX14" fmla="*/ 215927 w 252397"/>
              <a:gd name="connsiteY14" fmla="*/ 256987 h 256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397" h="256986">
                <a:moveTo>
                  <a:pt x="256816" y="216144"/>
                </a:moveTo>
                <a:lnTo>
                  <a:pt x="164117" y="123492"/>
                </a:lnTo>
                <a:lnTo>
                  <a:pt x="245802" y="94076"/>
                </a:lnTo>
                <a:cubicBezTo>
                  <a:pt x="249996" y="92634"/>
                  <a:pt x="252229" y="88065"/>
                  <a:pt x="250787" y="83871"/>
                </a:cubicBezTo>
                <a:cubicBezTo>
                  <a:pt x="249982" y="81530"/>
                  <a:pt x="248143" y="79690"/>
                  <a:pt x="245802" y="78886"/>
                </a:cubicBezTo>
                <a:lnTo>
                  <a:pt x="10430" y="413"/>
                </a:lnTo>
                <a:cubicBezTo>
                  <a:pt x="9586" y="135"/>
                  <a:pt x="8702" y="-4"/>
                  <a:pt x="7814" y="0"/>
                </a:cubicBezTo>
                <a:lnTo>
                  <a:pt x="7814" y="0"/>
                </a:lnTo>
                <a:cubicBezTo>
                  <a:pt x="3405" y="95"/>
                  <a:pt x="-93" y="3745"/>
                  <a:pt x="2" y="8154"/>
                </a:cubicBezTo>
                <a:cubicBezTo>
                  <a:pt x="19" y="8972"/>
                  <a:pt x="162" y="9781"/>
                  <a:pt x="425" y="10555"/>
                </a:cubicBezTo>
                <a:lnTo>
                  <a:pt x="78715" y="246157"/>
                </a:lnTo>
                <a:cubicBezTo>
                  <a:pt x="80192" y="250339"/>
                  <a:pt x="84780" y="252531"/>
                  <a:pt x="88962" y="251053"/>
                </a:cubicBezTo>
                <a:cubicBezTo>
                  <a:pt x="91251" y="250244"/>
                  <a:pt x="93050" y="248445"/>
                  <a:pt x="93859" y="246157"/>
                </a:cubicBezTo>
                <a:lnTo>
                  <a:pt x="123320" y="164380"/>
                </a:lnTo>
                <a:lnTo>
                  <a:pt x="215927" y="256987"/>
                </a:lnTo>
                <a:close/>
              </a:path>
            </a:pathLst>
          </a:custGeom>
          <a:solidFill>
            <a:schemeClr val="accent3">
              <a:lumMod val="60000"/>
              <a:lumOff val="40000"/>
            </a:schemeClr>
          </a:solidFill>
          <a:ln w="4564" cap="flat">
            <a:noFill/>
            <a:prstDash val="solid"/>
            <a:miter/>
          </a:ln>
        </p:spPr>
        <p:txBody>
          <a:bodyPr rtlCol="0" anchor="ctr"/>
          <a:lstStyle/>
          <a:p>
            <a:endParaRPr lang="en-US"/>
          </a:p>
        </p:txBody>
      </p:sp>
      <p:sp>
        <p:nvSpPr>
          <p:cNvPr id="22" name="Graphic 9" descr="Cursor">
            <a:extLst>
              <a:ext uri="{FF2B5EF4-FFF2-40B4-BE49-F238E27FC236}">
                <a16:creationId xmlns:a16="http://schemas.microsoft.com/office/drawing/2014/main" id="{8F3AF647-97D7-4A80-B78A-BFC555FF733F}"/>
              </a:ext>
            </a:extLst>
          </p:cNvPr>
          <p:cNvSpPr/>
          <p:nvPr/>
        </p:nvSpPr>
        <p:spPr>
          <a:xfrm>
            <a:off x="7068325" y="4874877"/>
            <a:ext cx="252398" cy="256987"/>
          </a:xfrm>
          <a:custGeom>
            <a:avLst/>
            <a:gdLst>
              <a:gd name="connsiteX0" fmla="*/ 256816 w 252397"/>
              <a:gd name="connsiteY0" fmla="*/ 216144 h 256986"/>
              <a:gd name="connsiteX1" fmla="*/ 164117 w 252397"/>
              <a:gd name="connsiteY1" fmla="*/ 123492 h 256986"/>
              <a:gd name="connsiteX2" fmla="*/ 245802 w 252397"/>
              <a:gd name="connsiteY2" fmla="*/ 94076 h 256986"/>
              <a:gd name="connsiteX3" fmla="*/ 250787 w 252397"/>
              <a:gd name="connsiteY3" fmla="*/ 83871 h 256986"/>
              <a:gd name="connsiteX4" fmla="*/ 245802 w 252397"/>
              <a:gd name="connsiteY4" fmla="*/ 78886 h 256986"/>
              <a:gd name="connsiteX5" fmla="*/ 10430 w 252397"/>
              <a:gd name="connsiteY5" fmla="*/ 413 h 256986"/>
              <a:gd name="connsiteX6" fmla="*/ 7814 w 252397"/>
              <a:gd name="connsiteY6" fmla="*/ 0 h 256986"/>
              <a:gd name="connsiteX7" fmla="*/ 7814 w 252397"/>
              <a:gd name="connsiteY7" fmla="*/ 0 h 256986"/>
              <a:gd name="connsiteX8" fmla="*/ 2 w 252397"/>
              <a:gd name="connsiteY8" fmla="*/ 8154 h 256986"/>
              <a:gd name="connsiteX9" fmla="*/ 425 w 252397"/>
              <a:gd name="connsiteY9" fmla="*/ 10555 h 256986"/>
              <a:gd name="connsiteX10" fmla="*/ 78715 w 252397"/>
              <a:gd name="connsiteY10" fmla="*/ 246157 h 256986"/>
              <a:gd name="connsiteX11" fmla="*/ 88962 w 252397"/>
              <a:gd name="connsiteY11" fmla="*/ 251053 h 256986"/>
              <a:gd name="connsiteX12" fmla="*/ 93859 w 252397"/>
              <a:gd name="connsiteY12" fmla="*/ 246157 h 256986"/>
              <a:gd name="connsiteX13" fmla="*/ 123320 w 252397"/>
              <a:gd name="connsiteY13" fmla="*/ 164380 h 256986"/>
              <a:gd name="connsiteX14" fmla="*/ 215927 w 252397"/>
              <a:gd name="connsiteY14" fmla="*/ 256987 h 256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397" h="256986">
                <a:moveTo>
                  <a:pt x="256816" y="216144"/>
                </a:moveTo>
                <a:lnTo>
                  <a:pt x="164117" y="123492"/>
                </a:lnTo>
                <a:lnTo>
                  <a:pt x="245802" y="94076"/>
                </a:lnTo>
                <a:cubicBezTo>
                  <a:pt x="249996" y="92634"/>
                  <a:pt x="252229" y="88065"/>
                  <a:pt x="250787" y="83871"/>
                </a:cubicBezTo>
                <a:cubicBezTo>
                  <a:pt x="249982" y="81530"/>
                  <a:pt x="248143" y="79690"/>
                  <a:pt x="245802" y="78886"/>
                </a:cubicBezTo>
                <a:lnTo>
                  <a:pt x="10430" y="413"/>
                </a:lnTo>
                <a:cubicBezTo>
                  <a:pt x="9586" y="135"/>
                  <a:pt x="8702" y="-4"/>
                  <a:pt x="7814" y="0"/>
                </a:cubicBezTo>
                <a:lnTo>
                  <a:pt x="7814" y="0"/>
                </a:lnTo>
                <a:cubicBezTo>
                  <a:pt x="3405" y="95"/>
                  <a:pt x="-93" y="3745"/>
                  <a:pt x="2" y="8154"/>
                </a:cubicBezTo>
                <a:cubicBezTo>
                  <a:pt x="19" y="8972"/>
                  <a:pt x="162" y="9781"/>
                  <a:pt x="425" y="10555"/>
                </a:cubicBezTo>
                <a:lnTo>
                  <a:pt x="78715" y="246157"/>
                </a:lnTo>
                <a:cubicBezTo>
                  <a:pt x="80192" y="250339"/>
                  <a:pt x="84780" y="252531"/>
                  <a:pt x="88962" y="251053"/>
                </a:cubicBezTo>
                <a:cubicBezTo>
                  <a:pt x="91251" y="250244"/>
                  <a:pt x="93050" y="248445"/>
                  <a:pt x="93859" y="246157"/>
                </a:cubicBezTo>
                <a:lnTo>
                  <a:pt x="123320" y="164380"/>
                </a:lnTo>
                <a:lnTo>
                  <a:pt x="215927" y="256987"/>
                </a:lnTo>
                <a:close/>
              </a:path>
            </a:pathLst>
          </a:custGeom>
          <a:solidFill>
            <a:schemeClr val="accent3">
              <a:lumMod val="60000"/>
              <a:lumOff val="40000"/>
            </a:schemeClr>
          </a:solidFill>
          <a:ln w="4564" cap="flat">
            <a:noFill/>
            <a:prstDash val="solid"/>
            <a:miter/>
          </a:ln>
        </p:spPr>
        <p:txBody>
          <a:bodyPr rtlCol="0" anchor="ctr"/>
          <a:lstStyle/>
          <a:p>
            <a:endParaRPr lang="en-US"/>
          </a:p>
        </p:txBody>
      </p:sp>
      <p:sp>
        <p:nvSpPr>
          <p:cNvPr id="23" name="Graphic 9" descr="Cursor">
            <a:extLst>
              <a:ext uri="{FF2B5EF4-FFF2-40B4-BE49-F238E27FC236}">
                <a16:creationId xmlns:a16="http://schemas.microsoft.com/office/drawing/2014/main" id="{7E95F601-8174-47B8-B512-BE29B0BDA23B}"/>
              </a:ext>
            </a:extLst>
          </p:cNvPr>
          <p:cNvSpPr/>
          <p:nvPr/>
        </p:nvSpPr>
        <p:spPr>
          <a:xfrm>
            <a:off x="14223705" y="5721110"/>
            <a:ext cx="252398" cy="256987"/>
          </a:xfrm>
          <a:custGeom>
            <a:avLst/>
            <a:gdLst>
              <a:gd name="connsiteX0" fmla="*/ 256816 w 252397"/>
              <a:gd name="connsiteY0" fmla="*/ 216144 h 256986"/>
              <a:gd name="connsiteX1" fmla="*/ 164117 w 252397"/>
              <a:gd name="connsiteY1" fmla="*/ 123492 h 256986"/>
              <a:gd name="connsiteX2" fmla="*/ 245802 w 252397"/>
              <a:gd name="connsiteY2" fmla="*/ 94076 h 256986"/>
              <a:gd name="connsiteX3" fmla="*/ 250787 w 252397"/>
              <a:gd name="connsiteY3" fmla="*/ 83871 h 256986"/>
              <a:gd name="connsiteX4" fmla="*/ 245802 w 252397"/>
              <a:gd name="connsiteY4" fmla="*/ 78886 h 256986"/>
              <a:gd name="connsiteX5" fmla="*/ 10430 w 252397"/>
              <a:gd name="connsiteY5" fmla="*/ 413 h 256986"/>
              <a:gd name="connsiteX6" fmla="*/ 7814 w 252397"/>
              <a:gd name="connsiteY6" fmla="*/ 0 h 256986"/>
              <a:gd name="connsiteX7" fmla="*/ 7814 w 252397"/>
              <a:gd name="connsiteY7" fmla="*/ 0 h 256986"/>
              <a:gd name="connsiteX8" fmla="*/ 2 w 252397"/>
              <a:gd name="connsiteY8" fmla="*/ 8154 h 256986"/>
              <a:gd name="connsiteX9" fmla="*/ 425 w 252397"/>
              <a:gd name="connsiteY9" fmla="*/ 10555 h 256986"/>
              <a:gd name="connsiteX10" fmla="*/ 78715 w 252397"/>
              <a:gd name="connsiteY10" fmla="*/ 246157 h 256986"/>
              <a:gd name="connsiteX11" fmla="*/ 88962 w 252397"/>
              <a:gd name="connsiteY11" fmla="*/ 251053 h 256986"/>
              <a:gd name="connsiteX12" fmla="*/ 93859 w 252397"/>
              <a:gd name="connsiteY12" fmla="*/ 246157 h 256986"/>
              <a:gd name="connsiteX13" fmla="*/ 123320 w 252397"/>
              <a:gd name="connsiteY13" fmla="*/ 164380 h 256986"/>
              <a:gd name="connsiteX14" fmla="*/ 215927 w 252397"/>
              <a:gd name="connsiteY14" fmla="*/ 256987 h 256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397" h="256986">
                <a:moveTo>
                  <a:pt x="256816" y="216144"/>
                </a:moveTo>
                <a:lnTo>
                  <a:pt x="164117" y="123492"/>
                </a:lnTo>
                <a:lnTo>
                  <a:pt x="245802" y="94076"/>
                </a:lnTo>
                <a:cubicBezTo>
                  <a:pt x="249996" y="92634"/>
                  <a:pt x="252229" y="88065"/>
                  <a:pt x="250787" y="83871"/>
                </a:cubicBezTo>
                <a:cubicBezTo>
                  <a:pt x="249982" y="81530"/>
                  <a:pt x="248143" y="79690"/>
                  <a:pt x="245802" y="78886"/>
                </a:cubicBezTo>
                <a:lnTo>
                  <a:pt x="10430" y="413"/>
                </a:lnTo>
                <a:cubicBezTo>
                  <a:pt x="9586" y="135"/>
                  <a:pt x="8702" y="-4"/>
                  <a:pt x="7814" y="0"/>
                </a:cubicBezTo>
                <a:lnTo>
                  <a:pt x="7814" y="0"/>
                </a:lnTo>
                <a:cubicBezTo>
                  <a:pt x="3405" y="95"/>
                  <a:pt x="-93" y="3745"/>
                  <a:pt x="2" y="8154"/>
                </a:cubicBezTo>
                <a:cubicBezTo>
                  <a:pt x="19" y="8972"/>
                  <a:pt x="162" y="9781"/>
                  <a:pt x="425" y="10555"/>
                </a:cubicBezTo>
                <a:lnTo>
                  <a:pt x="78715" y="246157"/>
                </a:lnTo>
                <a:cubicBezTo>
                  <a:pt x="80192" y="250339"/>
                  <a:pt x="84780" y="252531"/>
                  <a:pt x="88962" y="251053"/>
                </a:cubicBezTo>
                <a:cubicBezTo>
                  <a:pt x="91251" y="250244"/>
                  <a:pt x="93050" y="248445"/>
                  <a:pt x="93859" y="246157"/>
                </a:cubicBezTo>
                <a:lnTo>
                  <a:pt x="123320" y="164380"/>
                </a:lnTo>
                <a:lnTo>
                  <a:pt x="215927" y="256987"/>
                </a:lnTo>
                <a:close/>
              </a:path>
            </a:pathLst>
          </a:custGeom>
          <a:solidFill>
            <a:schemeClr val="accent3">
              <a:lumMod val="60000"/>
              <a:lumOff val="40000"/>
            </a:schemeClr>
          </a:solidFill>
          <a:ln w="4564" cap="flat">
            <a:noFill/>
            <a:prstDash val="solid"/>
            <a:miter/>
          </a:ln>
        </p:spPr>
        <p:txBody>
          <a:bodyPr rtlCol="0" anchor="ctr"/>
          <a:lstStyle/>
          <a:p>
            <a:endParaRPr lang="en-US"/>
          </a:p>
        </p:txBody>
      </p:sp>
      <p:sp>
        <p:nvSpPr>
          <p:cNvPr id="25" name="Graphic 9" descr="Cursor">
            <a:extLst>
              <a:ext uri="{FF2B5EF4-FFF2-40B4-BE49-F238E27FC236}">
                <a16:creationId xmlns:a16="http://schemas.microsoft.com/office/drawing/2014/main" id="{37AD4E1E-7FB0-4465-9A67-7A029F5A6676}"/>
              </a:ext>
            </a:extLst>
          </p:cNvPr>
          <p:cNvSpPr/>
          <p:nvPr/>
        </p:nvSpPr>
        <p:spPr>
          <a:xfrm>
            <a:off x="13892704" y="5909268"/>
            <a:ext cx="252398" cy="256987"/>
          </a:xfrm>
          <a:custGeom>
            <a:avLst/>
            <a:gdLst>
              <a:gd name="connsiteX0" fmla="*/ 256816 w 252397"/>
              <a:gd name="connsiteY0" fmla="*/ 216144 h 256986"/>
              <a:gd name="connsiteX1" fmla="*/ 164117 w 252397"/>
              <a:gd name="connsiteY1" fmla="*/ 123492 h 256986"/>
              <a:gd name="connsiteX2" fmla="*/ 245802 w 252397"/>
              <a:gd name="connsiteY2" fmla="*/ 94076 h 256986"/>
              <a:gd name="connsiteX3" fmla="*/ 250787 w 252397"/>
              <a:gd name="connsiteY3" fmla="*/ 83871 h 256986"/>
              <a:gd name="connsiteX4" fmla="*/ 245802 w 252397"/>
              <a:gd name="connsiteY4" fmla="*/ 78886 h 256986"/>
              <a:gd name="connsiteX5" fmla="*/ 10430 w 252397"/>
              <a:gd name="connsiteY5" fmla="*/ 413 h 256986"/>
              <a:gd name="connsiteX6" fmla="*/ 7814 w 252397"/>
              <a:gd name="connsiteY6" fmla="*/ 0 h 256986"/>
              <a:gd name="connsiteX7" fmla="*/ 7814 w 252397"/>
              <a:gd name="connsiteY7" fmla="*/ 0 h 256986"/>
              <a:gd name="connsiteX8" fmla="*/ 2 w 252397"/>
              <a:gd name="connsiteY8" fmla="*/ 8154 h 256986"/>
              <a:gd name="connsiteX9" fmla="*/ 425 w 252397"/>
              <a:gd name="connsiteY9" fmla="*/ 10555 h 256986"/>
              <a:gd name="connsiteX10" fmla="*/ 78715 w 252397"/>
              <a:gd name="connsiteY10" fmla="*/ 246157 h 256986"/>
              <a:gd name="connsiteX11" fmla="*/ 88962 w 252397"/>
              <a:gd name="connsiteY11" fmla="*/ 251053 h 256986"/>
              <a:gd name="connsiteX12" fmla="*/ 93859 w 252397"/>
              <a:gd name="connsiteY12" fmla="*/ 246157 h 256986"/>
              <a:gd name="connsiteX13" fmla="*/ 123320 w 252397"/>
              <a:gd name="connsiteY13" fmla="*/ 164380 h 256986"/>
              <a:gd name="connsiteX14" fmla="*/ 215927 w 252397"/>
              <a:gd name="connsiteY14" fmla="*/ 256987 h 256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397" h="256986">
                <a:moveTo>
                  <a:pt x="256816" y="216144"/>
                </a:moveTo>
                <a:lnTo>
                  <a:pt x="164117" y="123492"/>
                </a:lnTo>
                <a:lnTo>
                  <a:pt x="245802" y="94076"/>
                </a:lnTo>
                <a:cubicBezTo>
                  <a:pt x="249996" y="92634"/>
                  <a:pt x="252229" y="88065"/>
                  <a:pt x="250787" y="83871"/>
                </a:cubicBezTo>
                <a:cubicBezTo>
                  <a:pt x="249982" y="81530"/>
                  <a:pt x="248143" y="79690"/>
                  <a:pt x="245802" y="78886"/>
                </a:cubicBezTo>
                <a:lnTo>
                  <a:pt x="10430" y="413"/>
                </a:lnTo>
                <a:cubicBezTo>
                  <a:pt x="9586" y="135"/>
                  <a:pt x="8702" y="-4"/>
                  <a:pt x="7814" y="0"/>
                </a:cubicBezTo>
                <a:lnTo>
                  <a:pt x="7814" y="0"/>
                </a:lnTo>
                <a:cubicBezTo>
                  <a:pt x="3405" y="95"/>
                  <a:pt x="-93" y="3745"/>
                  <a:pt x="2" y="8154"/>
                </a:cubicBezTo>
                <a:cubicBezTo>
                  <a:pt x="19" y="8972"/>
                  <a:pt x="162" y="9781"/>
                  <a:pt x="425" y="10555"/>
                </a:cubicBezTo>
                <a:lnTo>
                  <a:pt x="78715" y="246157"/>
                </a:lnTo>
                <a:cubicBezTo>
                  <a:pt x="80192" y="250339"/>
                  <a:pt x="84780" y="252531"/>
                  <a:pt x="88962" y="251053"/>
                </a:cubicBezTo>
                <a:cubicBezTo>
                  <a:pt x="91251" y="250244"/>
                  <a:pt x="93050" y="248445"/>
                  <a:pt x="93859" y="246157"/>
                </a:cubicBezTo>
                <a:lnTo>
                  <a:pt x="123320" y="164380"/>
                </a:lnTo>
                <a:lnTo>
                  <a:pt x="215927" y="256987"/>
                </a:lnTo>
                <a:close/>
              </a:path>
            </a:pathLst>
          </a:custGeom>
          <a:solidFill>
            <a:schemeClr val="accent3">
              <a:lumMod val="60000"/>
              <a:lumOff val="40000"/>
            </a:schemeClr>
          </a:solidFill>
          <a:ln w="4564" cap="flat">
            <a:noFill/>
            <a:prstDash val="solid"/>
            <a:miter/>
          </a:ln>
        </p:spPr>
        <p:txBody>
          <a:bodyPr rtlCol="0" anchor="ctr"/>
          <a:lstStyle/>
          <a:p>
            <a:endParaRPr lang="en-US"/>
          </a:p>
        </p:txBody>
      </p:sp>
      <p:sp>
        <p:nvSpPr>
          <p:cNvPr id="26" name="Graphic 9" descr="Cursor">
            <a:extLst>
              <a:ext uri="{FF2B5EF4-FFF2-40B4-BE49-F238E27FC236}">
                <a16:creationId xmlns:a16="http://schemas.microsoft.com/office/drawing/2014/main" id="{16B467CF-3889-456F-8725-61542AF46F0C}"/>
              </a:ext>
            </a:extLst>
          </p:cNvPr>
          <p:cNvSpPr/>
          <p:nvPr/>
        </p:nvSpPr>
        <p:spPr>
          <a:xfrm>
            <a:off x="13809963" y="3704747"/>
            <a:ext cx="252398" cy="256987"/>
          </a:xfrm>
          <a:custGeom>
            <a:avLst/>
            <a:gdLst>
              <a:gd name="connsiteX0" fmla="*/ 256816 w 252397"/>
              <a:gd name="connsiteY0" fmla="*/ 216144 h 256986"/>
              <a:gd name="connsiteX1" fmla="*/ 164117 w 252397"/>
              <a:gd name="connsiteY1" fmla="*/ 123492 h 256986"/>
              <a:gd name="connsiteX2" fmla="*/ 245802 w 252397"/>
              <a:gd name="connsiteY2" fmla="*/ 94076 h 256986"/>
              <a:gd name="connsiteX3" fmla="*/ 250787 w 252397"/>
              <a:gd name="connsiteY3" fmla="*/ 83871 h 256986"/>
              <a:gd name="connsiteX4" fmla="*/ 245802 w 252397"/>
              <a:gd name="connsiteY4" fmla="*/ 78886 h 256986"/>
              <a:gd name="connsiteX5" fmla="*/ 10430 w 252397"/>
              <a:gd name="connsiteY5" fmla="*/ 413 h 256986"/>
              <a:gd name="connsiteX6" fmla="*/ 7814 w 252397"/>
              <a:gd name="connsiteY6" fmla="*/ 0 h 256986"/>
              <a:gd name="connsiteX7" fmla="*/ 7814 w 252397"/>
              <a:gd name="connsiteY7" fmla="*/ 0 h 256986"/>
              <a:gd name="connsiteX8" fmla="*/ 2 w 252397"/>
              <a:gd name="connsiteY8" fmla="*/ 8154 h 256986"/>
              <a:gd name="connsiteX9" fmla="*/ 425 w 252397"/>
              <a:gd name="connsiteY9" fmla="*/ 10555 h 256986"/>
              <a:gd name="connsiteX10" fmla="*/ 78715 w 252397"/>
              <a:gd name="connsiteY10" fmla="*/ 246157 h 256986"/>
              <a:gd name="connsiteX11" fmla="*/ 88962 w 252397"/>
              <a:gd name="connsiteY11" fmla="*/ 251053 h 256986"/>
              <a:gd name="connsiteX12" fmla="*/ 93859 w 252397"/>
              <a:gd name="connsiteY12" fmla="*/ 246157 h 256986"/>
              <a:gd name="connsiteX13" fmla="*/ 123320 w 252397"/>
              <a:gd name="connsiteY13" fmla="*/ 164380 h 256986"/>
              <a:gd name="connsiteX14" fmla="*/ 215927 w 252397"/>
              <a:gd name="connsiteY14" fmla="*/ 256987 h 256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397" h="256986">
                <a:moveTo>
                  <a:pt x="256816" y="216144"/>
                </a:moveTo>
                <a:lnTo>
                  <a:pt x="164117" y="123492"/>
                </a:lnTo>
                <a:lnTo>
                  <a:pt x="245802" y="94076"/>
                </a:lnTo>
                <a:cubicBezTo>
                  <a:pt x="249996" y="92634"/>
                  <a:pt x="252229" y="88065"/>
                  <a:pt x="250787" y="83871"/>
                </a:cubicBezTo>
                <a:cubicBezTo>
                  <a:pt x="249982" y="81530"/>
                  <a:pt x="248143" y="79690"/>
                  <a:pt x="245802" y="78886"/>
                </a:cubicBezTo>
                <a:lnTo>
                  <a:pt x="10430" y="413"/>
                </a:lnTo>
                <a:cubicBezTo>
                  <a:pt x="9586" y="135"/>
                  <a:pt x="8702" y="-4"/>
                  <a:pt x="7814" y="0"/>
                </a:cubicBezTo>
                <a:lnTo>
                  <a:pt x="7814" y="0"/>
                </a:lnTo>
                <a:cubicBezTo>
                  <a:pt x="3405" y="95"/>
                  <a:pt x="-93" y="3745"/>
                  <a:pt x="2" y="8154"/>
                </a:cubicBezTo>
                <a:cubicBezTo>
                  <a:pt x="19" y="8972"/>
                  <a:pt x="162" y="9781"/>
                  <a:pt x="425" y="10555"/>
                </a:cubicBezTo>
                <a:lnTo>
                  <a:pt x="78715" y="246157"/>
                </a:lnTo>
                <a:cubicBezTo>
                  <a:pt x="80192" y="250339"/>
                  <a:pt x="84780" y="252531"/>
                  <a:pt x="88962" y="251053"/>
                </a:cubicBezTo>
                <a:cubicBezTo>
                  <a:pt x="91251" y="250244"/>
                  <a:pt x="93050" y="248445"/>
                  <a:pt x="93859" y="246157"/>
                </a:cubicBezTo>
                <a:lnTo>
                  <a:pt x="123320" y="164380"/>
                </a:lnTo>
                <a:lnTo>
                  <a:pt x="215927" y="256987"/>
                </a:lnTo>
                <a:close/>
              </a:path>
            </a:pathLst>
          </a:custGeom>
          <a:solidFill>
            <a:schemeClr val="accent3">
              <a:lumMod val="60000"/>
              <a:lumOff val="40000"/>
            </a:schemeClr>
          </a:solidFill>
          <a:ln w="4564" cap="flat">
            <a:noFill/>
            <a:prstDash val="solid"/>
            <a:miter/>
          </a:ln>
        </p:spPr>
        <p:txBody>
          <a:bodyPr rtlCol="0" anchor="ctr"/>
          <a:lstStyle/>
          <a:p>
            <a:endParaRPr lang="en-US"/>
          </a:p>
        </p:txBody>
      </p:sp>
    </p:spTree>
    <p:extLst>
      <p:ext uri="{BB962C8B-B14F-4D97-AF65-F5344CB8AC3E}">
        <p14:creationId xmlns:p14="http://schemas.microsoft.com/office/powerpoint/2010/main" val="25156412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DF12BA-8D56-4FF5-819D-3462B90EE8BE}"/>
              </a:ext>
            </a:extLst>
          </p:cNvPr>
          <p:cNvSpPr>
            <a:spLocks noGrp="1"/>
          </p:cNvSpPr>
          <p:nvPr>
            <p:ph type="title"/>
          </p:nvPr>
        </p:nvSpPr>
        <p:spPr>
          <a:xfrm>
            <a:off x="251989" y="212757"/>
            <a:ext cx="11688023" cy="492443"/>
          </a:xfrm>
        </p:spPr>
        <p:txBody>
          <a:bodyPr/>
          <a:lstStyle/>
          <a:p>
            <a:r>
              <a:rPr lang="en-US" dirty="0"/>
              <a:t>O365 Home – User Features with Buy and Try (Pre-Test Period)</a:t>
            </a:r>
          </a:p>
        </p:txBody>
      </p:sp>
      <p:sp>
        <p:nvSpPr>
          <p:cNvPr id="12" name="Text Placeholder 11">
            <a:extLst>
              <a:ext uri="{FF2B5EF4-FFF2-40B4-BE49-F238E27FC236}">
                <a16:creationId xmlns:a16="http://schemas.microsoft.com/office/drawing/2014/main" id="{7F6C3103-91D8-43CF-80E9-743A04FAF6AD}"/>
              </a:ext>
            </a:extLst>
          </p:cNvPr>
          <p:cNvSpPr>
            <a:spLocks noGrp="1"/>
          </p:cNvSpPr>
          <p:nvPr>
            <p:ph type="body" sz="quarter" idx="10"/>
          </p:nvPr>
        </p:nvSpPr>
        <p:spPr>
          <a:xfrm>
            <a:off x="286573" y="1023206"/>
            <a:ext cx="4440515" cy="642951"/>
          </a:xfrm>
        </p:spPr>
        <p:txBody>
          <a:bodyPr/>
          <a:lstStyle/>
          <a:p>
            <a:pPr lvl="0">
              <a:spcBef>
                <a:spcPts val="0"/>
              </a:spcBef>
            </a:pPr>
            <a:r>
              <a:rPr lang="en-US" sz="1600" dirty="0"/>
              <a:t>Before test buy Rate is 8% and try Rate is 2%</a:t>
            </a:r>
          </a:p>
          <a:p>
            <a:pPr lvl="0">
              <a:spcBef>
                <a:spcPts val="0"/>
              </a:spcBef>
            </a:pPr>
            <a:endParaRPr lang="en-US" sz="1600" dirty="0"/>
          </a:p>
          <a:p>
            <a:pPr lvl="0"/>
            <a:endParaRPr lang="en-US" sz="1600" dirty="0"/>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0" y="6409358"/>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100" b="0" i="0" u="none" strike="noStrike" kern="0" cap="none" spc="0" normalizeH="0" baseline="0" noProof="0" dirty="0">
                <a:ln w="3175">
                  <a:noFill/>
                </a:ln>
                <a:solidFill>
                  <a:srgbClr val="FFFFFF">
                    <a:lumMod val="50000"/>
                  </a:srgbClr>
                </a:solidFill>
                <a:effectLst/>
                <a:uLnTx/>
                <a:uFillTx/>
                <a:latin typeface="Segoe UI Semilight" panose="020B0402040204020203" pitchFamily="34" charset="0"/>
                <a:ea typeface="+mn-ea"/>
                <a:cs typeface="Segoe UI Semilight" panose="020B0402040204020203" pitchFamily="34" charset="0"/>
              </a:rPr>
              <a:t>Source: Adobe/EXP/Clicktale</a:t>
            </a:r>
            <a:endParaRPr kumimoji="0" lang="en-US" sz="1100" b="0" i="0" u="none" strike="noStrike" kern="0" cap="none" spc="0" normalizeH="0" baseline="0" noProof="0" dirty="0">
              <a:ln w="3175">
                <a:noFill/>
              </a:ln>
              <a:solidFill>
                <a:srgbClr val="000000">
                  <a:lumMod val="50000"/>
                </a:srgbClr>
              </a:solidFill>
              <a:effectLst/>
              <a:uLnTx/>
              <a:uFillTx/>
              <a:latin typeface="Segoe UI Semilight" panose="020B0402040204020203" pitchFamily="34" charset="0"/>
              <a:ea typeface="+mn-ea"/>
              <a:cs typeface="Segoe UI Semibold" panose="020B0702040204020203" pitchFamily="34" charset="0"/>
            </a:endParaRPr>
          </a:p>
        </p:txBody>
      </p:sp>
      <p:graphicFrame>
        <p:nvGraphicFramePr>
          <p:cNvPr id="8" name="Chart 7">
            <a:extLst>
              <a:ext uri="{FF2B5EF4-FFF2-40B4-BE49-F238E27FC236}">
                <a16:creationId xmlns:a16="http://schemas.microsoft.com/office/drawing/2014/main" id="{2C485E14-6237-4D76-A1AB-70E6FA562DBB}"/>
              </a:ext>
            </a:extLst>
          </p:cNvPr>
          <p:cNvGraphicFramePr>
            <a:graphicFrameLocks/>
          </p:cNvGraphicFramePr>
          <p:nvPr>
            <p:extLst>
              <p:ext uri="{D42A27DB-BD31-4B8C-83A1-F6EECF244321}">
                <p14:modId xmlns:p14="http://schemas.microsoft.com/office/powerpoint/2010/main" val="1200151742"/>
              </p:ext>
            </p:extLst>
          </p:nvPr>
        </p:nvGraphicFramePr>
        <p:xfrm>
          <a:off x="586400" y="3891694"/>
          <a:ext cx="2095500" cy="18907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59225469-1050-485B-9FBC-01D5DBAF2547}"/>
              </a:ext>
            </a:extLst>
          </p:cNvPr>
          <p:cNvGraphicFramePr>
            <a:graphicFrameLocks/>
          </p:cNvGraphicFramePr>
          <p:nvPr>
            <p:extLst>
              <p:ext uri="{D42A27DB-BD31-4B8C-83A1-F6EECF244321}">
                <p14:modId xmlns:p14="http://schemas.microsoft.com/office/powerpoint/2010/main" val="2716358057"/>
              </p:ext>
            </p:extLst>
          </p:nvPr>
        </p:nvGraphicFramePr>
        <p:xfrm>
          <a:off x="4727088" y="3891694"/>
          <a:ext cx="2114548" cy="19431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F0ADE919-A653-45EB-90A4-1193DEC199CF}"/>
              </a:ext>
            </a:extLst>
          </p:cNvPr>
          <p:cNvGraphicFramePr>
            <a:graphicFrameLocks/>
          </p:cNvGraphicFramePr>
          <p:nvPr>
            <p:extLst>
              <p:ext uri="{D42A27DB-BD31-4B8C-83A1-F6EECF244321}">
                <p14:modId xmlns:p14="http://schemas.microsoft.com/office/powerpoint/2010/main" val="1498806053"/>
              </p:ext>
            </p:extLst>
          </p:nvPr>
        </p:nvGraphicFramePr>
        <p:xfrm>
          <a:off x="8634837" y="3833908"/>
          <a:ext cx="3305175" cy="1600200"/>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Box 5">
            <a:extLst>
              <a:ext uri="{FF2B5EF4-FFF2-40B4-BE49-F238E27FC236}">
                <a16:creationId xmlns:a16="http://schemas.microsoft.com/office/drawing/2014/main" id="{D258A7F1-39C1-4C3D-BE7E-95AA136B9C15}"/>
              </a:ext>
            </a:extLst>
          </p:cNvPr>
          <p:cNvSpPr txBox="1"/>
          <p:nvPr/>
        </p:nvSpPr>
        <p:spPr>
          <a:xfrm>
            <a:off x="9941153" y="614821"/>
            <a:ext cx="1631853" cy="923330"/>
          </a:xfrm>
          <a:prstGeom prst="rect">
            <a:avLst/>
          </a:prstGeom>
          <a:solidFill>
            <a:srgbClr val="FFFF00"/>
          </a:solidFill>
        </p:spPr>
        <p:txBody>
          <a:bodyPr wrap="square" lIns="0" tIns="0" rIns="0" bIns="0" rtlCol="0">
            <a:spAutoFit/>
          </a:bodyPr>
          <a:lstStyle/>
          <a:p>
            <a:pPr algn="l"/>
            <a:r>
              <a:rPr lang="en-US" sz="2000" dirty="0">
                <a:gradFill>
                  <a:gsLst>
                    <a:gs pos="2917">
                      <a:schemeClr val="tx1"/>
                    </a:gs>
                    <a:gs pos="30000">
                      <a:schemeClr val="tx1"/>
                    </a:gs>
                  </a:gsLst>
                  <a:lin ang="5400000" scaled="0"/>
                </a:gradFill>
              </a:rPr>
              <a:t>Page engagement at HIT level</a:t>
            </a:r>
          </a:p>
        </p:txBody>
      </p:sp>
      <p:sp>
        <p:nvSpPr>
          <p:cNvPr id="13" name="Text Placeholder 11">
            <a:extLst>
              <a:ext uri="{FF2B5EF4-FFF2-40B4-BE49-F238E27FC236}">
                <a16:creationId xmlns:a16="http://schemas.microsoft.com/office/drawing/2014/main" id="{FCD61B0C-F65A-4489-8AC9-A476B6F5FB18}"/>
              </a:ext>
            </a:extLst>
          </p:cNvPr>
          <p:cNvSpPr txBox="1">
            <a:spLocks/>
          </p:cNvSpPr>
          <p:nvPr/>
        </p:nvSpPr>
        <p:spPr>
          <a:xfrm>
            <a:off x="586401" y="2279207"/>
            <a:ext cx="2986794" cy="1954381"/>
          </a:xfrm>
          <a:prstGeom prst="rect">
            <a:avLst/>
          </a:prstGeom>
        </p:spPr>
        <p:txBody>
          <a:bodyPr vert="horz" wrap="square" lIns="0" tIns="0" rIns="0" bIns="0" rtlCol="0">
            <a:spAutoFit/>
          </a:bodyPr>
          <a:lstStyle>
            <a:lvl1pPr marL="285750" marR="0" indent="-174625"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sz="2600" kern="1200" spc="0" baseline="0">
                <a:solidFill>
                  <a:schemeClr val="accent1"/>
                </a:solidFill>
                <a:latin typeface="+mn-lt"/>
                <a:ea typeface="+mn-ea"/>
                <a:cs typeface="Segoe UI" panose="020B0502040204020203" pitchFamily="34" charset="0"/>
              </a:defRPr>
            </a:lvl1pPr>
            <a:lvl2pPr marL="517525" marR="0" indent="-171450" algn="l" defTabSz="932742" rtl="0" eaLnBrk="1" fontAlgn="auto" latinLnBrk="0" hangingPunct="1">
              <a:lnSpc>
                <a:spcPct val="100000"/>
              </a:lnSpc>
              <a:spcBef>
                <a:spcPts val="480"/>
              </a:spcBef>
              <a:spcAft>
                <a:spcPts val="48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738188" marR="0" indent="-165100" algn="l" defTabSz="932742" rtl="0" eaLnBrk="1" fontAlgn="auto" latinLnBrk="0" hangingPunct="1">
              <a:lnSpc>
                <a:spcPct val="100000"/>
              </a:lnSpc>
              <a:spcBef>
                <a:spcPts val="480"/>
              </a:spcBef>
              <a:spcAft>
                <a:spcPts val="48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914400" marR="0" indent="-111125" algn="l" defTabSz="858838" rtl="0" eaLnBrk="1" fontAlgn="auto" latinLnBrk="0" hangingPunct="1">
              <a:lnSpc>
                <a:spcPct val="100000"/>
              </a:lnSpc>
              <a:spcBef>
                <a:spcPts val="480"/>
              </a:spcBef>
              <a:spcAft>
                <a:spcPts val="48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90613" marR="0" indent="-168275" algn="l" defTabSz="932742" rtl="0" eaLnBrk="1" fontAlgn="auto" latinLnBrk="0" hangingPunct="1">
              <a:lnSpc>
                <a:spcPct val="100000"/>
              </a:lnSpc>
              <a:spcBef>
                <a:spcPts val="480"/>
              </a:spcBef>
              <a:spcAft>
                <a:spcPts val="48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1600" dirty="0"/>
              <a:t>Most traffic comes from Store at 2.95% for Buy and 1.01% for Try. Followed by O365 Web and Office.com</a:t>
            </a:r>
          </a:p>
          <a:p>
            <a:pPr>
              <a:spcBef>
                <a:spcPts val="0"/>
              </a:spcBef>
            </a:pPr>
            <a:endParaRPr lang="en-US" sz="1600" dirty="0"/>
          </a:p>
          <a:p>
            <a:pPr>
              <a:spcBef>
                <a:spcPts val="0"/>
              </a:spcBef>
            </a:pPr>
            <a:endParaRPr lang="en-US" sz="1600" dirty="0"/>
          </a:p>
          <a:p>
            <a:endParaRPr lang="en-US" sz="1600" dirty="0"/>
          </a:p>
        </p:txBody>
      </p:sp>
      <p:sp>
        <p:nvSpPr>
          <p:cNvPr id="15" name="Text Placeholder 11">
            <a:extLst>
              <a:ext uri="{FF2B5EF4-FFF2-40B4-BE49-F238E27FC236}">
                <a16:creationId xmlns:a16="http://schemas.microsoft.com/office/drawing/2014/main" id="{D673CBC5-70A3-4E8E-A55C-EDEF0549FE49}"/>
              </a:ext>
            </a:extLst>
          </p:cNvPr>
          <p:cNvSpPr txBox="1">
            <a:spLocks/>
          </p:cNvSpPr>
          <p:nvPr/>
        </p:nvSpPr>
        <p:spPr>
          <a:xfrm>
            <a:off x="4346918" y="2279207"/>
            <a:ext cx="3123027" cy="1708160"/>
          </a:xfrm>
          <a:prstGeom prst="rect">
            <a:avLst/>
          </a:prstGeom>
        </p:spPr>
        <p:txBody>
          <a:bodyPr vert="horz" wrap="square" lIns="0" tIns="0" rIns="0" bIns="0" rtlCol="0">
            <a:spAutoFit/>
          </a:bodyPr>
          <a:lstStyle>
            <a:lvl1pPr marL="285750" marR="0" indent="-174625"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sz="2600" kern="1200" spc="0" baseline="0">
                <a:solidFill>
                  <a:schemeClr val="accent1"/>
                </a:solidFill>
                <a:latin typeface="+mn-lt"/>
                <a:ea typeface="+mn-ea"/>
                <a:cs typeface="Segoe UI" panose="020B0502040204020203" pitchFamily="34" charset="0"/>
              </a:defRPr>
            </a:lvl1pPr>
            <a:lvl2pPr marL="517525" marR="0" indent="-171450" algn="l" defTabSz="932742" rtl="0" eaLnBrk="1" fontAlgn="auto" latinLnBrk="0" hangingPunct="1">
              <a:lnSpc>
                <a:spcPct val="100000"/>
              </a:lnSpc>
              <a:spcBef>
                <a:spcPts val="480"/>
              </a:spcBef>
              <a:spcAft>
                <a:spcPts val="48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738188" marR="0" indent="-165100" algn="l" defTabSz="932742" rtl="0" eaLnBrk="1" fontAlgn="auto" latinLnBrk="0" hangingPunct="1">
              <a:lnSpc>
                <a:spcPct val="100000"/>
              </a:lnSpc>
              <a:spcBef>
                <a:spcPts val="480"/>
              </a:spcBef>
              <a:spcAft>
                <a:spcPts val="48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914400" marR="0" indent="-111125" algn="l" defTabSz="858838" rtl="0" eaLnBrk="1" fontAlgn="auto" latinLnBrk="0" hangingPunct="1">
              <a:lnSpc>
                <a:spcPct val="100000"/>
              </a:lnSpc>
              <a:spcBef>
                <a:spcPts val="480"/>
              </a:spcBef>
              <a:spcAft>
                <a:spcPts val="48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90613" marR="0" indent="-168275" algn="l" defTabSz="932742" rtl="0" eaLnBrk="1" fontAlgn="auto" latinLnBrk="0" hangingPunct="1">
              <a:lnSpc>
                <a:spcPct val="100000"/>
              </a:lnSpc>
              <a:spcBef>
                <a:spcPts val="480"/>
              </a:spcBef>
              <a:spcAft>
                <a:spcPts val="48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1600" dirty="0"/>
              <a:t>Traffic entering as ‘Direct’ buys most at 2.79% while Paid traffic </a:t>
            </a:r>
            <a:r>
              <a:rPr lang="en-US" sz="1600" dirty="0" err="1"/>
              <a:t>Trys</a:t>
            </a:r>
            <a:r>
              <a:rPr lang="en-US" sz="1600" dirty="0"/>
              <a:t> most at 0.58%</a:t>
            </a:r>
          </a:p>
          <a:p>
            <a:pPr>
              <a:spcBef>
                <a:spcPts val="0"/>
              </a:spcBef>
            </a:pPr>
            <a:endParaRPr lang="en-US" sz="1600" dirty="0"/>
          </a:p>
          <a:p>
            <a:pPr>
              <a:spcBef>
                <a:spcPts val="0"/>
              </a:spcBef>
            </a:pPr>
            <a:endParaRPr lang="en-US" sz="1600" dirty="0"/>
          </a:p>
          <a:p>
            <a:endParaRPr lang="en-US" sz="1600" dirty="0"/>
          </a:p>
        </p:txBody>
      </p:sp>
      <p:sp>
        <p:nvSpPr>
          <p:cNvPr id="16" name="Text Placeholder 11">
            <a:extLst>
              <a:ext uri="{FF2B5EF4-FFF2-40B4-BE49-F238E27FC236}">
                <a16:creationId xmlns:a16="http://schemas.microsoft.com/office/drawing/2014/main" id="{04862172-CFAD-44BB-BD54-B462C05AB087}"/>
              </a:ext>
            </a:extLst>
          </p:cNvPr>
          <p:cNvSpPr txBox="1">
            <a:spLocks/>
          </p:cNvSpPr>
          <p:nvPr/>
        </p:nvSpPr>
        <p:spPr>
          <a:xfrm>
            <a:off x="8131213" y="2306065"/>
            <a:ext cx="3441794" cy="1708160"/>
          </a:xfrm>
          <a:prstGeom prst="rect">
            <a:avLst/>
          </a:prstGeom>
        </p:spPr>
        <p:txBody>
          <a:bodyPr vert="horz" wrap="square" lIns="0" tIns="0" rIns="0" bIns="0" rtlCol="0">
            <a:spAutoFit/>
          </a:bodyPr>
          <a:lstStyle>
            <a:lvl1pPr marL="285750" marR="0" indent="-174625" algn="l" defTabSz="932742" rtl="0" eaLnBrk="1" fontAlgn="auto" latinLnBrk="0" hangingPunct="1">
              <a:lnSpc>
                <a:spcPct val="100000"/>
              </a:lnSpc>
              <a:spcBef>
                <a:spcPts val="1800"/>
              </a:spcBef>
              <a:spcAft>
                <a:spcPts val="0"/>
              </a:spcAft>
              <a:buClrTx/>
              <a:buSzPct val="90000"/>
              <a:buFont typeface="Wingdings" panose="05000000000000000000" pitchFamily="2" charset="2"/>
              <a:buChar char=""/>
              <a:tabLst/>
              <a:defRPr sz="2600" kern="1200" spc="0" baseline="0">
                <a:solidFill>
                  <a:schemeClr val="accent1"/>
                </a:solidFill>
                <a:latin typeface="+mn-lt"/>
                <a:ea typeface="+mn-ea"/>
                <a:cs typeface="Segoe UI" panose="020B0502040204020203" pitchFamily="34" charset="0"/>
              </a:defRPr>
            </a:lvl1pPr>
            <a:lvl2pPr marL="517525" marR="0" indent="-171450" algn="l" defTabSz="932742" rtl="0" eaLnBrk="1" fontAlgn="auto" latinLnBrk="0" hangingPunct="1">
              <a:lnSpc>
                <a:spcPct val="100000"/>
              </a:lnSpc>
              <a:spcBef>
                <a:spcPts val="480"/>
              </a:spcBef>
              <a:spcAft>
                <a:spcPts val="48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738188" marR="0" indent="-165100" algn="l" defTabSz="932742" rtl="0" eaLnBrk="1" fontAlgn="auto" latinLnBrk="0" hangingPunct="1">
              <a:lnSpc>
                <a:spcPct val="100000"/>
              </a:lnSpc>
              <a:spcBef>
                <a:spcPts val="480"/>
              </a:spcBef>
              <a:spcAft>
                <a:spcPts val="48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914400" marR="0" indent="-111125" algn="l" defTabSz="858838" rtl="0" eaLnBrk="1" fontAlgn="auto" latinLnBrk="0" hangingPunct="1">
              <a:lnSpc>
                <a:spcPct val="100000"/>
              </a:lnSpc>
              <a:spcBef>
                <a:spcPts val="480"/>
              </a:spcBef>
              <a:spcAft>
                <a:spcPts val="48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90613" marR="0" indent="-168275" algn="l" defTabSz="932742" rtl="0" eaLnBrk="1" fontAlgn="auto" latinLnBrk="0" hangingPunct="1">
              <a:lnSpc>
                <a:spcPct val="100000"/>
              </a:lnSpc>
              <a:spcBef>
                <a:spcPts val="480"/>
              </a:spcBef>
              <a:spcAft>
                <a:spcPts val="48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1600" dirty="0"/>
              <a:t>Both Buys and </a:t>
            </a:r>
            <a:r>
              <a:rPr lang="en-US" sz="1600" dirty="0" err="1"/>
              <a:t>Trys</a:t>
            </a:r>
            <a:r>
              <a:rPr lang="en-US" sz="1600" dirty="0"/>
              <a:t> interact with </a:t>
            </a:r>
            <a:r>
              <a:rPr lang="en-US" sz="1600" dirty="0" err="1"/>
              <a:t>TechSpecs</a:t>
            </a:r>
            <a:r>
              <a:rPr lang="en-US" sz="1600" dirty="0"/>
              <a:t> tab, interesting to note that Buys </a:t>
            </a:r>
          </a:p>
          <a:p>
            <a:pPr>
              <a:spcBef>
                <a:spcPts val="0"/>
              </a:spcBef>
            </a:pPr>
            <a:endParaRPr lang="en-US" sz="1600" dirty="0"/>
          </a:p>
          <a:p>
            <a:pPr>
              <a:spcBef>
                <a:spcPts val="0"/>
              </a:spcBef>
            </a:pPr>
            <a:endParaRPr lang="en-US" sz="1600" dirty="0"/>
          </a:p>
          <a:p>
            <a:endParaRPr lang="en-US" sz="1600" dirty="0"/>
          </a:p>
        </p:txBody>
      </p:sp>
    </p:spTree>
    <p:extLst>
      <p:ext uri="{BB962C8B-B14F-4D97-AF65-F5344CB8AC3E}">
        <p14:creationId xmlns:p14="http://schemas.microsoft.com/office/powerpoint/2010/main" val="36896023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DF12BA-8D56-4FF5-819D-3462B90EE8BE}"/>
              </a:ext>
            </a:extLst>
          </p:cNvPr>
          <p:cNvSpPr>
            <a:spLocks noGrp="1"/>
          </p:cNvSpPr>
          <p:nvPr>
            <p:ph type="title"/>
          </p:nvPr>
        </p:nvSpPr>
        <p:spPr>
          <a:xfrm>
            <a:off x="251989" y="212757"/>
            <a:ext cx="11688023" cy="492443"/>
          </a:xfrm>
        </p:spPr>
        <p:txBody>
          <a:bodyPr/>
          <a:lstStyle/>
          <a:p>
            <a:r>
              <a:rPr lang="en-US" dirty="0"/>
              <a:t>O365 Home – Pre-Test vs. Test Period</a:t>
            </a:r>
          </a:p>
        </p:txBody>
      </p:sp>
      <p:sp>
        <p:nvSpPr>
          <p:cNvPr id="12" name="Text Placeholder 11">
            <a:extLst>
              <a:ext uri="{FF2B5EF4-FFF2-40B4-BE49-F238E27FC236}">
                <a16:creationId xmlns:a16="http://schemas.microsoft.com/office/drawing/2014/main" id="{7F6C3103-91D8-43CF-80E9-743A04FAF6AD}"/>
              </a:ext>
            </a:extLst>
          </p:cNvPr>
          <p:cNvSpPr>
            <a:spLocks noGrp="1"/>
          </p:cNvSpPr>
          <p:nvPr>
            <p:ph type="body" sz="quarter" idx="10"/>
          </p:nvPr>
        </p:nvSpPr>
        <p:spPr>
          <a:xfrm>
            <a:off x="117417" y="1282742"/>
            <a:ext cx="7465069" cy="1708160"/>
          </a:xfrm>
        </p:spPr>
        <p:txBody>
          <a:bodyPr/>
          <a:lstStyle/>
          <a:p>
            <a:pPr lvl="0">
              <a:spcBef>
                <a:spcPts val="0"/>
              </a:spcBef>
            </a:pPr>
            <a:r>
              <a:rPr lang="en-US" sz="1600" dirty="0"/>
              <a:t>Buy Rate dropped at -9.5% as users who were interacting with “trial” link before placing the order</a:t>
            </a:r>
          </a:p>
          <a:p>
            <a:pPr lvl="0">
              <a:spcBef>
                <a:spcPts val="0"/>
              </a:spcBef>
            </a:pPr>
            <a:endParaRPr lang="en-US" sz="1600" dirty="0"/>
          </a:p>
          <a:p>
            <a:pPr lvl="0">
              <a:spcBef>
                <a:spcPts val="0"/>
              </a:spcBef>
            </a:pPr>
            <a:r>
              <a:rPr lang="en-US" sz="1600" dirty="0"/>
              <a:t>The drop was among all Entry except ‘Store’</a:t>
            </a:r>
          </a:p>
          <a:p>
            <a:pPr lvl="0">
              <a:spcBef>
                <a:spcPts val="0"/>
              </a:spcBef>
            </a:pPr>
            <a:r>
              <a:rPr lang="en-US" sz="1600" dirty="0"/>
              <a:t>There was uniform drop across all Traffic Channel</a:t>
            </a:r>
          </a:p>
          <a:p>
            <a:pPr lvl="0"/>
            <a:endParaRPr lang="en-US" sz="1600" dirty="0"/>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0" y="6409358"/>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100" b="0" i="0" u="none" strike="noStrike" kern="0" cap="none" spc="0" normalizeH="0" baseline="0" noProof="0" dirty="0">
                <a:ln w="3175">
                  <a:noFill/>
                </a:ln>
                <a:solidFill>
                  <a:srgbClr val="FFFFFF">
                    <a:lumMod val="50000"/>
                  </a:srgbClr>
                </a:solidFill>
                <a:effectLst/>
                <a:uLnTx/>
                <a:uFillTx/>
                <a:latin typeface="Segoe UI Semilight" panose="020B0402040204020203" pitchFamily="34" charset="0"/>
                <a:ea typeface="+mn-ea"/>
                <a:cs typeface="Segoe UI Semilight" panose="020B0402040204020203" pitchFamily="34" charset="0"/>
              </a:rPr>
              <a:t>Source: Adobe/EXP/Clicktale</a:t>
            </a:r>
            <a:endParaRPr kumimoji="0" lang="en-US" sz="1100" b="0" i="0" u="none" strike="noStrike" kern="0" cap="none" spc="0" normalizeH="0" baseline="0" noProof="0" dirty="0">
              <a:ln w="3175">
                <a:noFill/>
              </a:ln>
              <a:solidFill>
                <a:srgbClr val="000000">
                  <a:lumMod val="50000"/>
                </a:srgbClr>
              </a:solidFill>
              <a:effectLst/>
              <a:uLnTx/>
              <a:uFillTx/>
              <a:latin typeface="Segoe UI Semilight" panose="020B0402040204020203" pitchFamily="34" charset="0"/>
              <a:ea typeface="+mn-ea"/>
              <a:cs typeface="Segoe UI Semibold" panose="020B0702040204020203" pitchFamily="34" charset="0"/>
            </a:endParaRPr>
          </a:p>
        </p:txBody>
      </p:sp>
      <p:graphicFrame>
        <p:nvGraphicFramePr>
          <p:cNvPr id="8" name="Chart 7">
            <a:extLst>
              <a:ext uri="{FF2B5EF4-FFF2-40B4-BE49-F238E27FC236}">
                <a16:creationId xmlns:a16="http://schemas.microsoft.com/office/drawing/2014/main" id="{0D42A1BA-F6F4-496A-A198-F54E11ADB85B}"/>
              </a:ext>
            </a:extLst>
          </p:cNvPr>
          <p:cNvGraphicFramePr>
            <a:graphicFrameLocks/>
          </p:cNvGraphicFramePr>
          <p:nvPr>
            <p:extLst>
              <p:ext uri="{D42A27DB-BD31-4B8C-83A1-F6EECF244321}">
                <p14:modId xmlns:p14="http://schemas.microsoft.com/office/powerpoint/2010/main" val="4223781932"/>
              </p:ext>
            </p:extLst>
          </p:nvPr>
        </p:nvGraphicFramePr>
        <p:xfrm>
          <a:off x="7743019" y="705200"/>
          <a:ext cx="3514725" cy="19145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816AAD0A-722E-482D-A75E-CCA5A59ECEB4}"/>
              </a:ext>
            </a:extLst>
          </p:cNvPr>
          <p:cNvGraphicFramePr>
            <a:graphicFrameLocks/>
          </p:cNvGraphicFramePr>
          <p:nvPr>
            <p:extLst>
              <p:ext uri="{D42A27DB-BD31-4B8C-83A1-F6EECF244321}">
                <p14:modId xmlns:p14="http://schemas.microsoft.com/office/powerpoint/2010/main" val="1409738146"/>
              </p:ext>
            </p:extLst>
          </p:nvPr>
        </p:nvGraphicFramePr>
        <p:xfrm>
          <a:off x="7888458" y="2848781"/>
          <a:ext cx="3505200" cy="16668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3A1B1E97-6DF5-4625-8337-383160CA99E7}"/>
              </a:ext>
            </a:extLst>
          </p:cNvPr>
          <p:cNvGraphicFramePr>
            <a:graphicFrameLocks/>
          </p:cNvGraphicFramePr>
          <p:nvPr>
            <p:extLst>
              <p:ext uri="{D42A27DB-BD31-4B8C-83A1-F6EECF244321}">
                <p14:modId xmlns:p14="http://schemas.microsoft.com/office/powerpoint/2010/main" val="3784515386"/>
              </p:ext>
            </p:extLst>
          </p:nvPr>
        </p:nvGraphicFramePr>
        <p:xfrm>
          <a:off x="2154114" y="3481754"/>
          <a:ext cx="5265347" cy="265145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488770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DF12BA-8D56-4FF5-819D-3462B90EE8BE}"/>
              </a:ext>
            </a:extLst>
          </p:cNvPr>
          <p:cNvSpPr>
            <a:spLocks noGrp="1"/>
          </p:cNvSpPr>
          <p:nvPr>
            <p:ph type="title"/>
          </p:nvPr>
        </p:nvSpPr>
        <p:spPr/>
        <p:txBody>
          <a:bodyPr/>
          <a:lstStyle/>
          <a:p>
            <a:r>
              <a:rPr lang="en-US" dirty="0"/>
              <a:t>Buy vs Try Orders</a:t>
            </a:r>
          </a:p>
        </p:txBody>
      </p:sp>
      <p:sp>
        <p:nvSpPr>
          <p:cNvPr id="12" name="Text Placeholder 11">
            <a:extLst>
              <a:ext uri="{FF2B5EF4-FFF2-40B4-BE49-F238E27FC236}">
                <a16:creationId xmlns:a16="http://schemas.microsoft.com/office/drawing/2014/main" id="{7F6C3103-91D8-43CF-80E9-743A04FAF6AD}"/>
              </a:ext>
            </a:extLst>
          </p:cNvPr>
          <p:cNvSpPr>
            <a:spLocks noGrp="1"/>
          </p:cNvSpPr>
          <p:nvPr>
            <p:ph type="body" sz="quarter" idx="10"/>
          </p:nvPr>
        </p:nvSpPr>
        <p:spPr>
          <a:xfrm>
            <a:off x="187756" y="734494"/>
            <a:ext cx="9807891" cy="1708160"/>
          </a:xfrm>
        </p:spPr>
        <p:txBody>
          <a:bodyPr/>
          <a:lstStyle/>
          <a:p>
            <a:pPr lvl="0">
              <a:spcBef>
                <a:spcPts val="0"/>
              </a:spcBef>
            </a:pPr>
            <a:r>
              <a:rPr lang="en-US" sz="1600" dirty="0"/>
              <a:t>Users with devices go for Try [assume with device will not have Office]</a:t>
            </a:r>
          </a:p>
          <a:p>
            <a:pPr lvl="0">
              <a:spcBef>
                <a:spcPts val="0"/>
              </a:spcBef>
            </a:pPr>
            <a:r>
              <a:rPr lang="en-US" sz="1600" dirty="0"/>
              <a:t>New Visitors tend to Buy [ excludes devices]</a:t>
            </a:r>
          </a:p>
          <a:p>
            <a:pPr lvl="0">
              <a:spcBef>
                <a:spcPts val="0"/>
              </a:spcBef>
            </a:pPr>
            <a:r>
              <a:rPr lang="en-US" sz="1600" dirty="0"/>
              <a:t>Buy is more for users entering from Office.com and Try for users from Store</a:t>
            </a:r>
          </a:p>
          <a:p>
            <a:pPr lvl="0">
              <a:spcBef>
                <a:spcPts val="0"/>
              </a:spcBef>
            </a:pPr>
            <a:r>
              <a:rPr lang="en-US" sz="1600" dirty="0"/>
              <a:t>Buyers spend more time per Visit</a:t>
            </a:r>
          </a:p>
          <a:p>
            <a:pPr lvl="0">
              <a:spcBef>
                <a:spcPts val="0"/>
              </a:spcBef>
            </a:pPr>
            <a:r>
              <a:rPr lang="en-US" sz="1600" dirty="0"/>
              <a:t>Buyers interact with all Tabs while Tryers only look at ‘FAQ’.</a:t>
            </a:r>
          </a:p>
          <a:p>
            <a:pPr lvl="0"/>
            <a:endParaRPr lang="en-US" sz="1600" dirty="0"/>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0" y="6409358"/>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100" b="0" i="0" u="none" strike="noStrike" kern="0" cap="none" spc="0" normalizeH="0" baseline="0" noProof="0" dirty="0">
                <a:ln w="3175">
                  <a:noFill/>
                </a:ln>
                <a:solidFill>
                  <a:srgbClr val="FFFFFF">
                    <a:lumMod val="50000"/>
                  </a:srgbClr>
                </a:solidFill>
                <a:effectLst/>
                <a:uLnTx/>
                <a:uFillTx/>
                <a:latin typeface="Segoe UI Semilight" panose="020B0402040204020203" pitchFamily="34" charset="0"/>
                <a:ea typeface="+mn-ea"/>
                <a:cs typeface="Segoe UI Semilight" panose="020B0402040204020203" pitchFamily="34" charset="0"/>
              </a:rPr>
              <a:t>Source: Adobe/EXP/Clicktale</a:t>
            </a:r>
            <a:endParaRPr kumimoji="0" lang="en-US" sz="1100" b="0" i="0" u="none" strike="noStrike" kern="0" cap="none" spc="0" normalizeH="0" baseline="0" noProof="0" dirty="0">
              <a:ln w="3175">
                <a:noFill/>
              </a:ln>
              <a:solidFill>
                <a:srgbClr val="000000">
                  <a:lumMod val="50000"/>
                </a:srgbClr>
              </a:solidFill>
              <a:effectLst/>
              <a:uLnTx/>
              <a:uFillTx/>
              <a:latin typeface="Segoe UI Semilight" panose="020B0402040204020203" pitchFamily="34" charset="0"/>
              <a:ea typeface="+mn-ea"/>
              <a:cs typeface="Segoe UI Semibold" panose="020B0702040204020203" pitchFamily="34" charset="0"/>
            </a:endParaRPr>
          </a:p>
        </p:txBody>
      </p:sp>
      <p:grpSp>
        <p:nvGrpSpPr>
          <p:cNvPr id="21" name="Group 20">
            <a:extLst>
              <a:ext uri="{FF2B5EF4-FFF2-40B4-BE49-F238E27FC236}">
                <a16:creationId xmlns:a16="http://schemas.microsoft.com/office/drawing/2014/main" id="{FFB535FC-2DF2-44B3-8187-B31BEFFFD5A3}"/>
              </a:ext>
            </a:extLst>
          </p:cNvPr>
          <p:cNvGrpSpPr/>
          <p:nvPr/>
        </p:nvGrpSpPr>
        <p:grpSpPr>
          <a:xfrm>
            <a:off x="11146746" y="366899"/>
            <a:ext cx="235974" cy="541317"/>
            <a:chOff x="8042426" y="305539"/>
            <a:chExt cx="235974" cy="541317"/>
          </a:xfrm>
        </p:grpSpPr>
        <p:sp>
          <p:nvSpPr>
            <p:cNvPr id="22" name="Oval 21">
              <a:extLst>
                <a:ext uri="{FF2B5EF4-FFF2-40B4-BE49-F238E27FC236}">
                  <a16:creationId xmlns:a16="http://schemas.microsoft.com/office/drawing/2014/main" id="{6409847A-22C6-4C5D-8AB3-345774BADE19}"/>
                </a:ext>
              </a:extLst>
            </p:cNvPr>
            <p:cNvSpPr/>
            <p:nvPr/>
          </p:nvSpPr>
          <p:spPr bwMode="auto">
            <a:xfrm>
              <a:off x="8042426" y="623639"/>
              <a:ext cx="235974" cy="223217"/>
            </a:xfrm>
            <a:prstGeom prst="ellips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Oval 23">
              <a:extLst>
                <a:ext uri="{FF2B5EF4-FFF2-40B4-BE49-F238E27FC236}">
                  <a16:creationId xmlns:a16="http://schemas.microsoft.com/office/drawing/2014/main" id="{BA910C71-C9E4-41B7-AAB0-284162F16EBA}"/>
                </a:ext>
              </a:extLst>
            </p:cNvPr>
            <p:cNvSpPr/>
            <p:nvPr/>
          </p:nvSpPr>
          <p:spPr bwMode="auto">
            <a:xfrm>
              <a:off x="8042426" y="305539"/>
              <a:ext cx="235974" cy="223217"/>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grpSp>
      <p:graphicFrame>
        <p:nvGraphicFramePr>
          <p:cNvPr id="28" name="Diagram 27">
            <a:extLst>
              <a:ext uri="{FF2B5EF4-FFF2-40B4-BE49-F238E27FC236}">
                <a16:creationId xmlns:a16="http://schemas.microsoft.com/office/drawing/2014/main" id="{02101B4B-BD69-4379-85ED-83A51FB1E7CF}"/>
              </a:ext>
            </a:extLst>
          </p:cNvPr>
          <p:cNvGraphicFramePr/>
          <p:nvPr>
            <p:extLst>
              <p:ext uri="{D42A27DB-BD31-4B8C-83A1-F6EECF244321}">
                <p14:modId xmlns:p14="http://schemas.microsoft.com/office/powerpoint/2010/main" val="313602610"/>
              </p:ext>
            </p:extLst>
          </p:nvPr>
        </p:nvGraphicFramePr>
        <p:xfrm>
          <a:off x="1686169" y="1981396"/>
          <a:ext cx="8819662" cy="4427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 name="Picture 30">
            <a:extLst>
              <a:ext uri="{FF2B5EF4-FFF2-40B4-BE49-F238E27FC236}">
                <a16:creationId xmlns:a16="http://schemas.microsoft.com/office/drawing/2014/main" id="{A0CB406C-49C8-4844-8F16-B7F1307B101A}"/>
              </a:ext>
            </a:extLst>
          </p:cNvPr>
          <p:cNvPicPr>
            <a:picLocks noChangeAspect="1"/>
          </p:cNvPicPr>
          <p:nvPr/>
        </p:nvPicPr>
        <p:blipFill>
          <a:blip r:embed="rId8"/>
          <a:stretch>
            <a:fillRect/>
          </a:stretch>
        </p:blipFill>
        <p:spPr>
          <a:xfrm>
            <a:off x="1846497" y="2162378"/>
            <a:ext cx="1308106" cy="1041145"/>
          </a:xfrm>
          <a:prstGeom prst="rect">
            <a:avLst/>
          </a:prstGeom>
        </p:spPr>
      </p:pic>
      <p:pic>
        <p:nvPicPr>
          <p:cNvPr id="33" name="Picture 32">
            <a:extLst>
              <a:ext uri="{FF2B5EF4-FFF2-40B4-BE49-F238E27FC236}">
                <a16:creationId xmlns:a16="http://schemas.microsoft.com/office/drawing/2014/main" id="{5691198F-44B6-42F4-A2FC-53483466E4F6}"/>
              </a:ext>
            </a:extLst>
          </p:cNvPr>
          <p:cNvPicPr>
            <a:picLocks noChangeAspect="1"/>
          </p:cNvPicPr>
          <p:nvPr/>
        </p:nvPicPr>
        <p:blipFill>
          <a:blip r:embed="rId9"/>
          <a:stretch>
            <a:fillRect/>
          </a:stretch>
        </p:blipFill>
        <p:spPr>
          <a:xfrm>
            <a:off x="2170953" y="2880264"/>
            <a:ext cx="1495571" cy="1136436"/>
          </a:xfrm>
          <a:prstGeom prst="rect">
            <a:avLst/>
          </a:prstGeom>
        </p:spPr>
      </p:pic>
      <p:pic>
        <p:nvPicPr>
          <p:cNvPr id="35" name="Picture 34">
            <a:extLst>
              <a:ext uri="{FF2B5EF4-FFF2-40B4-BE49-F238E27FC236}">
                <a16:creationId xmlns:a16="http://schemas.microsoft.com/office/drawing/2014/main" id="{C8D452BD-4055-4175-9B9D-B89222078533}"/>
              </a:ext>
            </a:extLst>
          </p:cNvPr>
          <p:cNvPicPr>
            <a:picLocks noChangeAspect="1"/>
          </p:cNvPicPr>
          <p:nvPr/>
        </p:nvPicPr>
        <p:blipFill>
          <a:blip r:embed="rId10"/>
          <a:stretch>
            <a:fillRect/>
          </a:stretch>
        </p:blipFill>
        <p:spPr>
          <a:xfrm>
            <a:off x="4068629" y="2163085"/>
            <a:ext cx="1308106" cy="1252442"/>
          </a:xfrm>
          <a:prstGeom prst="rect">
            <a:avLst/>
          </a:prstGeom>
        </p:spPr>
      </p:pic>
      <p:pic>
        <p:nvPicPr>
          <p:cNvPr id="37" name="Picture 36">
            <a:extLst>
              <a:ext uri="{FF2B5EF4-FFF2-40B4-BE49-F238E27FC236}">
                <a16:creationId xmlns:a16="http://schemas.microsoft.com/office/drawing/2014/main" id="{F83717DD-1FB5-456D-8362-3199369ACE95}"/>
              </a:ext>
            </a:extLst>
          </p:cNvPr>
          <p:cNvPicPr>
            <a:picLocks noChangeAspect="1"/>
          </p:cNvPicPr>
          <p:nvPr/>
        </p:nvPicPr>
        <p:blipFill>
          <a:blip r:embed="rId11"/>
          <a:stretch>
            <a:fillRect/>
          </a:stretch>
        </p:blipFill>
        <p:spPr>
          <a:xfrm>
            <a:off x="4557934" y="3144740"/>
            <a:ext cx="1390815" cy="1045724"/>
          </a:xfrm>
          <a:prstGeom prst="rect">
            <a:avLst/>
          </a:prstGeom>
        </p:spPr>
      </p:pic>
      <p:pic>
        <p:nvPicPr>
          <p:cNvPr id="39" name="Picture 38">
            <a:extLst>
              <a:ext uri="{FF2B5EF4-FFF2-40B4-BE49-F238E27FC236}">
                <a16:creationId xmlns:a16="http://schemas.microsoft.com/office/drawing/2014/main" id="{604AA8FA-5DF5-4D42-8328-CBC8B43AFBEA}"/>
              </a:ext>
            </a:extLst>
          </p:cNvPr>
          <p:cNvPicPr>
            <a:picLocks noChangeAspect="1"/>
          </p:cNvPicPr>
          <p:nvPr/>
        </p:nvPicPr>
        <p:blipFill>
          <a:blip r:embed="rId12"/>
          <a:stretch>
            <a:fillRect/>
          </a:stretch>
        </p:blipFill>
        <p:spPr>
          <a:xfrm>
            <a:off x="6514724" y="2393640"/>
            <a:ext cx="1364076" cy="1061997"/>
          </a:xfrm>
          <a:prstGeom prst="rect">
            <a:avLst/>
          </a:prstGeom>
        </p:spPr>
      </p:pic>
      <p:pic>
        <p:nvPicPr>
          <p:cNvPr id="45" name="Picture 44">
            <a:extLst>
              <a:ext uri="{FF2B5EF4-FFF2-40B4-BE49-F238E27FC236}">
                <a16:creationId xmlns:a16="http://schemas.microsoft.com/office/drawing/2014/main" id="{7B524948-E4DB-44E7-AE8F-F96051DE54A1}"/>
              </a:ext>
            </a:extLst>
          </p:cNvPr>
          <p:cNvPicPr>
            <a:picLocks noChangeAspect="1"/>
          </p:cNvPicPr>
          <p:nvPr/>
        </p:nvPicPr>
        <p:blipFill>
          <a:blip r:embed="rId13"/>
          <a:stretch>
            <a:fillRect/>
          </a:stretch>
        </p:blipFill>
        <p:spPr>
          <a:xfrm>
            <a:off x="8392062" y="2068033"/>
            <a:ext cx="1007416" cy="943840"/>
          </a:xfrm>
          <a:prstGeom prst="rect">
            <a:avLst/>
          </a:prstGeom>
        </p:spPr>
      </p:pic>
      <p:pic>
        <p:nvPicPr>
          <p:cNvPr id="47" name="Picture 46">
            <a:extLst>
              <a:ext uri="{FF2B5EF4-FFF2-40B4-BE49-F238E27FC236}">
                <a16:creationId xmlns:a16="http://schemas.microsoft.com/office/drawing/2014/main" id="{BC3DC693-55C4-4659-8705-02D16DC89802}"/>
              </a:ext>
            </a:extLst>
          </p:cNvPr>
          <p:cNvPicPr>
            <a:picLocks noChangeAspect="1"/>
          </p:cNvPicPr>
          <p:nvPr/>
        </p:nvPicPr>
        <p:blipFill>
          <a:blip r:embed="rId14"/>
          <a:stretch>
            <a:fillRect/>
          </a:stretch>
        </p:blipFill>
        <p:spPr>
          <a:xfrm>
            <a:off x="9346378" y="2174813"/>
            <a:ext cx="1079137" cy="1028710"/>
          </a:xfrm>
          <a:prstGeom prst="rect">
            <a:avLst/>
          </a:prstGeom>
        </p:spPr>
      </p:pic>
      <p:pic>
        <p:nvPicPr>
          <p:cNvPr id="41" name="Picture 40">
            <a:extLst>
              <a:ext uri="{FF2B5EF4-FFF2-40B4-BE49-F238E27FC236}">
                <a16:creationId xmlns:a16="http://schemas.microsoft.com/office/drawing/2014/main" id="{AA55302C-4581-4844-9575-92A77A01A79A}"/>
              </a:ext>
            </a:extLst>
          </p:cNvPr>
          <p:cNvPicPr>
            <a:picLocks noChangeAspect="1"/>
          </p:cNvPicPr>
          <p:nvPr/>
        </p:nvPicPr>
        <p:blipFill>
          <a:blip r:embed="rId15"/>
          <a:stretch>
            <a:fillRect/>
          </a:stretch>
        </p:blipFill>
        <p:spPr>
          <a:xfrm>
            <a:off x="8929011" y="2789306"/>
            <a:ext cx="956936" cy="1045724"/>
          </a:xfrm>
          <a:prstGeom prst="rect">
            <a:avLst/>
          </a:prstGeom>
        </p:spPr>
      </p:pic>
      <p:sp>
        <p:nvSpPr>
          <p:cNvPr id="48" name="TextBox 47">
            <a:extLst>
              <a:ext uri="{FF2B5EF4-FFF2-40B4-BE49-F238E27FC236}">
                <a16:creationId xmlns:a16="http://schemas.microsoft.com/office/drawing/2014/main" id="{4A415750-C44C-43E5-9A6C-53002D0DF167}"/>
              </a:ext>
            </a:extLst>
          </p:cNvPr>
          <p:cNvSpPr txBox="1"/>
          <p:nvPr/>
        </p:nvSpPr>
        <p:spPr>
          <a:xfrm>
            <a:off x="11468063" y="334017"/>
            <a:ext cx="471948" cy="553998"/>
          </a:xfrm>
          <a:prstGeom prst="rect">
            <a:avLst/>
          </a:prstGeom>
          <a:noFill/>
        </p:spPr>
        <p:txBody>
          <a:bodyPr wrap="square" lIns="0" tIns="0" rIns="0" bIns="0" rtlCol="0">
            <a:spAutoFit/>
          </a:bodyPr>
          <a:lstStyle/>
          <a:p>
            <a:pPr algn="l"/>
            <a:r>
              <a:rPr lang="en-US" sz="1200" dirty="0">
                <a:gradFill>
                  <a:gsLst>
                    <a:gs pos="2917">
                      <a:schemeClr val="tx1"/>
                    </a:gs>
                    <a:gs pos="30000">
                      <a:schemeClr val="tx1"/>
                    </a:gs>
                  </a:gsLst>
                  <a:lin ang="5400000" scaled="0"/>
                </a:gradFill>
              </a:rPr>
              <a:t>Buy</a:t>
            </a:r>
          </a:p>
          <a:p>
            <a:pPr algn="l"/>
            <a:endParaRPr lang="en-US" sz="1200" dirty="0">
              <a:gradFill>
                <a:gsLst>
                  <a:gs pos="2917">
                    <a:schemeClr val="tx1"/>
                  </a:gs>
                  <a:gs pos="30000">
                    <a:schemeClr val="tx1"/>
                  </a:gs>
                </a:gsLst>
                <a:lin ang="5400000" scaled="0"/>
              </a:gradFill>
            </a:endParaRPr>
          </a:p>
          <a:p>
            <a:pPr algn="l"/>
            <a:r>
              <a:rPr lang="en-US" sz="1200" dirty="0">
                <a:gradFill>
                  <a:gsLst>
                    <a:gs pos="2917">
                      <a:schemeClr val="tx1"/>
                    </a:gs>
                    <a:gs pos="30000">
                      <a:schemeClr val="tx1"/>
                    </a:gs>
                  </a:gsLst>
                  <a:lin ang="5400000" scaled="0"/>
                </a:gradFill>
              </a:rPr>
              <a:t>Try</a:t>
            </a:r>
          </a:p>
        </p:txBody>
      </p:sp>
    </p:spTree>
    <p:extLst>
      <p:ext uri="{BB962C8B-B14F-4D97-AF65-F5344CB8AC3E}">
        <p14:creationId xmlns:p14="http://schemas.microsoft.com/office/powerpoint/2010/main" val="12833999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DF12BA-8D56-4FF5-819D-3462B90EE8BE}"/>
              </a:ext>
            </a:extLst>
          </p:cNvPr>
          <p:cNvSpPr>
            <a:spLocks noGrp="1"/>
          </p:cNvSpPr>
          <p:nvPr>
            <p:ph type="title"/>
          </p:nvPr>
        </p:nvSpPr>
        <p:spPr/>
        <p:txBody>
          <a:bodyPr/>
          <a:lstStyle/>
          <a:p>
            <a:r>
              <a:rPr lang="en-US" dirty="0"/>
              <a:t>Buy Intent</a:t>
            </a:r>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0" y="6409358"/>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100" b="0" i="0" u="none" strike="noStrike" kern="0" cap="none" spc="0" normalizeH="0" baseline="0" noProof="0" dirty="0">
                <a:ln w="3175">
                  <a:noFill/>
                </a:ln>
                <a:solidFill>
                  <a:srgbClr val="FFFFFF">
                    <a:lumMod val="50000"/>
                  </a:srgbClr>
                </a:solidFill>
                <a:effectLst/>
                <a:uLnTx/>
                <a:uFillTx/>
                <a:latin typeface="Segoe UI Semilight" panose="020B0402040204020203" pitchFamily="34" charset="0"/>
                <a:ea typeface="+mn-ea"/>
                <a:cs typeface="Segoe UI Semilight" panose="020B0402040204020203" pitchFamily="34" charset="0"/>
              </a:rPr>
              <a:t>Source: Adobe/EXP/Clicktale</a:t>
            </a:r>
            <a:endParaRPr kumimoji="0" lang="en-US" sz="1100" b="0" i="0" u="none" strike="noStrike" kern="0" cap="none" spc="0" normalizeH="0" baseline="0" noProof="0" dirty="0">
              <a:ln w="3175">
                <a:noFill/>
              </a:ln>
              <a:solidFill>
                <a:srgbClr val="000000">
                  <a:lumMod val="50000"/>
                </a:srgbClr>
              </a:solidFill>
              <a:effectLst/>
              <a:uLnTx/>
              <a:uFillTx/>
              <a:latin typeface="Segoe UI Semilight" panose="020B0402040204020203" pitchFamily="34" charset="0"/>
              <a:ea typeface="+mn-ea"/>
              <a:cs typeface="Segoe UI Semibold" panose="020B0702040204020203" pitchFamily="34" charset="0"/>
            </a:endParaRPr>
          </a:p>
        </p:txBody>
      </p:sp>
      <p:graphicFrame>
        <p:nvGraphicFramePr>
          <p:cNvPr id="3" name="Table 2">
            <a:extLst>
              <a:ext uri="{FF2B5EF4-FFF2-40B4-BE49-F238E27FC236}">
                <a16:creationId xmlns:a16="http://schemas.microsoft.com/office/drawing/2014/main" id="{BE73859E-B1E4-4D1F-B4A8-00E3DE2C8782}"/>
              </a:ext>
            </a:extLst>
          </p:cNvPr>
          <p:cNvGraphicFramePr>
            <a:graphicFrameLocks noGrp="1"/>
          </p:cNvGraphicFramePr>
          <p:nvPr>
            <p:extLst>
              <p:ext uri="{D42A27DB-BD31-4B8C-83A1-F6EECF244321}">
                <p14:modId xmlns:p14="http://schemas.microsoft.com/office/powerpoint/2010/main" val="207250960"/>
              </p:ext>
            </p:extLst>
          </p:nvPr>
        </p:nvGraphicFramePr>
        <p:xfrm>
          <a:off x="833718" y="1047878"/>
          <a:ext cx="7114528" cy="3059887"/>
        </p:xfrm>
        <a:graphic>
          <a:graphicData uri="http://schemas.openxmlformats.org/drawingml/2006/table">
            <a:tbl>
              <a:tblPr firstRow="1" bandRow="1">
                <a:tableStyleId>{5C22544A-7EE6-4342-B048-85BDC9FD1C3A}</a:tableStyleId>
              </a:tblPr>
              <a:tblGrid>
                <a:gridCol w="7114528">
                  <a:extLst>
                    <a:ext uri="{9D8B030D-6E8A-4147-A177-3AD203B41FA5}">
                      <a16:colId xmlns:a16="http://schemas.microsoft.com/office/drawing/2014/main" val="2673352734"/>
                    </a:ext>
                  </a:extLst>
                </a:gridCol>
              </a:tblGrid>
              <a:tr h="348973">
                <a:tc>
                  <a:txBody>
                    <a:bodyPr/>
                    <a:lstStyle/>
                    <a:p>
                      <a:r>
                        <a:rPr lang="en-US" sz="1600" dirty="0"/>
                        <a:t> US – O365 Home PDP: Buy Intent</a:t>
                      </a:r>
                    </a:p>
                  </a:txBody>
                  <a:tcPr/>
                </a:tc>
                <a:extLst>
                  <a:ext uri="{0D108BD9-81ED-4DB2-BD59-A6C34878D82A}">
                    <a16:rowId xmlns:a16="http://schemas.microsoft.com/office/drawing/2014/main" val="3636153117"/>
                  </a:ext>
                </a:extLst>
              </a:tr>
              <a:tr h="597250">
                <a:tc>
                  <a:txBody>
                    <a:bodyPr/>
                    <a:lstStyle/>
                    <a:p>
                      <a:pPr lvl="0">
                        <a:spcBef>
                          <a:spcPts val="0"/>
                        </a:spcBef>
                      </a:pPr>
                      <a:r>
                        <a:rPr lang="en-US" sz="1600" dirty="0"/>
                        <a:t>Does not has Hardware device purchase from MS Store, (add context )</a:t>
                      </a:r>
                    </a:p>
                  </a:txBody>
                  <a:tcPr/>
                </a:tc>
                <a:extLst>
                  <a:ext uri="{0D108BD9-81ED-4DB2-BD59-A6C34878D82A}">
                    <a16:rowId xmlns:a16="http://schemas.microsoft.com/office/drawing/2014/main" val="984653308"/>
                  </a:ext>
                </a:extLst>
              </a:tr>
              <a:tr h="348973">
                <a:tc>
                  <a:txBody>
                    <a:bodyPr/>
                    <a:lstStyle/>
                    <a:p>
                      <a:pPr lvl="0">
                        <a:spcBef>
                          <a:spcPts val="0"/>
                        </a:spcBef>
                      </a:pPr>
                      <a:r>
                        <a:rPr lang="en-US" sz="1600" dirty="0"/>
                        <a:t>Average Visits &gt;1</a:t>
                      </a:r>
                    </a:p>
                  </a:txBody>
                  <a:tcPr/>
                </a:tc>
                <a:extLst>
                  <a:ext uri="{0D108BD9-81ED-4DB2-BD59-A6C34878D82A}">
                    <a16:rowId xmlns:a16="http://schemas.microsoft.com/office/drawing/2014/main" val="561230752"/>
                  </a:ext>
                </a:extLst>
              </a:tr>
              <a:tr h="348973">
                <a:tc>
                  <a:txBody>
                    <a:bodyPr/>
                    <a:lstStyle/>
                    <a:p>
                      <a:pPr lvl="0">
                        <a:spcBef>
                          <a:spcPts val="0"/>
                        </a:spcBef>
                      </a:pPr>
                      <a:r>
                        <a:rPr lang="en-US" sz="1600" dirty="0"/>
                        <a:t>Tend to be New visitors</a:t>
                      </a:r>
                    </a:p>
                  </a:txBody>
                  <a:tcPr/>
                </a:tc>
                <a:extLst>
                  <a:ext uri="{0D108BD9-81ED-4DB2-BD59-A6C34878D82A}">
                    <a16:rowId xmlns:a16="http://schemas.microsoft.com/office/drawing/2014/main" val="1059647750"/>
                  </a:ext>
                </a:extLst>
              </a:tr>
              <a:tr h="348973">
                <a:tc>
                  <a:txBody>
                    <a:bodyPr/>
                    <a:lstStyle/>
                    <a:p>
                      <a:pPr lvl="0">
                        <a:spcBef>
                          <a:spcPts val="0"/>
                        </a:spcBef>
                      </a:pPr>
                      <a:r>
                        <a:rPr lang="en-US" sz="1600" dirty="0"/>
                        <a:t>More likely to come from MS Store or O365 Web</a:t>
                      </a:r>
                    </a:p>
                  </a:txBody>
                  <a:tcPr/>
                </a:tc>
                <a:extLst>
                  <a:ext uri="{0D108BD9-81ED-4DB2-BD59-A6C34878D82A}">
                    <a16:rowId xmlns:a16="http://schemas.microsoft.com/office/drawing/2014/main" val="2183436006"/>
                  </a:ext>
                </a:extLst>
              </a:tr>
              <a:tr h="348973">
                <a:tc>
                  <a:txBody>
                    <a:bodyPr/>
                    <a:lstStyle/>
                    <a:p>
                      <a:pPr lvl="0">
                        <a:spcBef>
                          <a:spcPts val="0"/>
                        </a:spcBef>
                      </a:pPr>
                      <a:r>
                        <a:rPr lang="en-US" sz="1600" dirty="0"/>
                        <a:t>Average Time spent per Visit 597 secs</a:t>
                      </a:r>
                    </a:p>
                  </a:txBody>
                  <a:tcPr/>
                </a:tc>
                <a:extLst>
                  <a:ext uri="{0D108BD9-81ED-4DB2-BD59-A6C34878D82A}">
                    <a16:rowId xmlns:a16="http://schemas.microsoft.com/office/drawing/2014/main" val="1274847114"/>
                  </a:ext>
                </a:extLst>
              </a:tr>
              <a:tr h="348973">
                <a:tc>
                  <a:txBody>
                    <a:bodyPr/>
                    <a:lstStyle/>
                    <a:p>
                      <a:pPr lvl="0">
                        <a:spcBef>
                          <a:spcPts val="0"/>
                        </a:spcBef>
                      </a:pPr>
                      <a:r>
                        <a:rPr lang="en-US" sz="1600" dirty="0"/>
                        <a:t>Avg time on O365 Home PDP page 82 sec</a:t>
                      </a:r>
                    </a:p>
                  </a:txBody>
                  <a:tcPr/>
                </a:tc>
                <a:extLst>
                  <a:ext uri="{0D108BD9-81ED-4DB2-BD59-A6C34878D82A}">
                    <a16:rowId xmlns:a16="http://schemas.microsoft.com/office/drawing/2014/main" val="2850864658"/>
                  </a:ext>
                </a:extLst>
              </a:tr>
              <a:tr h="368799">
                <a:tc>
                  <a:txBody>
                    <a:bodyPr/>
                    <a:lstStyle/>
                    <a:p>
                      <a:pPr lvl="0">
                        <a:spcBef>
                          <a:spcPts val="0"/>
                        </a:spcBef>
                      </a:pPr>
                      <a:r>
                        <a:rPr lang="en-US" sz="1600" dirty="0"/>
                        <a:t>Avg 38 Clicks on the page, may see Tech-Specs, Review and FAQ tab</a:t>
                      </a:r>
                    </a:p>
                  </a:txBody>
                  <a:tcPr/>
                </a:tc>
                <a:extLst>
                  <a:ext uri="{0D108BD9-81ED-4DB2-BD59-A6C34878D82A}">
                    <a16:rowId xmlns:a16="http://schemas.microsoft.com/office/drawing/2014/main" val="2799769695"/>
                  </a:ext>
                </a:extLst>
              </a:tr>
            </a:tbl>
          </a:graphicData>
        </a:graphic>
      </p:graphicFrame>
      <p:graphicFrame>
        <p:nvGraphicFramePr>
          <p:cNvPr id="13" name="Table 12">
            <a:extLst>
              <a:ext uri="{FF2B5EF4-FFF2-40B4-BE49-F238E27FC236}">
                <a16:creationId xmlns:a16="http://schemas.microsoft.com/office/drawing/2014/main" id="{6F8E0CB8-6B88-427A-B4C2-9A6A38912F71}"/>
              </a:ext>
            </a:extLst>
          </p:cNvPr>
          <p:cNvGraphicFramePr>
            <a:graphicFrameLocks noGrp="1"/>
          </p:cNvGraphicFramePr>
          <p:nvPr>
            <p:extLst>
              <p:ext uri="{D42A27DB-BD31-4B8C-83A1-F6EECF244321}">
                <p14:modId xmlns:p14="http://schemas.microsoft.com/office/powerpoint/2010/main" val="1896240975"/>
              </p:ext>
            </p:extLst>
          </p:nvPr>
        </p:nvGraphicFramePr>
        <p:xfrm>
          <a:off x="833718" y="5470440"/>
          <a:ext cx="7248467" cy="699135"/>
        </p:xfrm>
        <a:graphic>
          <a:graphicData uri="http://schemas.openxmlformats.org/drawingml/2006/table">
            <a:tbl>
              <a:tblPr/>
              <a:tblGrid>
                <a:gridCol w="399431">
                  <a:extLst>
                    <a:ext uri="{9D8B030D-6E8A-4147-A177-3AD203B41FA5}">
                      <a16:colId xmlns:a16="http://schemas.microsoft.com/office/drawing/2014/main" val="321121497"/>
                    </a:ext>
                  </a:extLst>
                </a:gridCol>
                <a:gridCol w="896471">
                  <a:extLst>
                    <a:ext uri="{9D8B030D-6E8A-4147-A177-3AD203B41FA5}">
                      <a16:colId xmlns:a16="http://schemas.microsoft.com/office/drawing/2014/main" val="2812896081"/>
                    </a:ext>
                  </a:extLst>
                </a:gridCol>
                <a:gridCol w="547222">
                  <a:extLst>
                    <a:ext uri="{9D8B030D-6E8A-4147-A177-3AD203B41FA5}">
                      <a16:colId xmlns:a16="http://schemas.microsoft.com/office/drawing/2014/main" val="2863533904"/>
                    </a:ext>
                  </a:extLst>
                </a:gridCol>
                <a:gridCol w="591715">
                  <a:extLst>
                    <a:ext uri="{9D8B030D-6E8A-4147-A177-3AD203B41FA5}">
                      <a16:colId xmlns:a16="http://schemas.microsoft.com/office/drawing/2014/main" val="2982156306"/>
                    </a:ext>
                  </a:extLst>
                </a:gridCol>
                <a:gridCol w="1212118">
                  <a:extLst>
                    <a:ext uri="{9D8B030D-6E8A-4147-A177-3AD203B41FA5}">
                      <a16:colId xmlns:a16="http://schemas.microsoft.com/office/drawing/2014/main" val="2549207288"/>
                    </a:ext>
                  </a:extLst>
                </a:gridCol>
                <a:gridCol w="968260">
                  <a:extLst>
                    <a:ext uri="{9D8B030D-6E8A-4147-A177-3AD203B41FA5}">
                      <a16:colId xmlns:a16="http://schemas.microsoft.com/office/drawing/2014/main" val="2400735405"/>
                    </a:ext>
                  </a:extLst>
                </a:gridCol>
                <a:gridCol w="1196579">
                  <a:extLst>
                    <a:ext uri="{9D8B030D-6E8A-4147-A177-3AD203B41FA5}">
                      <a16:colId xmlns:a16="http://schemas.microsoft.com/office/drawing/2014/main" val="993794976"/>
                    </a:ext>
                  </a:extLst>
                </a:gridCol>
                <a:gridCol w="1436671">
                  <a:extLst>
                    <a:ext uri="{9D8B030D-6E8A-4147-A177-3AD203B41FA5}">
                      <a16:colId xmlns:a16="http://schemas.microsoft.com/office/drawing/2014/main" val="1476340758"/>
                    </a:ext>
                  </a:extLst>
                </a:gridCol>
              </a:tblGrid>
              <a:tr h="161457">
                <a:tc gridSpan="8">
                  <a:txBody>
                    <a:bodyPr/>
                    <a:lstStyle/>
                    <a:p>
                      <a:pPr algn="ctr" fontAlgn="b"/>
                      <a:r>
                        <a:rPr lang="en-US" sz="1100" b="1" i="0" u="none" strike="noStrike" dirty="0">
                          <a:solidFill>
                            <a:srgbClr val="000000"/>
                          </a:solidFill>
                          <a:effectLst/>
                          <a:latin typeface="Calibri" panose="020F0502020204030204" pitchFamily="34" charset="0"/>
                        </a:rPr>
                        <a:t>Centroid Values (Standardized)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38843"/>
                  </a:ext>
                </a:extLst>
              </a:tr>
              <a:tr h="161457">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Device Orders_Office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Total Visits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New Visitors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Enter PDP from Office.com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dirty="0">
                          <a:solidFill>
                            <a:srgbClr val="000000"/>
                          </a:solidFill>
                          <a:effectLst/>
                          <a:latin typeface="Calibri" panose="020F0502020204030204" pitchFamily="34" charset="0"/>
                        </a:rPr>
                        <a:t>Enter PDP from Store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dirty="0">
                          <a:solidFill>
                            <a:srgbClr val="000000"/>
                          </a:solidFill>
                          <a:effectLst/>
                          <a:latin typeface="Calibri" panose="020F0502020204030204" pitchFamily="34" charset="0"/>
                        </a:rPr>
                        <a:t>Enter PDP from O365 Web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Time Spent per Visit (seconds)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471702963"/>
                  </a:ext>
                </a:extLst>
              </a:tr>
              <a:tr h="169530">
                <a:tc>
                  <a:txBody>
                    <a:bodyPr/>
                    <a:lstStyle/>
                    <a:p>
                      <a:pPr algn="l" fontAlgn="b"/>
                      <a:r>
                        <a:rPr lang="en-US" sz="1100" b="1" i="0" u="none" strike="noStrike">
                          <a:solidFill>
                            <a:srgbClr val="000000"/>
                          </a:solidFill>
                          <a:effectLst/>
                          <a:latin typeface="Calibri" panose="020F0502020204030204" pitchFamily="34" charset="0"/>
                        </a:rPr>
                        <a:t>Buy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r" fontAlgn="b"/>
                      <a:r>
                        <a:rPr lang="en-US" sz="1100" b="0" i="0" u="none" strike="noStrike">
                          <a:solidFill>
                            <a:srgbClr val="000000"/>
                          </a:solidFill>
                          <a:effectLst/>
                          <a:latin typeface="Calibri" panose="020F0502020204030204" pitchFamily="34" charset="0"/>
                        </a:rPr>
                        <a:t>-0.65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-0.03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2390853"/>
                  </a:ext>
                </a:extLst>
              </a:tr>
            </a:tbl>
          </a:graphicData>
        </a:graphic>
      </p:graphicFrame>
      <p:graphicFrame>
        <p:nvGraphicFramePr>
          <p:cNvPr id="25" name="Table 24">
            <a:extLst>
              <a:ext uri="{FF2B5EF4-FFF2-40B4-BE49-F238E27FC236}">
                <a16:creationId xmlns:a16="http://schemas.microsoft.com/office/drawing/2014/main" id="{86A1CAC7-07A9-49FC-BA30-8F329F9D1CFF}"/>
              </a:ext>
            </a:extLst>
          </p:cNvPr>
          <p:cNvGraphicFramePr>
            <a:graphicFrameLocks noGrp="1"/>
          </p:cNvGraphicFramePr>
          <p:nvPr>
            <p:extLst>
              <p:ext uri="{D42A27DB-BD31-4B8C-83A1-F6EECF244321}">
                <p14:modId xmlns:p14="http://schemas.microsoft.com/office/powerpoint/2010/main" val="1610964973"/>
              </p:ext>
            </p:extLst>
          </p:nvPr>
        </p:nvGraphicFramePr>
        <p:xfrm>
          <a:off x="8575574" y="3346260"/>
          <a:ext cx="3255991" cy="2823315"/>
        </p:xfrm>
        <a:graphic>
          <a:graphicData uri="http://schemas.openxmlformats.org/drawingml/2006/table">
            <a:tbl>
              <a:tblPr/>
              <a:tblGrid>
                <a:gridCol w="2428381">
                  <a:extLst>
                    <a:ext uri="{9D8B030D-6E8A-4147-A177-3AD203B41FA5}">
                      <a16:colId xmlns:a16="http://schemas.microsoft.com/office/drawing/2014/main" val="3277417406"/>
                    </a:ext>
                  </a:extLst>
                </a:gridCol>
                <a:gridCol w="827610">
                  <a:extLst>
                    <a:ext uri="{9D8B030D-6E8A-4147-A177-3AD203B41FA5}">
                      <a16:colId xmlns:a16="http://schemas.microsoft.com/office/drawing/2014/main" val="3311512837"/>
                    </a:ext>
                  </a:extLst>
                </a:gridCol>
              </a:tblGrid>
              <a:tr h="87481">
                <a:tc>
                  <a:txBody>
                    <a:bodyPr/>
                    <a:lstStyle/>
                    <a:p>
                      <a:pPr algn="l" fontAlgn="b"/>
                      <a:r>
                        <a:rPr lang="en-US" sz="1200" b="1" i="0" u="none" strike="noStrike">
                          <a:solidFill>
                            <a:srgbClr val="000000"/>
                          </a:solidFill>
                          <a:effectLst/>
                          <a:latin typeface="Calibri" panose="020F0502020204030204" pitchFamily="34" charset="0"/>
                        </a:rPr>
                        <a:t>Features</a:t>
                      </a:r>
                    </a:p>
                  </a:txBody>
                  <a:tcPr marL="5341" marR="5341" marT="53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200" b="1" i="0" u="none" strike="noStrike">
                          <a:solidFill>
                            <a:srgbClr val="000000"/>
                          </a:solidFill>
                          <a:effectLst/>
                          <a:latin typeface="Calibri" panose="020F0502020204030204" pitchFamily="34" charset="0"/>
                        </a:rPr>
                        <a:t>Buy Average</a:t>
                      </a:r>
                    </a:p>
                  </a:txBody>
                  <a:tcPr marL="5341" marR="5341" marT="53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535002094"/>
                  </a:ext>
                </a:extLst>
              </a:tr>
              <a:tr h="87481">
                <a:tc>
                  <a:txBody>
                    <a:bodyPr/>
                    <a:lstStyle/>
                    <a:p>
                      <a:pPr algn="l" fontAlgn="b"/>
                      <a:r>
                        <a:rPr lang="en-US" sz="1200" b="0" i="0" u="none" strike="noStrike" dirty="0">
                          <a:solidFill>
                            <a:srgbClr val="000000"/>
                          </a:solidFill>
                          <a:effectLst/>
                          <a:latin typeface="Calibri" panose="020F0502020204030204" pitchFamily="34" charset="0"/>
                        </a:rPr>
                        <a:t>Device Orders</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0.01</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03348"/>
                  </a:ext>
                </a:extLst>
              </a:tr>
              <a:tr h="68621">
                <a:tc>
                  <a:txBody>
                    <a:bodyPr/>
                    <a:lstStyle/>
                    <a:p>
                      <a:pPr algn="l" fontAlgn="b"/>
                      <a:r>
                        <a:rPr lang="en-US" sz="1200" b="0" i="0" u="none" strike="noStrike" dirty="0">
                          <a:solidFill>
                            <a:srgbClr val="000000"/>
                          </a:solidFill>
                          <a:effectLst/>
                          <a:latin typeface="Calibri" panose="020F0502020204030204" pitchFamily="34" charset="0"/>
                        </a:rPr>
                        <a:t>Total Visits</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1.07</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104958"/>
                  </a:ext>
                </a:extLst>
              </a:tr>
              <a:tr h="68621">
                <a:tc>
                  <a:txBody>
                    <a:bodyPr/>
                    <a:lstStyle/>
                    <a:p>
                      <a:pPr algn="l" fontAlgn="b"/>
                      <a:r>
                        <a:rPr lang="en-US" sz="1200" b="0" i="0" u="none" strike="noStrike">
                          <a:solidFill>
                            <a:srgbClr val="000000"/>
                          </a:solidFill>
                          <a:effectLst/>
                          <a:latin typeface="Calibri" panose="020F0502020204030204" pitchFamily="34" charset="0"/>
                        </a:rPr>
                        <a:t>New Visitors</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0.66</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2803954"/>
                  </a:ext>
                </a:extLst>
              </a:tr>
              <a:tr h="87481">
                <a:tc>
                  <a:txBody>
                    <a:bodyPr/>
                    <a:lstStyle/>
                    <a:p>
                      <a:pPr algn="l" fontAlgn="b"/>
                      <a:r>
                        <a:rPr lang="en-US" sz="1200" b="0" i="0" u="none" strike="noStrike" dirty="0">
                          <a:solidFill>
                            <a:srgbClr val="000000"/>
                          </a:solidFill>
                          <a:effectLst/>
                          <a:latin typeface="Calibri" panose="020F0502020204030204" pitchFamily="34" charset="0"/>
                        </a:rPr>
                        <a:t>Enter PDP from Office.com</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0.07</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2661376"/>
                  </a:ext>
                </a:extLst>
              </a:tr>
              <a:tr h="87481">
                <a:tc>
                  <a:txBody>
                    <a:bodyPr/>
                    <a:lstStyle/>
                    <a:p>
                      <a:pPr algn="l" fontAlgn="b"/>
                      <a:r>
                        <a:rPr lang="en-US" sz="1200" b="0" i="0" u="none" strike="noStrike" dirty="0">
                          <a:solidFill>
                            <a:srgbClr val="000000"/>
                          </a:solidFill>
                          <a:effectLst/>
                          <a:latin typeface="Calibri" panose="020F0502020204030204" pitchFamily="34" charset="0"/>
                        </a:rPr>
                        <a:t>Enter PDP from Store</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0.36</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9335641"/>
                  </a:ext>
                </a:extLst>
              </a:tr>
              <a:tr h="87481">
                <a:tc>
                  <a:txBody>
                    <a:bodyPr/>
                    <a:lstStyle/>
                    <a:p>
                      <a:pPr algn="l" fontAlgn="b"/>
                      <a:r>
                        <a:rPr lang="en-US" sz="1200" b="0" i="0" u="none" strike="noStrike">
                          <a:solidFill>
                            <a:srgbClr val="000000"/>
                          </a:solidFill>
                          <a:effectLst/>
                          <a:latin typeface="Calibri" panose="020F0502020204030204" pitchFamily="34" charset="0"/>
                        </a:rPr>
                        <a:t>Enter PDP from O365 Web</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0.32</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2177059"/>
                  </a:ext>
                </a:extLst>
              </a:tr>
              <a:tr h="87481">
                <a:tc>
                  <a:txBody>
                    <a:bodyPr/>
                    <a:lstStyle/>
                    <a:p>
                      <a:pPr algn="l" fontAlgn="b"/>
                      <a:r>
                        <a:rPr lang="en-US" sz="1200" b="0" i="0" u="none" strike="noStrike" dirty="0">
                          <a:solidFill>
                            <a:srgbClr val="000000"/>
                          </a:solidFill>
                          <a:effectLst/>
                          <a:latin typeface="Calibri" panose="020F0502020204030204" pitchFamily="34" charset="0"/>
                        </a:rPr>
                        <a:t>Time Spent per Visit (seconds)</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597.01</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8308505"/>
                  </a:ext>
                </a:extLst>
              </a:tr>
              <a:tr h="130592">
                <a:tc>
                  <a:txBody>
                    <a:bodyPr/>
                    <a:lstStyle/>
                    <a:p>
                      <a:pPr algn="l" fontAlgn="b"/>
                      <a:r>
                        <a:rPr lang="en-US" sz="1200" b="0" i="0" u="none" strike="noStrike">
                          <a:solidFill>
                            <a:srgbClr val="000000"/>
                          </a:solidFill>
                          <a:effectLst/>
                          <a:latin typeface="Calibri" panose="020F0502020204030204" pitchFamily="34" charset="0"/>
                        </a:rPr>
                        <a:t>Average Time Spent on Page (seconds)</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82.69</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360609"/>
                  </a:ext>
                </a:extLst>
              </a:tr>
              <a:tr h="68621">
                <a:tc>
                  <a:txBody>
                    <a:bodyPr/>
                    <a:lstStyle/>
                    <a:p>
                      <a:pPr algn="l" fontAlgn="b"/>
                      <a:r>
                        <a:rPr lang="en-US" sz="1200" b="0" i="0" u="none" strike="noStrike">
                          <a:solidFill>
                            <a:srgbClr val="000000"/>
                          </a:solidFill>
                          <a:effectLst/>
                          <a:latin typeface="Calibri" panose="020F0502020204030204" pitchFamily="34" charset="0"/>
                        </a:rPr>
                        <a:t>Link Clicks (e4)</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38.84</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2691001"/>
                  </a:ext>
                </a:extLst>
              </a:tr>
              <a:tr h="87481">
                <a:tc>
                  <a:txBody>
                    <a:bodyPr/>
                    <a:lstStyle/>
                    <a:p>
                      <a:pPr algn="l" fontAlgn="b"/>
                      <a:r>
                        <a:rPr lang="en-US" sz="1200" b="0" i="0" u="none" strike="noStrike">
                          <a:solidFill>
                            <a:srgbClr val="000000"/>
                          </a:solidFill>
                          <a:effectLst/>
                          <a:latin typeface="Calibri" panose="020F0502020204030204" pitchFamily="34" charset="0"/>
                        </a:rPr>
                        <a:t>Link Clicks on TechSpecsTab</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0.02</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9652512"/>
                  </a:ext>
                </a:extLst>
              </a:tr>
              <a:tr h="87481">
                <a:tc>
                  <a:txBody>
                    <a:bodyPr/>
                    <a:lstStyle/>
                    <a:p>
                      <a:pPr algn="l" fontAlgn="b"/>
                      <a:r>
                        <a:rPr lang="en-US" sz="1200" b="0" i="0" u="none" strike="noStrike">
                          <a:solidFill>
                            <a:srgbClr val="000000"/>
                          </a:solidFill>
                          <a:effectLst/>
                          <a:latin typeface="Calibri" panose="020F0502020204030204" pitchFamily="34" charset="0"/>
                        </a:rPr>
                        <a:t>Link Clicks on ReviewTab</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0.01</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7851256"/>
                  </a:ext>
                </a:extLst>
              </a:tr>
              <a:tr h="87481">
                <a:tc>
                  <a:txBody>
                    <a:bodyPr/>
                    <a:lstStyle/>
                    <a:p>
                      <a:pPr algn="l" fontAlgn="b"/>
                      <a:r>
                        <a:rPr lang="en-US" sz="1200" b="0" i="0" u="none" strike="noStrike">
                          <a:solidFill>
                            <a:srgbClr val="000000"/>
                          </a:solidFill>
                          <a:effectLst/>
                          <a:latin typeface="Calibri" panose="020F0502020204030204" pitchFamily="34" charset="0"/>
                        </a:rPr>
                        <a:t>Link Clicks on FAQTab</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0.01</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0258846"/>
                  </a:ext>
                </a:extLst>
              </a:tr>
              <a:tr h="87481">
                <a:tc>
                  <a:txBody>
                    <a:bodyPr/>
                    <a:lstStyle/>
                    <a:p>
                      <a:pPr algn="l" fontAlgn="b"/>
                      <a:r>
                        <a:rPr lang="en-US" sz="1200" b="0" i="0" u="none" strike="noStrike">
                          <a:solidFill>
                            <a:srgbClr val="000000"/>
                          </a:solidFill>
                          <a:effectLst/>
                          <a:latin typeface="Calibri" panose="020F0502020204030204" pitchFamily="34" charset="0"/>
                        </a:rPr>
                        <a:t>Link Clicks on AddtoCartButton</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0.29</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9398381"/>
                  </a:ext>
                </a:extLst>
              </a:tr>
              <a:tr h="87481">
                <a:tc>
                  <a:txBody>
                    <a:bodyPr/>
                    <a:lstStyle/>
                    <a:p>
                      <a:pPr algn="l" fontAlgn="b"/>
                      <a:r>
                        <a:rPr lang="en-US" sz="1200" b="0" i="0" u="none" strike="noStrike">
                          <a:solidFill>
                            <a:srgbClr val="000000"/>
                          </a:solidFill>
                          <a:effectLst/>
                          <a:latin typeface="Calibri" panose="020F0502020204030204" pitchFamily="34" charset="0"/>
                        </a:rPr>
                        <a:t>Link Clicks on Trial link</a:t>
                      </a:r>
                    </a:p>
                  </a:txBody>
                  <a:tcPr marL="5341" marR="5341" marT="534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0.13</a:t>
                      </a:r>
                    </a:p>
                  </a:txBody>
                  <a:tcPr marL="5341" marR="5341" marT="534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169414"/>
                  </a:ext>
                </a:extLst>
              </a:tr>
            </a:tbl>
          </a:graphicData>
        </a:graphic>
      </p:graphicFrame>
    </p:spTree>
    <p:extLst>
      <p:ext uri="{BB962C8B-B14F-4D97-AF65-F5344CB8AC3E}">
        <p14:creationId xmlns:p14="http://schemas.microsoft.com/office/powerpoint/2010/main" val="37867128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DF12BA-8D56-4FF5-819D-3462B90EE8BE}"/>
              </a:ext>
            </a:extLst>
          </p:cNvPr>
          <p:cNvSpPr>
            <a:spLocks noGrp="1"/>
          </p:cNvSpPr>
          <p:nvPr>
            <p:ph type="title"/>
          </p:nvPr>
        </p:nvSpPr>
        <p:spPr/>
        <p:txBody>
          <a:bodyPr/>
          <a:lstStyle/>
          <a:p>
            <a:r>
              <a:rPr lang="en-US" dirty="0"/>
              <a:t>Try Intent</a:t>
            </a:r>
          </a:p>
        </p:txBody>
      </p:sp>
      <p:sp>
        <p:nvSpPr>
          <p:cNvPr id="14" name="Text Placeholder 11">
            <a:extLst>
              <a:ext uri="{FF2B5EF4-FFF2-40B4-BE49-F238E27FC236}">
                <a16:creationId xmlns:a16="http://schemas.microsoft.com/office/drawing/2014/main" id="{8B603E56-FE6C-4A8C-B9F8-605FBADD383F}"/>
              </a:ext>
            </a:extLst>
          </p:cNvPr>
          <p:cNvSpPr txBox="1">
            <a:spLocks/>
          </p:cNvSpPr>
          <p:nvPr/>
        </p:nvSpPr>
        <p:spPr>
          <a:xfrm>
            <a:off x="262550" y="6409358"/>
            <a:ext cx="2743200" cy="337015"/>
          </a:xfrm>
          <a:prstGeom prst="rect">
            <a:avLst/>
          </a:prstGeom>
          <a:solidFill>
            <a:schemeClr val="bg1"/>
          </a:solidFill>
        </p:spPr>
        <p:txBody>
          <a:bodyPr vert="horz" wrap="square" lIns="146304" tIns="91440" rIns="146304" bIns="91440" rtlCol="0" anchor="ctr">
            <a:spAutoFit/>
          </a:bodyPr>
          <a:lstStyle>
            <a:defPPr>
              <a:defRPr lang="en-US"/>
            </a:defPPr>
            <a:lvl1pPr marR="0" indent="0" defTabSz="914367" fontAlgn="auto">
              <a:lnSpc>
                <a:spcPct val="90000"/>
              </a:lnSpc>
              <a:spcBef>
                <a:spcPct val="20000"/>
              </a:spcBef>
              <a:spcAft>
                <a:spcPts val="0"/>
              </a:spcAft>
              <a:buClrTx/>
              <a:buSzPct val="90000"/>
              <a:buFont typeface="Arial" pitchFamily="34" charset="0"/>
              <a:buNone/>
              <a:tabLst/>
              <a:defRPr sz="1100" kern="0" spc="0" baseline="0">
                <a:ln w="3175">
                  <a:noFill/>
                </a:ln>
                <a:solidFill>
                  <a:schemeClr val="bg1">
                    <a:lumMod val="50000"/>
                  </a:schemeClr>
                </a:solidFill>
                <a:latin typeface="Segoe UI Semilight" panose="020B0402040204020203" pitchFamily="34" charset="0"/>
                <a:cs typeface="Segoe UI Semilight" panose="020B0402040204020203" pitchFamily="34" charset="0"/>
              </a:defRPr>
            </a:lvl1pPr>
            <a:lvl2pPr marL="0" marR="0" indent="0" defTabSz="914367" fontAlgn="auto">
              <a:lnSpc>
                <a:spcPct val="90000"/>
              </a:lnSpc>
              <a:spcBef>
                <a:spcPct val="20000"/>
              </a:spcBef>
              <a:spcAft>
                <a:spcPts val="0"/>
              </a:spcAft>
              <a:buClrTx/>
              <a:buSzPct val="90000"/>
              <a:buFontTx/>
              <a:buNone/>
              <a:tabLst/>
              <a:defRPr sz="2353" spc="0" baseline="0">
                <a:gradFill>
                  <a:gsLst>
                    <a:gs pos="1250">
                      <a:schemeClr val="tx1"/>
                    </a:gs>
                    <a:gs pos="100000">
                      <a:schemeClr val="tx1"/>
                    </a:gs>
                  </a:gsLst>
                  <a:lin ang="5400000" scaled="0"/>
                </a:gradFill>
              </a:defRPr>
            </a:lvl2pPr>
            <a:lvl3pPr marL="224097" marR="0" indent="0" defTabSz="914367" fontAlgn="auto">
              <a:lnSpc>
                <a:spcPct val="90000"/>
              </a:lnSpc>
              <a:spcBef>
                <a:spcPct val="20000"/>
              </a:spcBef>
              <a:spcAft>
                <a:spcPts val="0"/>
              </a:spcAft>
              <a:buClrTx/>
              <a:buSzPct val="90000"/>
              <a:buFont typeface="Arial" pitchFamily="34" charset="0"/>
              <a:buNone/>
              <a:tabLst/>
              <a:defRPr spc="0" baseline="0">
                <a:gradFill>
                  <a:gsLst>
                    <a:gs pos="1250">
                      <a:schemeClr val="tx1"/>
                    </a:gs>
                    <a:gs pos="100000">
                      <a:schemeClr val="tx1"/>
                    </a:gs>
                  </a:gsLst>
                  <a:lin ang="5400000" scaled="0"/>
                </a:gradFill>
              </a:defRPr>
            </a:lvl3pPr>
            <a:lvl4pPr marL="448193"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72290" marR="0" indent="0" defTabSz="914367"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1100" b="0" i="0" u="none" strike="noStrike" kern="0" cap="none" spc="0" normalizeH="0" baseline="0" noProof="0" dirty="0">
                <a:ln w="3175">
                  <a:noFill/>
                </a:ln>
                <a:solidFill>
                  <a:srgbClr val="FFFFFF">
                    <a:lumMod val="50000"/>
                  </a:srgbClr>
                </a:solidFill>
                <a:effectLst/>
                <a:uLnTx/>
                <a:uFillTx/>
                <a:latin typeface="Segoe UI Semilight" panose="020B0402040204020203" pitchFamily="34" charset="0"/>
                <a:ea typeface="+mn-ea"/>
                <a:cs typeface="Segoe UI Semilight" panose="020B0402040204020203" pitchFamily="34" charset="0"/>
              </a:rPr>
              <a:t>Source: Adobe/EXP/Clicktale</a:t>
            </a:r>
            <a:endParaRPr kumimoji="0" lang="en-US" sz="1100" b="0" i="0" u="none" strike="noStrike" kern="0" cap="none" spc="0" normalizeH="0" baseline="0" noProof="0" dirty="0">
              <a:ln w="3175">
                <a:noFill/>
              </a:ln>
              <a:solidFill>
                <a:srgbClr val="000000">
                  <a:lumMod val="50000"/>
                </a:srgbClr>
              </a:solidFill>
              <a:effectLst/>
              <a:uLnTx/>
              <a:uFillTx/>
              <a:latin typeface="Segoe UI Semilight" panose="020B0402040204020203" pitchFamily="34" charset="0"/>
              <a:ea typeface="+mn-ea"/>
              <a:cs typeface="Segoe UI Semibold" panose="020B0702040204020203" pitchFamily="34" charset="0"/>
            </a:endParaRPr>
          </a:p>
        </p:txBody>
      </p:sp>
      <p:graphicFrame>
        <p:nvGraphicFramePr>
          <p:cNvPr id="18" name="Table 17">
            <a:extLst>
              <a:ext uri="{FF2B5EF4-FFF2-40B4-BE49-F238E27FC236}">
                <a16:creationId xmlns:a16="http://schemas.microsoft.com/office/drawing/2014/main" id="{616272BC-E182-46E4-995D-6C957DBB61C2}"/>
              </a:ext>
            </a:extLst>
          </p:cNvPr>
          <p:cNvGraphicFramePr>
            <a:graphicFrameLocks noGrp="1"/>
          </p:cNvGraphicFramePr>
          <p:nvPr>
            <p:extLst>
              <p:ext uri="{D42A27DB-BD31-4B8C-83A1-F6EECF244321}">
                <p14:modId xmlns:p14="http://schemas.microsoft.com/office/powerpoint/2010/main" val="3558110476"/>
              </p:ext>
            </p:extLst>
          </p:nvPr>
        </p:nvGraphicFramePr>
        <p:xfrm>
          <a:off x="396976" y="1039194"/>
          <a:ext cx="5241824" cy="2682240"/>
        </p:xfrm>
        <a:graphic>
          <a:graphicData uri="http://schemas.openxmlformats.org/drawingml/2006/table">
            <a:tbl>
              <a:tblPr firstRow="1" bandRow="1">
                <a:tableStyleId>{5C22544A-7EE6-4342-B048-85BDC9FD1C3A}</a:tableStyleId>
              </a:tblPr>
              <a:tblGrid>
                <a:gridCol w="5241824">
                  <a:extLst>
                    <a:ext uri="{9D8B030D-6E8A-4147-A177-3AD203B41FA5}">
                      <a16:colId xmlns:a16="http://schemas.microsoft.com/office/drawing/2014/main" val="2673352734"/>
                    </a:ext>
                  </a:extLst>
                </a:gridCol>
              </a:tblGrid>
              <a:tr h="119992">
                <a:tc>
                  <a:txBody>
                    <a:bodyPr/>
                    <a:lstStyle/>
                    <a:p>
                      <a:r>
                        <a:rPr lang="en-US" sz="1600" dirty="0"/>
                        <a:t> US – O365 Home PDP: Try Intent</a:t>
                      </a:r>
                    </a:p>
                  </a:txBody>
                  <a:tcPr/>
                </a:tc>
                <a:extLst>
                  <a:ext uri="{0D108BD9-81ED-4DB2-BD59-A6C34878D82A}">
                    <a16:rowId xmlns:a16="http://schemas.microsoft.com/office/drawing/2014/main" val="3636153117"/>
                  </a:ext>
                </a:extLst>
              </a:tr>
              <a:tr h="119992">
                <a:tc>
                  <a:txBody>
                    <a:bodyPr/>
                    <a:lstStyle/>
                    <a:p>
                      <a:pPr lvl="0">
                        <a:spcBef>
                          <a:spcPts val="0"/>
                        </a:spcBef>
                      </a:pPr>
                      <a:r>
                        <a:rPr lang="en-US" sz="1600" dirty="0"/>
                        <a:t>May have Hardware device from MS</a:t>
                      </a:r>
                    </a:p>
                  </a:txBody>
                  <a:tcPr/>
                </a:tc>
                <a:extLst>
                  <a:ext uri="{0D108BD9-81ED-4DB2-BD59-A6C34878D82A}">
                    <a16:rowId xmlns:a16="http://schemas.microsoft.com/office/drawing/2014/main" val="984653308"/>
                  </a:ext>
                </a:extLst>
              </a:tr>
              <a:tr h="119992">
                <a:tc>
                  <a:txBody>
                    <a:bodyPr/>
                    <a:lstStyle/>
                    <a:p>
                      <a:pPr lvl="0">
                        <a:spcBef>
                          <a:spcPts val="0"/>
                        </a:spcBef>
                      </a:pPr>
                      <a:r>
                        <a:rPr lang="en-US" sz="1600" dirty="0"/>
                        <a:t>Average Visits &gt;1</a:t>
                      </a:r>
                    </a:p>
                  </a:txBody>
                  <a:tcPr/>
                </a:tc>
                <a:extLst>
                  <a:ext uri="{0D108BD9-81ED-4DB2-BD59-A6C34878D82A}">
                    <a16:rowId xmlns:a16="http://schemas.microsoft.com/office/drawing/2014/main" val="561230752"/>
                  </a:ext>
                </a:extLst>
              </a:tr>
              <a:tr h="119992">
                <a:tc>
                  <a:txBody>
                    <a:bodyPr/>
                    <a:lstStyle/>
                    <a:p>
                      <a:pPr lvl="0">
                        <a:spcBef>
                          <a:spcPts val="0"/>
                        </a:spcBef>
                      </a:pPr>
                      <a:r>
                        <a:rPr lang="en-US" sz="1600" dirty="0"/>
                        <a:t>Higher for Return visitors</a:t>
                      </a:r>
                    </a:p>
                  </a:txBody>
                  <a:tcPr/>
                </a:tc>
                <a:extLst>
                  <a:ext uri="{0D108BD9-81ED-4DB2-BD59-A6C34878D82A}">
                    <a16:rowId xmlns:a16="http://schemas.microsoft.com/office/drawing/2014/main" val="1059647750"/>
                  </a:ext>
                </a:extLst>
              </a:tr>
              <a:tr h="119992">
                <a:tc>
                  <a:txBody>
                    <a:bodyPr/>
                    <a:lstStyle/>
                    <a:p>
                      <a:pPr lvl="0">
                        <a:spcBef>
                          <a:spcPts val="0"/>
                        </a:spcBef>
                      </a:pPr>
                      <a:r>
                        <a:rPr lang="en-US" sz="1600" dirty="0"/>
                        <a:t>More likely to come from MS Store</a:t>
                      </a:r>
                    </a:p>
                  </a:txBody>
                  <a:tcPr/>
                </a:tc>
                <a:extLst>
                  <a:ext uri="{0D108BD9-81ED-4DB2-BD59-A6C34878D82A}">
                    <a16:rowId xmlns:a16="http://schemas.microsoft.com/office/drawing/2014/main" val="2183436006"/>
                  </a:ext>
                </a:extLst>
              </a:tr>
              <a:tr h="119992">
                <a:tc>
                  <a:txBody>
                    <a:bodyPr/>
                    <a:lstStyle/>
                    <a:p>
                      <a:pPr lvl="0">
                        <a:spcBef>
                          <a:spcPts val="0"/>
                        </a:spcBef>
                      </a:pPr>
                      <a:r>
                        <a:rPr lang="en-US" sz="1600" dirty="0"/>
                        <a:t>Average Time spent per Visit 412 secs</a:t>
                      </a:r>
                    </a:p>
                  </a:txBody>
                  <a:tcPr/>
                </a:tc>
                <a:extLst>
                  <a:ext uri="{0D108BD9-81ED-4DB2-BD59-A6C34878D82A}">
                    <a16:rowId xmlns:a16="http://schemas.microsoft.com/office/drawing/2014/main" val="1274847114"/>
                  </a:ext>
                </a:extLst>
              </a:tr>
              <a:tr h="119992">
                <a:tc>
                  <a:txBody>
                    <a:bodyPr/>
                    <a:lstStyle/>
                    <a:p>
                      <a:pPr lvl="0">
                        <a:spcBef>
                          <a:spcPts val="0"/>
                        </a:spcBef>
                      </a:pPr>
                      <a:r>
                        <a:rPr lang="en-US" sz="1600" dirty="0"/>
                        <a:t>Avg time on O365 PDP page 73 sec</a:t>
                      </a:r>
                    </a:p>
                  </a:txBody>
                  <a:tcPr/>
                </a:tc>
                <a:extLst>
                  <a:ext uri="{0D108BD9-81ED-4DB2-BD59-A6C34878D82A}">
                    <a16:rowId xmlns:a16="http://schemas.microsoft.com/office/drawing/2014/main" val="2850864658"/>
                  </a:ext>
                </a:extLst>
              </a:tr>
              <a:tr h="119992">
                <a:tc>
                  <a:txBody>
                    <a:bodyPr/>
                    <a:lstStyle/>
                    <a:p>
                      <a:pPr lvl="0">
                        <a:spcBef>
                          <a:spcPts val="0"/>
                        </a:spcBef>
                      </a:pPr>
                      <a:r>
                        <a:rPr lang="en-US" sz="1600" dirty="0"/>
                        <a:t>Avg 27 Clicks on the page, may see FAQ tab</a:t>
                      </a:r>
                    </a:p>
                  </a:txBody>
                  <a:tcPr/>
                </a:tc>
                <a:extLst>
                  <a:ext uri="{0D108BD9-81ED-4DB2-BD59-A6C34878D82A}">
                    <a16:rowId xmlns:a16="http://schemas.microsoft.com/office/drawing/2014/main" val="2799769695"/>
                  </a:ext>
                </a:extLst>
              </a:tr>
            </a:tbl>
          </a:graphicData>
        </a:graphic>
      </p:graphicFrame>
      <p:grpSp>
        <p:nvGrpSpPr>
          <p:cNvPr id="24" name="Group 23">
            <a:extLst>
              <a:ext uri="{FF2B5EF4-FFF2-40B4-BE49-F238E27FC236}">
                <a16:creationId xmlns:a16="http://schemas.microsoft.com/office/drawing/2014/main" id="{59092579-448C-488B-A02E-7A75F2CCA658}"/>
              </a:ext>
            </a:extLst>
          </p:cNvPr>
          <p:cNvGrpSpPr/>
          <p:nvPr/>
        </p:nvGrpSpPr>
        <p:grpSpPr>
          <a:xfrm>
            <a:off x="9510323" y="289716"/>
            <a:ext cx="1381795" cy="1171531"/>
            <a:chOff x="9214487" y="212756"/>
            <a:chExt cx="2362997" cy="2018067"/>
          </a:xfrm>
        </p:grpSpPr>
        <p:pic>
          <p:nvPicPr>
            <p:cNvPr id="25" name="Picture 24" descr="A screenshot of a cell phone&#10;&#10;Description automatically generated">
              <a:extLst>
                <a:ext uri="{FF2B5EF4-FFF2-40B4-BE49-F238E27FC236}">
                  <a16:creationId xmlns:a16="http://schemas.microsoft.com/office/drawing/2014/main" id="{2AACAC62-C27F-4533-9E2E-727355CE12CC}"/>
                </a:ext>
              </a:extLst>
            </p:cNvPr>
            <p:cNvPicPr>
              <a:picLocks noChangeAspect="1"/>
            </p:cNvPicPr>
            <p:nvPr/>
          </p:nvPicPr>
          <p:blipFill rotWithShape="1">
            <a:blip r:embed="rId3">
              <a:extLst>
                <a:ext uri="{28A0092B-C50C-407E-A947-70E740481C1C}">
                  <a14:useLocalDpi xmlns:a14="http://schemas.microsoft.com/office/drawing/2010/main" val="0"/>
                </a:ext>
              </a:extLst>
            </a:blip>
            <a:srcRect l="6916" t="3317" r="14554" b="5596"/>
            <a:stretch/>
          </p:blipFill>
          <p:spPr>
            <a:xfrm>
              <a:off x="9214487" y="212756"/>
              <a:ext cx="2362997" cy="2018067"/>
            </a:xfrm>
            <a:prstGeom prst="rect">
              <a:avLst/>
            </a:prstGeom>
          </p:spPr>
        </p:pic>
        <p:grpSp>
          <p:nvGrpSpPr>
            <p:cNvPr id="26" name="Group 25">
              <a:extLst>
                <a:ext uri="{FF2B5EF4-FFF2-40B4-BE49-F238E27FC236}">
                  <a16:creationId xmlns:a16="http://schemas.microsoft.com/office/drawing/2014/main" id="{57E12B40-921C-4C68-AD8A-A2F2A807DF71}"/>
                </a:ext>
              </a:extLst>
            </p:cNvPr>
            <p:cNvGrpSpPr/>
            <p:nvPr/>
          </p:nvGrpSpPr>
          <p:grpSpPr>
            <a:xfrm>
              <a:off x="10865155" y="437696"/>
              <a:ext cx="449964" cy="318104"/>
              <a:chOff x="8234242" y="621173"/>
              <a:chExt cx="527597" cy="418895"/>
            </a:xfrm>
          </p:grpSpPr>
          <p:sp>
            <p:nvSpPr>
              <p:cNvPr id="27" name="TextBox 26">
                <a:extLst>
                  <a:ext uri="{FF2B5EF4-FFF2-40B4-BE49-F238E27FC236}">
                    <a16:creationId xmlns:a16="http://schemas.microsoft.com/office/drawing/2014/main" id="{B3010C5A-DCDE-4E17-B16A-F6703956BEB4}"/>
                  </a:ext>
                </a:extLst>
              </p:cNvPr>
              <p:cNvSpPr txBox="1"/>
              <p:nvPr/>
            </p:nvSpPr>
            <p:spPr>
              <a:xfrm>
                <a:off x="8380462" y="621173"/>
                <a:ext cx="381377" cy="418895"/>
              </a:xfrm>
              <a:prstGeom prst="rect">
                <a:avLst/>
              </a:prstGeom>
              <a:noFill/>
            </p:spPr>
            <p:txBody>
              <a:bodyPr wrap="square" lIns="0" tIns="0" rIns="0" bIns="0" rtlCol="0">
                <a:spAutoFit/>
              </a:bodyPr>
              <a:lstStyle/>
              <a:p>
                <a:pPr algn="l"/>
                <a:r>
                  <a:rPr lang="en-US" sz="600" dirty="0">
                    <a:gradFill>
                      <a:gsLst>
                        <a:gs pos="2917">
                          <a:schemeClr val="tx1"/>
                        </a:gs>
                        <a:gs pos="30000">
                          <a:schemeClr val="tx1"/>
                        </a:gs>
                      </a:gsLst>
                      <a:lin ang="5400000" scaled="0"/>
                    </a:gradFill>
                  </a:rPr>
                  <a:t>Try</a:t>
                </a:r>
              </a:p>
              <a:p>
                <a:pPr algn="l"/>
                <a:r>
                  <a:rPr lang="en-US" sz="600" dirty="0">
                    <a:gradFill>
                      <a:gsLst>
                        <a:gs pos="2917">
                          <a:schemeClr val="tx1"/>
                        </a:gs>
                        <a:gs pos="30000">
                          <a:schemeClr val="tx1"/>
                        </a:gs>
                      </a:gsLst>
                      <a:lin ang="5400000" scaled="0"/>
                    </a:gradFill>
                  </a:rPr>
                  <a:t>Buy</a:t>
                </a:r>
              </a:p>
            </p:txBody>
          </p:sp>
          <p:grpSp>
            <p:nvGrpSpPr>
              <p:cNvPr id="28" name="Group 27">
                <a:extLst>
                  <a:ext uri="{FF2B5EF4-FFF2-40B4-BE49-F238E27FC236}">
                    <a16:creationId xmlns:a16="http://schemas.microsoft.com/office/drawing/2014/main" id="{B7EB558C-11D2-42C0-86E3-935A09E3E997}"/>
                  </a:ext>
                </a:extLst>
              </p:cNvPr>
              <p:cNvGrpSpPr/>
              <p:nvPr/>
            </p:nvGrpSpPr>
            <p:grpSpPr>
              <a:xfrm>
                <a:off x="8234242" y="663079"/>
                <a:ext cx="118148" cy="317331"/>
                <a:chOff x="8044376" y="574148"/>
                <a:chExt cx="141397" cy="392100"/>
              </a:xfrm>
            </p:grpSpPr>
            <p:sp>
              <p:nvSpPr>
                <p:cNvPr id="29" name="Oval 28">
                  <a:extLst>
                    <a:ext uri="{FF2B5EF4-FFF2-40B4-BE49-F238E27FC236}">
                      <a16:creationId xmlns:a16="http://schemas.microsoft.com/office/drawing/2014/main" id="{D829B6A2-CBCC-41D4-9A11-268BB7ADEE03}"/>
                    </a:ext>
                  </a:extLst>
                </p:cNvPr>
                <p:cNvSpPr/>
                <p:nvPr/>
              </p:nvSpPr>
              <p:spPr bwMode="auto">
                <a:xfrm>
                  <a:off x="8044378" y="574148"/>
                  <a:ext cx="141395" cy="176395"/>
                </a:xfrm>
                <a:prstGeom prst="ellipse">
                  <a:avLst/>
                </a:prstGeom>
                <a:solidFill>
                  <a:srgbClr val="FFFF00"/>
                </a:solid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a:extLst>
                    <a:ext uri="{FF2B5EF4-FFF2-40B4-BE49-F238E27FC236}">
                      <a16:creationId xmlns:a16="http://schemas.microsoft.com/office/drawing/2014/main" id="{CC8F8F67-543D-498E-ACCA-770956782214}"/>
                    </a:ext>
                  </a:extLst>
                </p:cNvPr>
                <p:cNvSpPr/>
                <p:nvPr/>
              </p:nvSpPr>
              <p:spPr bwMode="auto">
                <a:xfrm>
                  <a:off x="8044376" y="789853"/>
                  <a:ext cx="141397" cy="176395"/>
                </a:xfrm>
                <a:prstGeom prst="ellipse">
                  <a:avLst/>
                </a:prstGeom>
                <a:solidFill>
                  <a:srgbClr val="7030A0"/>
                </a:solid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grpSp>
        </p:grpSp>
      </p:grpSp>
      <p:graphicFrame>
        <p:nvGraphicFramePr>
          <p:cNvPr id="8" name="Table 7">
            <a:extLst>
              <a:ext uri="{FF2B5EF4-FFF2-40B4-BE49-F238E27FC236}">
                <a16:creationId xmlns:a16="http://schemas.microsoft.com/office/drawing/2014/main" id="{AAAA3AF9-F998-4997-BAB5-963F043CCE02}"/>
              </a:ext>
            </a:extLst>
          </p:cNvPr>
          <p:cNvGraphicFramePr>
            <a:graphicFrameLocks noGrp="1"/>
          </p:cNvGraphicFramePr>
          <p:nvPr>
            <p:extLst>
              <p:ext uri="{D42A27DB-BD31-4B8C-83A1-F6EECF244321}">
                <p14:modId xmlns:p14="http://schemas.microsoft.com/office/powerpoint/2010/main" val="4131406627"/>
              </p:ext>
            </p:extLst>
          </p:nvPr>
        </p:nvGraphicFramePr>
        <p:xfrm>
          <a:off x="396976" y="5111281"/>
          <a:ext cx="7572648" cy="877832"/>
        </p:xfrm>
        <a:graphic>
          <a:graphicData uri="http://schemas.openxmlformats.org/drawingml/2006/table">
            <a:tbl>
              <a:tblPr/>
              <a:tblGrid>
                <a:gridCol w="236538">
                  <a:extLst>
                    <a:ext uri="{9D8B030D-6E8A-4147-A177-3AD203B41FA5}">
                      <a16:colId xmlns:a16="http://schemas.microsoft.com/office/drawing/2014/main" val="4142230225"/>
                    </a:ext>
                  </a:extLst>
                </a:gridCol>
                <a:gridCol w="1051851">
                  <a:extLst>
                    <a:ext uri="{9D8B030D-6E8A-4147-A177-3AD203B41FA5}">
                      <a16:colId xmlns:a16="http://schemas.microsoft.com/office/drawing/2014/main" val="2077202848"/>
                    </a:ext>
                  </a:extLst>
                </a:gridCol>
                <a:gridCol w="456105">
                  <a:extLst>
                    <a:ext uri="{9D8B030D-6E8A-4147-A177-3AD203B41FA5}">
                      <a16:colId xmlns:a16="http://schemas.microsoft.com/office/drawing/2014/main" val="548273157"/>
                    </a:ext>
                  </a:extLst>
                </a:gridCol>
                <a:gridCol w="691377">
                  <a:extLst>
                    <a:ext uri="{9D8B030D-6E8A-4147-A177-3AD203B41FA5}">
                      <a16:colId xmlns:a16="http://schemas.microsoft.com/office/drawing/2014/main" val="494402792"/>
                    </a:ext>
                  </a:extLst>
                </a:gridCol>
                <a:gridCol w="1120588">
                  <a:extLst>
                    <a:ext uri="{9D8B030D-6E8A-4147-A177-3AD203B41FA5}">
                      <a16:colId xmlns:a16="http://schemas.microsoft.com/office/drawing/2014/main" val="1287169627"/>
                    </a:ext>
                  </a:extLst>
                </a:gridCol>
                <a:gridCol w="1174377">
                  <a:extLst>
                    <a:ext uri="{9D8B030D-6E8A-4147-A177-3AD203B41FA5}">
                      <a16:colId xmlns:a16="http://schemas.microsoft.com/office/drawing/2014/main" val="1855121945"/>
                    </a:ext>
                  </a:extLst>
                </a:gridCol>
                <a:gridCol w="1299882">
                  <a:extLst>
                    <a:ext uri="{9D8B030D-6E8A-4147-A177-3AD203B41FA5}">
                      <a16:colId xmlns:a16="http://schemas.microsoft.com/office/drawing/2014/main" val="902526850"/>
                    </a:ext>
                  </a:extLst>
                </a:gridCol>
                <a:gridCol w="1541930">
                  <a:extLst>
                    <a:ext uri="{9D8B030D-6E8A-4147-A177-3AD203B41FA5}">
                      <a16:colId xmlns:a16="http://schemas.microsoft.com/office/drawing/2014/main" val="1772039714"/>
                    </a:ext>
                  </a:extLst>
                </a:gridCol>
              </a:tblGrid>
              <a:tr h="260013">
                <a:tc gridSpan="8">
                  <a:txBody>
                    <a:bodyPr/>
                    <a:lstStyle/>
                    <a:p>
                      <a:pPr algn="ctr" fontAlgn="b"/>
                      <a:r>
                        <a:rPr lang="en-US" sz="1100" b="1" i="0" u="none" strike="noStrike" dirty="0">
                          <a:solidFill>
                            <a:srgbClr val="000000"/>
                          </a:solidFill>
                          <a:effectLst/>
                          <a:latin typeface="Calibri" panose="020F0502020204030204" pitchFamily="34" charset="0"/>
                        </a:rPr>
                        <a:t>Centroid Values (Standardized)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64079881"/>
                  </a:ext>
                </a:extLst>
              </a:tr>
              <a:tr h="260013">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dirty="0">
                          <a:solidFill>
                            <a:srgbClr val="000000"/>
                          </a:solidFill>
                          <a:effectLst/>
                          <a:latin typeface="Calibri" panose="020F0502020204030204" pitchFamily="34" charset="0"/>
                        </a:rPr>
                        <a:t>Device </a:t>
                      </a:r>
                      <a:r>
                        <a:rPr lang="en-US" sz="1100" b="1" i="0" u="none" strike="noStrike" dirty="0" err="1">
                          <a:solidFill>
                            <a:srgbClr val="000000"/>
                          </a:solidFill>
                          <a:effectLst/>
                          <a:latin typeface="Calibri" panose="020F0502020204030204" pitchFamily="34" charset="0"/>
                        </a:rPr>
                        <a:t>Orders_Office</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Total Visits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New Visitors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Enter PDP from Office.com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Enter PDP from Store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Enter PDP from O365 Web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Time Spent per Visit (seconds)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83730520"/>
                  </a:ext>
                </a:extLst>
              </a:tr>
              <a:tr h="273014">
                <a:tc>
                  <a:txBody>
                    <a:bodyPr/>
                    <a:lstStyle/>
                    <a:p>
                      <a:pPr algn="l" fontAlgn="b"/>
                      <a:r>
                        <a:rPr lang="en-US" sz="1100" b="1" i="0" u="none" strike="noStrike">
                          <a:solidFill>
                            <a:srgbClr val="000000"/>
                          </a:solidFill>
                          <a:effectLst/>
                          <a:latin typeface="Calibri" panose="020F0502020204030204" pitchFamily="34" charset="0"/>
                        </a:rPr>
                        <a:t>Try</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r" fontAlgn="b"/>
                      <a:r>
                        <a:rPr lang="en-US" sz="1100" b="0" i="0" u="none" strike="noStrike">
                          <a:solidFill>
                            <a:srgbClr val="000000"/>
                          </a:solidFill>
                          <a:effectLst/>
                          <a:latin typeface="Calibri" panose="020F0502020204030204" pitchFamily="34" charset="0"/>
                        </a:rPr>
                        <a:t>2.17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0.09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0126016"/>
                  </a:ext>
                </a:extLst>
              </a:tr>
            </a:tbl>
          </a:graphicData>
        </a:graphic>
      </p:graphicFrame>
      <p:graphicFrame>
        <p:nvGraphicFramePr>
          <p:cNvPr id="32" name="Table 31">
            <a:extLst>
              <a:ext uri="{FF2B5EF4-FFF2-40B4-BE49-F238E27FC236}">
                <a16:creationId xmlns:a16="http://schemas.microsoft.com/office/drawing/2014/main" id="{81E01F47-43E1-4EB3-B8D0-5590BAD8D16E}"/>
              </a:ext>
            </a:extLst>
          </p:cNvPr>
          <p:cNvGraphicFramePr>
            <a:graphicFrameLocks noGrp="1"/>
          </p:cNvGraphicFramePr>
          <p:nvPr>
            <p:extLst>
              <p:ext uri="{D42A27DB-BD31-4B8C-83A1-F6EECF244321}">
                <p14:modId xmlns:p14="http://schemas.microsoft.com/office/powerpoint/2010/main" val="1656082775"/>
              </p:ext>
            </p:extLst>
          </p:nvPr>
        </p:nvGraphicFramePr>
        <p:xfrm>
          <a:off x="8559996" y="2488636"/>
          <a:ext cx="3235028" cy="3097457"/>
        </p:xfrm>
        <a:graphic>
          <a:graphicData uri="http://schemas.openxmlformats.org/drawingml/2006/table">
            <a:tbl>
              <a:tblPr/>
              <a:tblGrid>
                <a:gridCol w="2427869">
                  <a:extLst>
                    <a:ext uri="{9D8B030D-6E8A-4147-A177-3AD203B41FA5}">
                      <a16:colId xmlns:a16="http://schemas.microsoft.com/office/drawing/2014/main" val="1940849077"/>
                    </a:ext>
                  </a:extLst>
                </a:gridCol>
                <a:gridCol w="807159">
                  <a:extLst>
                    <a:ext uri="{9D8B030D-6E8A-4147-A177-3AD203B41FA5}">
                      <a16:colId xmlns:a16="http://schemas.microsoft.com/office/drawing/2014/main" val="2466305812"/>
                    </a:ext>
                  </a:extLst>
                </a:gridCol>
              </a:tblGrid>
              <a:tr h="365405">
                <a:tc>
                  <a:txBody>
                    <a:bodyPr/>
                    <a:lstStyle/>
                    <a:p>
                      <a:pPr algn="l" fontAlgn="b"/>
                      <a:r>
                        <a:rPr lang="en-US" sz="1200" b="1" i="0" u="none" strike="noStrike" dirty="0">
                          <a:solidFill>
                            <a:srgbClr val="000000"/>
                          </a:solidFill>
                          <a:effectLst/>
                          <a:latin typeface="Calibri" panose="020F0502020204030204" pitchFamily="34" charset="0"/>
                        </a:rPr>
                        <a:t>Features</a:t>
                      </a:r>
                    </a:p>
                  </a:txBody>
                  <a:tcPr marL="5085" marR="5085" marT="50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200" b="1" i="0" u="none" strike="noStrike">
                          <a:solidFill>
                            <a:srgbClr val="000000"/>
                          </a:solidFill>
                          <a:effectLst/>
                          <a:latin typeface="Calibri" panose="020F0502020204030204" pitchFamily="34" charset="0"/>
                        </a:rPr>
                        <a:t>Try Average</a:t>
                      </a:r>
                    </a:p>
                  </a:txBody>
                  <a:tcPr marL="5085" marR="5085" marT="50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678444241"/>
                  </a:ext>
                </a:extLst>
              </a:tr>
              <a:tr h="185208">
                <a:tc>
                  <a:txBody>
                    <a:bodyPr/>
                    <a:lstStyle/>
                    <a:p>
                      <a:pPr algn="l" fontAlgn="b"/>
                      <a:r>
                        <a:rPr lang="en-US" sz="1200" b="0" i="0" u="none" strike="noStrike">
                          <a:solidFill>
                            <a:srgbClr val="000000"/>
                          </a:solidFill>
                          <a:effectLst/>
                          <a:latin typeface="Calibri" panose="020F0502020204030204" pitchFamily="34" charset="0"/>
                        </a:rPr>
                        <a:t>Device Orders_Office</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0.10</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6515936"/>
                  </a:ext>
                </a:extLst>
              </a:tr>
              <a:tr h="185208">
                <a:tc>
                  <a:txBody>
                    <a:bodyPr/>
                    <a:lstStyle/>
                    <a:p>
                      <a:pPr algn="l" fontAlgn="b"/>
                      <a:r>
                        <a:rPr lang="en-US" sz="1200" b="0" i="0" u="none" strike="noStrike">
                          <a:solidFill>
                            <a:srgbClr val="000000"/>
                          </a:solidFill>
                          <a:effectLst/>
                          <a:latin typeface="Calibri" panose="020F0502020204030204" pitchFamily="34" charset="0"/>
                        </a:rPr>
                        <a:t>Total Visits</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1.07</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4989948"/>
                  </a:ext>
                </a:extLst>
              </a:tr>
              <a:tr h="185208">
                <a:tc>
                  <a:txBody>
                    <a:bodyPr/>
                    <a:lstStyle/>
                    <a:p>
                      <a:pPr algn="l" fontAlgn="b"/>
                      <a:r>
                        <a:rPr lang="en-US" sz="1200" b="0" i="0" u="none" strike="noStrike">
                          <a:solidFill>
                            <a:srgbClr val="000000"/>
                          </a:solidFill>
                          <a:effectLst/>
                          <a:latin typeface="Calibri" panose="020F0502020204030204" pitchFamily="34" charset="0"/>
                        </a:rPr>
                        <a:t>New Visitors</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0.48</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8133476"/>
                  </a:ext>
                </a:extLst>
              </a:tr>
              <a:tr h="185208">
                <a:tc>
                  <a:txBody>
                    <a:bodyPr/>
                    <a:lstStyle/>
                    <a:p>
                      <a:pPr algn="l" fontAlgn="b"/>
                      <a:r>
                        <a:rPr lang="en-US" sz="1200" b="0" i="0" u="none" strike="noStrike">
                          <a:solidFill>
                            <a:srgbClr val="000000"/>
                          </a:solidFill>
                          <a:effectLst/>
                          <a:latin typeface="Calibri" panose="020F0502020204030204" pitchFamily="34" charset="0"/>
                        </a:rPr>
                        <a:t>Enter PDP from Office.com</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0.05</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793905"/>
                  </a:ext>
                </a:extLst>
              </a:tr>
              <a:tr h="185208">
                <a:tc>
                  <a:txBody>
                    <a:bodyPr/>
                    <a:lstStyle/>
                    <a:p>
                      <a:pPr algn="l" fontAlgn="b"/>
                      <a:r>
                        <a:rPr lang="en-US" sz="1200" b="0" i="0" u="none" strike="noStrike">
                          <a:solidFill>
                            <a:srgbClr val="000000"/>
                          </a:solidFill>
                          <a:effectLst/>
                          <a:latin typeface="Calibri" panose="020F0502020204030204" pitchFamily="34" charset="0"/>
                        </a:rPr>
                        <a:t>Enter PDP from Store</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0.48</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315520"/>
                  </a:ext>
                </a:extLst>
              </a:tr>
              <a:tr h="185208">
                <a:tc>
                  <a:txBody>
                    <a:bodyPr/>
                    <a:lstStyle/>
                    <a:p>
                      <a:pPr algn="l" fontAlgn="b"/>
                      <a:r>
                        <a:rPr lang="en-US" sz="1200" b="0" i="0" u="none" strike="noStrike" dirty="0">
                          <a:solidFill>
                            <a:srgbClr val="000000"/>
                          </a:solidFill>
                          <a:effectLst/>
                          <a:latin typeface="Calibri" panose="020F0502020204030204" pitchFamily="34" charset="0"/>
                        </a:rPr>
                        <a:t>Enter PDP from O365 Web</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0.31</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9533994"/>
                  </a:ext>
                </a:extLst>
              </a:tr>
              <a:tr h="221479">
                <a:tc>
                  <a:txBody>
                    <a:bodyPr/>
                    <a:lstStyle/>
                    <a:p>
                      <a:pPr algn="l" fontAlgn="b"/>
                      <a:r>
                        <a:rPr lang="en-US" sz="1200" b="0" i="0" u="none" strike="noStrike">
                          <a:solidFill>
                            <a:srgbClr val="000000"/>
                          </a:solidFill>
                          <a:effectLst/>
                          <a:latin typeface="Calibri" panose="020F0502020204030204" pitchFamily="34" charset="0"/>
                        </a:rPr>
                        <a:t>Time Spent per Visit (seconds)</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412.36</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2873554"/>
                  </a:ext>
                </a:extLst>
              </a:tr>
              <a:tr h="221479">
                <a:tc>
                  <a:txBody>
                    <a:bodyPr/>
                    <a:lstStyle/>
                    <a:p>
                      <a:pPr algn="l" fontAlgn="b"/>
                      <a:r>
                        <a:rPr lang="en-US" sz="1200" b="0" i="0" u="none" strike="noStrike">
                          <a:solidFill>
                            <a:srgbClr val="000000"/>
                          </a:solidFill>
                          <a:effectLst/>
                          <a:latin typeface="Calibri" panose="020F0502020204030204" pitchFamily="34" charset="0"/>
                        </a:rPr>
                        <a:t>Average Time Spent on Page (seconds)</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73.86</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1791481"/>
                  </a:ext>
                </a:extLst>
              </a:tr>
              <a:tr h="221479">
                <a:tc>
                  <a:txBody>
                    <a:bodyPr/>
                    <a:lstStyle/>
                    <a:p>
                      <a:pPr algn="l" fontAlgn="b"/>
                      <a:r>
                        <a:rPr lang="en-US" sz="1200" b="0" i="0" u="none" strike="noStrike" dirty="0">
                          <a:solidFill>
                            <a:srgbClr val="000000"/>
                          </a:solidFill>
                          <a:effectLst/>
                          <a:latin typeface="Calibri" panose="020F0502020204030204" pitchFamily="34" charset="0"/>
                        </a:rPr>
                        <a:t>Link Clicks (e4)</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27.02</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599407"/>
                  </a:ext>
                </a:extLst>
              </a:tr>
              <a:tr h="185208">
                <a:tc>
                  <a:txBody>
                    <a:bodyPr/>
                    <a:lstStyle/>
                    <a:p>
                      <a:pPr algn="l" fontAlgn="b"/>
                      <a:r>
                        <a:rPr lang="en-US" sz="1200" b="0" i="0" u="none" strike="noStrike">
                          <a:solidFill>
                            <a:srgbClr val="000000"/>
                          </a:solidFill>
                          <a:effectLst/>
                          <a:latin typeface="Calibri" panose="020F0502020204030204" pitchFamily="34" charset="0"/>
                        </a:rPr>
                        <a:t>Link Clicks on TechSpecsTab</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0.00</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5866140"/>
                  </a:ext>
                </a:extLst>
              </a:tr>
              <a:tr h="185208">
                <a:tc>
                  <a:txBody>
                    <a:bodyPr/>
                    <a:lstStyle/>
                    <a:p>
                      <a:pPr algn="l" fontAlgn="b"/>
                      <a:r>
                        <a:rPr lang="en-US" sz="1200" b="0" i="0" u="none" strike="noStrike">
                          <a:solidFill>
                            <a:srgbClr val="000000"/>
                          </a:solidFill>
                          <a:effectLst/>
                          <a:latin typeface="Calibri" panose="020F0502020204030204" pitchFamily="34" charset="0"/>
                        </a:rPr>
                        <a:t>Link Clicks on ReviewTab</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0.00</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0564094"/>
                  </a:ext>
                </a:extLst>
              </a:tr>
              <a:tr h="185208">
                <a:tc>
                  <a:txBody>
                    <a:bodyPr/>
                    <a:lstStyle/>
                    <a:p>
                      <a:pPr algn="l" fontAlgn="b"/>
                      <a:r>
                        <a:rPr lang="en-US" sz="1200" b="0" i="0" u="none" strike="noStrike">
                          <a:solidFill>
                            <a:srgbClr val="000000"/>
                          </a:solidFill>
                          <a:effectLst/>
                          <a:latin typeface="Calibri" panose="020F0502020204030204" pitchFamily="34" charset="0"/>
                        </a:rPr>
                        <a:t>Link Clicks on FAQTab</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0.02</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1748096"/>
                  </a:ext>
                </a:extLst>
              </a:tr>
              <a:tr h="185208">
                <a:tc>
                  <a:txBody>
                    <a:bodyPr/>
                    <a:lstStyle/>
                    <a:p>
                      <a:pPr algn="l" fontAlgn="b"/>
                      <a:r>
                        <a:rPr lang="en-US" sz="1200" b="0" i="0" u="none" strike="noStrike">
                          <a:solidFill>
                            <a:srgbClr val="000000"/>
                          </a:solidFill>
                          <a:effectLst/>
                          <a:latin typeface="Calibri" panose="020F0502020204030204" pitchFamily="34" charset="0"/>
                        </a:rPr>
                        <a:t>Link Clicks on AddtoCartButton</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0.14</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4625317"/>
                  </a:ext>
                </a:extLst>
              </a:tr>
              <a:tr h="185208">
                <a:tc>
                  <a:txBody>
                    <a:bodyPr/>
                    <a:lstStyle/>
                    <a:p>
                      <a:pPr algn="l" fontAlgn="b"/>
                      <a:r>
                        <a:rPr lang="en-US" sz="1200" b="0" i="0" u="none" strike="noStrike">
                          <a:solidFill>
                            <a:srgbClr val="000000"/>
                          </a:solidFill>
                          <a:effectLst/>
                          <a:latin typeface="Calibri" panose="020F0502020204030204" pitchFamily="34" charset="0"/>
                        </a:rPr>
                        <a:t>Link Clicks on Trial link</a:t>
                      </a:r>
                    </a:p>
                  </a:txBody>
                  <a:tcPr marL="5085" marR="5085" marT="508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0.02</a:t>
                      </a:r>
                    </a:p>
                  </a:txBody>
                  <a:tcPr marL="5085" marR="5085" marT="50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984477"/>
                  </a:ext>
                </a:extLst>
              </a:tr>
            </a:tbl>
          </a:graphicData>
        </a:graphic>
      </p:graphicFrame>
    </p:spTree>
    <p:extLst>
      <p:ext uri="{BB962C8B-B14F-4D97-AF65-F5344CB8AC3E}">
        <p14:creationId xmlns:p14="http://schemas.microsoft.com/office/powerpoint/2010/main" val="5471762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56652E-8B2E-4448-A21F-C9B39C9D1843}"/>
              </a:ext>
            </a:extLst>
          </p:cNvPr>
          <p:cNvSpPr>
            <a:spLocks noGrp="1"/>
          </p:cNvSpPr>
          <p:nvPr>
            <p:ph type="title"/>
          </p:nvPr>
        </p:nvSpPr>
        <p:spPr/>
        <p:txBody>
          <a:bodyPr/>
          <a:lstStyle/>
          <a:p>
            <a:r>
              <a:rPr lang="en-US" dirty="0"/>
              <a:t>Appendix</a:t>
            </a:r>
          </a:p>
        </p:txBody>
      </p:sp>
      <p:sp>
        <p:nvSpPr>
          <p:cNvPr id="6" name="Text Placeholder 5">
            <a:extLst>
              <a:ext uri="{FF2B5EF4-FFF2-40B4-BE49-F238E27FC236}">
                <a16:creationId xmlns:a16="http://schemas.microsoft.com/office/drawing/2014/main" id="{3B582596-A1F4-4834-8519-E021B2FEEB36}"/>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71449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ack Template">
  <a:themeElements>
    <a:clrScheme name="2019 Brand BLUE Dark Bak">
      <a:dk1>
        <a:srgbClr val="000000"/>
      </a:dk1>
      <a:lt1>
        <a:srgbClr val="FFFFFF"/>
      </a:lt1>
      <a:dk2>
        <a:srgbClr val="243A5E"/>
      </a:dk2>
      <a:lt2>
        <a:srgbClr val="E6E6E6"/>
      </a:lt2>
      <a:accent1>
        <a:srgbClr val="0078D4"/>
      </a:accent1>
      <a:accent2>
        <a:srgbClr val="50E6FF"/>
      </a:accent2>
      <a:accent3>
        <a:srgbClr val="D83B01"/>
      </a:accent3>
      <a:accent4>
        <a:srgbClr val="9BF00B"/>
      </a:accent4>
      <a:accent5>
        <a:srgbClr val="FFB900"/>
      </a:accent5>
      <a:accent6>
        <a:srgbClr val="E6E6E6"/>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Consumer_2019_02.potx" id="{78162FBE-1196-4285-AE2B-F69CF5CA405B}" vid="{B825D9CC-195B-44E9-A448-1B6A687E6380}"/>
    </a:ext>
  </a:extLst>
</a:theme>
</file>

<file path=ppt/theme/theme2.xml><?xml version="1.0" encoding="utf-8"?>
<a:theme xmlns:a="http://schemas.openxmlformats.org/drawingml/2006/main" name="1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Consumer_2019_02.potx" id="{78162FBE-1196-4285-AE2B-F69CF5CA405B}" vid="{8128EEE0-6B2D-4714-8595-CAD383B395EF}"/>
    </a:ext>
  </a:extLst>
</a:theme>
</file>

<file path=ppt/theme/theme3.xml><?xml version="1.0" encoding="utf-8"?>
<a:theme xmlns:a="http://schemas.openxmlformats.org/drawingml/2006/main" name="Dark Blue Content Slides">
  <a:themeElements>
    <a:clrScheme name="TT for Dark - NEW 2018">
      <a:dk1>
        <a:srgbClr val="1A1A1A"/>
      </a:dk1>
      <a:lt1>
        <a:srgbClr val="FFFFFF"/>
      </a:lt1>
      <a:dk2>
        <a:srgbClr val="0D0D0D"/>
      </a:dk2>
      <a:lt2>
        <a:srgbClr val="E6E6E6"/>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Consumer_2018_10.potx" id="{7B966268-6293-4028-92E4-14AE01004DA8}" vid="{9CB8F4FF-6207-4FC5-8CA4-54C1815957B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51b003e0-d7fe-4702-946b-3ffd6a48753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CE31563BE23C14FA577508EDB1E2AF1" ma:contentTypeVersion="11" ma:contentTypeDescription="Create a new document." ma:contentTypeScope="" ma:versionID="5c7cb5e2eee2ef43e7ad3808fa15c2a0">
  <xsd:schema xmlns:xsd="http://www.w3.org/2001/XMLSchema" xmlns:xs="http://www.w3.org/2001/XMLSchema" xmlns:p="http://schemas.microsoft.com/office/2006/metadata/properties" xmlns:ns2="51b003e0-d7fe-4702-946b-3ffd6a48753c" xmlns:ns3="267b04ac-9b2d-4d02-8871-d86a5c3508e4" targetNamespace="http://schemas.microsoft.com/office/2006/metadata/properties" ma:root="true" ma:fieldsID="29b146c2848de09a0415cc1419158f64" ns2:_="" ns3:_="">
    <xsd:import namespace="51b003e0-d7fe-4702-946b-3ffd6a48753c"/>
    <xsd:import namespace="267b04ac-9b2d-4d02-8871-d86a5c3508e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EventHashCode" minOccurs="0"/>
                <xsd:element ref="ns2:MediaServiceGenerationTime" minOccurs="0"/>
                <xsd:element ref="ns2:MediaServiceDateTake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b003e0-d7fe-4702-946b-3ffd6a4875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7b04ac-9b2d-4d02-8871-d86a5c3508e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A9C3EF-68C8-4896-9017-F2C5909DD15B}">
  <ds:schemaRefs>
    <ds:schemaRef ds:uri="267b04ac-9b2d-4d02-8871-d86a5c3508e4"/>
    <ds:schemaRef ds:uri="http://purl.org/dc/elements/1.1/"/>
    <ds:schemaRef ds:uri="http://schemas.microsoft.com/office/2006/metadata/properties"/>
    <ds:schemaRef ds:uri="51b003e0-d7fe-4702-946b-3ffd6a48753c"/>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D8DDBD0-73D8-4725-B96F-1156F4548DB5}">
  <ds:schemaRefs>
    <ds:schemaRef ds:uri="http://schemas.microsoft.com/sharepoint/v3/contenttype/forms"/>
  </ds:schemaRefs>
</ds:datastoreItem>
</file>

<file path=customXml/itemProps3.xml><?xml version="1.0" encoding="utf-8"?>
<ds:datastoreItem xmlns:ds="http://schemas.openxmlformats.org/officeDocument/2006/customXml" ds:itemID="{0686A5B8-490E-4318-A8F6-CB8935B53B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b003e0-d7fe-4702-946b-3ffd6a48753c"/>
    <ds:schemaRef ds:uri="267b04ac-9b2d-4d02-8871-d86a5c3508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17979</TotalTime>
  <Words>1473</Words>
  <Application>Microsoft Office PowerPoint</Application>
  <PresentationFormat>Widescreen</PresentationFormat>
  <Paragraphs>401</Paragraphs>
  <Slides>10</Slides>
  <Notes>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10</vt:i4>
      </vt:variant>
    </vt:vector>
  </HeadingPairs>
  <TitlesOfParts>
    <vt:vector size="23" baseType="lpstr">
      <vt:lpstr>Arial</vt:lpstr>
      <vt:lpstr>Calibri</vt:lpstr>
      <vt:lpstr>Consolas</vt:lpstr>
      <vt:lpstr>Segoe UI</vt:lpstr>
      <vt:lpstr>Segoe UI Black</vt:lpstr>
      <vt:lpstr>Segoe UI Semibold</vt:lpstr>
      <vt:lpstr>Segoe UI Semilight</vt:lpstr>
      <vt:lpstr>Segoe UI VSS (Regular)</vt:lpstr>
      <vt:lpstr>segoe ui vss (regular), segoe ui, -apple-system, blinkmacsystemfont, roboto, helvetica neue, helvetica, ubuntu, arial, sans-serif, apple color emoji, segoe ui emoji, segoe ui symbol</vt:lpstr>
      <vt:lpstr>Wingdings</vt:lpstr>
      <vt:lpstr>Black Template</vt:lpstr>
      <vt:lpstr>1_White Template</vt:lpstr>
      <vt:lpstr>Dark Blue Content Slides</vt:lpstr>
      <vt:lpstr>Test Overview</vt:lpstr>
      <vt:lpstr>PowerPoint Presentation</vt:lpstr>
      <vt:lpstr>PowerPoint Presentation</vt:lpstr>
      <vt:lpstr>O365 Home – User Features with Buy and Try (Pre-Test Period)</vt:lpstr>
      <vt:lpstr>O365 Home – Pre-Test vs. Test Period</vt:lpstr>
      <vt:lpstr>Buy vs Try Orders</vt:lpstr>
      <vt:lpstr>Buy Intent</vt:lpstr>
      <vt:lpstr>Try Intent</vt:lpstr>
      <vt:lpstr>Appendix</vt:lpstr>
      <vt:lpstr>Users  behavior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Deals Page: Ultimate Game Sale Hero Banner</dc:title>
  <dc:creator>Daksha Kanungo (Tata Consultancy Services Ltd)</dc:creator>
  <cp:lastModifiedBy>Sulbha Jain (Tata Consultancy Services Ltd)</cp:lastModifiedBy>
  <cp:revision>1686</cp:revision>
  <dcterms:created xsi:type="dcterms:W3CDTF">2018-08-10T10:30:55Z</dcterms:created>
  <dcterms:modified xsi:type="dcterms:W3CDTF">2019-06-11T19:23:30Z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v-dakanu@microsoft.com</vt:lpwstr>
  </property>
  <property fmtid="{D5CDD505-2E9C-101B-9397-08002B2CF9AE}" pid="5" name="MSIP_Label_f42aa342-8706-4288-bd11-ebb85995028c_SetDate">
    <vt:lpwstr>2018-08-10T10:43:49.5422476Z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0x0101005CE31563BE23C14FA577508EDB1E2AF1</vt:lpwstr>
  </property>
</Properties>
</file>