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0.xml" ContentType="application/vnd.openxmlformats-officedocument.presentationml.notesSlide+xml"/>
  <Override PartName="/ppt/charts/chart17.xml" ContentType="application/vnd.openxmlformats-officedocument.drawingml.chart+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9.xml" ContentType="application/vnd.openxmlformats-officedocument.drawingml.chart+xml"/>
  <Override PartName="/ppt/notesSlides/notesSlide11.xml" ContentType="application/vnd.openxmlformats-officedocument.presentationml.notesSlide+xml"/>
  <Override PartName="/ppt/charts/chart20.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1.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2.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2.xml" ContentType="application/vnd.openxmlformats-officedocument.presentationml.notesSlide+xml"/>
  <Override PartName="/ppt/charts/chart23.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4.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5.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13.xml" ContentType="application/vnd.openxmlformats-officedocument.presentationml.notesSlide+xml"/>
  <Override PartName="/ppt/charts/chart26.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7.xml" ContentType="application/vnd.openxmlformats-officedocument.drawingml.chart+xml"/>
  <Override PartName="/ppt/charts/chart28.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 id="2147483734" r:id="rId5"/>
    <p:sldMasterId id="2147483810" r:id="rId6"/>
  </p:sldMasterIdLst>
  <p:notesMasterIdLst>
    <p:notesMasterId r:id="rId23"/>
  </p:notesMasterIdLst>
  <p:sldIdLst>
    <p:sldId id="257" r:id="rId7"/>
    <p:sldId id="372" r:id="rId8"/>
    <p:sldId id="384" r:id="rId9"/>
    <p:sldId id="395" r:id="rId10"/>
    <p:sldId id="411" r:id="rId11"/>
    <p:sldId id="405" r:id="rId12"/>
    <p:sldId id="399" r:id="rId13"/>
    <p:sldId id="401" r:id="rId14"/>
    <p:sldId id="402" r:id="rId15"/>
    <p:sldId id="406" r:id="rId16"/>
    <p:sldId id="407" r:id="rId17"/>
    <p:sldId id="408" r:id="rId18"/>
    <p:sldId id="409" r:id="rId19"/>
    <p:sldId id="410" r:id="rId20"/>
    <p:sldId id="383" r:id="rId21"/>
    <p:sldId id="40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gementation" id="{7EA35454-2E97-4680-8D78-913517B9D9ED}">
          <p14:sldIdLst>
            <p14:sldId id="257"/>
            <p14:sldId id="372"/>
            <p14:sldId id="384"/>
            <p14:sldId id="395"/>
            <p14:sldId id="411"/>
          </p14:sldIdLst>
        </p14:section>
        <p14:section name="O365 Home" id="{04503543-F325-4E3B-A0C7-A16624C3260F}">
          <p14:sldIdLst>
            <p14:sldId id="405"/>
            <p14:sldId id="399"/>
            <p14:sldId id="401"/>
            <p14:sldId id="402"/>
          </p14:sldIdLst>
        </p14:section>
        <p14:section name="O365 Personal" id="{5363B329-C793-426B-823C-EF1574785E82}">
          <p14:sldIdLst>
            <p14:sldId id="406"/>
            <p14:sldId id="407"/>
            <p14:sldId id="408"/>
            <p14:sldId id="409"/>
            <p14:sldId id="410"/>
          </p14:sldIdLst>
        </p14:section>
        <p14:section name="Appendix" id="{A7DF614E-91CF-47C6-85F1-78B1041AB04C}">
          <p14:sldIdLst>
            <p14:sldId id="383"/>
            <p14:sldId id="40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429"/>
    <a:srgbClr val="C8D5EA"/>
    <a:srgbClr val="0078D4"/>
    <a:srgbClr val="660066"/>
    <a:srgbClr val="000000"/>
    <a:srgbClr val="CC00CC"/>
    <a:srgbClr val="33CC33"/>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87570" autoAdjust="0"/>
  </p:normalViewPr>
  <p:slideViewPr>
    <p:cSldViewPr snapToGrid="0">
      <p:cViewPr varScale="1">
        <p:scale>
          <a:sx n="61" d="100"/>
          <a:sy n="61" d="100"/>
        </p:scale>
        <p:origin x="13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1" Type="http://schemas.openxmlformats.org/officeDocument/2006/relationships/oleObject" Target="file:///C:\Users\v-suljai\Desktop\Python%20Scripts\Clustering\Buy_Try_Intent\From%20Adobe\O365%20Home%206_17.xlsx" TargetMode="External"/></Relationships>
</file>

<file path=ppt/charts/_rels/chart18.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17.xml"/><Relationship Id="rId1" Type="http://schemas.microsoft.com/office/2011/relationships/chartStyle" Target="style17.xml"/></Relationships>
</file>

<file path=ppt/charts/_rels/chart19.xml.rels><?xml version="1.0" encoding="UTF-8" standalone="yes"?>
<Relationships xmlns="http://schemas.openxmlformats.org/package/2006/relationships"><Relationship Id="rId1" Type="http://schemas.openxmlformats.org/officeDocument/2006/relationships/oleObject" Target="file:///C:\Users\v-suljai\Desktop\Python%20Scripts\Clustering\Buy_Try_Intent\From%20Adobe\O365%20Home%206_17.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18.xml"/><Relationship Id="rId1" Type="http://schemas.microsoft.com/office/2011/relationships/chartStyle" Target="style18.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19.xml"/><Relationship Id="rId1" Type="http://schemas.microsoft.com/office/2011/relationships/chartStyle" Target="style19.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20.xml"/><Relationship Id="rId1" Type="http://schemas.microsoft.com/office/2011/relationships/chartStyle" Target="style20.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21.xml"/><Relationship Id="rId1" Type="http://schemas.microsoft.com/office/2011/relationships/chartStyle" Target="style21.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22.xml"/><Relationship Id="rId1" Type="http://schemas.microsoft.com/office/2011/relationships/chartStyle" Target="style22.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23.xml"/><Relationship Id="rId1" Type="http://schemas.microsoft.com/office/2011/relationships/chartStyle" Target="style23.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24.xml"/><Relationship Id="rId1" Type="http://schemas.microsoft.com/office/2011/relationships/chartStyle" Target="style24.xml"/></Relationships>
</file>

<file path=ppt/charts/_rels/chart27.xml.rels><?xml version="1.0" encoding="UTF-8" standalone="yes"?>
<Relationships xmlns="http://schemas.openxmlformats.org/package/2006/relationships"><Relationship Id="rId1" Type="http://schemas.openxmlformats.org/officeDocument/2006/relationships/oleObject" Target="file:///C:\Users\v-suljai\Desktop\Python%20Scripts\Clustering\Buy_Try_Intent\From%20Adobe\O365%20Home%206_17.xlsx" TargetMode="External"/></Relationships>
</file>

<file path=ppt/charts/_rels/chart28.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v-suljai\Desktop\Python%20Scripts\Clustering\Buy_Try_Intent\From%20Adobe\O365%20Home%206_17.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206_17.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New/Return Visitors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'Pre-test BUY TRY'!$A$6</c:f>
              <c:strCache>
                <c:ptCount val="1"/>
                <c:pt idx="0">
                  <c:v>New visitors</c:v>
                </c:pt>
              </c:strCache>
            </c:strRef>
          </c:tx>
          <c:spPr>
            <a:solidFill>
              <a:schemeClr val="accent1"/>
            </a:solidFill>
            <a:ln>
              <a:noFill/>
            </a:ln>
            <a:effectLst/>
          </c:spPr>
          <c:invertIfNegative val="0"/>
          <c:dLbls>
            <c:delete val="1"/>
          </c:dLbls>
          <c:cat>
            <c:strRef>
              <c:f>('Pre-test BUY TRY'!$B$2,'Pre-test BUY TRY'!$D$2)</c:f>
              <c:strCache>
                <c:ptCount val="2"/>
                <c:pt idx="0">
                  <c:v>Buy</c:v>
                </c:pt>
                <c:pt idx="1">
                  <c:v>Try</c:v>
                </c:pt>
              </c:strCache>
            </c:strRef>
          </c:cat>
          <c:val>
            <c:numRef>
              <c:f>('Pre-test BUY TRY'!$C$6,'Pre-test BUY TRY'!$E$6)</c:f>
              <c:numCache>
                <c:formatCode>0.00%</c:formatCode>
                <c:ptCount val="2"/>
                <c:pt idx="0">
                  <c:v>0.71545936027357271</c:v>
                </c:pt>
                <c:pt idx="1">
                  <c:v>0.74867171147963296</c:v>
                </c:pt>
              </c:numCache>
            </c:numRef>
          </c:val>
          <c:extLst>
            <c:ext xmlns:c16="http://schemas.microsoft.com/office/drawing/2014/chart" uri="{C3380CC4-5D6E-409C-BE32-E72D297353CC}">
              <c16:uniqueId val="{00000000-FFBD-41D3-84A9-AAD8FDB5B6F4}"/>
            </c:ext>
          </c:extLst>
        </c:ser>
        <c:ser>
          <c:idx val="1"/>
          <c:order val="1"/>
          <c:tx>
            <c:strRef>
              <c:f>'Pre-test BUY TRY'!$A$7</c:f>
              <c:strCache>
                <c:ptCount val="1"/>
                <c:pt idx="0">
                  <c:v>Return visitors</c:v>
                </c:pt>
              </c:strCache>
            </c:strRef>
          </c:tx>
          <c:spPr>
            <a:solidFill>
              <a:schemeClr val="accent2"/>
            </a:solidFill>
            <a:ln>
              <a:noFill/>
            </a:ln>
            <a:effectLst/>
          </c:spPr>
          <c:invertIfNegative val="0"/>
          <c:dLbls>
            <c:delete val="1"/>
          </c:dLbls>
          <c:val>
            <c:numRef>
              <c:f>('Pre-test BUY TRY'!$C$7,'Pre-test BUY TRY'!$E$7)</c:f>
              <c:numCache>
                <c:formatCode>0.00%</c:formatCode>
                <c:ptCount val="2"/>
                <c:pt idx="0">
                  <c:v>0.28449893656949832</c:v>
                </c:pt>
                <c:pt idx="1">
                  <c:v>0.25132828852036709</c:v>
                </c:pt>
              </c:numCache>
            </c:numRef>
          </c:val>
          <c:extLst>
            <c:ext xmlns:c16="http://schemas.microsoft.com/office/drawing/2014/chart" uri="{C3380CC4-5D6E-409C-BE32-E72D297353CC}">
              <c16:uniqueId val="{00000001-FFBD-41D3-84A9-AAD8FDB5B6F4}"/>
            </c:ext>
          </c:extLst>
        </c:ser>
        <c:dLbls>
          <c:dLblPos val="outEnd"/>
          <c:showLegendKey val="0"/>
          <c:showVal val="1"/>
          <c:showCatName val="0"/>
          <c:showSerName val="0"/>
          <c:showPercent val="0"/>
          <c:showBubbleSize val="0"/>
        </c:dLbls>
        <c:gapWidth val="219"/>
        <c:overlap val="-27"/>
        <c:axId val="1111278744"/>
        <c:axId val="1111275464"/>
        <c:extLst>
          <c:ext xmlns:c15="http://schemas.microsoft.com/office/drawing/2012/chart" uri="{02D57815-91ED-43cb-92C2-25804820EDAC}">
            <c15:filteredBarSeries>
              <c15:ser>
                <c:idx val="2"/>
                <c:order val="2"/>
                <c:tx>
                  <c:strRef>
                    <c:extLst>
                      <c:ext uri="{02D57815-91ED-43cb-92C2-25804820EDAC}">
                        <c15:formulaRef>
                          <c15:sqref>'Pre-test BUY TRY'!$A$8</c15:sqref>
                        </c15:formulaRef>
                      </c:ext>
                    </c:extLst>
                    <c:strCache>
                      <c:ptCount val="1"/>
                      <c:pt idx="0">
                        <c:v>Entry Channel</c:v>
                      </c:pt>
                    </c:strCache>
                  </c:strRef>
                </c:tx>
                <c:spPr>
                  <a:solidFill>
                    <a:schemeClr val="accent3"/>
                  </a:solidFill>
                  <a:ln>
                    <a:noFill/>
                  </a:ln>
                  <a:effectLst/>
                </c:spPr>
                <c:invertIfNegative val="0"/>
                <c:dLbls>
                  <c:delete val="1"/>
                </c:dLbls>
                <c:val>
                  <c:numRef>
                    <c:extLst>
                      <c:ext uri="{02D57815-91ED-43cb-92C2-25804820EDAC}">
                        <c15:formulaRef>
                          <c15:sqref>('Pre-test BUY TRY'!$C$8,'Pre-test BUY TRY'!$E$8)</c15:sqref>
                        </c15:formulaRef>
                      </c:ext>
                    </c:extLst>
                    <c:numCache>
                      <c:formatCode>General</c:formatCode>
                      <c:ptCount val="2"/>
                    </c:numCache>
                  </c:numRef>
                </c:val>
                <c:extLst>
                  <c:ext xmlns:c16="http://schemas.microsoft.com/office/drawing/2014/chart" uri="{C3380CC4-5D6E-409C-BE32-E72D297353CC}">
                    <c16:uniqueId val="{00000002-FFBD-41D3-84A9-AAD8FDB5B6F4}"/>
                  </c:ext>
                </c:extLst>
              </c15:ser>
            </c15:filteredBarSeries>
          </c:ext>
        </c:extLst>
      </c:barChart>
      <c:catAx>
        <c:axId val="1111278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1275464"/>
        <c:crosses val="autoZero"/>
        <c:auto val="1"/>
        <c:lblAlgn val="ctr"/>
        <c:lblOffset val="100"/>
        <c:noMultiLvlLbl val="0"/>
      </c:catAx>
      <c:valAx>
        <c:axId val="11112754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1278744"/>
        <c:crosses val="autoZero"/>
        <c:crossBetween val="between"/>
      </c:valAx>
      <c:spPr>
        <a:noFill/>
        <a:ln>
          <a:noFill/>
        </a:ln>
        <a:effectLst/>
      </c:spPr>
    </c:plotArea>
    <c:legend>
      <c:legendPos val="r"/>
      <c:layout>
        <c:manualLayout>
          <c:xMode val="edge"/>
          <c:yMode val="edge"/>
          <c:x val="0.62608017179670727"/>
          <c:y val="0.20668398213401371"/>
          <c:w val="0.33755619183965641"/>
          <c:h val="0.3400524881076672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5400000" vert="horz"/>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'O365H Pre-test+post test period'!$A$51</c:f>
              <c:strCache>
                <c:ptCount val="1"/>
                <c:pt idx="0">
                  <c:v>tab-OverviewTab</c:v>
                </c:pt>
              </c:strCache>
            </c:strRef>
          </c:tx>
          <c:spPr>
            <a:ln w="28575" cap="rnd">
              <a:solidFill>
                <a:schemeClr val="accent1"/>
              </a:solidFill>
              <a:round/>
            </a:ln>
            <a:effectLst/>
          </c:spPr>
          <c:marker>
            <c:symbol val="none"/>
          </c:marker>
          <c:cat>
            <c:strRef>
              <c:f>('O365H Pre-test+post test period'!$C$32,'O365H Pre-test+post test period'!$H$32)</c:f>
              <c:strCache>
                <c:ptCount val="2"/>
                <c:pt idx="0">
                  <c:v>Pre-Test Try</c:v>
                </c:pt>
                <c:pt idx="1">
                  <c:v>Test Period Buy</c:v>
                </c:pt>
              </c:strCache>
            </c:strRef>
          </c:cat>
          <c:val>
            <c:numRef>
              <c:f>('O365H Pre-test+post test period'!$C$51,'O365H Pre-test+post test period'!$I$51)</c:f>
              <c:numCache>
                <c:formatCode>0.00%</c:formatCode>
                <c:ptCount val="2"/>
                <c:pt idx="0">
                  <c:v>2.2540653678956688E-3</c:v>
                </c:pt>
                <c:pt idx="1">
                  <c:v>2.0065211938801101E-3</c:v>
                </c:pt>
              </c:numCache>
            </c:numRef>
          </c:val>
          <c:smooth val="0"/>
          <c:extLst>
            <c:ext xmlns:c16="http://schemas.microsoft.com/office/drawing/2014/chart" uri="{C3380CC4-5D6E-409C-BE32-E72D297353CC}">
              <c16:uniqueId val="{00000000-B646-46C8-99D6-7F0F9C3EE22F}"/>
            </c:ext>
          </c:extLst>
        </c:ser>
        <c:dLbls>
          <c:showLegendKey val="0"/>
          <c:showVal val="0"/>
          <c:showCatName val="0"/>
          <c:showSerName val="0"/>
          <c:showPercent val="0"/>
          <c:showBubbleSize val="0"/>
        </c:dLbls>
        <c:smooth val="0"/>
        <c:axId val="940298936"/>
        <c:axId val="334173288"/>
      </c:lineChart>
      <c:catAx>
        <c:axId val="9402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4173288"/>
        <c:crosses val="autoZero"/>
        <c:auto val="1"/>
        <c:lblAlgn val="ctr"/>
        <c:lblOffset val="100"/>
        <c:noMultiLvlLbl val="0"/>
      </c:catAx>
      <c:valAx>
        <c:axId val="3341732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02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Traffic Channel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'O365H Pre-test+post test period'!$A$45</c:f>
              <c:strCache>
                <c:ptCount val="1"/>
                <c:pt idx="0">
                  <c:v>Paid Search</c:v>
                </c:pt>
              </c:strCache>
            </c:strRef>
          </c:tx>
          <c:spPr>
            <a:ln w="28575" cap="rnd">
              <a:solidFill>
                <a:schemeClr val="accent1"/>
              </a:solidFill>
              <a:round/>
            </a:ln>
            <a:effectLst/>
          </c:spPr>
          <c:marker>
            <c:symbol val="none"/>
          </c:marker>
          <c:cat>
            <c:strRef>
              <c:f>('O365H Pre-test+post test period'!$B$32,'O365H Pre-test+post test period'!$H$32)</c:f>
              <c:strCache>
                <c:ptCount val="2"/>
                <c:pt idx="0">
                  <c:v>Pre-Test Try</c:v>
                </c:pt>
                <c:pt idx="1">
                  <c:v>Test Period Buy</c:v>
                </c:pt>
              </c:strCache>
            </c:strRef>
          </c:cat>
          <c:val>
            <c:numRef>
              <c:f>('O365H Pre-test+post test period'!$C$45,'O365H Pre-test+post test period'!$I$45)</c:f>
              <c:numCache>
                <c:formatCode>0.00%</c:formatCode>
                <c:ptCount val="2"/>
                <c:pt idx="0">
                  <c:v>0.28079214297214622</c:v>
                </c:pt>
                <c:pt idx="1">
                  <c:v>0.20968146476047153</c:v>
                </c:pt>
              </c:numCache>
            </c:numRef>
          </c:val>
          <c:smooth val="0"/>
          <c:extLst>
            <c:ext xmlns:c16="http://schemas.microsoft.com/office/drawing/2014/chart" uri="{C3380CC4-5D6E-409C-BE32-E72D297353CC}">
              <c16:uniqueId val="{00000000-D155-49E5-A917-DE1840C059BF}"/>
            </c:ext>
          </c:extLst>
        </c:ser>
        <c:ser>
          <c:idx val="1"/>
          <c:order val="1"/>
          <c:tx>
            <c:strRef>
              <c:f>'O365H Pre-test+post test period'!$A$46</c:f>
              <c:strCache>
                <c:ptCount val="1"/>
                <c:pt idx="0">
                  <c:v>Organic Search</c:v>
                </c:pt>
              </c:strCache>
            </c:strRef>
          </c:tx>
          <c:spPr>
            <a:ln w="28575" cap="rnd">
              <a:solidFill>
                <a:schemeClr val="accent2"/>
              </a:solidFill>
              <a:round/>
            </a:ln>
            <a:effectLst/>
          </c:spPr>
          <c:marker>
            <c:symbol val="none"/>
          </c:marker>
          <c:cat>
            <c:strRef>
              <c:f>('O365H Pre-test+post test period'!$B$32,'O365H Pre-test+post test period'!$H$32)</c:f>
              <c:strCache>
                <c:ptCount val="2"/>
                <c:pt idx="0">
                  <c:v>Pre-Test Try</c:v>
                </c:pt>
                <c:pt idx="1">
                  <c:v>Test Period Buy</c:v>
                </c:pt>
              </c:strCache>
            </c:strRef>
          </c:cat>
          <c:val>
            <c:numRef>
              <c:f>('O365H Pre-test+post test period'!$C$46,'O365H Pre-test+post test period'!$I$46)</c:f>
              <c:numCache>
                <c:formatCode>0.00%</c:formatCode>
                <c:ptCount val="2"/>
                <c:pt idx="0">
                  <c:v>0.22508452745129609</c:v>
                </c:pt>
                <c:pt idx="1">
                  <c:v>0.14697767745171808</c:v>
                </c:pt>
              </c:numCache>
            </c:numRef>
          </c:val>
          <c:smooth val="0"/>
          <c:extLst>
            <c:ext xmlns:c16="http://schemas.microsoft.com/office/drawing/2014/chart" uri="{C3380CC4-5D6E-409C-BE32-E72D297353CC}">
              <c16:uniqueId val="{00000001-D155-49E5-A917-DE1840C059BF}"/>
            </c:ext>
          </c:extLst>
        </c:ser>
        <c:dLbls>
          <c:showLegendKey val="0"/>
          <c:showVal val="0"/>
          <c:showCatName val="0"/>
          <c:showSerName val="0"/>
          <c:showPercent val="0"/>
          <c:showBubbleSize val="0"/>
        </c:dLbls>
        <c:smooth val="0"/>
        <c:axId val="947916008"/>
        <c:axId val="947915024"/>
      </c:lineChart>
      <c:catAx>
        <c:axId val="947916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7915024"/>
        <c:crosses val="autoZero"/>
        <c:auto val="1"/>
        <c:lblAlgn val="ctr"/>
        <c:lblOffset val="100"/>
        <c:noMultiLvlLbl val="0"/>
      </c:catAx>
      <c:valAx>
        <c:axId val="9479150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7916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'O365H Pre-test+post test period'!$A$36</c:f>
              <c:strCache>
                <c:ptCount val="1"/>
                <c:pt idx="0">
                  <c:v>New visitors</c:v>
                </c:pt>
              </c:strCache>
            </c:strRef>
          </c:tx>
          <c:spPr>
            <a:ln w="28575" cap="rnd">
              <a:solidFill>
                <a:schemeClr val="accent1"/>
              </a:solidFill>
              <a:round/>
            </a:ln>
            <a:effectLst/>
          </c:spPr>
          <c:marker>
            <c:symbol val="none"/>
          </c:marker>
          <c:cat>
            <c:strRef>
              <c:f>('O365H Pre-test+post test period'!$B$32,'O365H Pre-test+post test period'!$H$32)</c:f>
              <c:strCache>
                <c:ptCount val="2"/>
                <c:pt idx="0">
                  <c:v>Pre-Test Try</c:v>
                </c:pt>
                <c:pt idx="1">
                  <c:v>Test Period Buy</c:v>
                </c:pt>
              </c:strCache>
            </c:strRef>
          </c:cat>
          <c:val>
            <c:numRef>
              <c:f>('O365H Pre-test+post test period'!$C$36,'O365H Pre-test+post test period'!$I$36)</c:f>
              <c:numCache>
                <c:formatCode>0.00%</c:formatCode>
                <c:ptCount val="2"/>
                <c:pt idx="0">
                  <c:v>0.74867171147963296</c:v>
                </c:pt>
                <c:pt idx="1">
                  <c:v>0.69525959367945822</c:v>
                </c:pt>
              </c:numCache>
            </c:numRef>
          </c:val>
          <c:smooth val="0"/>
          <c:extLst>
            <c:ext xmlns:c16="http://schemas.microsoft.com/office/drawing/2014/chart" uri="{C3380CC4-5D6E-409C-BE32-E72D297353CC}">
              <c16:uniqueId val="{00000000-0533-4411-B936-43951EA9A37B}"/>
            </c:ext>
          </c:extLst>
        </c:ser>
        <c:dLbls>
          <c:showLegendKey val="0"/>
          <c:showVal val="0"/>
          <c:showCatName val="0"/>
          <c:showSerName val="0"/>
          <c:showPercent val="0"/>
          <c:showBubbleSize val="0"/>
        </c:dLbls>
        <c:smooth val="0"/>
        <c:axId val="1085072432"/>
        <c:axId val="940299592"/>
      </c:lineChart>
      <c:catAx>
        <c:axId val="108507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0299592"/>
        <c:crosses val="autoZero"/>
        <c:auto val="1"/>
        <c:lblAlgn val="ctr"/>
        <c:lblOffset val="100"/>
        <c:noMultiLvlLbl val="0"/>
      </c:catAx>
      <c:valAx>
        <c:axId val="9402995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50724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New/Return Visitors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'O365 Personal Pre-test BUY TRY'!$A$6</c:f>
              <c:strCache>
                <c:ptCount val="1"/>
                <c:pt idx="0">
                  <c:v>New visitors</c:v>
                </c:pt>
              </c:strCache>
            </c:strRef>
          </c:tx>
          <c:spPr>
            <a:solidFill>
              <a:schemeClr val="accent1"/>
            </a:solidFill>
            <a:ln>
              <a:noFill/>
            </a:ln>
            <a:effectLst/>
          </c:spPr>
          <c:invertIfNegative val="0"/>
          <c:dLbls>
            <c:delete val="1"/>
          </c:dLbls>
          <c:cat>
            <c:strRef>
              <c:f>('O365 Personal Pre-test BUY TRY'!$B$2,'O365 Personal Pre-test BUY TRY'!$D$2)</c:f>
              <c:strCache>
                <c:ptCount val="2"/>
                <c:pt idx="0">
                  <c:v>Buy</c:v>
                </c:pt>
                <c:pt idx="1">
                  <c:v>Try</c:v>
                </c:pt>
              </c:strCache>
            </c:strRef>
          </c:cat>
          <c:val>
            <c:numRef>
              <c:f>('O365 Personal Pre-test BUY TRY'!$C$6,'O365 Personal Pre-test BUY TRY'!$E$6)</c:f>
              <c:numCache>
                <c:formatCode>0.00%</c:formatCode>
                <c:ptCount val="2"/>
                <c:pt idx="0">
                  <c:v>0.72327917913638307</c:v>
                </c:pt>
                <c:pt idx="1">
                  <c:v>0.73191094619666053</c:v>
                </c:pt>
              </c:numCache>
            </c:numRef>
          </c:val>
          <c:extLst>
            <c:ext xmlns:c16="http://schemas.microsoft.com/office/drawing/2014/chart" uri="{C3380CC4-5D6E-409C-BE32-E72D297353CC}">
              <c16:uniqueId val="{00000000-5DF6-4308-8857-CE2F8D4EB217}"/>
            </c:ext>
          </c:extLst>
        </c:ser>
        <c:ser>
          <c:idx val="1"/>
          <c:order val="1"/>
          <c:tx>
            <c:strRef>
              <c:f>'O365 Personal Pre-test BUY TRY'!$A$7</c:f>
              <c:strCache>
                <c:ptCount val="1"/>
                <c:pt idx="0">
                  <c:v>Return visitors</c:v>
                </c:pt>
              </c:strCache>
            </c:strRef>
          </c:tx>
          <c:spPr>
            <a:solidFill>
              <a:schemeClr val="accent2"/>
            </a:solidFill>
            <a:ln>
              <a:noFill/>
            </a:ln>
            <a:effectLst/>
          </c:spPr>
          <c:invertIfNegative val="0"/>
          <c:dLbls>
            <c:delete val="1"/>
          </c:dLbls>
          <c:val>
            <c:numRef>
              <c:f>('O365 Personal Pre-test BUY TRY'!$C$7,'O365 Personal Pre-test BUY TRY'!$E$7)</c:f>
              <c:numCache>
                <c:formatCode>0.00%</c:formatCode>
                <c:ptCount val="2"/>
                <c:pt idx="0">
                  <c:v>0.27672082086361693</c:v>
                </c:pt>
                <c:pt idx="1">
                  <c:v>0.26808905380333953</c:v>
                </c:pt>
              </c:numCache>
            </c:numRef>
          </c:val>
          <c:extLst>
            <c:ext xmlns:c16="http://schemas.microsoft.com/office/drawing/2014/chart" uri="{C3380CC4-5D6E-409C-BE32-E72D297353CC}">
              <c16:uniqueId val="{00000001-5DF6-4308-8857-CE2F8D4EB217}"/>
            </c:ext>
          </c:extLst>
        </c:ser>
        <c:dLbls>
          <c:dLblPos val="outEnd"/>
          <c:showLegendKey val="0"/>
          <c:showVal val="1"/>
          <c:showCatName val="0"/>
          <c:showSerName val="0"/>
          <c:showPercent val="0"/>
          <c:showBubbleSize val="0"/>
        </c:dLbls>
        <c:gapWidth val="219"/>
        <c:overlap val="-27"/>
        <c:axId val="1111278744"/>
        <c:axId val="1111275464"/>
        <c:extLst>
          <c:ext xmlns:c15="http://schemas.microsoft.com/office/drawing/2012/chart" uri="{02D57815-91ED-43cb-92C2-25804820EDAC}">
            <c15:filteredBarSeries>
              <c15:ser>
                <c:idx val="2"/>
                <c:order val="2"/>
                <c:tx>
                  <c:strRef>
                    <c:extLst>
                      <c:ext uri="{02D57815-91ED-43cb-92C2-25804820EDAC}">
                        <c15:formulaRef>
                          <c15:sqref>'O365 Personal Pre-test BUY TRY'!$A$8</c15:sqref>
                        </c15:formulaRef>
                      </c:ext>
                    </c:extLst>
                    <c:strCache>
                      <c:ptCount val="1"/>
                      <c:pt idx="0">
                        <c:v> Entry Channel </c:v>
                      </c:pt>
                    </c:strCache>
                  </c:strRef>
                </c:tx>
                <c:spPr>
                  <a:solidFill>
                    <a:schemeClr val="accent3"/>
                  </a:solidFill>
                  <a:ln>
                    <a:noFill/>
                  </a:ln>
                  <a:effectLst/>
                </c:spPr>
                <c:invertIfNegative val="0"/>
                <c:dLbls>
                  <c:delete val="1"/>
                </c:dLbls>
                <c:val>
                  <c:numRef>
                    <c:extLst>
                      <c:ext uri="{02D57815-91ED-43cb-92C2-25804820EDAC}">
                        <c15:formulaRef>
                          <c15:sqref>('O365 Personal Pre-test BUY TRY'!$C$8,'O365 Personal Pre-test BUY TRY'!$E$8)</c15:sqref>
                        </c15:formulaRef>
                      </c:ext>
                    </c:extLst>
                    <c:numCache>
                      <c:formatCode>General</c:formatCode>
                      <c:ptCount val="2"/>
                    </c:numCache>
                  </c:numRef>
                </c:val>
                <c:extLst>
                  <c:ext xmlns:c16="http://schemas.microsoft.com/office/drawing/2014/chart" uri="{C3380CC4-5D6E-409C-BE32-E72D297353CC}">
                    <c16:uniqueId val="{00000002-5DF6-4308-8857-CE2F8D4EB217}"/>
                  </c:ext>
                </c:extLst>
              </c15:ser>
            </c15:filteredBarSeries>
          </c:ext>
        </c:extLst>
      </c:barChart>
      <c:catAx>
        <c:axId val="1111278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1275464"/>
        <c:crosses val="autoZero"/>
        <c:auto val="1"/>
        <c:lblAlgn val="ctr"/>
        <c:lblOffset val="100"/>
        <c:noMultiLvlLbl val="0"/>
      </c:catAx>
      <c:valAx>
        <c:axId val="11112754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1278744"/>
        <c:crosses val="autoZero"/>
        <c:crossBetween val="between"/>
      </c:valAx>
      <c:spPr>
        <a:noFill/>
        <a:ln>
          <a:noFill/>
        </a:ln>
        <a:effectLst/>
      </c:spPr>
    </c:plotArea>
    <c:legend>
      <c:legendPos val="r"/>
      <c:layout>
        <c:manualLayout>
          <c:xMode val="edge"/>
          <c:yMode val="edge"/>
          <c:x val="0.62608017179670727"/>
          <c:y val="0.20668398213401371"/>
          <c:w val="0.32764283868792216"/>
          <c:h val="0.5194610807280880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5400000" vert="horz"/>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Entry Channel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strRef>
              <c:f>'O365 Personal Pre-test BUY TRY'!$A$9</c:f>
              <c:strCache>
                <c:ptCount val="1"/>
                <c:pt idx="0">
                  <c:v>Store </c:v>
                </c:pt>
              </c:strCache>
            </c:strRef>
          </c:tx>
          <c:spPr>
            <a:solidFill>
              <a:schemeClr val="accent5"/>
            </a:solidFill>
            <a:ln>
              <a:noFill/>
            </a:ln>
            <a:effectLst/>
          </c:spPr>
          <c:invertIfNegative val="0"/>
          <c:cat>
            <c:strRef>
              <c:f>('O365 Personal Pre-test BUY TRY'!$B$2,'O365 Personal Pre-test BUY TRY'!$D$2)</c:f>
              <c:strCache>
                <c:ptCount val="2"/>
                <c:pt idx="0">
                  <c:v>Buy</c:v>
                </c:pt>
                <c:pt idx="1">
                  <c:v>Try</c:v>
                </c:pt>
              </c:strCache>
            </c:strRef>
          </c:cat>
          <c:val>
            <c:numRef>
              <c:f>('O365 Personal Pre-test BUY TRY'!$C$9,'O365 Personal Pre-test BUY TRY'!$E$9)</c:f>
              <c:numCache>
                <c:formatCode>0.00%</c:formatCode>
                <c:ptCount val="2"/>
                <c:pt idx="0">
                  <c:v>0.29474846800627047</c:v>
                </c:pt>
                <c:pt idx="1">
                  <c:v>0.30148423005565861</c:v>
                </c:pt>
              </c:numCache>
            </c:numRef>
          </c:val>
          <c:extLst>
            <c:ext xmlns:c16="http://schemas.microsoft.com/office/drawing/2014/chart" uri="{C3380CC4-5D6E-409C-BE32-E72D297353CC}">
              <c16:uniqueId val="{00000000-780A-4779-9EEC-0C80915EB9A9}"/>
            </c:ext>
          </c:extLst>
        </c:ser>
        <c:ser>
          <c:idx val="3"/>
          <c:order val="1"/>
          <c:tx>
            <c:strRef>
              <c:f>'O365 Personal Pre-test BUY TRY'!$A$10</c:f>
              <c:strCache>
                <c:ptCount val="1"/>
                <c:pt idx="0">
                  <c:v>O365 Web</c:v>
                </c:pt>
              </c:strCache>
            </c:strRef>
          </c:tx>
          <c:spPr>
            <a:solidFill>
              <a:schemeClr val="accent4"/>
            </a:solidFill>
            <a:ln>
              <a:noFill/>
            </a:ln>
            <a:effectLst/>
          </c:spPr>
          <c:invertIfNegative val="0"/>
          <c:cat>
            <c:strRef>
              <c:f>('O365 Personal Pre-test BUY TRY'!$B$2,'O365 Personal Pre-test BUY TRY'!$D$2)</c:f>
              <c:strCache>
                <c:ptCount val="2"/>
                <c:pt idx="0">
                  <c:v>Buy</c:v>
                </c:pt>
                <c:pt idx="1">
                  <c:v>Try</c:v>
                </c:pt>
              </c:strCache>
            </c:strRef>
          </c:cat>
          <c:val>
            <c:numRef>
              <c:f>('O365 Personal Pre-test BUY TRY'!$C$10,'O365 Personal Pre-test BUY TRY'!$E$10)</c:f>
              <c:numCache>
                <c:formatCode>0.00%</c:formatCode>
                <c:ptCount val="2"/>
                <c:pt idx="0">
                  <c:v>0.31566196380219469</c:v>
                </c:pt>
                <c:pt idx="1">
                  <c:v>0.41434755720470007</c:v>
                </c:pt>
              </c:numCache>
            </c:numRef>
          </c:val>
          <c:extLst>
            <c:ext xmlns:c16="http://schemas.microsoft.com/office/drawing/2014/chart" uri="{C3380CC4-5D6E-409C-BE32-E72D297353CC}">
              <c16:uniqueId val="{00000001-780A-4779-9EEC-0C80915EB9A9}"/>
            </c:ext>
          </c:extLst>
        </c:ser>
        <c:ser>
          <c:idx val="0"/>
          <c:order val="2"/>
          <c:tx>
            <c:strRef>
              <c:f>'O365 Personal Pre-test BUY TRY'!$A$11</c:f>
              <c:strCache>
                <c:ptCount val="1"/>
                <c:pt idx="0">
                  <c:v>Office.com</c:v>
                </c:pt>
              </c:strCache>
            </c:strRef>
          </c:tx>
          <c:spPr>
            <a:solidFill>
              <a:schemeClr val="accent1"/>
            </a:solidFill>
            <a:ln>
              <a:noFill/>
            </a:ln>
            <a:effectLst/>
          </c:spPr>
          <c:invertIfNegative val="0"/>
          <c:val>
            <c:numRef>
              <c:f>('O365 Personal Pre-test BUY TRY'!$C$11,'O365 Personal Pre-test BUY TRY'!$E$11)</c:f>
              <c:numCache>
                <c:formatCode>0.00%</c:formatCode>
                <c:ptCount val="2"/>
                <c:pt idx="0">
                  <c:v>6.5056291862619353E-2</c:v>
                </c:pt>
                <c:pt idx="1">
                  <c:v>8.7507730364873221E-2</c:v>
                </c:pt>
              </c:numCache>
            </c:numRef>
          </c:val>
          <c:extLst>
            <c:ext xmlns:c16="http://schemas.microsoft.com/office/drawing/2014/chart" uri="{C3380CC4-5D6E-409C-BE32-E72D297353CC}">
              <c16:uniqueId val="{00000002-780A-4779-9EEC-0C80915EB9A9}"/>
            </c:ext>
          </c:extLst>
        </c:ser>
        <c:dLbls>
          <c:showLegendKey val="0"/>
          <c:showVal val="0"/>
          <c:showCatName val="0"/>
          <c:showSerName val="0"/>
          <c:showPercent val="0"/>
          <c:showBubbleSize val="0"/>
        </c:dLbls>
        <c:gapWidth val="219"/>
        <c:axId val="647244488"/>
        <c:axId val="647247440"/>
      </c:barChart>
      <c:catAx>
        <c:axId val="647244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247440"/>
        <c:crosses val="autoZero"/>
        <c:auto val="1"/>
        <c:lblAlgn val="ctr"/>
        <c:lblOffset val="100"/>
        <c:noMultiLvlLbl val="0"/>
      </c:catAx>
      <c:valAx>
        <c:axId val="6472474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244488"/>
        <c:crosses val="autoZero"/>
        <c:crossBetween val="between"/>
      </c:valAx>
      <c:spPr>
        <a:noFill/>
        <a:ln>
          <a:noFill/>
        </a:ln>
        <a:effectLst/>
      </c:spPr>
    </c:plotArea>
    <c:legend>
      <c:legendPos val="r"/>
      <c:layout>
        <c:manualLayout>
          <c:xMode val="edge"/>
          <c:yMode val="edge"/>
          <c:x val="0.59803608146989329"/>
          <c:y val="0.20270773845576995"/>
          <c:w val="0.33451546146032152"/>
          <c:h val="0.366850393700787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Traffic Channel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'O365 Personal Pre-test BUY TRY'!$A$13</c:f>
              <c:strCache>
                <c:ptCount val="1"/>
                <c:pt idx="0">
                  <c:v>O&amp;O</c:v>
                </c:pt>
              </c:strCache>
            </c:strRef>
          </c:tx>
          <c:spPr>
            <a:solidFill>
              <a:schemeClr val="accent1"/>
            </a:solidFill>
            <a:ln>
              <a:noFill/>
            </a:ln>
            <a:effectLst/>
          </c:spPr>
          <c:invertIfNegative val="0"/>
          <c:cat>
            <c:strRef>
              <c:f>('O365 Personal Pre-test BUY TRY'!$B$2,'O365 Personal Pre-test BUY TRY'!$D$2)</c:f>
              <c:strCache>
                <c:ptCount val="2"/>
                <c:pt idx="0">
                  <c:v>Buy</c:v>
                </c:pt>
                <c:pt idx="1">
                  <c:v>Try</c:v>
                </c:pt>
              </c:strCache>
            </c:strRef>
          </c:cat>
          <c:val>
            <c:numRef>
              <c:f>('O365 Personal Pre-test BUY TRY'!$C$13,'O365 Personal Pre-test BUY TRY'!$E$13)</c:f>
              <c:numCache>
                <c:formatCode>0.00%</c:formatCode>
                <c:ptCount val="2"/>
                <c:pt idx="0">
                  <c:v>0.29392902949978622</c:v>
                </c:pt>
                <c:pt idx="1">
                  <c:v>0.2526283240568955</c:v>
                </c:pt>
              </c:numCache>
            </c:numRef>
          </c:val>
          <c:extLst>
            <c:ext xmlns:c16="http://schemas.microsoft.com/office/drawing/2014/chart" uri="{C3380CC4-5D6E-409C-BE32-E72D297353CC}">
              <c16:uniqueId val="{00000000-5639-4B8E-8C74-CA96BFF7A45F}"/>
            </c:ext>
          </c:extLst>
        </c:ser>
        <c:ser>
          <c:idx val="1"/>
          <c:order val="1"/>
          <c:tx>
            <c:strRef>
              <c:f>'O365 Personal Pre-test BUY TRY'!$A$14</c:f>
              <c:strCache>
                <c:ptCount val="1"/>
                <c:pt idx="0">
                  <c:v>Direct</c:v>
                </c:pt>
              </c:strCache>
            </c:strRef>
          </c:tx>
          <c:spPr>
            <a:solidFill>
              <a:schemeClr val="accent2"/>
            </a:solidFill>
            <a:ln>
              <a:noFill/>
            </a:ln>
            <a:effectLst/>
          </c:spPr>
          <c:invertIfNegative val="0"/>
          <c:val>
            <c:numRef>
              <c:f>('O365 Personal Pre-test BUY TRY'!$C$14,'O365 Personal Pre-test BUY TRY'!$E$14)</c:f>
              <c:numCache>
                <c:formatCode>0.00%</c:formatCode>
                <c:ptCount val="2"/>
                <c:pt idx="0">
                  <c:v>0.32114863901952401</c:v>
                </c:pt>
                <c:pt idx="1">
                  <c:v>0.26066790352504637</c:v>
                </c:pt>
              </c:numCache>
            </c:numRef>
          </c:val>
          <c:extLst>
            <c:ext xmlns:c16="http://schemas.microsoft.com/office/drawing/2014/chart" uri="{C3380CC4-5D6E-409C-BE32-E72D297353CC}">
              <c16:uniqueId val="{00000001-5639-4B8E-8C74-CA96BFF7A45F}"/>
            </c:ext>
          </c:extLst>
        </c:ser>
        <c:ser>
          <c:idx val="2"/>
          <c:order val="2"/>
          <c:tx>
            <c:strRef>
              <c:f>'O365 Personal Pre-test BUY TRY'!$A$15</c:f>
              <c:strCache>
                <c:ptCount val="1"/>
                <c:pt idx="0">
                  <c:v>Paid Search</c:v>
                </c:pt>
              </c:strCache>
            </c:strRef>
          </c:tx>
          <c:spPr>
            <a:solidFill>
              <a:schemeClr val="accent3"/>
            </a:solidFill>
            <a:ln>
              <a:noFill/>
            </a:ln>
            <a:effectLst/>
          </c:spPr>
          <c:invertIfNegative val="0"/>
          <c:val>
            <c:numRef>
              <c:f>('O365 Personal Pre-test BUY TRY'!$C$15,'O365 Personal Pre-test BUY TRY'!$E$15)</c:f>
              <c:numCache>
                <c:formatCode>0.00%</c:formatCode>
                <c:ptCount val="2"/>
                <c:pt idx="0">
                  <c:v>0.18501496365968362</c:v>
                </c:pt>
                <c:pt idx="1">
                  <c:v>0.19171304885590601</c:v>
                </c:pt>
              </c:numCache>
            </c:numRef>
          </c:val>
          <c:extLst>
            <c:ext xmlns:c16="http://schemas.microsoft.com/office/drawing/2014/chart" uri="{C3380CC4-5D6E-409C-BE32-E72D297353CC}">
              <c16:uniqueId val="{00000002-5639-4B8E-8C74-CA96BFF7A45F}"/>
            </c:ext>
          </c:extLst>
        </c:ser>
        <c:ser>
          <c:idx val="3"/>
          <c:order val="3"/>
          <c:tx>
            <c:strRef>
              <c:f>'O365 Personal Pre-test BUY TRY'!$A$16</c:f>
              <c:strCache>
                <c:ptCount val="1"/>
                <c:pt idx="0">
                  <c:v>Organic Search</c:v>
                </c:pt>
              </c:strCache>
            </c:strRef>
          </c:tx>
          <c:spPr>
            <a:solidFill>
              <a:schemeClr val="accent4"/>
            </a:solidFill>
            <a:ln>
              <a:noFill/>
            </a:ln>
            <a:effectLst/>
          </c:spPr>
          <c:invertIfNegative val="0"/>
          <c:val>
            <c:numRef>
              <c:f>('O365 Personal Pre-test BUY TRY'!$C$16,'O365 Personal Pre-test BUY TRY'!$E$16)</c:f>
              <c:numCache>
                <c:formatCode>0.00%</c:formatCode>
                <c:ptCount val="2"/>
                <c:pt idx="0">
                  <c:v>0.17311529143508622</c:v>
                </c:pt>
                <c:pt idx="1">
                  <c:v>0.25077303648732219</c:v>
                </c:pt>
              </c:numCache>
            </c:numRef>
          </c:val>
          <c:extLst>
            <c:ext xmlns:c16="http://schemas.microsoft.com/office/drawing/2014/chart" uri="{C3380CC4-5D6E-409C-BE32-E72D297353CC}">
              <c16:uniqueId val="{00000003-5639-4B8E-8C74-CA96BFF7A45F}"/>
            </c:ext>
          </c:extLst>
        </c:ser>
        <c:dLbls>
          <c:showLegendKey val="0"/>
          <c:showVal val="0"/>
          <c:showCatName val="0"/>
          <c:showSerName val="0"/>
          <c:showPercent val="0"/>
          <c:showBubbleSize val="0"/>
        </c:dLbls>
        <c:gapWidth val="219"/>
        <c:overlap val="-27"/>
        <c:axId val="849353960"/>
        <c:axId val="849354288"/>
      </c:barChart>
      <c:catAx>
        <c:axId val="849353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354288"/>
        <c:crosses val="autoZero"/>
        <c:auto val="1"/>
        <c:lblAlgn val="ctr"/>
        <c:lblOffset val="100"/>
        <c:noMultiLvlLbl val="0"/>
      </c:catAx>
      <c:valAx>
        <c:axId val="8493542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3539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Tabs Engagement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strRef>
              <c:f>'O365 Personal Pre-test BUY TRY'!$A$19</c:f>
              <c:strCache>
                <c:ptCount val="1"/>
                <c:pt idx="0">
                  <c:v>tab-TechSpecsTab</c:v>
                </c:pt>
              </c:strCache>
            </c:strRef>
          </c:tx>
          <c:spPr>
            <a:solidFill>
              <a:schemeClr val="accent5"/>
            </a:solidFill>
            <a:ln>
              <a:noFill/>
            </a:ln>
            <a:effectLst/>
          </c:spPr>
          <c:invertIfNegative val="0"/>
          <c:cat>
            <c:strRef>
              <c:f>('O365 Personal Pre-test BUY TRY'!$B$2,'O365 Personal Pre-test BUY TRY'!$D$2)</c:f>
              <c:strCache>
                <c:ptCount val="2"/>
                <c:pt idx="0">
                  <c:v>Buy</c:v>
                </c:pt>
                <c:pt idx="1">
                  <c:v>Try</c:v>
                </c:pt>
              </c:strCache>
            </c:strRef>
          </c:cat>
          <c:val>
            <c:numRef>
              <c:f>('O365 Personal Pre-test BUY TRY'!$C$19,'O365 Personal Pre-test BUY TRY'!$E$19)</c:f>
              <c:numCache>
                <c:formatCode>0.00%</c:formatCode>
                <c:ptCount val="2"/>
                <c:pt idx="0">
                  <c:v>1.6745047741199943E-3</c:v>
                </c:pt>
                <c:pt idx="1">
                  <c:v>3.4013605442176869E-3</c:v>
                </c:pt>
              </c:numCache>
            </c:numRef>
          </c:val>
          <c:extLst>
            <c:ext xmlns:c16="http://schemas.microsoft.com/office/drawing/2014/chart" uri="{C3380CC4-5D6E-409C-BE32-E72D297353CC}">
              <c16:uniqueId val="{00000000-ACB5-4D9A-9415-A8267999449F}"/>
            </c:ext>
          </c:extLst>
        </c:ser>
        <c:ser>
          <c:idx val="0"/>
          <c:order val="1"/>
          <c:tx>
            <c:strRef>
              <c:f>'O365 Personal Pre-test BUY TRY'!$A$20</c:f>
              <c:strCache>
                <c:ptCount val="1"/>
                <c:pt idx="0">
                  <c:v>tab-FAQTab</c:v>
                </c:pt>
              </c:strCache>
            </c:strRef>
          </c:tx>
          <c:spPr>
            <a:solidFill>
              <a:schemeClr val="accent1"/>
            </a:solidFill>
            <a:ln>
              <a:noFill/>
            </a:ln>
            <a:effectLst/>
          </c:spPr>
          <c:invertIfNegative val="0"/>
          <c:val>
            <c:numRef>
              <c:f>('O365 Personal Pre-test BUY TRY'!$C$20,'O365 Personal Pre-test BUY TRY'!$E$20)</c:f>
              <c:numCache>
                <c:formatCode>0.00%</c:formatCode>
                <c:ptCount val="2"/>
                <c:pt idx="0">
                  <c:v>1.0332050733931879E-3</c:v>
                </c:pt>
                <c:pt idx="1">
                  <c:v>2.1645021645021645E-3</c:v>
                </c:pt>
              </c:numCache>
            </c:numRef>
          </c:val>
          <c:extLst>
            <c:ext xmlns:c16="http://schemas.microsoft.com/office/drawing/2014/chart" uri="{C3380CC4-5D6E-409C-BE32-E72D297353CC}">
              <c16:uniqueId val="{00000001-ACB5-4D9A-9415-A8267999449F}"/>
            </c:ext>
          </c:extLst>
        </c:ser>
        <c:ser>
          <c:idx val="1"/>
          <c:order val="2"/>
          <c:tx>
            <c:strRef>
              <c:f>'O365 Personal Pre-test BUY TRY'!$A$21</c:f>
              <c:strCache>
                <c:ptCount val="1"/>
                <c:pt idx="0">
                  <c:v>tab-ReviewsTab</c:v>
                </c:pt>
              </c:strCache>
            </c:strRef>
          </c:tx>
          <c:spPr>
            <a:solidFill>
              <a:schemeClr val="accent2"/>
            </a:solidFill>
            <a:ln>
              <a:noFill/>
            </a:ln>
            <a:effectLst/>
          </c:spPr>
          <c:invertIfNegative val="0"/>
          <c:val>
            <c:numRef>
              <c:f>('O365 Personal Pre-test BUY TRY'!$C$21,'O365 Personal Pre-test BUY TRY'!$E$21)</c:f>
              <c:numCache>
                <c:formatCode>0.00%</c:formatCode>
                <c:ptCount val="2"/>
                <c:pt idx="0">
                  <c:v>9.6194955109020952E-4</c:v>
                </c:pt>
                <c:pt idx="1">
                  <c:v>3.7105751391465678E-3</c:v>
                </c:pt>
              </c:numCache>
            </c:numRef>
          </c:val>
          <c:extLst>
            <c:ext xmlns:c16="http://schemas.microsoft.com/office/drawing/2014/chart" uri="{C3380CC4-5D6E-409C-BE32-E72D297353CC}">
              <c16:uniqueId val="{00000002-ACB5-4D9A-9415-A8267999449F}"/>
            </c:ext>
          </c:extLst>
        </c:ser>
        <c:ser>
          <c:idx val="2"/>
          <c:order val="3"/>
          <c:tx>
            <c:strRef>
              <c:f>'O365 Personal Pre-test BUY TRY'!$A$22</c:f>
              <c:strCache>
                <c:ptCount val="1"/>
                <c:pt idx="0">
                  <c:v>tab-Overviewtab</c:v>
                </c:pt>
              </c:strCache>
            </c:strRef>
          </c:tx>
          <c:spPr>
            <a:solidFill>
              <a:schemeClr val="accent3"/>
            </a:solidFill>
            <a:ln>
              <a:noFill/>
            </a:ln>
            <a:effectLst/>
          </c:spPr>
          <c:invertIfNegative val="0"/>
          <c:val>
            <c:numRef>
              <c:f>('O365 Personal Pre-test BUY TRY'!$C$22,'O365 Personal Pre-test BUY TRY'!$E$22)</c:f>
              <c:numCache>
                <c:formatCode>0.00%</c:formatCode>
                <c:ptCount val="2"/>
                <c:pt idx="0">
                  <c:v>3.9190537266638165E-4</c:v>
                </c:pt>
                <c:pt idx="1">
                  <c:v>3.0921459492888067E-4</c:v>
                </c:pt>
              </c:numCache>
            </c:numRef>
          </c:val>
          <c:extLst>
            <c:ext xmlns:c16="http://schemas.microsoft.com/office/drawing/2014/chart" uri="{C3380CC4-5D6E-409C-BE32-E72D297353CC}">
              <c16:uniqueId val="{00000003-ACB5-4D9A-9415-A8267999449F}"/>
            </c:ext>
          </c:extLst>
        </c:ser>
        <c:dLbls>
          <c:showLegendKey val="0"/>
          <c:showVal val="0"/>
          <c:showCatName val="0"/>
          <c:showSerName val="0"/>
          <c:showPercent val="0"/>
          <c:showBubbleSize val="0"/>
        </c:dLbls>
        <c:gapWidth val="219"/>
        <c:overlap val="-27"/>
        <c:axId val="1114883544"/>
        <c:axId val="1114886824"/>
        <c:extLst/>
      </c:barChart>
      <c:catAx>
        <c:axId val="1114883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4886824"/>
        <c:crosses val="autoZero"/>
        <c:auto val="1"/>
        <c:lblAlgn val="ctr"/>
        <c:lblOffset val="100"/>
        <c:noMultiLvlLbl val="0"/>
      </c:catAx>
      <c:valAx>
        <c:axId val="11148868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4883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Traffic</a:t>
            </a:r>
            <a:r>
              <a:rPr lang="en-US" baseline="0"/>
              <a:t> Channel</a:t>
            </a:r>
            <a:endParaRPr lang="en-US"/>
          </a:p>
        </c:rich>
      </c:tx>
      <c:overlay val="0"/>
      <c:spPr>
        <a:noFill/>
        <a:ln>
          <a:noFill/>
        </a:ln>
        <a:effectLst/>
      </c:spPr>
    </c:title>
    <c:autoTitleDeleted val="0"/>
    <c:plotArea>
      <c:layout/>
      <c:lineChart>
        <c:grouping val="standard"/>
        <c:varyColors val="0"/>
        <c:ser>
          <c:idx val="0"/>
          <c:order val="0"/>
          <c:tx>
            <c:strRef>
              <c:f>'O365P pre-test+post test period'!$A$16</c:f>
              <c:strCache>
                <c:ptCount val="1"/>
                <c:pt idx="0">
                  <c:v>O&amp;O</c:v>
                </c:pt>
              </c:strCache>
            </c:strRef>
          </c:tx>
          <c:spPr>
            <a:ln w="28575" cap="rnd">
              <a:solidFill>
                <a:srgbClr val="002060"/>
              </a:solidFill>
              <a:round/>
            </a:ln>
            <a:effectLst/>
          </c:spPr>
          <c:marker>
            <c:symbol val="none"/>
          </c:marker>
          <c:cat>
            <c:strRef>
              <c:f>'O365P pre-test+post test period'!$C$4:$D$4</c:f>
              <c:strCache>
                <c:ptCount val="2"/>
                <c:pt idx="0">
                  <c:v>Pre-Test Buy</c:v>
                </c:pt>
                <c:pt idx="1">
                  <c:v>Test Period Buy</c:v>
                </c:pt>
              </c:strCache>
            </c:strRef>
          </c:cat>
          <c:val>
            <c:numRef>
              <c:f>('O365P pre-test+post test period'!$C$16,'O365P pre-test+post test period'!$E$16)</c:f>
              <c:numCache>
                <c:formatCode>0.00%</c:formatCode>
                <c:ptCount val="2"/>
                <c:pt idx="0">
                  <c:v>0.29392902949978622</c:v>
                </c:pt>
                <c:pt idx="1">
                  <c:v>0.35373165185032046</c:v>
                </c:pt>
              </c:numCache>
            </c:numRef>
          </c:val>
          <c:smooth val="0"/>
          <c:extLst>
            <c:ext xmlns:c16="http://schemas.microsoft.com/office/drawing/2014/chart" uri="{C3380CC4-5D6E-409C-BE32-E72D297353CC}">
              <c16:uniqueId val="{00000000-AFAC-46BD-AFB8-A61BE46F8FFB}"/>
            </c:ext>
          </c:extLst>
        </c:ser>
        <c:ser>
          <c:idx val="1"/>
          <c:order val="1"/>
          <c:tx>
            <c:strRef>
              <c:f>'O365P pre-test+post test period'!$A$17</c:f>
              <c:strCache>
                <c:ptCount val="1"/>
                <c:pt idx="0">
                  <c:v>Direct</c:v>
                </c:pt>
              </c:strCache>
            </c:strRef>
          </c:tx>
          <c:spPr>
            <a:ln w="28575" cap="rnd">
              <a:solidFill>
                <a:srgbClr val="C00000"/>
              </a:solidFill>
              <a:round/>
            </a:ln>
            <a:effectLst/>
          </c:spPr>
          <c:marker>
            <c:symbol val="none"/>
          </c:marker>
          <c:val>
            <c:numRef>
              <c:f>('O365P pre-test+post test period'!$C$17,'O365P pre-test+post test period'!$E$17)</c:f>
              <c:numCache>
                <c:formatCode>0.00%</c:formatCode>
                <c:ptCount val="2"/>
                <c:pt idx="0">
                  <c:v>0.32114863901952401</c:v>
                </c:pt>
                <c:pt idx="1">
                  <c:v>0.27289642340293568</c:v>
                </c:pt>
              </c:numCache>
            </c:numRef>
          </c:val>
          <c:smooth val="0"/>
          <c:extLst>
            <c:ext xmlns:c16="http://schemas.microsoft.com/office/drawing/2014/chart" uri="{C3380CC4-5D6E-409C-BE32-E72D297353CC}">
              <c16:uniqueId val="{00000001-AFAC-46BD-AFB8-A61BE46F8FFB}"/>
            </c:ext>
          </c:extLst>
        </c:ser>
        <c:dLbls>
          <c:showLegendKey val="0"/>
          <c:showVal val="0"/>
          <c:showCatName val="0"/>
          <c:showSerName val="0"/>
          <c:showPercent val="0"/>
          <c:showBubbleSize val="0"/>
        </c:dLbls>
        <c:smooth val="0"/>
        <c:axId val="806075952"/>
        <c:axId val="806069392"/>
      </c:lineChart>
      <c:catAx>
        <c:axId val="80607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069392"/>
        <c:crosses val="autoZero"/>
        <c:auto val="1"/>
        <c:lblAlgn val="ctr"/>
        <c:lblOffset val="100"/>
        <c:noMultiLvlLbl val="0"/>
      </c:catAx>
      <c:valAx>
        <c:axId val="8060693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075952"/>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New /Return Visitor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'O365P pre-test+post test period'!$A$10</c:f>
              <c:strCache>
                <c:ptCount val="1"/>
                <c:pt idx="0">
                  <c:v>Return visitors</c:v>
                </c:pt>
              </c:strCache>
            </c:strRef>
          </c:tx>
          <c:spPr>
            <a:ln w="28575" cap="rnd">
              <a:solidFill>
                <a:schemeClr val="accent2"/>
              </a:solidFill>
              <a:round/>
            </a:ln>
            <a:effectLst/>
          </c:spPr>
          <c:marker>
            <c:symbol val="none"/>
          </c:marker>
          <c:cat>
            <c:strRef>
              <c:f>('O365P pre-test+post test period'!$B$4,'O365P pre-test+post test period'!$D$4)</c:f>
              <c:strCache>
                <c:ptCount val="2"/>
                <c:pt idx="0">
                  <c:v>Pre-Test Buy</c:v>
                </c:pt>
                <c:pt idx="1">
                  <c:v>Test Period Buy</c:v>
                </c:pt>
              </c:strCache>
            </c:strRef>
          </c:cat>
          <c:val>
            <c:numRef>
              <c:f>('O365P pre-test+post test period'!$C$10,'O365P pre-test+post test period'!$E$10)</c:f>
              <c:numCache>
                <c:formatCode>0.00%</c:formatCode>
                <c:ptCount val="2"/>
                <c:pt idx="0">
                  <c:v>0.27672082086361693</c:v>
                </c:pt>
                <c:pt idx="1">
                  <c:v>0.30411412032251395</c:v>
                </c:pt>
              </c:numCache>
            </c:numRef>
          </c:val>
          <c:smooth val="0"/>
          <c:extLst>
            <c:ext xmlns:c16="http://schemas.microsoft.com/office/drawing/2014/chart" uri="{C3380CC4-5D6E-409C-BE32-E72D297353CC}">
              <c16:uniqueId val="{00000001-8D17-46D9-861C-6CC5B4FD9FE2}"/>
            </c:ext>
          </c:extLst>
        </c:ser>
        <c:dLbls>
          <c:showLegendKey val="0"/>
          <c:showVal val="0"/>
          <c:showCatName val="0"/>
          <c:showSerName val="0"/>
          <c:showPercent val="0"/>
          <c:showBubbleSize val="0"/>
        </c:dLbls>
        <c:smooth val="0"/>
        <c:axId val="848387728"/>
        <c:axId val="848386744"/>
      </c:lineChart>
      <c:catAx>
        <c:axId val="848387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386744"/>
        <c:crosses val="autoZero"/>
        <c:auto val="1"/>
        <c:lblAlgn val="ctr"/>
        <c:lblOffset val="100"/>
        <c:noMultiLvlLbl val="0"/>
      </c:catAx>
      <c:valAx>
        <c:axId val="8483867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387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Page</a:t>
            </a:r>
            <a:r>
              <a:rPr lang="en-US" baseline="0"/>
              <a:t> Engagement</a:t>
            </a:r>
            <a:endParaRPr lang="en-US"/>
          </a:p>
        </c:rich>
      </c:tx>
      <c:overlay val="0"/>
      <c:spPr>
        <a:noFill/>
        <a:ln>
          <a:noFill/>
        </a:ln>
        <a:effectLst/>
      </c:spPr>
    </c:title>
    <c:autoTitleDeleted val="0"/>
    <c:plotArea>
      <c:layout/>
      <c:lineChart>
        <c:grouping val="standard"/>
        <c:varyColors val="0"/>
        <c:ser>
          <c:idx val="2"/>
          <c:order val="0"/>
          <c:tx>
            <c:strRef>
              <c:f>'O365P pre-test+post test period'!$A$25</c:f>
              <c:strCache>
                <c:ptCount val="1"/>
                <c:pt idx="0">
                  <c:v>tab-Overviewtab</c:v>
                </c:pt>
              </c:strCache>
            </c:strRef>
          </c:tx>
          <c:spPr>
            <a:ln w="28575" cap="rnd">
              <a:solidFill>
                <a:srgbClr val="002060"/>
              </a:solidFill>
              <a:round/>
            </a:ln>
            <a:effectLst/>
          </c:spPr>
          <c:marker>
            <c:symbol val="none"/>
          </c:marker>
          <c:cat>
            <c:strRef>
              <c:f>('O365P pre-test+post test period'!$C$4,'O365P pre-test+post test period'!$D$4)</c:f>
              <c:strCache>
                <c:ptCount val="2"/>
                <c:pt idx="0">
                  <c:v>Pre-Test Buy</c:v>
                </c:pt>
                <c:pt idx="1">
                  <c:v>Test Period Buy</c:v>
                </c:pt>
              </c:strCache>
            </c:strRef>
          </c:cat>
          <c:val>
            <c:numRef>
              <c:f>('O365P pre-test+post test period'!$C$24,'O365P pre-test+post test period'!$E$24)</c:f>
              <c:numCache>
                <c:formatCode>0.00%</c:formatCode>
                <c:ptCount val="2"/>
                <c:pt idx="0">
                  <c:v>9.6194955109020952E-4</c:v>
                </c:pt>
                <c:pt idx="1">
                  <c:v>6.2021914409758115E-3</c:v>
                </c:pt>
              </c:numCache>
            </c:numRef>
          </c:val>
          <c:smooth val="0"/>
          <c:extLst>
            <c:ext xmlns:c16="http://schemas.microsoft.com/office/drawing/2014/chart" uri="{C3380CC4-5D6E-409C-BE32-E72D297353CC}">
              <c16:uniqueId val="{00000002-C5AD-4ECF-8472-D8D5D47981E4}"/>
            </c:ext>
          </c:extLst>
        </c:ser>
        <c:dLbls>
          <c:showLegendKey val="0"/>
          <c:showVal val="0"/>
          <c:showCatName val="0"/>
          <c:showSerName val="0"/>
          <c:showPercent val="0"/>
          <c:showBubbleSize val="0"/>
        </c:dLbls>
        <c:smooth val="0"/>
        <c:axId val="806075952"/>
        <c:axId val="806069392"/>
        <c:extLst>
          <c:ext xmlns:c15="http://schemas.microsoft.com/office/drawing/2012/chart" uri="{02D57815-91ED-43cb-92C2-25804820EDAC}">
            <c15:filteredLineSeries>
              <c15:ser>
                <c:idx val="4"/>
                <c:order val="1"/>
                <c:tx>
                  <c:strRef>
                    <c:extLst>
                      <c:ext uri="{02D57815-91ED-43cb-92C2-25804820EDAC}">
                        <c15:formulaRef>
                          <c15:sqref>'O365P pre-test+post test period'!$A$26</c15:sqref>
                        </c15:formulaRef>
                      </c:ext>
                    </c:extLst>
                    <c:strCache>
                      <c:ptCount val="1"/>
                      <c:pt idx="0">
                        <c:v>Trial link CTR</c:v>
                      </c:pt>
                    </c:strCache>
                  </c:strRef>
                </c:tx>
                <c:marker>
                  <c:symbol val="none"/>
                </c:marker>
                <c:cat>
                  <c:strRef>
                    <c:extLst>
                      <c:ext uri="{02D57815-91ED-43cb-92C2-25804820EDAC}">
                        <c15:formulaRef>
                          <c15:sqref>('O365P pre-test+post test period'!$C$4,'O365P pre-test+post test period'!$D$4)</c15:sqref>
                        </c15:formulaRef>
                      </c:ext>
                    </c:extLst>
                    <c:strCache>
                      <c:ptCount val="2"/>
                      <c:pt idx="0">
                        <c:v>Pre-Test Buy</c:v>
                      </c:pt>
                      <c:pt idx="1">
                        <c:v>Test Period Buy</c:v>
                      </c:pt>
                    </c:strCache>
                  </c:strRef>
                </c:cat>
                <c:val>
                  <c:numRef>
                    <c:extLst>
                      <c:ext uri="{02D57815-91ED-43cb-92C2-25804820EDAC}">
                        <c15:formulaRef>
                          <c15:sqref>('O365P pre-test+post test period'!$C$26,'O365P pre-test+post test period'!$F$26)</c15:sqref>
                        </c15:formulaRef>
                      </c:ext>
                    </c:extLst>
                    <c:numCache>
                      <c:formatCode>0.0%</c:formatCode>
                      <c:ptCount val="2"/>
                      <c:pt idx="0" formatCode="0.00%">
                        <c:v>1.4251104460595695E-4</c:v>
                      </c:pt>
                      <c:pt idx="1">
                        <c:v>25.112466404796361</c:v>
                      </c:pt>
                    </c:numCache>
                  </c:numRef>
                </c:val>
                <c:smooth val="0"/>
                <c:extLst>
                  <c:ext xmlns:c16="http://schemas.microsoft.com/office/drawing/2014/chart" uri="{C3380CC4-5D6E-409C-BE32-E72D297353CC}">
                    <c16:uniqueId val="{00000004-C5AD-4ECF-8472-D8D5D47981E4}"/>
                  </c:ext>
                </c:extLst>
              </c15:ser>
            </c15:filteredLineSeries>
          </c:ext>
        </c:extLst>
      </c:lineChart>
      <c:catAx>
        <c:axId val="80607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069392"/>
        <c:crosses val="autoZero"/>
        <c:auto val="1"/>
        <c:lblAlgn val="ctr"/>
        <c:lblOffset val="100"/>
        <c:noMultiLvlLbl val="0"/>
      </c:catAx>
      <c:valAx>
        <c:axId val="8060693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075952"/>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Traffic Channel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'Pre-test BUY TRY'!$A$13</c:f>
              <c:strCache>
                <c:ptCount val="1"/>
                <c:pt idx="0">
                  <c:v>Direct</c:v>
                </c:pt>
              </c:strCache>
            </c:strRef>
          </c:tx>
          <c:spPr>
            <a:solidFill>
              <a:schemeClr val="accent1"/>
            </a:solidFill>
            <a:ln>
              <a:noFill/>
            </a:ln>
            <a:effectLst/>
          </c:spPr>
          <c:invertIfNegative val="0"/>
          <c:cat>
            <c:strRef>
              <c:f>('Pre-test BUY TRY'!$B$2,'Pre-test BUY TRY'!$D$2)</c:f>
              <c:strCache>
                <c:ptCount val="2"/>
                <c:pt idx="0">
                  <c:v>Buy</c:v>
                </c:pt>
                <c:pt idx="1">
                  <c:v>Try</c:v>
                </c:pt>
              </c:strCache>
            </c:strRef>
          </c:cat>
          <c:val>
            <c:numRef>
              <c:f>('Pre-test BUY TRY'!$C$13,'Pre-test BUY TRY'!$E$13)</c:f>
              <c:numCache>
                <c:formatCode>0.00%</c:formatCode>
                <c:ptCount val="2"/>
                <c:pt idx="0">
                  <c:v>0.34651153092289089</c:v>
                </c:pt>
                <c:pt idx="1">
                  <c:v>0.25792947995491872</c:v>
                </c:pt>
              </c:numCache>
            </c:numRef>
          </c:val>
          <c:extLst>
            <c:ext xmlns:c16="http://schemas.microsoft.com/office/drawing/2014/chart" uri="{C3380CC4-5D6E-409C-BE32-E72D297353CC}">
              <c16:uniqueId val="{00000000-A6F3-418E-AD01-904A3B53D6C1}"/>
            </c:ext>
          </c:extLst>
        </c:ser>
        <c:ser>
          <c:idx val="1"/>
          <c:order val="1"/>
          <c:tx>
            <c:strRef>
              <c:f>'Pre-test BUY TRY'!$A$14</c:f>
              <c:strCache>
                <c:ptCount val="1"/>
                <c:pt idx="0">
                  <c:v>O&amp;O</c:v>
                </c:pt>
              </c:strCache>
            </c:strRef>
          </c:tx>
          <c:spPr>
            <a:solidFill>
              <a:schemeClr val="accent2"/>
            </a:solidFill>
            <a:ln>
              <a:noFill/>
            </a:ln>
            <a:effectLst/>
          </c:spPr>
          <c:invertIfNegative val="0"/>
          <c:val>
            <c:numRef>
              <c:f>('Pre-test BUY TRY'!$C$14,'Pre-test BUY TRY'!$E$14)</c:f>
              <c:numCache>
                <c:formatCode>0.00%</c:formatCode>
                <c:ptCount val="2"/>
                <c:pt idx="0">
                  <c:v>0.26243796655406815</c:v>
                </c:pt>
                <c:pt idx="1">
                  <c:v>0.19014651424891321</c:v>
                </c:pt>
              </c:numCache>
            </c:numRef>
          </c:val>
          <c:extLst>
            <c:ext xmlns:c16="http://schemas.microsoft.com/office/drawing/2014/chart" uri="{C3380CC4-5D6E-409C-BE32-E72D297353CC}">
              <c16:uniqueId val="{00000001-A6F3-418E-AD01-904A3B53D6C1}"/>
            </c:ext>
          </c:extLst>
        </c:ser>
        <c:ser>
          <c:idx val="2"/>
          <c:order val="2"/>
          <c:tx>
            <c:strRef>
              <c:f>'Pre-test BUY TRY'!$A$15</c:f>
              <c:strCache>
                <c:ptCount val="1"/>
                <c:pt idx="0">
                  <c:v>Paid Search</c:v>
                </c:pt>
              </c:strCache>
            </c:strRef>
          </c:tx>
          <c:spPr>
            <a:solidFill>
              <a:schemeClr val="accent3"/>
            </a:solidFill>
            <a:ln>
              <a:noFill/>
            </a:ln>
            <a:effectLst/>
          </c:spPr>
          <c:invertIfNegative val="0"/>
          <c:val>
            <c:numRef>
              <c:f>('Pre-test BUY TRY'!$C$15,'Pre-test BUY TRY'!$E$15)</c:f>
              <c:numCache>
                <c:formatCode>0.00%</c:formatCode>
                <c:ptCount val="2"/>
                <c:pt idx="0">
                  <c:v>0.18553734517702991</c:v>
                </c:pt>
                <c:pt idx="1">
                  <c:v>0.28079214297214622</c:v>
                </c:pt>
              </c:numCache>
            </c:numRef>
          </c:val>
          <c:extLst>
            <c:ext xmlns:c16="http://schemas.microsoft.com/office/drawing/2014/chart" uri="{C3380CC4-5D6E-409C-BE32-E72D297353CC}">
              <c16:uniqueId val="{00000002-A6F3-418E-AD01-904A3B53D6C1}"/>
            </c:ext>
          </c:extLst>
        </c:ser>
        <c:ser>
          <c:idx val="3"/>
          <c:order val="3"/>
          <c:tx>
            <c:strRef>
              <c:f>'Pre-test BUY TRY'!$A$16</c:f>
              <c:strCache>
                <c:ptCount val="1"/>
                <c:pt idx="0">
                  <c:v>Organic Search</c:v>
                </c:pt>
              </c:strCache>
            </c:strRef>
          </c:tx>
          <c:spPr>
            <a:solidFill>
              <a:schemeClr val="accent4"/>
            </a:solidFill>
            <a:ln>
              <a:noFill/>
            </a:ln>
            <a:effectLst/>
          </c:spPr>
          <c:invertIfNegative val="0"/>
          <c:val>
            <c:numRef>
              <c:f>('Pre-test BUY TRY'!$C$16,'Pre-test BUY TRY'!$E$16)</c:f>
              <c:numCache>
                <c:formatCode>0.00%</c:formatCode>
                <c:ptCount val="2"/>
                <c:pt idx="0">
                  <c:v>0.18170065473956379</c:v>
                </c:pt>
                <c:pt idx="1">
                  <c:v>0.22508452745129609</c:v>
                </c:pt>
              </c:numCache>
            </c:numRef>
          </c:val>
          <c:extLst>
            <c:ext xmlns:c16="http://schemas.microsoft.com/office/drawing/2014/chart" uri="{C3380CC4-5D6E-409C-BE32-E72D297353CC}">
              <c16:uniqueId val="{00000003-A6F3-418E-AD01-904A3B53D6C1}"/>
            </c:ext>
          </c:extLst>
        </c:ser>
        <c:dLbls>
          <c:showLegendKey val="0"/>
          <c:showVal val="0"/>
          <c:showCatName val="0"/>
          <c:showSerName val="0"/>
          <c:showPercent val="0"/>
          <c:showBubbleSize val="0"/>
        </c:dLbls>
        <c:gapWidth val="219"/>
        <c:overlap val="-27"/>
        <c:axId val="849353960"/>
        <c:axId val="849354288"/>
      </c:barChart>
      <c:catAx>
        <c:axId val="849353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354288"/>
        <c:crosses val="autoZero"/>
        <c:auto val="1"/>
        <c:lblAlgn val="ctr"/>
        <c:lblOffset val="100"/>
        <c:noMultiLvlLbl val="0"/>
      </c:catAx>
      <c:valAx>
        <c:axId val="8493542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3539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Enter</a:t>
            </a:r>
            <a:r>
              <a:rPr lang="en-US" baseline="0" dirty="0"/>
              <a:t> PDP</a:t>
            </a:r>
            <a:r>
              <a:rPr lang="en-US" dirty="0"/>
              <a:t> </a:t>
            </a:r>
          </a:p>
        </c:rich>
      </c:tx>
      <c:layout>
        <c:manualLayout>
          <c:xMode val="edge"/>
          <c:yMode val="edge"/>
          <c:x val="0.41702066929133857"/>
          <c:y val="3.082852261385414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'O365P pre-test+post test period'!$A$40</c:f>
              <c:strCache>
                <c:ptCount val="1"/>
                <c:pt idx="0">
                  <c:v>Store </c:v>
                </c:pt>
              </c:strCache>
            </c:strRef>
          </c:tx>
          <c:spPr>
            <a:ln w="28575" cap="rnd">
              <a:solidFill>
                <a:schemeClr val="accent1"/>
              </a:solidFill>
              <a:round/>
            </a:ln>
            <a:effectLst/>
          </c:spPr>
          <c:marker>
            <c:symbol val="none"/>
          </c:marker>
          <c:cat>
            <c:strRef>
              <c:f>('O365P pre-test+post test period'!$B$32,'O365P pre-test+post test period'!$H$32)</c:f>
              <c:strCache>
                <c:ptCount val="2"/>
                <c:pt idx="0">
                  <c:v>Pre-Test Try</c:v>
                </c:pt>
                <c:pt idx="1">
                  <c:v>Test Period Buy</c:v>
                </c:pt>
              </c:strCache>
            </c:strRef>
          </c:cat>
          <c:val>
            <c:numRef>
              <c:f>('O365P pre-test+post test period'!$C$40,'O365P pre-test+post test period'!$I$40)</c:f>
              <c:numCache>
                <c:formatCode>0.00%</c:formatCode>
                <c:ptCount val="2"/>
                <c:pt idx="0">
                  <c:v>0.30148423005565861</c:v>
                </c:pt>
                <c:pt idx="1">
                  <c:v>0.37233822617324785</c:v>
                </c:pt>
              </c:numCache>
            </c:numRef>
          </c:val>
          <c:smooth val="0"/>
          <c:extLst>
            <c:ext xmlns:c16="http://schemas.microsoft.com/office/drawing/2014/chart" uri="{C3380CC4-5D6E-409C-BE32-E72D297353CC}">
              <c16:uniqueId val="{00000000-4604-4410-9DFC-FC28CDB44C8E}"/>
            </c:ext>
          </c:extLst>
        </c:ser>
        <c:dLbls>
          <c:showLegendKey val="0"/>
          <c:showVal val="0"/>
          <c:showCatName val="0"/>
          <c:showSerName val="0"/>
          <c:showPercent val="0"/>
          <c:showBubbleSize val="0"/>
        </c:dLbls>
        <c:smooth val="0"/>
        <c:axId val="733234112"/>
        <c:axId val="733237392"/>
      </c:lineChart>
      <c:catAx>
        <c:axId val="733234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237392"/>
        <c:crosses val="autoZero"/>
        <c:auto val="1"/>
        <c:lblAlgn val="ctr"/>
        <c:lblOffset val="100"/>
        <c:noMultiLvlLbl val="0"/>
      </c:catAx>
      <c:valAx>
        <c:axId val="7332373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2341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Page</a:t>
            </a:r>
            <a:r>
              <a:rPr lang="en-US" baseline="0" dirty="0"/>
              <a:t> engagement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'O365P pre-test+post test period'!$A$50</c:f>
              <c:strCache>
                <c:ptCount val="1"/>
                <c:pt idx="0">
                  <c:v>tab-TechSpecsTab</c:v>
                </c:pt>
              </c:strCache>
            </c:strRef>
          </c:tx>
          <c:spPr>
            <a:ln w="28575" cap="rnd">
              <a:solidFill>
                <a:schemeClr val="accent1"/>
              </a:solidFill>
              <a:round/>
            </a:ln>
            <a:effectLst/>
          </c:spPr>
          <c:marker>
            <c:symbol val="none"/>
          </c:marker>
          <c:cat>
            <c:strRef>
              <c:f>('O365P pre-test+post test period'!$B$32,'O365P pre-test+post test period'!$H$32)</c:f>
              <c:strCache>
                <c:ptCount val="2"/>
                <c:pt idx="0">
                  <c:v>Pre-Test Try</c:v>
                </c:pt>
                <c:pt idx="1">
                  <c:v>Test Period Buy</c:v>
                </c:pt>
              </c:strCache>
            </c:strRef>
          </c:cat>
          <c:val>
            <c:numRef>
              <c:f>('O365P pre-test+post test period'!$C$50,'O365P pre-test+post test period'!$E$50)</c:f>
              <c:numCache>
                <c:formatCode>0.00%</c:formatCode>
                <c:ptCount val="2"/>
                <c:pt idx="0">
                  <c:v>3.4013605442176869E-3</c:v>
                </c:pt>
                <c:pt idx="1">
                  <c:v>9.1743119266055051E-3</c:v>
                </c:pt>
              </c:numCache>
            </c:numRef>
          </c:val>
          <c:smooth val="0"/>
          <c:extLst>
            <c:ext xmlns:c16="http://schemas.microsoft.com/office/drawing/2014/chart" uri="{C3380CC4-5D6E-409C-BE32-E72D297353CC}">
              <c16:uniqueId val="{00000000-3777-4595-B8E9-B8905E1FAE3B}"/>
            </c:ext>
          </c:extLst>
        </c:ser>
        <c:ser>
          <c:idx val="1"/>
          <c:order val="1"/>
          <c:tx>
            <c:strRef>
              <c:f>'O365P pre-test+post test period'!$A$51</c:f>
              <c:strCache>
                <c:ptCount val="1"/>
                <c:pt idx="0">
                  <c:v>tab-FAQTab</c:v>
                </c:pt>
              </c:strCache>
            </c:strRef>
          </c:tx>
          <c:spPr>
            <a:ln w="28575" cap="rnd">
              <a:solidFill>
                <a:schemeClr val="accent2"/>
              </a:solidFill>
              <a:round/>
            </a:ln>
            <a:effectLst/>
          </c:spPr>
          <c:marker>
            <c:symbol val="none"/>
          </c:marker>
          <c:cat>
            <c:strRef>
              <c:f>('O365P pre-test+post test period'!$B$32,'O365P pre-test+post test period'!$H$32)</c:f>
              <c:strCache>
                <c:ptCount val="2"/>
                <c:pt idx="0">
                  <c:v>Pre-Test Try</c:v>
                </c:pt>
                <c:pt idx="1">
                  <c:v>Test Period Buy</c:v>
                </c:pt>
              </c:strCache>
            </c:strRef>
          </c:cat>
          <c:val>
            <c:numRef>
              <c:f>('O365P pre-test+post test period'!$C$51,'O365P pre-test+post test period'!$I$51)</c:f>
              <c:numCache>
                <c:formatCode>0.00%</c:formatCode>
                <c:ptCount val="2"/>
                <c:pt idx="0">
                  <c:v>2.1645021645021645E-3</c:v>
                </c:pt>
                <c:pt idx="1">
                  <c:v>7.8561091585693608E-3</c:v>
                </c:pt>
              </c:numCache>
            </c:numRef>
          </c:val>
          <c:smooth val="0"/>
          <c:extLst>
            <c:ext xmlns:c16="http://schemas.microsoft.com/office/drawing/2014/chart" uri="{C3380CC4-5D6E-409C-BE32-E72D297353CC}">
              <c16:uniqueId val="{00000001-3777-4595-B8E9-B8905E1FAE3B}"/>
            </c:ext>
          </c:extLst>
        </c:ser>
        <c:ser>
          <c:idx val="2"/>
          <c:order val="2"/>
          <c:tx>
            <c:strRef>
              <c:f>'O365P pre-test+post test period'!$A$52</c:f>
              <c:strCache>
                <c:ptCount val="1"/>
                <c:pt idx="0">
                  <c:v>tab-ReviewsTab</c:v>
                </c:pt>
              </c:strCache>
            </c:strRef>
          </c:tx>
          <c:spPr>
            <a:ln w="28575" cap="rnd">
              <a:solidFill>
                <a:schemeClr val="accent3"/>
              </a:solidFill>
              <a:round/>
            </a:ln>
            <a:effectLst/>
          </c:spPr>
          <c:marker>
            <c:symbol val="none"/>
          </c:marker>
          <c:cat>
            <c:strRef>
              <c:f>('O365P pre-test+post test period'!$B$32,'O365P pre-test+post test period'!$H$32)</c:f>
              <c:strCache>
                <c:ptCount val="2"/>
                <c:pt idx="0">
                  <c:v>Pre-Test Try</c:v>
                </c:pt>
                <c:pt idx="1">
                  <c:v>Test Period Buy</c:v>
                </c:pt>
              </c:strCache>
            </c:strRef>
          </c:cat>
          <c:val>
            <c:numRef>
              <c:f>('O365P pre-test+post test period'!$C$52,'O365P pre-test+post test period'!$I$52)</c:f>
              <c:numCache>
                <c:formatCode>0.00%</c:formatCode>
                <c:ptCount val="2"/>
                <c:pt idx="0">
                  <c:v>3.7105751391465678E-3</c:v>
                </c:pt>
                <c:pt idx="1">
                  <c:v>6.2021914409758115E-3</c:v>
                </c:pt>
              </c:numCache>
            </c:numRef>
          </c:val>
          <c:smooth val="0"/>
          <c:extLst>
            <c:ext xmlns:c16="http://schemas.microsoft.com/office/drawing/2014/chart" uri="{C3380CC4-5D6E-409C-BE32-E72D297353CC}">
              <c16:uniqueId val="{00000002-3777-4595-B8E9-B8905E1FAE3B}"/>
            </c:ext>
          </c:extLst>
        </c:ser>
        <c:dLbls>
          <c:showLegendKey val="0"/>
          <c:showVal val="0"/>
          <c:showCatName val="0"/>
          <c:showSerName val="0"/>
          <c:showPercent val="0"/>
          <c:showBubbleSize val="0"/>
        </c:dLbls>
        <c:smooth val="0"/>
        <c:axId val="733157664"/>
        <c:axId val="732449696"/>
      </c:lineChart>
      <c:catAx>
        <c:axId val="73315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449696"/>
        <c:crosses val="autoZero"/>
        <c:auto val="1"/>
        <c:lblAlgn val="ctr"/>
        <c:lblOffset val="100"/>
        <c:noMultiLvlLbl val="0"/>
      </c:catAx>
      <c:valAx>
        <c:axId val="732449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157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'O365P pre-test+post test period'!$A$46</c:f>
              <c:strCache>
                <c:ptCount val="1"/>
                <c:pt idx="0">
                  <c:v>Paid Search</c:v>
                </c:pt>
              </c:strCache>
            </c:strRef>
          </c:tx>
          <c:spPr>
            <a:ln w="28575" cap="rnd">
              <a:solidFill>
                <a:schemeClr val="accent1"/>
              </a:solidFill>
              <a:round/>
            </a:ln>
            <a:effectLst/>
          </c:spPr>
          <c:marker>
            <c:symbol val="none"/>
          </c:marker>
          <c:cat>
            <c:strRef>
              <c:f>('O365P pre-test+post test period'!$B$32,'O365P pre-test+post test period'!$H$32)</c:f>
              <c:strCache>
                <c:ptCount val="2"/>
                <c:pt idx="0">
                  <c:v>Pre-Test Try</c:v>
                </c:pt>
                <c:pt idx="1">
                  <c:v>Test Period Buy</c:v>
                </c:pt>
              </c:strCache>
            </c:strRef>
          </c:cat>
          <c:val>
            <c:numRef>
              <c:f>('O365P pre-test+post test period'!$C$46,'O365P pre-test+post test period'!$I$46)</c:f>
              <c:numCache>
                <c:formatCode>0.00%</c:formatCode>
                <c:ptCount val="2"/>
                <c:pt idx="0">
                  <c:v>0.19171304885590601</c:v>
                </c:pt>
                <c:pt idx="1">
                  <c:v>0.19392185238784371</c:v>
                </c:pt>
              </c:numCache>
            </c:numRef>
          </c:val>
          <c:smooth val="0"/>
          <c:extLst>
            <c:ext xmlns:c16="http://schemas.microsoft.com/office/drawing/2014/chart" uri="{C3380CC4-5D6E-409C-BE32-E72D297353CC}">
              <c16:uniqueId val="{00000000-629B-48BD-936F-2DAFCB31BECF}"/>
            </c:ext>
          </c:extLst>
        </c:ser>
        <c:dLbls>
          <c:showLegendKey val="0"/>
          <c:showVal val="0"/>
          <c:showCatName val="0"/>
          <c:showSerName val="0"/>
          <c:showPercent val="0"/>
          <c:showBubbleSize val="0"/>
        </c:dLbls>
        <c:smooth val="0"/>
        <c:axId val="934070000"/>
        <c:axId val="934068360"/>
      </c:lineChart>
      <c:catAx>
        <c:axId val="934070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4068360"/>
        <c:crosses val="autoZero"/>
        <c:auto val="1"/>
        <c:lblAlgn val="ctr"/>
        <c:lblOffset val="100"/>
        <c:noMultiLvlLbl val="0"/>
      </c:catAx>
      <c:valAx>
        <c:axId val="9340683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4070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'O365P pre-test+post test period'!$A$37</c:f>
              <c:strCache>
                <c:ptCount val="1"/>
                <c:pt idx="0">
                  <c:v>New visitors</c:v>
                </c:pt>
              </c:strCache>
            </c:strRef>
          </c:tx>
          <c:spPr>
            <a:ln w="28575" cap="rnd">
              <a:solidFill>
                <a:schemeClr val="accent1"/>
              </a:solidFill>
              <a:round/>
            </a:ln>
            <a:effectLst/>
          </c:spPr>
          <c:marker>
            <c:symbol val="none"/>
          </c:marker>
          <c:cat>
            <c:strRef>
              <c:f>('O365P pre-test+post test period'!$B$32,'O365P pre-test+post test period'!$H$32)</c:f>
              <c:strCache>
                <c:ptCount val="2"/>
                <c:pt idx="0">
                  <c:v>Pre-Test Try</c:v>
                </c:pt>
                <c:pt idx="1">
                  <c:v>Test Period Buy</c:v>
                </c:pt>
              </c:strCache>
            </c:strRef>
          </c:cat>
          <c:val>
            <c:numRef>
              <c:f>('O365P pre-test+post test period'!$C$37,'O365P pre-test+post test period'!$I$37)</c:f>
              <c:numCache>
                <c:formatCode>0.00%</c:formatCode>
                <c:ptCount val="2"/>
                <c:pt idx="0">
                  <c:v>0.73191094619666053</c:v>
                </c:pt>
                <c:pt idx="1">
                  <c:v>0.70002067397146994</c:v>
                </c:pt>
              </c:numCache>
            </c:numRef>
          </c:val>
          <c:smooth val="0"/>
          <c:extLst>
            <c:ext xmlns:c16="http://schemas.microsoft.com/office/drawing/2014/chart" uri="{C3380CC4-5D6E-409C-BE32-E72D297353CC}">
              <c16:uniqueId val="{00000001-2BC5-4762-84E0-D1C77CAC8230}"/>
            </c:ext>
          </c:extLst>
        </c:ser>
        <c:dLbls>
          <c:showLegendKey val="0"/>
          <c:showVal val="0"/>
          <c:showCatName val="0"/>
          <c:showSerName val="0"/>
          <c:showPercent val="0"/>
          <c:showBubbleSize val="0"/>
        </c:dLbls>
        <c:smooth val="0"/>
        <c:axId val="733225256"/>
        <c:axId val="733225912"/>
      </c:lineChart>
      <c:catAx>
        <c:axId val="733225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225912"/>
        <c:crosses val="autoZero"/>
        <c:auto val="1"/>
        <c:lblAlgn val="ctr"/>
        <c:lblOffset val="100"/>
        <c:noMultiLvlLbl val="0"/>
      </c:catAx>
      <c:valAx>
        <c:axId val="7332259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225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Enter PDP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'O365P pre-test+post test period'!$A$41</c:f>
              <c:strCache>
                <c:ptCount val="1"/>
                <c:pt idx="0">
                  <c:v>O365 Web</c:v>
                </c:pt>
              </c:strCache>
            </c:strRef>
          </c:tx>
          <c:spPr>
            <a:ln w="28575" cap="rnd">
              <a:solidFill>
                <a:schemeClr val="accent2"/>
              </a:solidFill>
              <a:round/>
            </a:ln>
            <a:effectLst/>
          </c:spPr>
          <c:marker>
            <c:symbol val="none"/>
          </c:marker>
          <c:cat>
            <c:strRef>
              <c:f>('O365P pre-test+post test period'!$B$32,'O365P pre-test+post test period'!$H$32)</c:f>
              <c:strCache>
                <c:ptCount val="2"/>
                <c:pt idx="0">
                  <c:v>Pre-Test Try</c:v>
                </c:pt>
                <c:pt idx="1">
                  <c:v>Test Period Buy</c:v>
                </c:pt>
              </c:strCache>
            </c:strRef>
          </c:cat>
          <c:val>
            <c:numRef>
              <c:f>('O365P pre-test+post test period'!$C$41,'O365P pre-test+post test period'!$I$41)</c:f>
              <c:numCache>
                <c:formatCode>0.00%</c:formatCode>
                <c:ptCount val="2"/>
                <c:pt idx="0">
                  <c:v>0.41434755720470007</c:v>
                </c:pt>
                <c:pt idx="1">
                  <c:v>0.25842464337399212</c:v>
                </c:pt>
              </c:numCache>
            </c:numRef>
          </c:val>
          <c:smooth val="0"/>
          <c:extLst>
            <c:ext xmlns:c16="http://schemas.microsoft.com/office/drawing/2014/chart" uri="{C3380CC4-5D6E-409C-BE32-E72D297353CC}">
              <c16:uniqueId val="{00000001-B151-42B3-9C8A-D9D1C89EB119}"/>
            </c:ext>
          </c:extLst>
        </c:ser>
        <c:ser>
          <c:idx val="2"/>
          <c:order val="1"/>
          <c:tx>
            <c:strRef>
              <c:f>'O365P pre-test+post test period'!$A$42</c:f>
              <c:strCache>
                <c:ptCount val="1"/>
                <c:pt idx="0">
                  <c:v>Office.com</c:v>
                </c:pt>
              </c:strCache>
            </c:strRef>
          </c:tx>
          <c:spPr>
            <a:ln w="28575" cap="rnd">
              <a:solidFill>
                <a:schemeClr val="accent3"/>
              </a:solidFill>
              <a:round/>
            </a:ln>
            <a:effectLst/>
          </c:spPr>
          <c:marker>
            <c:symbol val="none"/>
          </c:marker>
          <c:cat>
            <c:strRef>
              <c:f>('O365P pre-test+post test period'!$B$32,'O365P pre-test+post test period'!$H$32)</c:f>
              <c:strCache>
                <c:ptCount val="2"/>
                <c:pt idx="0">
                  <c:v>Pre-Test Try</c:v>
                </c:pt>
                <c:pt idx="1">
                  <c:v>Test Period Buy</c:v>
                </c:pt>
              </c:strCache>
            </c:strRef>
          </c:cat>
          <c:val>
            <c:numRef>
              <c:f>('O365P pre-test+post test period'!$C$42,'O365P pre-test+post test period'!$E$42)</c:f>
              <c:numCache>
                <c:formatCode>0.00%</c:formatCode>
                <c:ptCount val="2"/>
                <c:pt idx="0">
                  <c:v>8.7507730364873221E-2</c:v>
                </c:pt>
                <c:pt idx="1">
                  <c:v>8.2568807339449546E-2</c:v>
                </c:pt>
              </c:numCache>
            </c:numRef>
          </c:val>
          <c:smooth val="0"/>
          <c:extLst>
            <c:ext xmlns:c16="http://schemas.microsoft.com/office/drawing/2014/chart" uri="{C3380CC4-5D6E-409C-BE32-E72D297353CC}">
              <c16:uniqueId val="{00000002-B151-42B3-9C8A-D9D1C89EB119}"/>
            </c:ext>
          </c:extLst>
        </c:ser>
        <c:dLbls>
          <c:showLegendKey val="0"/>
          <c:showVal val="0"/>
          <c:showCatName val="0"/>
          <c:showSerName val="0"/>
          <c:showPercent val="0"/>
          <c:showBubbleSize val="0"/>
        </c:dLbls>
        <c:smooth val="0"/>
        <c:axId val="733234112"/>
        <c:axId val="733237392"/>
      </c:lineChart>
      <c:catAx>
        <c:axId val="733234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237392"/>
        <c:crosses val="autoZero"/>
        <c:auto val="1"/>
        <c:lblAlgn val="ctr"/>
        <c:lblOffset val="100"/>
        <c:noMultiLvlLbl val="0"/>
      </c:catAx>
      <c:valAx>
        <c:axId val="7332373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2341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'O365P pre-test+post test period'!$A$47</c:f>
              <c:strCache>
                <c:ptCount val="1"/>
                <c:pt idx="0">
                  <c:v>Organic Search</c:v>
                </c:pt>
              </c:strCache>
            </c:strRef>
          </c:tx>
          <c:spPr>
            <a:ln w="28575" cap="rnd">
              <a:solidFill>
                <a:schemeClr val="accent2"/>
              </a:solidFill>
              <a:round/>
            </a:ln>
            <a:effectLst/>
          </c:spPr>
          <c:marker>
            <c:symbol val="none"/>
          </c:marker>
          <c:cat>
            <c:strRef>
              <c:f>('O365P pre-test+post test period'!$B$32,'O365P pre-test+post test period'!$H$32)</c:f>
              <c:strCache>
                <c:ptCount val="2"/>
                <c:pt idx="0">
                  <c:v>Pre-Test Try</c:v>
                </c:pt>
                <c:pt idx="1">
                  <c:v>Test Period Buy</c:v>
                </c:pt>
              </c:strCache>
            </c:strRef>
          </c:cat>
          <c:val>
            <c:numRef>
              <c:f>('O365P pre-test+post test period'!$C$47,'O365P pre-test+post test period'!$I$47)</c:f>
              <c:numCache>
                <c:formatCode>0.00%</c:formatCode>
                <c:ptCount val="2"/>
                <c:pt idx="0">
                  <c:v>0.25077303648732219</c:v>
                </c:pt>
                <c:pt idx="1">
                  <c:v>0.14327062228654125</c:v>
                </c:pt>
              </c:numCache>
            </c:numRef>
          </c:val>
          <c:smooth val="0"/>
          <c:extLst>
            <c:ext xmlns:c16="http://schemas.microsoft.com/office/drawing/2014/chart" uri="{C3380CC4-5D6E-409C-BE32-E72D297353CC}">
              <c16:uniqueId val="{00000001-4C3C-4AE6-A649-3E1E13CECE73}"/>
            </c:ext>
          </c:extLst>
        </c:ser>
        <c:dLbls>
          <c:showLegendKey val="0"/>
          <c:showVal val="0"/>
          <c:showCatName val="0"/>
          <c:showSerName val="0"/>
          <c:showPercent val="0"/>
          <c:showBubbleSize val="0"/>
        </c:dLbls>
        <c:smooth val="0"/>
        <c:axId val="934070000"/>
        <c:axId val="934068360"/>
      </c:lineChart>
      <c:catAx>
        <c:axId val="934070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4068360"/>
        <c:crosses val="autoZero"/>
        <c:auto val="1"/>
        <c:lblAlgn val="ctr"/>
        <c:lblOffset val="100"/>
        <c:noMultiLvlLbl val="0"/>
      </c:catAx>
      <c:valAx>
        <c:axId val="9340683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4070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Entry</a:t>
            </a:r>
            <a:r>
              <a:rPr lang="en-US" baseline="0"/>
              <a:t> Channel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'pre-test+post test period'!$A$12</c:f>
              <c:strCache>
                <c:ptCount val="1"/>
                <c:pt idx="0">
                  <c:v>Store </c:v>
                </c:pt>
              </c:strCache>
            </c:strRef>
          </c:tx>
          <c:spPr>
            <a:ln w="28575" cap="rnd">
              <a:solidFill>
                <a:schemeClr val="accent1"/>
              </a:solidFill>
              <a:round/>
            </a:ln>
            <a:effectLst/>
          </c:spPr>
          <c:marker>
            <c:symbol val="none"/>
          </c:marker>
          <c:cat>
            <c:strRef>
              <c:f>'pre-test+post test period'!$C$4:$D$4</c:f>
              <c:strCache>
                <c:ptCount val="2"/>
                <c:pt idx="0">
                  <c:v>Pre-Test Buy</c:v>
                </c:pt>
                <c:pt idx="1">
                  <c:v>Test Period Buy</c:v>
                </c:pt>
              </c:strCache>
            </c:strRef>
          </c:cat>
          <c:val>
            <c:numRef>
              <c:f>('pre-test+post test period'!$C$12,'pre-test+post test period'!$E$12)</c:f>
              <c:numCache>
                <c:formatCode>0.00%</c:formatCode>
                <c:ptCount val="2"/>
                <c:pt idx="0">
                  <c:v>0.36707118728887778</c:v>
                </c:pt>
                <c:pt idx="1">
                  <c:v>0.44494607474291448</c:v>
                </c:pt>
              </c:numCache>
            </c:numRef>
          </c:val>
          <c:smooth val="0"/>
          <c:extLst>
            <c:ext xmlns:c16="http://schemas.microsoft.com/office/drawing/2014/chart" uri="{C3380CC4-5D6E-409C-BE32-E72D297353CC}">
              <c16:uniqueId val="{00000000-C8AE-4BA8-B9BA-B49BA89412AB}"/>
            </c:ext>
          </c:extLst>
        </c:ser>
        <c:dLbls>
          <c:showLegendKey val="0"/>
          <c:showVal val="0"/>
          <c:showCatName val="0"/>
          <c:showSerName val="0"/>
          <c:showPercent val="0"/>
          <c:showBubbleSize val="0"/>
        </c:dLbls>
        <c:smooth val="0"/>
        <c:axId val="806075952"/>
        <c:axId val="806069392"/>
      </c:lineChart>
      <c:catAx>
        <c:axId val="80607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069392"/>
        <c:crosses val="autoZero"/>
        <c:auto val="1"/>
        <c:lblAlgn val="ctr"/>
        <c:lblOffset val="100"/>
        <c:noMultiLvlLbl val="0"/>
      </c:catAx>
      <c:valAx>
        <c:axId val="8060693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0759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Page</a:t>
            </a:r>
            <a:r>
              <a:rPr lang="en-US" baseline="0"/>
              <a:t> Engagement</a:t>
            </a:r>
            <a:endParaRPr lang="en-US"/>
          </a:p>
        </c:rich>
      </c:tx>
      <c:overlay val="0"/>
      <c:spPr>
        <a:noFill/>
        <a:ln>
          <a:noFill/>
        </a:ln>
        <a:effectLst/>
      </c:spPr>
    </c:title>
    <c:autoTitleDeleted val="0"/>
    <c:plotArea>
      <c:layout/>
      <c:lineChart>
        <c:grouping val="standard"/>
        <c:varyColors val="0"/>
        <c:ser>
          <c:idx val="0"/>
          <c:order val="0"/>
          <c:tx>
            <c:strRef>
              <c:f>'pre-test+post test period'!$A$22</c:f>
              <c:strCache>
                <c:ptCount val="1"/>
                <c:pt idx="0">
                  <c:v>tab-TechSpecsTab</c:v>
                </c:pt>
              </c:strCache>
            </c:strRef>
          </c:tx>
          <c:spPr>
            <a:ln w="28575" cap="rnd">
              <a:solidFill>
                <a:schemeClr val="accent1"/>
              </a:solidFill>
              <a:round/>
            </a:ln>
            <a:effectLst/>
          </c:spPr>
          <c:marker>
            <c:symbol val="none"/>
          </c:marker>
          <c:cat>
            <c:strRef>
              <c:f>'pre-test+post test period'!$C$4:$D$4</c:f>
              <c:strCache>
                <c:ptCount val="2"/>
                <c:pt idx="0">
                  <c:v>Pre-Test Buy</c:v>
                </c:pt>
                <c:pt idx="1">
                  <c:v>Test Period Buy</c:v>
                </c:pt>
              </c:strCache>
            </c:strRef>
          </c:cat>
          <c:val>
            <c:numRef>
              <c:f>('pre-test+post test period'!$C$22,'pre-test+post test period'!$E$22)</c:f>
              <c:numCache>
                <c:formatCode>0.00%</c:formatCode>
                <c:ptCount val="2"/>
                <c:pt idx="0">
                  <c:v>1.2802869177196714E-2</c:v>
                </c:pt>
                <c:pt idx="1">
                  <c:v>1.580135440180587E-2</c:v>
                </c:pt>
              </c:numCache>
            </c:numRef>
          </c:val>
          <c:smooth val="0"/>
          <c:extLst>
            <c:ext xmlns:c16="http://schemas.microsoft.com/office/drawing/2014/chart" uri="{C3380CC4-5D6E-409C-BE32-E72D297353CC}">
              <c16:uniqueId val="{00000000-A584-4AFF-BF31-A70C3D6E4B20}"/>
            </c:ext>
          </c:extLst>
        </c:ser>
        <c:dLbls>
          <c:showLegendKey val="0"/>
          <c:showVal val="0"/>
          <c:showCatName val="0"/>
          <c:showSerName val="0"/>
          <c:showPercent val="0"/>
          <c:showBubbleSize val="0"/>
        </c:dLbls>
        <c:smooth val="0"/>
        <c:axId val="806075952"/>
        <c:axId val="806069392"/>
        <c:extLst>
          <c:ext xmlns:c15="http://schemas.microsoft.com/office/drawing/2012/chart" uri="{02D57815-91ED-43cb-92C2-25804820EDAC}">
            <c15:filteredLineSeries>
              <c15:ser>
                <c:idx val="4"/>
                <c:order val="1"/>
                <c:tx>
                  <c:strRef>
                    <c:extLst>
                      <c:ext uri="{02D57815-91ED-43cb-92C2-25804820EDAC}">
                        <c15:formulaRef>
                          <c15:sqref>'pre-test+post test period'!$A$26</c15:sqref>
                        </c15:formulaRef>
                      </c:ext>
                    </c:extLst>
                    <c:strCache>
                      <c:ptCount val="1"/>
                      <c:pt idx="0">
                        <c:v>Trial link CTR</c:v>
                      </c:pt>
                    </c:strCache>
                  </c:strRef>
                </c:tx>
                <c:marker>
                  <c:symbol val="none"/>
                </c:marker>
                <c:val>
                  <c:numRef>
                    <c:extLst>
                      <c:ext uri="{02D57815-91ED-43cb-92C2-25804820EDAC}">
                        <c15:formulaRef>
                          <c15:sqref>('pre-test+post test period'!$C$26,'pre-test+post test period'!$F$26)</c15:sqref>
                        </c15:formulaRef>
                      </c:ext>
                    </c:extLst>
                    <c:numCache>
                      <c:formatCode>0.0%</c:formatCode>
                      <c:ptCount val="2"/>
                      <c:pt idx="0" formatCode="0.00%">
                        <c:v>1.75153259101714E-3</c:v>
                      </c:pt>
                      <c:pt idx="1">
                        <c:v>-0.57040739546382901</c:v>
                      </c:pt>
                    </c:numCache>
                  </c:numRef>
                </c:val>
                <c:smooth val="0"/>
                <c:extLst>
                  <c:ext xmlns:c16="http://schemas.microsoft.com/office/drawing/2014/chart" uri="{C3380CC4-5D6E-409C-BE32-E72D297353CC}">
                    <c16:uniqueId val="{00000004-A584-4AFF-BF31-A70C3D6E4B20}"/>
                  </c:ext>
                </c:extLst>
              </c15:ser>
            </c15:filteredLineSeries>
          </c:ext>
        </c:extLst>
      </c:lineChart>
      <c:catAx>
        <c:axId val="80607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069392"/>
        <c:crosses val="autoZero"/>
        <c:auto val="1"/>
        <c:lblAlgn val="ctr"/>
        <c:lblOffset val="100"/>
        <c:noMultiLvlLbl val="0"/>
      </c:catAx>
      <c:valAx>
        <c:axId val="8060693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075952"/>
        <c:crosses val="autoZero"/>
        <c:crossBetween val="between"/>
      </c:valAx>
    </c:plotArea>
    <c:legend>
      <c:legendPos val="r"/>
      <c:layout>
        <c:manualLayout>
          <c:xMode val="edge"/>
          <c:yMode val="edge"/>
          <c:x val="0.625"/>
          <c:y val="0.15268853893263343"/>
          <c:w val="0.3735327518795723"/>
          <c:h val="0.7647340332458443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Traffic Channel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'pre-test+post test period'!$A$18</c:f>
              <c:strCache>
                <c:ptCount val="1"/>
                <c:pt idx="0">
                  <c:v>Paid Search</c:v>
                </c:pt>
              </c:strCache>
            </c:strRef>
          </c:tx>
          <c:spPr>
            <a:ln w="28575" cap="rnd">
              <a:solidFill>
                <a:schemeClr val="accent1"/>
              </a:solidFill>
              <a:round/>
            </a:ln>
            <a:effectLst/>
          </c:spPr>
          <c:marker>
            <c:symbol val="none"/>
          </c:marker>
          <c:cat>
            <c:strRef>
              <c:f>'pre-test+post test period'!$C$4:$D$4</c:f>
              <c:strCache>
                <c:ptCount val="2"/>
                <c:pt idx="0">
                  <c:v>Pre-Test Buy</c:v>
                </c:pt>
                <c:pt idx="1">
                  <c:v>Test Period Buy</c:v>
                </c:pt>
              </c:strCache>
            </c:strRef>
          </c:cat>
          <c:val>
            <c:numRef>
              <c:f>('pre-test+post test period'!$C$18,'pre-test+post test period'!$E$18)</c:f>
              <c:numCache>
                <c:formatCode>0.00%</c:formatCode>
                <c:ptCount val="2"/>
                <c:pt idx="0">
                  <c:v>0.18553734517702991</c:v>
                </c:pt>
                <c:pt idx="1">
                  <c:v>0.20968146476047153</c:v>
                </c:pt>
              </c:numCache>
            </c:numRef>
          </c:val>
          <c:smooth val="0"/>
          <c:extLst>
            <c:ext xmlns:c16="http://schemas.microsoft.com/office/drawing/2014/chart" uri="{C3380CC4-5D6E-409C-BE32-E72D297353CC}">
              <c16:uniqueId val="{00000000-02C7-43D2-BA92-2E6EDB604307}"/>
            </c:ext>
          </c:extLst>
        </c:ser>
        <c:dLbls>
          <c:showLegendKey val="0"/>
          <c:showVal val="0"/>
          <c:showCatName val="0"/>
          <c:showSerName val="0"/>
          <c:showPercent val="0"/>
          <c:showBubbleSize val="0"/>
        </c:dLbls>
        <c:smooth val="0"/>
        <c:axId val="848394288"/>
        <c:axId val="848391008"/>
      </c:lineChart>
      <c:catAx>
        <c:axId val="84839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391008"/>
        <c:crosses val="autoZero"/>
        <c:auto val="1"/>
        <c:lblAlgn val="ctr"/>
        <c:lblOffset val="100"/>
        <c:noMultiLvlLbl val="0"/>
      </c:catAx>
      <c:valAx>
        <c:axId val="8483910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394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Tabs Engaged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strRef>
              <c:f>'Pre-test BUY TRY'!$A$19</c:f>
              <c:strCache>
                <c:ptCount val="1"/>
                <c:pt idx="0">
                  <c:v>tab-TechSpecsTab</c:v>
                </c:pt>
              </c:strCache>
            </c:strRef>
          </c:tx>
          <c:spPr>
            <a:solidFill>
              <a:schemeClr val="accent5"/>
            </a:solidFill>
            <a:ln>
              <a:noFill/>
            </a:ln>
            <a:effectLst/>
          </c:spPr>
          <c:invertIfNegative val="0"/>
          <c:cat>
            <c:strRef>
              <c:f>('Pre-test BUY TRY'!$B$2,'Pre-test BUY TRY'!$D$2)</c:f>
              <c:strCache>
                <c:ptCount val="2"/>
                <c:pt idx="0">
                  <c:v>Buy</c:v>
                </c:pt>
                <c:pt idx="1">
                  <c:v>Try</c:v>
                </c:pt>
              </c:strCache>
            </c:strRef>
          </c:cat>
          <c:val>
            <c:numRef>
              <c:f>('Pre-test BUY TRY'!$C$19,'Pre-test BUY TRY'!$E$19)</c:f>
              <c:numCache>
                <c:formatCode>0.00%</c:formatCode>
                <c:ptCount val="2"/>
                <c:pt idx="0">
                  <c:v>1.2802869177196714E-2</c:v>
                </c:pt>
                <c:pt idx="1">
                  <c:v>1.368539687650942E-2</c:v>
                </c:pt>
              </c:numCache>
            </c:numRef>
          </c:val>
          <c:extLst>
            <c:ext xmlns:c16="http://schemas.microsoft.com/office/drawing/2014/chart" uri="{C3380CC4-5D6E-409C-BE32-E72D297353CC}">
              <c16:uniqueId val="{00000000-263F-44F5-B927-6155914DF647}"/>
            </c:ext>
          </c:extLst>
        </c:ser>
        <c:ser>
          <c:idx val="0"/>
          <c:order val="1"/>
          <c:tx>
            <c:strRef>
              <c:f>'Pre-test BUY TRY'!$A$20</c:f>
              <c:strCache>
                <c:ptCount val="1"/>
                <c:pt idx="0">
                  <c:v>tab-FAQTab</c:v>
                </c:pt>
              </c:strCache>
            </c:strRef>
          </c:tx>
          <c:spPr>
            <a:solidFill>
              <a:schemeClr val="accent1"/>
            </a:solidFill>
            <a:ln>
              <a:noFill/>
            </a:ln>
            <a:effectLst/>
          </c:spPr>
          <c:invertIfNegative val="0"/>
          <c:val>
            <c:numRef>
              <c:f>('Pre-test BUY TRY'!$C$20,'Pre-test BUY TRY'!$E$20)</c:f>
              <c:numCache>
                <c:formatCode>0.00%</c:formatCode>
                <c:ptCount val="2"/>
                <c:pt idx="0">
                  <c:v>7.4231619333583552E-3</c:v>
                </c:pt>
                <c:pt idx="1">
                  <c:v>7.2452101110932216E-3</c:v>
                </c:pt>
              </c:numCache>
            </c:numRef>
          </c:val>
          <c:extLst>
            <c:ext xmlns:c16="http://schemas.microsoft.com/office/drawing/2014/chart" uri="{C3380CC4-5D6E-409C-BE32-E72D297353CC}">
              <c16:uniqueId val="{00000001-263F-44F5-B927-6155914DF647}"/>
            </c:ext>
          </c:extLst>
        </c:ser>
        <c:ser>
          <c:idx val="1"/>
          <c:order val="2"/>
          <c:tx>
            <c:strRef>
              <c:f>'Pre-test BUY TRY'!$A$21</c:f>
              <c:strCache>
                <c:ptCount val="1"/>
                <c:pt idx="0">
                  <c:v>tab-OverviewTab</c:v>
                </c:pt>
              </c:strCache>
            </c:strRef>
          </c:tx>
          <c:spPr>
            <a:solidFill>
              <a:schemeClr val="accent2"/>
            </a:solidFill>
            <a:ln>
              <a:noFill/>
            </a:ln>
            <a:effectLst/>
          </c:spPr>
          <c:invertIfNegative val="0"/>
          <c:val>
            <c:numRef>
              <c:f>('Pre-test BUY TRY'!$C$21,'Pre-test BUY TRY'!$E$21)</c:f>
              <c:numCache>
                <c:formatCode>0.00%</c:formatCode>
                <c:ptCount val="2"/>
                <c:pt idx="0">
                  <c:v>2.1685641603069353E-3</c:v>
                </c:pt>
                <c:pt idx="1">
                  <c:v>2.2540653678956688E-3</c:v>
                </c:pt>
              </c:numCache>
            </c:numRef>
          </c:val>
          <c:extLst>
            <c:ext xmlns:c16="http://schemas.microsoft.com/office/drawing/2014/chart" uri="{C3380CC4-5D6E-409C-BE32-E72D297353CC}">
              <c16:uniqueId val="{00000002-263F-44F5-B927-6155914DF647}"/>
            </c:ext>
          </c:extLst>
        </c:ser>
        <c:ser>
          <c:idx val="2"/>
          <c:order val="3"/>
          <c:tx>
            <c:strRef>
              <c:f>'Pre-test BUY TRY'!$A$22</c:f>
              <c:strCache>
                <c:ptCount val="1"/>
                <c:pt idx="0">
                  <c:v>tab-ReviewsTab</c:v>
                </c:pt>
              </c:strCache>
            </c:strRef>
          </c:tx>
          <c:spPr>
            <a:solidFill>
              <a:schemeClr val="accent3"/>
            </a:solidFill>
            <a:ln>
              <a:noFill/>
            </a:ln>
            <a:effectLst/>
          </c:spPr>
          <c:invertIfNegative val="0"/>
          <c:val>
            <c:numRef>
              <c:f>('Pre-test BUY TRY'!$C$22,'Pre-test BUY TRY'!$E$22)</c:f>
              <c:numCache>
                <c:formatCode>0.00%</c:formatCode>
                <c:ptCount val="2"/>
                <c:pt idx="0">
                  <c:v>3.6698778097501981E-3</c:v>
                </c:pt>
                <c:pt idx="1">
                  <c:v>3.5421027209789082E-3</c:v>
                </c:pt>
              </c:numCache>
            </c:numRef>
          </c:val>
          <c:extLst>
            <c:ext xmlns:c16="http://schemas.microsoft.com/office/drawing/2014/chart" uri="{C3380CC4-5D6E-409C-BE32-E72D297353CC}">
              <c16:uniqueId val="{00000003-263F-44F5-B927-6155914DF647}"/>
            </c:ext>
          </c:extLst>
        </c:ser>
        <c:dLbls>
          <c:showLegendKey val="0"/>
          <c:showVal val="0"/>
          <c:showCatName val="0"/>
          <c:showSerName val="0"/>
          <c:showPercent val="0"/>
          <c:showBubbleSize val="0"/>
        </c:dLbls>
        <c:gapWidth val="219"/>
        <c:overlap val="-27"/>
        <c:axId val="1114883544"/>
        <c:axId val="1114886824"/>
        <c:extLst/>
      </c:barChart>
      <c:catAx>
        <c:axId val="1114883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4886824"/>
        <c:crosses val="autoZero"/>
        <c:auto val="1"/>
        <c:lblAlgn val="ctr"/>
        <c:lblOffset val="100"/>
        <c:noMultiLvlLbl val="0"/>
      </c:catAx>
      <c:valAx>
        <c:axId val="11148868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4883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Entry Channel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strRef>
              <c:f>'Pre-test BUY TRY'!$A$9</c:f>
              <c:strCache>
                <c:ptCount val="1"/>
                <c:pt idx="0">
                  <c:v>Store </c:v>
                </c:pt>
              </c:strCache>
            </c:strRef>
          </c:tx>
          <c:spPr>
            <a:solidFill>
              <a:schemeClr val="accent5"/>
            </a:solidFill>
            <a:ln>
              <a:noFill/>
            </a:ln>
            <a:effectLst/>
          </c:spPr>
          <c:invertIfNegative val="0"/>
          <c:cat>
            <c:strRef>
              <c:f>('Pre-test BUY TRY'!$B$2,'Pre-test BUY TRY'!$D$2)</c:f>
              <c:strCache>
                <c:ptCount val="2"/>
                <c:pt idx="0">
                  <c:v>Buy</c:v>
                </c:pt>
                <c:pt idx="1">
                  <c:v>Try</c:v>
                </c:pt>
              </c:strCache>
            </c:strRef>
          </c:cat>
          <c:val>
            <c:numRef>
              <c:f>('Pre-test BUY TRY'!$C$9,'Pre-test BUY TRY'!$E$9)</c:f>
              <c:numCache>
                <c:formatCode>0.00%</c:formatCode>
                <c:ptCount val="2"/>
                <c:pt idx="0">
                  <c:v>0.36707118728887778</c:v>
                </c:pt>
                <c:pt idx="1">
                  <c:v>0.48526807277411044</c:v>
                </c:pt>
              </c:numCache>
            </c:numRef>
          </c:val>
          <c:extLst>
            <c:ext xmlns:c16="http://schemas.microsoft.com/office/drawing/2014/chart" uri="{C3380CC4-5D6E-409C-BE32-E72D297353CC}">
              <c16:uniqueId val="{00000000-3605-49F5-B9F0-7153C071B67D}"/>
            </c:ext>
          </c:extLst>
        </c:ser>
        <c:ser>
          <c:idx val="3"/>
          <c:order val="1"/>
          <c:tx>
            <c:strRef>
              <c:f>'Pre-test BUY TRY'!$A$10</c:f>
              <c:strCache>
                <c:ptCount val="1"/>
                <c:pt idx="0">
                  <c:v>O365 Web</c:v>
                </c:pt>
              </c:strCache>
            </c:strRef>
          </c:tx>
          <c:spPr>
            <a:solidFill>
              <a:schemeClr val="accent4"/>
            </a:solidFill>
            <a:ln>
              <a:noFill/>
            </a:ln>
            <a:effectLst/>
          </c:spPr>
          <c:invertIfNegative val="0"/>
          <c:cat>
            <c:strRef>
              <c:f>('Pre-test BUY TRY'!$B$2,'Pre-test BUY TRY'!$D$2)</c:f>
              <c:strCache>
                <c:ptCount val="2"/>
                <c:pt idx="0">
                  <c:v>Buy</c:v>
                </c:pt>
                <c:pt idx="1">
                  <c:v>Try</c:v>
                </c:pt>
              </c:strCache>
            </c:strRef>
          </c:cat>
          <c:val>
            <c:numRef>
              <c:f>('Pre-test BUY TRY'!$C$10,'Pre-test BUY TRY'!$E$10)</c:f>
              <c:numCache>
                <c:formatCode>0.00%</c:formatCode>
                <c:ptCount val="2"/>
                <c:pt idx="0">
                  <c:v>0.27248842737395224</c:v>
                </c:pt>
                <c:pt idx="1">
                  <c:v>0.30075672194493641</c:v>
                </c:pt>
              </c:numCache>
            </c:numRef>
          </c:val>
          <c:extLst>
            <c:ext xmlns:c16="http://schemas.microsoft.com/office/drawing/2014/chart" uri="{C3380CC4-5D6E-409C-BE32-E72D297353CC}">
              <c16:uniqueId val="{00000001-3605-49F5-B9F0-7153C071B67D}"/>
            </c:ext>
          </c:extLst>
        </c:ser>
        <c:ser>
          <c:idx val="0"/>
          <c:order val="2"/>
          <c:tx>
            <c:strRef>
              <c:f>'Pre-test BUY TRY'!$A$11</c:f>
              <c:strCache>
                <c:ptCount val="1"/>
                <c:pt idx="0">
                  <c:v>Office.com</c:v>
                </c:pt>
              </c:strCache>
            </c:strRef>
          </c:tx>
          <c:spPr>
            <a:solidFill>
              <a:schemeClr val="accent1"/>
            </a:solidFill>
            <a:ln>
              <a:noFill/>
            </a:ln>
            <a:effectLst/>
          </c:spPr>
          <c:invertIfNegative val="0"/>
          <c:val>
            <c:numRef>
              <c:f>('Pre-test BUY TRY'!$C$11,'Pre-test BUY TRY'!$E$11)</c:f>
              <c:numCache>
                <c:formatCode>0.00%</c:formatCode>
                <c:ptCount val="2"/>
                <c:pt idx="0">
                  <c:v>6.9602568914466825E-2</c:v>
                </c:pt>
                <c:pt idx="1">
                  <c:v>6.053775559491225E-2</c:v>
                </c:pt>
              </c:numCache>
            </c:numRef>
          </c:val>
          <c:extLst>
            <c:ext xmlns:c16="http://schemas.microsoft.com/office/drawing/2014/chart" uri="{C3380CC4-5D6E-409C-BE32-E72D297353CC}">
              <c16:uniqueId val="{00000002-3605-49F5-B9F0-7153C071B67D}"/>
            </c:ext>
          </c:extLst>
        </c:ser>
        <c:dLbls>
          <c:showLegendKey val="0"/>
          <c:showVal val="0"/>
          <c:showCatName val="0"/>
          <c:showSerName val="0"/>
          <c:showPercent val="0"/>
          <c:showBubbleSize val="0"/>
        </c:dLbls>
        <c:gapWidth val="219"/>
        <c:axId val="647244488"/>
        <c:axId val="647247440"/>
      </c:barChart>
      <c:catAx>
        <c:axId val="647244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247440"/>
        <c:crosses val="autoZero"/>
        <c:auto val="1"/>
        <c:lblAlgn val="ctr"/>
        <c:lblOffset val="100"/>
        <c:noMultiLvlLbl val="0"/>
      </c:catAx>
      <c:valAx>
        <c:axId val="6472474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244488"/>
        <c:crosses val="autoZero"/>
        <c:crossBetween val="between"/>
      </c:valAx>
      <c:spPr>
        <a:noFill/>
        <a:ln>
          <a:noFill/>
        </a:ln>
        <a:effectLst/>
      </c:spPr>
    </c:plotArea>
    <c:legend>
      <c:legendPos val="r"/>
      <c:layout>
        <c:manualLayout>
          <c:xMode val="edge"/>
          <c:yMode val="edge"/>
          <c:x val="0.59803608146989329"/>
          <c:y val="0.20270773845576995"/>
          <c:w val="0.33451546146032152"/>
          <c:h val="0.366850393700787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New /Return Visitor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'pre-test+post test period'!$A$10</c:f>
              <c:strCache>
                <c:ptCount val="1"/>
                <c:pt idx="0">
                  <c:v>Return visitors</c:v>
                </c:pt>
              </c:strCache>
            </c:strRef>
          </c:tx>
          <c:spPr>
            <a:ln w="19050" cap="rnd">
              <a:solidFill>
                <a:schemeClr val="accent1">
                  <a:lumMod val="75000"/>
                </a:schemeClr>
              </a:solidFill>
              <a:round/>
            </a:ln>
            <a:effectLst/>
          </c:spPr>
          <c:marker>
            <c:symbol val="none"/>
          </c:marker>
          <c:cat>
            <c:strRef>
              <c:f>'pre-test+post test period'!$C$4:$D$4</c:f>
              <c:strCache>
                <c:ptCount val="2"/>
                <c:pt idx="0">
                  <c:v>Pre-Test Buy</c:v>
                </c:pt>
                <c:pt idx="1">
                  <c:v>Test Period Buy</c:v>
                </c:pt>
              </c:strCache>
            </c:strRef>
          </c:cat>
          <c:val>
            <c:numRef>
              <c:f>('pre-test+post test period'!$C$10,'pre-test+post test period'!$E$10)</c:f>
              <c:numCache>
                <c:formatCode>0.00%</c:formatCode>
                <c:ptCount val="2"/>
                <c:pt idx="0">
                  <c:v>0.28449893656949832</c:v>
                </c:pt>
                <c:pt idx="1">
                  <c:v>0.30474040632054178</c:v>
                </c:pt>
              </c:numCache>
            </c:numRef>
          </c:val>
          <c:smooth val="0"/>
          <c:extLst>
            <c:ext xmlns:c16="http://schemas.microsoft.com/office/drawing/2014/chart" uri="{C3380CC4-5D6E-409C-BE32-E72D297353CC}">
              <c16:uniqueId val="{00000001-20CF-4505-BFDB-3041A47036A6}"/>
            </c:ext>
          </c:extLst>
        </c:ser>
        <c:dLbls>
          <c:showLegendKey val="0"/>
          <c:showVal val="0"/>
          <c:showCatName val="0"/>
          <c:showSerName val="0"/>
          <c:showPercent val="0"/>
          <c:showBubbleSize val="0"/>
        </c:dLbls>
        <c:smooth val="0"/>
        <c:axId val="848387728"/>
        <c:axId val="848386744"/>
      </c:lineChart>
      <c:catAx>
        <c:axId val="8483877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386744"/>
        <c:crosses val="autoZero"/>
        <c:auto val="1"/>
        <c:lblAlgn val="ctr"/>
        <c:lblOffset val="100"/>
        <c:noMultiLvlLbl val="0"/>
      </c:catAx>
      <c:valAx>
        <c:axId val="8483867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387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Entry</a:t>
            </a:r>
            <a:r>
              <a:rPr lang="en-US" baseline="0"/>
              <a:t> Channel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'pre-test+post test period'!$A$14</c:f>
              <c:strCache>
                <c:ptCount val="1"/>
                <c:pt idx="0">
                  <c:v>Office.com</c:v>
                </c:pt>
              </c:strCache>
            </c:strRef>
          </c:tx>
          <c:spPr>
            <a:ln w="19050" cap="rnd">
              <a:solidFill>
                <a:srgbClr val="C00000"/>
              </a:solidFill>
              <a:round/>
            </a:ln>
            <a:effectLst/>
          </c:spPr>
          <c:marker>
            <c:symbol val="none"/>
          </c:marker>
          <c:cat>
            <c:strRef>
              <c:f>'pre-test+post test period'!$C$4:$D$4</c:f>
              <c:strCache>
                <c:ptCount val="2"/>
                <c:pt idx="0">
                  <c:v>Pre-Test Buy</c:v>
                </c:pt>
                <c:pt idx="1">
                  <c:v>Test Period Buy</c:v>
                </c:pt>
              </c:strCache>
            </c:strRef>
          </c:cat>
          <c:val>
            <c:numRef>
              <c:f>('pre-test+post test period'!$C$14,'pre-test+post test period'!$E$14)</c:f>
              <c:numCache>
                <c:formatCode>0.00%</c:formatCode>
                <c:ptCount val="2"/>
                <c:pt idx="0">
                  <c:v>6.9602568914466825E-2</c:v>
                </c:pt>
                <c:pt idx="1">
                  <c:v>5.9944820667168296E-2</c:v>
                </c:pt>
              </c:numCache>
            </c:numRef>
          </c:val>
          <c:smooth val="0"/>
          <c:extLst>
            <c:ext xmlns:c16="http://schemas.microsoft.com/office/drawing/2014/chart" uri="{C3380CC4-5D6E-409C-BE32-E72D297353CC}">
              <c16:uniqueId val="{00000000-328B-4118-A7EF-3167569181CA}"/>
            </c:ext>
          </c:extLst>
        </c:ser>
        <c:dLbls>
          <c:showLegendKey val="0"/>
          <c:showVal val="0"/>
          <c:showCatName val="0"/>
          <c:showSerName val="0"/>
          <c:showPercent val="0"/>
          <c:showBubbleSize val="0"/>
        </c:dLbls>
        <c:smooth val="0"/>
        <c:axId val="847198880"/>
        <c:axId val="847197240"/>
      </c:lineChart>
      <c:catAx>
        <c:axId val="847198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7197240"/>
        <c:crosses val="autoZero"/>
        <c:auto val="1"/>
        <c:lblAlgn val="ctr"/>
        <c:lblOffset val="100"/>
        <c:noMultiLvlLbl val="0"/>
      </c:catAx>
      <c:valAx>
        <c:axId val="8471972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7198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Tabs Engaged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'pre-test+post test period'!$A$23</c:f>
              <c:strCache>
                <c:ptCount val="1"/>
                <c:pt idx="0">
                  <c:v>tab-FAQTab</c:v>
                </c:pt>
              </c:strCache>
            </c:strRef>
          </c:tx>
          <c:spPr>
            <a:ln w="19050" cap="rnd">
              <a:solidFill>
                <a:schemeClr val="accent1">
                  <a:lumMod val="75000"/>
                </a:schemeClr>
              </a:solidFill>
              <a:round/>
            </a:ln>
            <a:effectLst/>
          </c:spPr>
          <c:marker>
            <c:symbol val="none"/>
          </c:marker>
          <c:cat>
            <c:strRef>
              <c:f>'pre-test+post test period'!$C$4:$D$4</c:f>
              <c:strCache>
                <c:ptCount val="2"/>
                <c:pt idx="0">
                  <c:v>Pre-Test Buy</c:v>
                </c:pt>
                <c:pt idx="1">
                  <c:v>Test Period Buy</c:v>
                </c:pt>
              </c:strCache>
            </c:strRef>
          </c:cat>
          <c:val>
            <c:numRef>
              <c:f>('pre-test+post test period'!$C$23,'pre-test+post test period'!$E$23)</c:f>
              <c:numCache>
                <c:formatCode>0.00%</c:formatCode>
                <c:ptCount val="2"/>
                <c:pt idx="0">
                  <c:v>7.4231619333583552E-3</c:v>
                </c:pt>
                <c:pt idx="1">
                  <c:v>1.0283421118635566E-2</c:v>
                </c:pt>
              </c:numCache>
            </c:numRef>
          </c:val>
          <c:smooth val="0"/>
          <c:extLst>
            <c:ext xmlns:c16="http://schemas.microsoft.com/office/drawing/2014/chart" uri="{C3380CC4-5D6E-409C-BE32-E72D297353CC}">
              <c16:uniqueId val="{00000000-41C8-4150-AA0D-AD7D85993803}"/>
            </c:ext>
          </c:extLst>
        </c:ser>
        <c:ser>
          <c:idx val="1"/>
          <c:order val="1"/>
          <c:tx>
            <c:strRef>
              <c:f>'pre-test+post test period'!$A$25</c:f>
              <c:strCache>
                <c:ptCount val="1"/>
                <c:pt idx="0">
                  <c:v>tab-ReviewsTab</c:v>
                </c:pt>
              </c:strCache>
            </c:strRef>
          </c:tx>
          <c:spPr>
            <a:ln w="19050" cap="rnd">
              <a:solidFill>
                <a:schemeClr val="accent2"/>
              </a:solidFill>
              <a:round/>
            </a:ln>
            <a:effectLst/>
          </c:spPr>
          <c:marker>
            <c:symbol val="none"/>
          </c:marker>
          <c:cat>
            <c:strRef>
              <c:f>'pre-test+post test period'!$C$4:$D$4</c:f>
              <c:strCache>
                <c:ptCount val="2"/>
                <c:pt idx="0">
                  <c:v>Pre-Test Buy</c:v>
                </c:pt>
                <c:pt idx="1">
                  <c:v>Test Period Buy</c:v>
                </c:pt>
              </c:strCache>
            </c:strRef>
          </c:cat>
          <c:val>
            <c:numRef>
              <c:f>('pre-test+post test period'!$C$25,'pre-test+post test period'!$E$25)</c:f>
              <c:numCache>
                <c:formatCode>0.00%</c:formatCode>
                <c:ptCount val="2"/>
                <c:pt idx="0">
                  <c:v>3.6698778097501981E-3</c:v>
                </c:pt>
                <c:pt idx="1">
                  <c:v>3.7622272385252069E-3</c:v>
                </c:pt>
              </c:numCache>
            </c:numRef>
          </c:val>
          <c:smooth val="0"/>
          <c:extLst>
            <c:ext xmlns:c16="http://schemas.microsoft.com/office/drawing/2014/chart" uri="{C3380CC4-5D6E-409C-BE32-E72D297353CC}">
              <c16:uniqueId val="{00000001-41C8-4150-AA0D-AD7D85993803}"/>
            </c:ext>
          </c:extLst>
        </c:ser>
        <c:dLbls>
          <c:showLegendKey val="0"/>
          <c:showVal val="0"/>
          <c:showCatName val="0"/>
          <c:showSerName val="0"/>
          <c:showPercent val="0"/>
          <c:showBubbleSize val="0"/>
        </c:dLbls>
        <c:smooth val="0"/>
        <c:axId val="333625688"/>
        <c:axId val="333626344"/>
      </c:lineChart>
      <c:catAx>
        <c:axId val="333625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3626344"/>
        <c:crosses val="autoZero"/>
        <c:auto val="1"/>
        <c:lblAlgn val="ctr"/>
        <c:lblOffset val="100"/>
        <c:noMultiLvlLbl val="0"/>
      </c:catAx>
      <c:valAx>
        <c:axId val="333626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3625688"/>
        <c:crosses val="autoZero"/>
        <c:crossBetween val="between"/>
      </c:valAx>
      <c:spPr>
        <a:noFill/>
        <a:ln>
          <a:noFill/>
        </a:ln>
        <a:effectLst/>
      </c:spPr>
    </c:plotArea>
    <c:legend>
      <c:legendPos val="r"/>
      <c:layout>
        <c:manualLayout>
          <c:xMode val="edge"/>
          <c:yMode val="edge"/>
          <c:x val="0.64874551971326166"/>
          <c:y val="0.30616404199475067"/>
          <c:w val="0.32437275985663083"/>
          <c:h val="0.435560804899387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Traffic</a:t>
            </a:r>
            <a:r>
              <a:rPr lang="en-US" baseline="0"/>
              <a:t> Channel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'pre-test+post test period'!$A$16</c:f>
              <c:strCache>
                <c:ptCount val="1"/>
                <c:pt idx="0">
                  <c:v>Direct</c:v>
                </c:pt>
              </c:strCache>
            </c:strRef>
          </c:tx>
          <c:spPr>
            <a:ln w="19050" cap="rnd" cmpd="sng" algn="ctr">
              <a:solidFill>
                <a:srgbClr val="C00000"/>
              </a:solidFill>
              <a:prstDash val="solid"/>
              <a:round/>
            </a:ln>
            <a:effectLst/>
          </c:spPr>
          <c:marker>
            <c:symbol val="none"/>
          </c:marker>
          <c:cat>
            <c:strRef>
              <c:f>'pre-test+post test period'!$C$4:$D$4</c:f>
              <c:strCache>
                <c:ptCount val="2"/>
                <c:pt idx="0">
                  <c:v>Pre-Test Buy</c:v>
                </c:pt>
                <c:pt idx="1">
                  <c:v>Test Period Buy</c:v>
                </c:pt>
              </c:strCache>
            </c:strRef>
          </c:cat>
          <c:val>
            <c:numRef>
              <c:f>('pre-test+post test period'!$C$16,'pre-test+post test period'!$E$16)</c:f>
              <c:numCache>
                <c:formatCode>0.00%</c:formatCode>
                <c:ptCount val="2"/>
                <c:pt idx="0">
                  <c:v>0.34651153092289089</c:v>
                </c:pt>
                <c:pt idx="1">
                  <c:v>0.31627790318535237</c:v>
                </c:pt>
              </c:numCache>
            </c:numRef>
          </c:val>
          <c:smooth val="0"/>
          <c:extLst>
            <c:ext xmlns:c16="http://schemas.microsoft.com/office/drawing/2014/chart" uri="{C3380CC4-5D6E-409C-BE32-E72D297353CC}">
              <c16:uniqueId val="{00000000-D79C-4B36-B119-0CE8F9103FB2}"/>
            </c:ext>
          </c:extLst>
        </c:ser>
        <c:ser>
          <c:idx val="1"/>
          <c:order val="1"/>
          <c:tx>
            <c:strRef>
              <c:f>'pre-test+post test period'!$A$17</c:f>
              <c:strCache>
                <c:ptCount val="1"/>
                <c:pt idx="0">
                  <c:v>O&amp;O</c:v>
                </c:pt>
              </c:strCache>
            </c:strRef>
          </c:tx>
          <c:spPr>
            <a:ln w="19050" cap="rnd" cmpd="sng" algn="ctr">
              <a:solidFill>
                <a:srgbClr val="0078D4">
                  <a:lumMod val="75000"/>
                </a:srgbClr>
              </a:solidFill>
              <a:prstDash val="solid"/>
              <a:round/>
            </a:ln>
            <a:effectLst/>
          </c:spPr>
          <c:marker>
            <c:symbol val="none"/>
          </c:marker>
          <c:val>
            <c:numRef>
              <c:f>('pre-test+post test period'!$C$17,'pre-test+post test period'!$E$17)</c:f>
              <c:numCache>
                <c:formatCode>0.00%</c:formatCode>
                <c:ptCount val="2"/>
                <c:pt idx="0">
                  <c:v>0.26243796655406815</c:v>
                </c:pt>
                <c:pt idx="1">
                  <c:v>0.29872084273890143</c:v>
                </c:pt>
              </c:numCache>
            </c:numRef>
          </c:val>
          <c:smooth val="0"/>
          <c:extLst>
            <c:ext xmlns:c16="http://schemas.microsoft.com/office/drawing/2014/chart" uri="{C3380CC4-5D6E-409C-BE32-E72D297353CC}">
              <c16:uniqueId val="{00000001-D79C-4B36-B119-0CE8F9103FB2}"/>
            </c:ext>
          </c:extLst>
        </c:ser>
        <c:dLbls>
          <c:showLegendKey val="0"/>
          <c:showVal val="0"/>
          <c:showCatName val="0"/>
          <c:showSerName val="0"/>
          <c:showPercent val="0"/>
          <c:showBubbleSize val="0"/>
        </c:dLbls>
        <c:smooth val="0"/>
        <c:axId val="806075952"/>
        <c:axId val="806069392"/>
      </c:lineChart>
      <c:catAx>
        <c:axId val="806075952"/>
        <c:scaling>
          <c:orientation val="minMax"/>
        </c:scaling>
        <c:delete val="0"/>
        <c:axPos val="b"/>
        <c:numFmt formatCode="General" sourceLinked="1"/>
        <c:majorTickMark val="none"/>
        <c:minorTickMark val="none"/>
        <c:tickLblPos val="nextTo"/>
        <c:spPr>
          <a:noFill/>
          <a:ln w="6350"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069392"/>
        <c:crosses val="autoZero"/>
        <c:auto val="1"/>
        <c:lblAlgn val="ctr"/>
        <c:lblOffset val="100"/>
        <c:noMultiLvlLbl val="0"/>
      </c:catAx>
      <c:valAx>
        <c:axId val="806069392"/>
        <c:scaling>
          <c:orientation val="minMax"/>
        </c:scaling>
        <c:delete val="0"/>
        <c:axPos val="l"/>
        <c:majorGridlines>
          <c:spPr>
            <a:ln w="6350" cap="flat" cmpd="sng" algn="ctr">
              <a:solidFill>
                <a:schemeClr val="tx1">
                  <a:lumMod val="15000"/>
                  <a:lumOff val="85000"/>
                </a:schemeClr>
              </a:solidFill>
              <a:prstDash val="solid"/>
              <a:round/>
            </a:ln>
            <a:effectLst/>
          </c:spPr>
        </c:majorGridlines>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075952"/>
        <c:crosses val="autoZero"/>
        <c:crossBetween val="between"/>
      </c:valAx>
      <c:spPr>
        <a:noFill/>
        <a:ln>
          <a:noFill/>
        </a:ln>
        <a:effectLst/>
      </c:spPr>
    </c:plotArea>
    <c:legend>
      <c:legendPos val="r"/>
      <c:layout>
        <c:manualLayout>
          <c:xMode val="edge"/>
          <c:yMode val="edge"/>
          <c:x val="0.625"/>
          <c:y val="0.44261810871281237"/>
          <c:w val="0.31511338300454372"/>
          <c:h val="0.2418870393841888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Entry</a:t>
            </a:r>
            <a:r>
              <a:rPr lang="en-US" baseline="0"/>
              <a:t> Channel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'O365H Pre-test+post test period'!$A$39</c:f>
              <c:strCache>
                <c:ptCount val="1"/>
                <c:pt idx="0">
                  <c:v>Store </c:v>
                </c:pt>
              </c:strCache>
            </c:strRef>
          </c:tx>
          <c:spPr>
            <a:ln w="28575" cap="rnd">
              <a:solidFill>
                <a:schemeClr val="accent1"/>
              </a:solidFill>
              <a:round/>
            </a:ln>
            <a:effectLst/>
          </c:spPr>
          <c:marker>
            <c:symbol val="none"/>
          </c:marker>
          <c:cat>
            <c:strRef>
              <c:f>('O365H Pre-test+post test period'!$B$32,'O365H Pre-test+post test period'!$H$32)</c:f>
              <c:strCache>
                <c:ptCount val="2"/>
                <c:pt idx="0">
                  <c:v>Pre-Test Try</c:v>
                </c:pt>
                <c:pt idx="1">
                  <c:v>Test Period Buy</c:v>
                </c:pt>
              </c:strCache>
            </c:strRef>
          </c:cat>
          <c:val>
            <c:numRef>
              <c:f>('O365H Pre-test+post test period'!$C$39,'O365H Pre-test+post test period'!$I$39)</c:f>
              <c:numCache>
                <c:formatCode>0.00%</c:formatCode>
                <c:ptCount val="2"/>
                <c:pt idx="0">
                  <c:v>0.48526807277411044</c:v>
                </c:pt>
                <c:pt idx="1">
                  <c:v>0.44494607474291448</c:v>
                </c:pt>
              </c:numCache>
            </c:numRef>
          </c:val>
          <c:smooth val="0"/>
          <c:extLst>
            <c:ext xmlns:c16="http://schemas.microsoft.com/office/drawing/2014/chart" uri="{C3380CC4-5D6E-409C-BE32-E72D297353CC}">
              <c16:uniqueId val="{00000000-67C2-4B26-8CDF-A747B797C9FE}"/>
            </c:ext>
          </c:extLst>
        </c:ser>
        <c:ser>
          <c:idx val="1"/>
          <c:order val="1"/>
          <c:tx>
            <c:strRef>
              <c:f>'O365H Pre-test+post test period'!$A$40</c:f>
              <c:strCache>
                <c:ptCount val="1"/>
                <c:pt idx="0">
                  <c:v>O365 Web</c:v>
                </c:pt>
              </c:strCache>
            </c:strRef>
          </c:tx>
          <c:spPr>
            <a:ln w="28575" cap="rnd">
              <a:solidFill>
                <a:schemeClr val="accent2"/>
              </a:solidFill>
              <a:round/>
            </a:ln>
            <a:effectLst/>
          </c:spPr>
          <c:marker>
            <c:symbol val="none"/>
          </c:marker>
          <c:cat>
            <c:strRef>
              <c:f>('O365H Pre-test+post test period'!$B$32,'O365H Pre-test+post test period'!$H$32)</c:f>
              <c:strCache>
                <c:ptCount val="2"/>
                <c:pt idx="0">
                  <c:v>Pre-Test Try</c:v>
                </c:pt>
                <c:pt idx="1">
                  <c:v>Test Period Buy</c:v>
                </c:pt>
              </c:strCache>
            </c:strRef>
          </c:cat>
          <c:val>
            <c:numRef>
              <c:f>('O365H Pre-test+post test period'!$C$40,'O365H Pre-test+post test period'!$I$40)</c:f>
              <c:numCache>
                <c:formatCode>0.00%</c:formatCode>
                <c:ptCount val="2"/>
                <c:pt idx="0">
                  <c:v>0.30075672194493641</c:v>
                </c:pt>
                <c:pt idx="1">
                  <c:v>0.23074993729621268</c:v>
                </c:pt>
              </c:numCache>
            </c:numRef>
          </c:val>
          <c:smooth val="0"/>
          <c:extLst>
            <c:ext xmlns:c16="http://schemas.microsoft.com/office/drawing/2014/chart" uri="{C3380CC4-5D6E-409C-BE32-E72D297353CC}">
              <c16:uniqueId val="{00000001-67C2-4B26-8CDF-A747B797C9FE}"/>
            </c:ext>
          </c:extLst>
        </c:ser>
        <c:dLbls>
          <c:showLegendKey val="0"/>
          <c:showVal val="0"/>
          <c:showCatName val="0"/>
          <c:showSerName val="0"/>
          <c:showPercent val="0"/>
          <c:showBubbleSize val="0"/>
        </c:dLbls>
        <c:smooth val="0"/>
        <c:axId val="1088122224"/>
        <c:axId val="1088119928"/>
      </c:lineChart>
      <c:catAx>
        <c:axId val="1088122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8119928"/>
        <c:crosses val="autoZero"/>
        <c:auto val="1"/>
        <c:lblAlgn val="ctr"/>
        <c:lblOffset val="100"/>
        <c:noMultiLvlLbl val="0"/>
      </c:catAx>
      <c:valAx>
        <c:axId val="108811992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81222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Reversed" id="23">
  <a:schemeClr val="accent3"/>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1D7D77-1030-4FB8-90CA-E3A13120F5AE}" type="doc">
      <dgm:prSet loTypeId="urn:microsoft.com/office/officeart/2005/8/layout/funnel1" loCatId="relationship" qsTypeId="urn:microsoft.com/office/officeart/2005/8/quickstyle/3d7" qsCatId="3D" csTypeId="urn:microsoft.com/office/officeart/2005/8/colors/accent1_2" csCatId="accent1" phldr="1"/>
      <dgm:spPr/>
      <dgm:t>
        <a:bodyPr/>
        <a:lstStyle/>
        <a:p>
          <a:endParaRPr lang="en-US"/>
        </a:p>
      </dgm:t>
    </dgm:pt>
    <dgm:pt modelId="{D2B1DBD8-C98E-4B68-A03B-7DA1A8DD76E3}">
      <dgm:prSet phldrT="[Text]"/>
      <dgm:spPr/>
      <dgm:t>
        <a:bodyPr/>
        <a:lstStyle/>
        <a:p>
          <a:r>
            <a:rPr lang="en-US" dirty="0"/>
            <a:t>Office.com</a:t>
          </a:r>
        </a:p>
      </dgm:t>
    </dgm:pt>
    <dgm:pt modelId="{9C51848B-5BF1-4A26-B275-DA0E6E21053D}" type="parTrans" cxnId="{FB59EE8D-BAC2-4B3E-BE7C-C997BB227016}">
      <dgm:prSet/>
      <dgm:spPr/>
      <dgm:t>
        <a:bodyPr/>
        <a:lstStyle/>
        <a:p>
          <a:endParaRPr lang="en-US"/>
        </a:p>
      </dgm:t>
    </dgm:pt>
    <dgm:pt modelId="{5E4945D5-9DD8-4811-9D02-718B9ED42B4B}" type="sibTrans" cxnId="{FB59EE8D-BAC2-4B3E-BE7C-C997BB227016}">
      <dgm:prSet/>
      <dgm:spPr/>
      <dgm:t>
        <a:bodyPr/>
        <a:lstStyle/>
        <a:p>
          <a:endParaRPr lang="en-US"/>
        </a:p>
      </dgm:t>
    </dgm:pt>
    <dgm:pt modelId="{28BA85C4-9D77-4F1E-9D42-0B7482709CE0}">
      <dgm:prSet phldrT="[Text]"/>
      <dgm:spPr/>
      <dgm:t>
        <a:bodyPr/>
        <a:lstStyle/>
        <a:p>
          <a:r>
            <a:rPr lang="en-US" dirty="0"/>
            <a:t>Store</a:t>
          </a:r>
        </a:p>
      </dgm:t>
    </dgm:pt>
    <dgm:pt modelId="{D95FAA0A-F143-45DE-AD39-A8781B1FF8E7}" type="parTrans" cxnId="{C891AE14-4AA3-4A54-AAA2-98DED401F189}">
      <dgm:prSet/>
      <dgm:spPr/>
      <dgm:t>
        <a:bodyPr/>
        <a:lstStyle/>
        <a:p>
          <a:endParaRPr lang="en-US"/>
        </a:p>
      </dgm:t>
    </dgm:pt>
    <dgm:pt modelId="{506C578F-8A70-41A9-A07E-E49991659F43}" type="sibTrans" cxnId="{C891AE14-4AA3-4A54-AAA2-98DED401F189}">
      <dgm:prSet/>
      <dgm:spPr/>
      <dgm:t>
        <a:bodyPr/>
        <a:lstStyle/>
        <a:p>
          <a:endParaRPr lang="en-US"/>
        </a:p>
      </dgm:t>
    </dgm:pt>
    <dgm:pt modelId="{C25DBDE3-5EDF-447C-8A97-6E7072A5FA19}">
      <dgm:prSet phldrT="[Text]"/>
      <dgm:spPr/>
      <dgm:t>
        <a:bodyPr/>
        <a:lstStyle/>
        <a:p>
          <a:r>
            <a:rPr lang="en-US" dirty="0"/>
            <a:t>O365 Web</a:t>
          </a:r>
        </a:p>
      </dgm:t>
    </dgm:pt>
    <dgm:pt modelId="{53DC3EE1-F010-4B93-B129-C9D4674E6E00}" type="parTrans" cxnId="{1FC48524-C0EA-4F1E-8B94-3318CA14B502}">
      <dgm:prSet/>
      <dgm:spPr/>
      <dgm:t>
        <a:bodyPr/>
        <a:lstStyle/>
        <a:p>
          <a:endParaRPr lang="en-US"/>
        </a:p>
      </dgm:t>
    </dgm:pt>
    <dgm:pt modelId="{3B16FEB7-94B4-4B32-920D-ED89BD20FF96}" type="sibTrans" cxnId="{1FC48524-C0EA-4F1E-8B94-3318CA14B502}">
      <dgm:prSet/>
      <dgm:spPr/>
      <dgm:t>
        <a:bodyPr/>
        <a:lstStyle/>
        <a:p>
          <a:endParaRPr lang="en-US"/>
        </a:p>
      </dgm:t>
    </dgm:pt>
    <dgm:pt modelId="{2A5D5A77-27B5-4550-8105-D5807619C73D}">
      <dgm:prSet phldrT="[Text]" custT="1"/>
      <dgm:spPr/>
      <dgm:t>
        <a:bodyPr/>
        <a:lstStyle/>
        <a:p>
          <a:r>
            <a:rPr lang="en-US" sz="2000" dirty="0">
              <a:latin typeface="+mj-lt"/>
            </a:rPr>
            <a:t>Entry Domain</a:t>
          </a:r>
        </a:p>
      </dgm:t>
    </dgm:pt>
    <dgm:pt modelId="{CBB79C50-C1EF-40AB-B639-F59F49E74D05}" type="parTrans" cxnId="{FC93EBF7-6062-4469-BD2B-D5AB03DC0D3E}">
      <dgm:prSet/>
      <dgm:spPr/>
      <dgm:t>
        <a:bodyPr/>
        <a:lstStyle/>
        <a:p>
          <a:endParaRPr lang="en-US"/>
        </a:p>
      </dgm:t>
    </dgm:pt>
    <dgm:pt modelId="{6913C584-5FDF-46FE-A618-27CDCA83492B}" type="sibTrans" cxnId="{FC93EBF7-6062-4469-BD2B-D5AB03DC0D3E}">
      <dgm:prSet/>
      <dgm:spPr/>
      <dgm:t>
        <a:bodyPr/>
        <a:lstStyle/>
        <a:p>
          <a:endParaRPr lang="en-US"/>
        </a:p>
      </dgm:t>
    </dgm:pt>
    <dgm:pt modelId="{2E5E02CA-8351-4200-BF3E-B24CAFEE49C9}" type="pres">
      <dgm:prSet presAssocID="{471D7D77-1030-4FB8-90CA-E3A13120F5AE}" presName="Name0" presStyleCnt="0">
        <dgm:presLayoutVars>
          <dgm:chMax val="4"/>
          <dgm:resizeHandles val="exact"/>
        </dgm:presLayoutVars>
      </dgm:prSet>
      <dgm:spPr/>
    </dgm:pt>
    <dgm:pt modelId="{68A5589B-6CA2-400F-98C7-45DD2BA8EDF2}" type="pres">
      <dgm:prSet presAssocID="{471D7D77-1030-4FB8-90CA-E3A13120F5AE}" presName="ellipse" presStyleLbl="trBgShp" presStyleIdx="0" presStyleCnt="1"/>
      <dgm:spPr/>
    </dgm:pt>
    <dgm:pt modelId="{A0B538E8-3003-46DE-9B0E-34DC350F3083}" type="pres">
      <dgm:prSet presAssocID="{471D7D77-1030-4FB8-90CA-E3A13120F5AE}" presName="arrow1" presStyleLbl="fgShp" presStyleIdx="0" presStyleCnt="1"/>
      <dgm:spPr/>
    </dgm:pt>
    <dgm:pt modelId="{D63EBC2E-A7B1-4453-9B6D-89630DDE2BE4}" type="pres">
      <dgm:prSet presAssocID="{471D7D77-1030-4FB8-90CA-E3A13120F5AE}" presName="rectangle" presStyleLbl="revTx" presStyleIdx="0" presStyleCnt="1">
        <dgm:presLayoutVars>
          <dgm:bulletEnabled val="1"/>
        </dgm:presLayoutVars>
      </dgm:prSet>
      <dgm:spPr/>
    </dgm:pt>
    <dgm:pt modelId="{6D06C4DC-67CA-46A6-82FC-AE7BCCE0AFF5}" type="pres">
      <dgm:prSet presAssocID="{28BA85C4-9D77-4F1E-9D42-0B7482709CE0}" presName="item1" presStyleLbl="node1" presStyleIdx="0" presStyleCnt="3">
        <dgm:presLayoutVars>
          <dgm:bulletEnabled val="1"/>
        </dgm:presLayoutVars>
      </dgm:prSet>
      <dgm:spPr/>
    </dgm:pt>
    <dgm:pt modelId="{FC895C86-1544-4FDF-8E5E-AE209D40AC51}" type="pres">
      <dgm:prSet presAssocID="{C25DBDE3-5EDF-447C-8A97-6E7072A5FA19}" presName="item2" presStyleLbl="node1" presStyleIdx="1" presStyleCnt="3">
        <dgm:presLayoutVars>
          <dgm:bulletEnabled val="1"/>
        </dgm:presLayoutVars>
      </dgm:prSet>
      <dgm:spPr/>
    </dgm:pt>
    <dgm:pt modelId="{B6E5EDE1-3887-412A-B2A4-9172271C001C}" type="pres">
      <dgm:prSet presAssocID="{2A5D5A77-27B5-4550-8105-D5807619C73D}" presName="item3" presStyleLbl="node1" presStyleIdx="2" presStyleCnt="3">
        <dgm:presLayoutVars>
          <dgm:bulletEnabled val="1"/>
        </dgm:presLayoutVars>
      </dgm:prSet>
      <dgm:spPr/>
    </dgm:pt>
    <dgm:pt modelId="{8877E898-22A6-438B-A68F-5FFE83EB6E03}" type="pres">
      <dgm:prSet presAssocID="{471D7D77-1030-4FB8-90CA-E3A13120F5AE}" presName="funnel" presStyleLbl="trAlignAcc1" presStyleIdx="0" presStyleCnt="1"/>
      <dgm:spPr/>
    </dgm:pt>
  </dgm:ptLst>
  <dgm:cxnLst>
    <dgm:cxn modelId="{C891AE14-4AA3-4A54-AAA2-98DED401F189}" srcId="{471D7D77-1030-4FB8-90CA-E3A13120F5AE}" destId="{28BA85C4-9D77-4F1E-9D42-0B7482709CE0}" srcOrd="1" destOrd="0" parTransId="{D95FAA0A-F143-45DE-AD39-A8781B1FF8E7}" sibTransId="{506C578F-8A70-41A9-A07E-E49991659F43}"/>
    <dgm:cxn modelId="{96CBEE22-62B6-4A06-9058-1FF7A5A440B7}" type="presOf" srcId="{28BA85C4-9D77-4F1E-9D42-0B7482709CE0}" destId="{FC895C86-1544-4FDF-8E5E-AE209D40AC51}" srcOrd="0" destOrd="0" presId="urn:microsoft.com/office/officeart/2005/8/layout/funnel1"/>
    <dgm:cxn modelId="{1FC48524-C0EA-4F1E-8B94-3318CA14B502}" srcId="{471D7D77-1030-4FB8-90CA-E3A13120F5AE}" destId="{C25DBDE3-5EDF-447C-8A97-6E7072A5FA19}" srcOrd="2" destOrd="0" parTransId="{53DC3EE1-F010-4B93-B129-C9D4674E6E00}" sibTransId="{3B16FEB7-94B4-4B32-920D-ED89BD20FF96}"/>
    <dgm:cxn modelId="{952B856E-2089-46D8-8514-5A2891FC3B8C}" type="presOf" srcId="{D2B1DBD8-C98E-4B68-A03B-7DA1A8DD76E3}" destId="{B6E5EDE1-3887-412A-B2A4-9172271C001C}" srcOrd="0" destOrd="0" presId="urn:microsoft.com/office/officeart/2005/8/layout/funnel1"/>
    <dgm:cxn modelId="{0ED0EF77-E712-4FEA-93FD-F9A648AEA9CF}" type="presOf" srcId="{C25DBDE3-5EDF-447C-8A97-6E7072A5FA19}" destId="{6D06C4DC-67CA-46A6-82FC-AE7BCCE0AFF5}" srcOrd="0" destOrd="0" presId="urn:microsoft.com/office/officeart/2005/8/layout/funnel1"/>
    <dgm:cxn modelId="{FB59EE8D-BAC2-4B3E-BE7C-C997BB227016}" srcId="{471D7D77-1030-4FB8-90CA-E3A13120F5AE}" destId="{D2B1DBD8-C98E-4B68-A03B-7DA1A8DD76E3}" srcOrd="0" destOrd="0" parTransId="{9C51848B-5BF1-4A26-B275-DA0E6E21053D}" sibTransId="{5E4945D5-9DD8-4811-9D02-718B9ED42B4B}"/>
    <dgm:cxn modelId="{9D66CADF-C63B-4F53-BAEB-3068CE4C6090}" type="presOf" srcId="{2A5D5A77-27B5-4550-8105-D5807619C73D}" destId="{D63EBC2E-A7B1-4453-9B6D-89630DDE2BE4}" srcOrd="0" destOrd="0" presId="urn:microsoft.com/office/officeart/2005/8/layout/funnel1"/>
    <dgm:cxn modelId="{D125ACF3-76F0-421D-921E-700F79945443}" type="presOf" srcId="{471D7D77-1030-4FB8-90CA-E3A13120F5AE}" destId="{2E5E02CA-8351-4200-BF3E-B24CAFEE49C9}" srcOrd="0" destOrd="0" presId="urn:microsoft.com/office/officeart/2005/8/layout/funnel1"/>
    <dgm:cxn modelId="{FC93EBF7-6062-4469-BD2B-D5AB03DC0D3E}" srcId="{471D7D77-1030-4FB8-90CA-E3A13120F5AE}" destId="{2A5D5A77-27B5-4550-8105-D5807619C73D}" srcOrd="3" destOrd="0" parTransId="{CBB79C50-C1EF-40AB-B639-F59F49E74D05}" sibTransId="{6913C584-5FDF-46FE-A618-27CDCA83492B}"/>
    <dgm:cxn modelId="{F8505FBE-FD3F-4917-903F-AC4A48CD823F}" type="presParOf" srcId="{2E5E02CA-8351-4200-BF3E-B24CAFEE49C9}" destId="{68A5589B-6CA2-400F-98C7-45DD2BA8EDF2}" srcOrd="0" destOrd="0" presId="urn:microsoft.com/office/officeart/2005/8/layout/funnel1"/>
    <dgm:cxn modelId="{2C6C729D-663D-4F60-A302-523DFC2AF4DA}" type="presParOf" srcId="{2E5E02CA-8351-4200-BF3E-B24CAFEE49C9}" destId="{A0B538E8-3003-46DE-9B0E-34DC350F3083}" srcOrd="1" destOrd="0" presId="urn:microsoft.com/office/officeart/2005/8/layout/funnel1"/>
    <dgm:cxn modelId="{7741D24C-EF87-41CD-A40A-960839468A20}" type="presParOf" srcId="{2E5E02CA-8351-4200-BF3E-B24CAFEE49C9}" destId="{D63EBC2E-A7B1-4453-9B6D-89630DDE2BE4}" srcOrd="2" destOrd="0" presId="urn:microsoft.com/office/officeart/2005/8/layout/funnel1"/>
    <dgm:cxn modelId="{7DAC52B8-B914-467B-AF96-CA1B1A53F2B4}" type="presParOf" srcId="{2E5E02CA-8351-4200-BF3E-B24CAFEE49C9}" destId="{6D06C4DC-67CA-46A6-82FC-AE7BCCE0AFF5}" srcOrd="3" destOrd="0" presId="urn:microsoft.com/office/officeart/2005/8/layout/funnel1"/>
    <dgm:cxn modelId="{4E796479-D64D-47FB-942B-8A5709915D52}" type="presParOf" srcId="{2E5E02CA-8351-4200-BF3E-B24CAFEE49C9}" destId="{FC895C86-1544-4FDF-8E5E-AE209D40AC51}" srcOrd="4" destOrd="0" presId="urn:microsoft.com/office/officeart/2005/8/layout/funnel1"/>
    <dgm:cxn modelId="{2D892054-CF28-4F27-9025-8ADDAF939585}" type="presParOf" srcId="{2E5E02CA-8351-4200-BF3E-B24CAFEE49C9}" destId="{B6E5EDE1-3887-412A-B2A4-9172271C001C}" srcOrd="5" destOrd="0" presId="urn:microsoft.com/office/officeart/2005/8/layout/funnel1"/>
    <dgm:cxn modelId="{042FF86E-A717-456C-93F2-3355B2873EFA}" type="presParOf" srcId="{2E5E02CA-8351-4200-BF3E-B24CAFEE49C9}" destId="{8877E898-22A6-438B-A68F-5FFE83EB6E03}"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1D7D77-1030-4FB8-90CA-E3A13120F5AE}" type="doc">
      <dgm:prSet loTypeId="urn:microsoft.com/office/officeart/2005/8/layout/funnel1" loCatId="relationship" qsTypeId="urn:microsoft.com/office/officeart/2005/8/quickstyle/3d7" qsCatId="3D" csTypeId="urn:microsoft.com/office/officeart/2005/8/colors/accent1_2" csCatId="accent1" phldr="1"/>
      <dgm:spPr/>
      <dgm:t>
        <a:bodyPr/>
        <a:lstStyle/>
        <a:p>
          <a:endParaRPr lang="en-US"/>
        </a:p>
      </dgm:t>
    </dgm:pt>
    <dgm:pt modelId="{D2B1DBD8-C98E-4B68-A03B-7DA1A8DD76E3}">
      <dgm:prSet phldrT="[Text]"/>
      <dgm:spPr/>
      <dgm:t>
        <a:bodyPr/>
        <a:lstStyle/>
        <a:p>
          <a:r>
            <a:rPr lang="en-US" dirty="0"/>
            <a:t>O&amp;O</a:t>
          </a:r>
        </a:p>
      </dgm:t>
    </dgm:pt>
    <dgm:pt modelId="{9C51848B-5BF1-4A26-B275-DA0E6E21053D}" type="parTrans" cxnId="{FB59EE8D-BAC2-4B3E-BE7C-C997BB227016}">
      <dgm:prSet/>
      <dgm:spPr/>
      <dgm:t>
        <a:bodyPr/>
        <a:lstStyle/>
        <a:p>
          <a:endParaRPr lang="en-US"/>
        </a:p>
      </dgm:t>
    </dgm:pt>
    <dgm:pt modelId="{5E4945D5-9DD8-4811-9D02-718B9ED42B4B}" type="sibTrans" cxnId="{FB59EE8D-BAC2-4B3E-BE7C-C997BB227016}">
      <dgm:prSet/>
      <dgm:spPr/>
      <dgm:t>
        <a:bodyPr/>
        <a:lstStyle/>
        <a:p>
          <a:endParaRPr lang="en-US"/>
        </a:p>
      </dgm:t>
    </dgm:pt>
    <dgm:pt modelId="{28BA85C4-9D77-4F1E-9D42-0B7482709CE0}">
      <dgm:prSet phldrT="[Text]"/>
      <dgm:spPr/>
      <dgm:t>
        <a:bodyPr/>
        <a:lstStyle/>
        <a:p>
          <a:r>
            <a:rPr lang="en-US" dirty="0"/>
            <a:t>Direct</a:t>
          </a:r>
        </a:p>
      </dgm:t>
    </dgm:pt>
    <dgm:pt modelId="{D95FAA0A-F143-45DE-AD39-A8781B1FF8E7}" type="parTrans" cxnId="{C891AE14-4AA3-4A54-AAA2-98DED401F189}">
      <dgm:prSet/>
      <dgm:spPr/>
      <dgm:t>
        <a:bodyPr/>
        <a:lstStyle/>
        <a:p>
          <a:endParaRPr lang="en-US"/>
        </a:p>
      </dgm:t>
    </dgm:pt>
    <dgm:pt modelId="{506C578F-8A70-41A9-A07E-E49991659F43}" type="sibTrans" cxnId="{C891AE14-4AA3-4A54-AAA2-98DED401F189}">
      <dgm:prSet/>
      <dgm:spPr/>
      <dgm:t>
        <a:bodyPr/>
        <a:lstStyle/>
        <a:p>
          <a:endParaRPr lang="en-US"/>
        </a:p>
      </dgm:t>
    </dgm:pt>
    <dgm:pt modelId="{C25DBDE3-5EDF-447C-8A97-6E7072A5FA19}">
      <dgm:prSet phldrT="[Text]"/>
      <dgm:spPr/>
      <dgm:t>
        <a:bodyPr/>
        <a:lstStyle/>
        <a:p>
          <a:r>
            <a:rPr lang="en-US" dirty="0"/>
            <a:t>Organic Search</a:t>
          </a:r>
        </a:p>
      </dgm:t>
    </dgm:pt>
    <dgm:pt modelId="{53DC3EE1-F010-4B93-B129-C9D4674E6E00}" type="parTrans" cxnId="{1FC48524-C0EA-4F1E-8B94-3318CA14B502}">
      <dgm:prSet/>
      <dgm:spPr/>
      <dgm:t>
        <a:bodyPr/>
        <a:lstStyle/>
        <a:p>
          <a:endParaRPr lang="en-US"/>
        </a:p>
      </dgm:t>
    </dgm:pt>
    <dgm:pt modelId="{3B16FEB7-94B4-4B32-920D-ED89BD20FF96}" type="sibTrans" cxnId="{1FC48524-C0EA-4F1E-8B94-3318CA14B502}">
      <dgm:prSet/>
      <dgm:spPr/>
      <dgm:t>
        <a:bodyPr/>
        <a:lstStyle/>
        <a:p>
          <a:endParaRPr lang="en-US"/>
        </a:p>
      </dgm:t>
    </dgm:pt>
    <dgm:pt modelId="{920F187A-96FB-4297-B256-4D6E2E0D986F}">
      <dgm:prSet phldrT="[Text]" custT="1"/>
      <dgm:spPr/>
      <dgm:t>
        <a:bodyPr/>
        <a:lstStyle/>
        <a:p>
          <a:r>
            <a:rPr lang="en-US" sz="2000" dirty="0">
              <a:latin typeface="+mj-lt"/>
            </a:rPr>
            <a:t>Traffic Channel</a:t>
          </a:r>
        </a:p>
      </dgm:t>
    </dgm:pt>
    <dgm:pt modelId="{A3E312DB-3C2C-4D4B-B041-15CA5EE0EF08}" type="parTrans" cxnId="{C1325F5C-1AD9-41CC-B40D-2D51ED5C583C}">
      <dgm:prSet/>
      <dgm:spPr/>
      <dgm:t>
        <a:bodyPr/>
        <a:lstStyle/>
        <a:p>
          <a:endParaRPr lang="en-US"/>
        </a:p>
      </dgm:t>
    </dgm:pt>
    <dgm:pt modelId="{FE1B7C80-6C80-4099-8042-ED0BA02D5CEB}" type="sibTrans" cxnId="{C1325F5C-1AD9-41CC-B40D-2D51ED5C583C}">
      <dgm:prSet/>
      <dgm:spPr/>
      <dgm:t>
        <a:bodyPr/>
        <a:lstStyle/>
        <a:p>
          <a:endParaRPr lang="en-US"/>
        </a:p>
      </dgm:t>
    </dgm:pt>
    <dgm:pt modelId="{2E5E02CA-8351-4200-BF3E-B24CAFEE49C9}" type="pres">
      <dgm:prSet presAssocID="{471D7D77-1030-4FB8-90CA-E3A13120F5AE}" presName="Name0" presStyleCnt="0">
        <dgm:presLayoutVars>
          <dgm:chMax val="4"/>
          <dgm:resizeHandles val="exact"/>
        </dgm:presLayoutVars>
      </dgm:prSet>
      <dgm:spPr/>
    </dgm:pt>
    <dgm:pt modelId="{68A5589B-6CA2-400F-98C7-45DD2BA8EDF2}" type="pres">
      <dgm:prSet presAssocID="{471D7D77-1030-4FB8-90CA-E3A13120F5AE}" presName="ellipse" presStyleLbl="trBgShp" presStyleIdx="0" presStyleCnt="1"/>
      <dgm:spPr/>
    </dgm:pt>
    <dgm:pt modelId="{A0B538E8-3003-46DE-9B0E-34DC350F3083}" type="pres">
      <dgm:prSet presAssocID="{471D7D77-1030-4FB8-90CA-E3A13120F5AE}" presName="arrow1" presStyleLbl="fgShp" presStyleIdx="0" presStyleCnt="1" custLinFactNeighborX="19436" custLinFactNeighborY="-44083"/>
      <dgm:spPr/>
    </dgm:pt>
    <dgm:pt modelId="{D63EBC2E-A7B1-4453-9B6D-89630DDE2BE4}" type="pres">
      <dgm:prSet presAssocID="{471D7D77-1030-4FB8-90CA-E3A13120F5AE}" presName="rectangle" presStyleLbl="revTx" presStyleIdx="0" presStyleCnt="1">
        <dgm:presLayoutVars>
          <dgm:bulletEnabled val="1"/>
        </dgm:presLayoutVars>
      </dgm:prSet>
      <dgm:spPr/>
    </dgm:pt>
    <dgm:pt modelId="{6D06C4DC-67CA-46A6-82FC-AE7BCCE0AFF5}" type="pres">
      <dgm:prSet presAssocID="{28BA85C4-9D77-4F1E-9D42-0B7482709CE0}" presName="item1" presStyleLbl="node1" presStyleIdx="0" presStyleCnt="3">
        <dgm:presLayoutVars>
          <dgm:bulletEnabled val="1"/>
        </dgm:presLayoutVars>
      </dgm:prSet>
      <dgm:spPr/>
    </dgm:pt>
    <dgm:pt modelId="{FC895C86-1544-4FDF-8E5E-AE209D40AC51}" type="pres">
      <dgm:prSet presAssocID="{C25DBDE3-5EDF-447C-8A97-6E7072A5FA19}" presName="item2" presStyleLbl="node1" presStyleIdx="1" presStyleCnt="3">
        <dgm:presLayoutVars>
          <dgm:bulletEnabled val="1"/>
        </dgm:presLayoutVars>
      </dgm:prSet>
      <dgm:spPr/>
    </dgm:pt>
    <dgm:pt modelId="{01E6BBE1-DBE6-4E9F-A15C-215D624E8262}" type="pres">
      <dgm:prSet presAssocID="{920F187A-96FB-4297-B256-4D6E2E0D986F}" presName="item3" presStyleLbl="node1" presStyleIdx="2" presStyleCnt="3">
        <dgm:presLayoutVars>
          <dgm:bulletEnabled val="1"/>
        </dgm:presLayoutVars>
      </dgm:prSet>
      <dgm:spPr/>
    </dgm:pt>
    <dgm:pt modelId="{8877E898-22A6-438B-A68F-5FFE83EB6E03}" type="pres">
      <dgm:prSet presAssocID="{471D7D77-1030-4FB8-90CA-E3A13120F5AE}" presName="funnel" presStyleLbl="trAlignAcc1" presStyleIdx="0" presStyleCnt="1"/>
      <dgm:spPr/>
    </dgm:pt>
  </dgm:ptLst>
  <dgm:cxnLst>
    <dgm:cxn modelId="{C891AE14-4AA3-4A54-AAA2-98DED401F189}" srcId="{471D7D77-1030-4FB8-90CA-E3A13120F5AE}" destId="{28BA85C4-9D77-4F1E-9D42-0B7482709CE0}" srcOrd="1" destOrd="0" parTransId="{D95FAA0A-F143-45DE-AD39-A8781B1FF8E7}" sibTransId="{506C578F-8A70-41A9-A07E-E49991659F43}"/>
    <dgm:cxn modelId="{96CBEE22-62B6-4A06-9058-1FF7A5A440B7}" type="presOf" srcId="{28BA85C4-9D77-4F1E-9D42-0B7482709CE0}" destId="{FC895C86-1544-4FDF-8E5E-AE209D40AC51}" srcOrd="0" destOrd="0" presId="urn:microsoft.com/office/officeart/2005/8/layout/funnel1"/>
    <dgm:cxn modelId="{1FC48524-C0EA-4F1E-8B94-3318CA14B502}" srcId="{471D7D77-1030-4FB8-90CA-E3A13120F5AE}" destId="{C25DBDE3-5EDF-447C-8A97-6E7072A5FA19}" srcOrd="2" destOrd="0" parTransId="{53DC3EE1-F010-4B93-B129-C9D4674E6E00}" sibTransId="{3B16FEB7-94B4-4B32-920D-ED89BD20FF96}"/>
    <dgm:cxn modelId="{C1325F5C-1AD9-41CC-B40D-2D51ED5C583C}" srcId="{471D7D77-1030-4FB8-90CA-E3A13120F5AE}" destId="{920F187A-96FB-4297-B256-4D6E2E0D986F}" srcOrd="3" destOrd="0" parTransId="{A3E312DB-3C2C-4D4B-B041-15CA5EE0EF08}" sibTransId="{FE1B7C80-6C80-4099-8042-ED0BA02D5CEB}"/>
    <dgm:cxn modelId="{0ED0EF77-E712-4FEA-93FD-F9A648AEA9CF}" type="presOf" srcId="{C25DBDE3-5EDF-447C-8A97-6E7072A5FA19}" destId="{6D06C4DC-67CA-46A6-82FC-AE7BCCE0AFF5}" srcOrd="0" destOrd="0" presId="urn:microsoft.com/office/officeart/2005/8/layout/funnel1"/>
    <dgm:cxn modelId="{FB59EE8D-BAC2-4B3E-BE7C-C997BB227016}" srcId="{471D7D77-1030-4FB8-90CA-E3A13120F5AE}" destId="{D2B1DBD8-C98E-4B68-A03B-7DA1A8DD76E3}" srcOrd="0" destOrd="0" parTransId="{9C51848B-5BF1-4A26-B275-DA0E6E21053D}" sibTransId="{5E4945D5-9DD8-4811-9D02-718B9ED42B4B}"/>
    <dgm:cxn modelId="{49161FC7-4F4D-4549-8ADC-0098C4721C4F}" type="presOf" srcId="{D2B1DBD8-C98E-4B68-A03B-7DA1A8DD76E3}" destId="{01E6BBE1-DBE6-4E9F-A15C-215D624E8262}" srcOrd="0" destOrd="0" presId="urn:microsoft.com/office/officeart/2005/8/layout/funnel1"/>
    <dgm:cxn modelId="{FACD37C8-931F-4D3A-86E0-104FA84C9D7B}" type="presOf" srcId="{920F187A-96FB-4297-B256-4D6E2E0D986F}" destId="{D63EBC2E-A7B1-4453-9B6D-89630DDE2BE4}" srcOrd="0" destOrd="0" presId="urn:microsoft.com/office/officeart/2005/8/layout/funnel1"/>
    <dgm:cxn modelId="{D125ACF3-76F0-421D-921E-700F79945443}" type="presOf" srcId="{471D7D77-1030-4FB8-90CA-E3A13120F5AE}" destId="{2E5E02CA-8351-4200-BF3E-B24CAFEE49C9}" srcOrd="0" destOrd="0" presId="urn:microsoft.com/office/officeart/2005/8/layout/funnel1"/>
    <dgm:cxn modelId="{F8505FBE-FD3F-4917-903F-AC4A48CD823F}" type="presParOf" srcId="{2E5E02CA-8351-4200-BF3E-B24CAFEE49C9}" destId="{68A5589B-6CA2-400F-98C7-45DD2BA8EDF2}" srcOrd="0" destOrd="0" presId="urn:microsoft.com/office/officeart/2005/8/layout/funnel1"/>
    <dgm:cxn modelId="{2C6C729D-663D-4F60-A302-523DFC2AF4DA}" type="presParOf" srcId="{2E5E02CA-8351-4200-BF3E-B24CAFEE49C9}" destId="{A0B538E8-3003-46DE-9B0E-34DC350F3083}" srcOrd="1" destOrd="0" presId="urn:microsoft.com/office/officeart/2005/8/layout/funnel1"/>
    <dgm:cxn modelId="{7741D24C-EF87-41CD-A40A-960839468A20}" type="presParOf" srcId="{2E5E02CA-8351-4200-BF3E-B24CAFEE49C9}" destId="{D63EBC2E-A7B1-4453-9B6D-89630DDE2BE4}" srcOrd="2" destOrd="0" presId="urn:microsoft.com/office/officeart/2005/8/layout/funnel1"/>
    <dgm:cxn modelId="{7DAC52B8-B914-467B-AF96-CA1B1A53F2B4}" type="presParOf" srcId="{2E5E02CA-8351-4200-BF3E-B24CAFEE49C9}" destId="{6D06C4DC-67CA-46A6-82FC-AE7BCCE0AFF5}" srcOrd="3" destOrd="0" presId="urn:microsoft.com/office/officeart/2005/8/layout/funnel1"/>
    <dgm:cxn modelId="{4E796479-D64D-47FB-942B-8A5709915D52}" type="presParOf" srcId="{2E5E02CA-8351-4200-BF3E-B24CAFEE49C9}" destId="{FC895C86-1544-4FDF-8E5E-AE209D40AC51}" srcOrd="4" destOrd="0" presId="urn:microsoft.com/office/officeart/2005/8/layout/funnel1"/>
    <dgm:cxn modelId="{FE4DA651-03EC-46D3-8916-267EC025114B}" type="presParOf" srcId="{2E5E02CA-8351-4200-BF3E-B24CAFEE49C9}" destId="{01E6BBE1-DBE6-4E9F-A15C-215D624E8262}" srcOrd="5" destOrd="0" presId="urn:microsoft.com/office/officeart/2005/8/layout/funnel1"/>
    <dgm:cxn modelId="{042FF86E-A717-456C-93F2-3355B2873EFA}" type="presParOf" srcId="{2E5E02CA-8351-4200-BF3E-B24CAFEE49C9}" destId="{8877E898-22A6-438B-A68F-5FFE83EB6E03}" srcOrd="6" destOrd="0" presId="urn:microsoft.com/office/officeart/2005/8/layout/funnel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491D9A-49EE-40D7-9BBE-8581E6A0CEE1}"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797D4A1C-7CD8-4EDB-BB7C-CE6952E8B88B}">
      <dgm:prSet phldrT="[Text]"/>
      <dgm:spPr/>
      <dgm:t>
        <a:bodyPr/>
        <a:lstStyle/>
        <a:p>
          <a:r>
            <a:rPr lang="en-US" dirty="0"/>
            <a:t>Try Intent</a:t>
          </a:r>
        </a:p>
      </dgm:t>
    </dgm:pt>
    <dgm:pt modelId="{B46B58B9-D5FC-4605-B8B8-3925149443E5}" type="parTrans" cxnId="{0DC2FE68-178D-4544-9F43-08E454E0BF3E}">
      <dgm:prSet/>
      <dgm:spPr/>
      <dgm:t>
        <a:bodyPr/>
        <a:lstStyle/>
        <a:p>
          <a:endParaRPr lang="en-US"/>
        </a:p>
      </dgm:t>
    </dgm:pt>
    <dgm:pt modelId="{FAF1EEAA-B705-4A84-8C29-CF4275512122}" type="sibTrans" cxnId="{0DC2FE68-178D-4544-9F43-08E454E0BF3E}">
      <dgm:prSet/>
      <dgm:spPr/>
      <dgm:t>
        <a:bodyPr/>
        <a:lstStyle/>
        <a:p>
          <a:endParaRPr lang="en-US"/>
        </a:p>
      </dgm:t>
    </dgm:pt>
    <dgm:pt modelId="{5C3258BA-F076-4185-ABC1-4B1A21A83597}">
      <dgm:prSet phldrT="[Text]"/>
      <dgm:spPr/>
      <dgm:t>
        <a:bodyPr/>
        <a:lstStyle/>
        <a:p>
          <a:r>
            <a:rPr lang="en-US" dirty="0"/>
            <a:t>Buy Intent</a:t>
          </a:r>
        </a:p>
      </dgm:t>
    </dgm:pt>
    <dgm:pt modelId="{76CF3E4E-B299-48A7-8D9E-9D3603626F22}" type="parTrans" cxnId="{E97BDF9A-4F61-4EEA-ACEF-EC464C064D9B}">
      <dgm:prSet/>
      <dgm:spPr/>
      <dgm:t>
        <a:bodyPr/>
        <a:lstStyle/>
        <a:p>
          <a:endParaRPr lang="en-US"/>
        </a:p>
      </dgm:t>
    </dgm:pt>
    <dgm:pt modelId="{67A78898-6ED3-4420-9FBA-730BF2476142}" type="sibTrans" cxnId="{E97BDF9A-4F61-4EEA-ACEF-EC464C064D9B}">
      <dgm:prSet/>
      <dgm:spPr/>
      <dgm:t>
        <a:bodyPr/>
        <a:lstStyle/>
        <a:p>
          <a:endParaRPr lang="en-US"/>
        </a:p>
      </dgm:t>
    </dgm:pt>
    <dgm:pt modelId="{E202C307-7340-42B0-BD06-BA55E35B6566}" type="pres">
      <dgm:prSet presAssocID="{77491D9A-49EE-40D7-9BBE-8581E6A0CEE1}" presName="compositeShape" presStyleCnt="0">
        <dgm:presLayoutVars>
          <dgm:chMax val="2"/>
          <dgm:dir/>
          <dgm:resizeHandles val="exact"/>
        </dgm:presLayoutVars>
      </dgm:prSet>
      <dgm:spPr/>
    </dgm:pt>
    <dgm:pt modelId="{8E9B846B-D47D-436F-AE98-75359FB3ABC2}" type="pres">
      <dgm:prSet presAssocID="{77491D9A-49EE-40D7-9BBE-8581E6A0CEE1}" presName="divider" presStyleLbl="fgShp" presStyleIdx="0" presStyleCnt="1"/>
      <dgm:spPr/>
    </dgm:pt>
    <dgm:pt modelId="{F1BBF9C3-77BB-410A-A2FB-4DD4EFC07D7A}" type="pres">
      <dgm:prSet presAssocID="{797D4A1C-7CD8-4EDB-BB7C-CE6952E8B88B}" presName="downArrow" presStyleLbl="node1" presStyleIdx="0" presStyleCnt="2" custAng="10800000" custScaleX="37848"/>
      <dgm:spPr/>
    </dgm:pt>
    <dgm:pt modelId="{63A433A2-FBBA-460C-B582-C4E6A13B3A46}" type="pres">
      <dgm:prSet presAssocID="{797D4A1C-7CD8-4EDB-BB7C-CE6952E8B88B}" presName="downArrowText" presStyleLbl="revTx" presStyleIdx="0" presStyleCnt="2">
        <dgm:presLayoutVars>
          <dgm:bulletEnabled val="1"/>
        </dgm:presLayoutVars>
      </dgm:prSet>
      <dgm:spPr/>
    </dgm:pt>
    <dgm:pt modelId="{7C19930A-8644-4E2C-A857-2EADA3E12ABA}" type="pres">
      <dgm:prSet presAssocID="{5C3258BA-F076-4185-ABC1-4B1A21A83597}" presName="upArrow" presStyleLbl="node1" presStyleIdx="1" presStyleCnt="2" custScaleX="37848"/>
      <dgm:spPr/>
    </dgm:pt>
    <dgm:pt modelId="{8EAA4F96-6FF4-41E0-8E06-91420C33ABBF}" type="pres">
      <dgm:prSet presAssocID="{5C3258BA-F076-4185-ABC1-4B1A21A83597}" presName="upArrowText" presStyleLbl="revTx" presStyleIdx="1" presStyleCnt="2">
        <dgm:presLayoutVars>
          <dgm:bulletEnabled val="1"/>
        </dgm:presLayoutVars>
      </dgm:prSet>
      <dgm:spPr/>
    </dgm:pt>
  </dgm:ptLst>
  <dgm:cxnLst>
    <dgm:cxn modelId="{34D0A543-14C6-4CFB-95AA-A28410EDC032}" type="presOf" srcId="{5C3258BA-F076-4185-ABC1-4B1A21A83597}" destId="{8EAA4F96-6FF4-41E0-8E06-91420C33ABBF}" srcOrd="0" destOrd="0" presId="urn:microsoft.com/office/officeart/2005/8/layout/arrow3"/>
    <dgm:cxn modelId="{0DC2FE68-178D-4544-9F43-08E454E0BF3E}" srcId="{77491D9A-49EE-40D7-9BBE-8581E6A0CEE1}" destId="{797D4A1C-7CD8-4EDB-BB7C-CE6952E8B88B}" srcOrd="0" destOrd="0" parTransId="{B46B58B9-D5FC-4605-B8B8-3925149443E5}" sibTransId="{FAF1EEAA-B705-4A84-8C29-CF4275512122}"/>
    <dgm:cxn modelId="{49DBA66E-E589-483D-9317-3A4B292F5007}" type="presOf" srcId="{77491D9A-49EE-40D7-9BBE-8581E6A0CEE1}" destId="{E202C307-7340-42B0-BD06-BA55E35B6566}" srcOrd="0" destOrd="0" presId="urn:microsoft.com/office/officeart/2005/8/layout/arrow3"/>
    <dgm:cxn modelId="{E97BDF9A-4F61-4EEA-ACEF-EC464C064D9B}" srcId="{77491D9A-49EE-40D7-9BBE-8581E6A0CEE1}" destId="{5C3258BA-F076-4185-ABC1-4B1A21A83597}" srcOrd="1" destOrd="0" parTransId="{76CF3E4E-B299-48A7-8D9E-9D3603626F22}" sibTransId="{67A78898-6ED3-4420-9FBA-730BF2476142}"/>
    <dgm:cxn modelId="{A84DB8DE-4D59-464B-A153-AC1D4B673231}" type="presOf" srcId="{797D4A1C-7CD8-4EDB-BB7C-CE6952E8B88B}" destId="{63A433A2-FBBA-460C-B582-C4E6A13B3A46}" srcOrd="0" destOrd="0" presId="urn:microsoft.com/office/officeart/2005/8/layout/arrow3"/>
    <dgm:cxn modelId="{67B1D618-8CD3-4978-A56B-CC7BED36787B}" type="presParOf" srcId="{E202C307-7340-42B0-BD06-BA55E35B6566}" destId="{8E9B846B-D47D-436F-AE98-75359FB3ABC2}" srcOrd="0" destOrd="0" presId="urn:microsoft.com/office/officeart/2005/8/layout/arrow3"/>
    <dgm:cxn modelId="{F139EA38-F492-4750-A19A-AF66ABC230A5}" type="presParOf" srcId="{E202C307-7340-42B0-BD06-BA55E35B6566}" destId="{F1BBF9C3-77BB-410A-A2FB-4DD4EFC07D7A}" srcOrd="1" destOrd="0" presId="urn:microsoft.com/office/officeart/2005/8/layout/arrow3"/>
    <dgm:cxn modelId="{C4ED3AB3-C73F-4222-9D0C-A7827DC9D4D1}" type="presParOf" srcId="{E202C307-7340-42B0-BD06-BA55E35B6566}" destId="{63A433A2-FBBA-460C-B582-C4E6A13B3A46}" srcOrd="2" destOrd="0" presId="urn:microsoft.com/office/officeart/2005/8/layout/arrow3"/>
    <dgm:cxn modelId="{7D66C909-7BCB-486D-9C70-3CD194D0064A}" type="presParOf" srcId="{E202C307-7340-42B0-BD06-BA55E35B6566}" destId="{7C19930A-8644-4E2C-A857-2EADA3E12ABA}" srcOrd="3" destOrd="0" presId="urn:microsoft.com/office/officeart/2005/8/layout/arrow3"/>
    <dgm:cxn modelId="{CBF5A5AA-7CA2-4297-A7C6-302BCAFC549C}" type="presParOf" srcId="{E202C307-7340-42B0-BD06-BA55E35B6566}" destId="{8EAA4F96-6FF4-41E0-8E06-91420C33ABBF}" srcOrd="4" destOrd="0" presId="urn:microsoft.com/office/officeart/2005/8/layout/arrow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491D9A-49EE-40D7-9BBE-8581E6A0CEE1}"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797D4A1C-7CD8-4EDB-BB7C-CE6952E8B88B}">
      <dgm:prSet phldrT="[Text]"/>
      <dgm:spPr/>
      <dgm:t>
        <a:bodyPr/>
        <a:lstStyle/>
        <a:p>
          <a:r>
            <a:rPr lang="en-US" dirty="0"/>
            <a:t>Try Intent</a:t>
          </a:r>
        </a:p>
      </dgm:t>
    </dgm:pt>
    <dgm:pt modelId="{B46B58B9-D5FC-4605-B8B8-3925149443E5}" type="parTrans" cxnId="{0DC2FE68-178D-4544-9F43-08E454E0BF3E}">
      <dgm:prSet/>
      <dgm:spPr/>
      <dgm:t>
        <a:bodyPr/>
        <a:lstStyle/>
        <a:p>
          <a:endParaRPr lang="en-US"/>
        </a:p>
      </dgm:t>
    </dgm:pt>
    <dgm:pt modelId="{FAF1EEAA-B705-4A84-8C29-CF4275512122}" type="sibTrans" cxnId="{0DC2FE68-178D-4544-9F43-08E454E0BF3E}">
      <dgm:prSet/>
      <dgm:spPr/>
      <dgm:t>
        <a:bodyPr/>
        <a:lstStyle/>
        <a:p>
          <a:endParaRPr lang="en-US"/>
        </a:p>
      </dgm:t>
    </dgm:pt>
    <dgm:pt modelId="{5C3258BA-F076-4185-ABC1-4B1A21A83597}">
      <dgm:prSet phldrT="[Text]"/>
      <dgm:spPr/>
      <dgm:t>
        <a:bodyPr/>
        <a:lstStyle/>
        <a:p>
          <a:r>
            <a:rPr lang="en-US" dirty="0"/>
            <a:t>Buy Intent</a:t>
          </a:r>
        </a:p>
      </dgm:t>
    </dgm:pt>
    <dgm:pt modelId="{76CF3E4E-B299-48A7-8D9E-9D3603626F22}" type="parTrans" cxnId="{E97BDF9A-4F61-4EEA-ACEF-EC464C064D9B}">
      <dgm:prSet/>
      <dgm:spPr/>
      <dgm:t>
        <a:bodyPr/>
        <a:lstStyle/>
        <a:p>
          <a:endParaRPr lang="en-US"/>
        </a:p>
      </dgm:t>
    </dgm:pt>
    <dgm:pt modelId="{67A78898-6ED3-4420-9FBA-730BF2476142}" type="sibTrans" cxnId="{E97BDF9A-4F61-4EEA-ACEF-EC464C064D9B}">
      <dgm:prSet/>
      <dgm:spPr/>
      <dgm:t>
        <a:bodyPr/>
        <a:lstStyle/>
        <a:p>
          <a:endParaRPr lang="en-US"/>
        </a:p>
      </dgm:t>
    </dgm:pt>
    <dgm:pt modelId="{E202C307-7340-42B0-BD06-BA55E35B6566}" type="pres">
      <dgm:prSet presAssocID="{77491D9A-49EE-40D7-9BBE-8581E6A0CEE1}" presName="compositeShape" presStyleCnt="0">
        <dgm:presLayoutVars>
          <dgm:chMax val="2"/>
          <dgm:dir/>
          <dgm:resizeHandles val="exact"/>
        </dgm:presLayoutVars>
      </dgm:prSet>
      <dgm:spPr/>
    </dgm:pt>
    <dgm:pt modelId="{8E9B846B-D47D-436F-AE98-75359FB3ABC2}" type="pres">
      <dgm:prSet presAssocID="{77491D9A-49EE-40D7-9BBE-8581E6A0CEE1}" presName="divider" presStyleLbl="fgShp" presStyleIdx="0" presStyleCnt="1"/>
      <dgm:spPr/>
    </dgm:pt>
    <dgm:pt modelId="{F1BBF9C3-77BB-410A-A2FB-4DD4EFC07D7A}" type="pres">
      <dgm:prSet presAssocID="{797D4A1C-7CD8-4EDB-BB7C-CE6952E8B88B}" presName="downArrow" presStyleLbl="node1" presStyleIdx="0" presStyleCnt="2" custAng="10800000" custScaleX="37848"/>
      <dgm:spPr/>
    </dgm:pt>
    <dgm:pt modelId="{63A433A2-FBBA-460C-B582-C4E6A13B3A46}" type="pres">
      <dgm:prSet presAssocID="{797D4A1C-7CD8-4EDB-BB7C-CE6952E8B88B}" presName="downArrowText" presStyleLbl="revTx" presStyleIdx="0" presStyleCnt="2">
        <dgm:presLayoutVars>
          <dgm:bulletEnabled val="1"/>
        </dgm:presLayoutVars>
      </dgm:prSet>
      <dgm:spPr/>
    </dgm:pt>
    <dgm:pt modelId="{7C19930A-8644-4E2C-A857-2EADA3E12ABA}" type="pres">
      <dgm:prSet presAssocID="{5C3258BA-F076-4185-ABC1-4B1A21A83597}" presName="upArrow" presStyleLbl="node1" presStyleIdx="1" presStyleCnt="2" custScaleX="37848"/>
      <dgm:spPr/>
    </dgm:pt>
    <dgm:pt modelId="{8EAA4F96-6FF4-41E0-8E06-91420C33ABBF}" type="pres">
      <dgm:prSet presAssocID="{5C3258BA-F076-4185-ABC1-4B1A21A83597}" presName="upArrowText" presStyleLbl="revTx" presStyleIdx="1" presStyleCnt="2">
        <dgm:presLayoutVars>
          <dgm:bulletEnabled val="1"/>
        </dgm:presLayoutVars>
      </dgm:prSet>
      <dgm:spPr/>
    </dgm:pt>
  </dgm:ptLst>
  <dgm:cxnLst>
    <dgm:cxn modelId="{34D0A543-14C6-4CFB-95AA-A28410EDC032}" type="presOf" srcId="{5C3258BA-F076-4185-ABC1-4B1A21A83597}" destId="{8EAA4F96-6FF4-41E0-8E06-91420C33ABBF}" srcOrd="0" destOrd="0" presId="urn:microsoft.com/office/officeart/2005/8/layout/arrow3"/>
    <dgm:cxn modelId="{0DC2FE68-178D-4544-9F43-08E454E0BF3E}" srcId="{77491D9A-49EE-40D7-9BBE-8581E6A0CEE1}" destId="{797D4A1C-7CD8-4EDB-BB7C-CE6952E8B88B}" srcOrd="0" destOrd="0" parTransId="{B46B58B9-D5FC-4605-B8B8-3925149443E5}" sibTransId="{FAF1EEAA-B705-4A84-8C29-CF4275512122}"/>
    <dgm:cxn modelId="{49DBA66E-E589-483D-9317-3A4B292F5007}" type="presOf" srcId="{77491D9A-49EE-40D7-9BBE-8581E6A0CEE1}" destId="{E202C307-7340-42B0-BD06-BA55E35B6566}" srcOrd="0" destOrd="0" presId="urn:microsoft.com/office/officeart/2005/8/layout/arrow3"/>
    <dgm:cxn modelId="{E97BDF9A-4F61-4EEA-ACEF-EC464C064D9B}" srcId="{77491D9A-49EE-40D7-9BBE-8581E6A0CEE1}" destId="{5C3258BA-F076-4185-ABC1-4B1A21A83597}" srcOrd="1" destOrd="0" parTransId="{76CF3E4E-B299-48A7-8D9E-9D3603626F22}" sibTransId="{67A78898-6ED3-4420-9FBA-730BF2476142}"/>
    <dgm:cxn modelId="{A84DB8DE-4D59-464B-A153-AC1D4B673231}" type="presOf" srcId="{797D4A1C-7CD8-4EDB-BB7C-CE6952E8B88B}" destId="{63A433A2-FBBA-460C-B582-C4E6A13B3A46}" srcOrd="0" destOrd="0" presId="urn:microsoft.com/office/officeart/2005/8/layout/arrow3"/>
    <dgm:cxn modelId="{67B1D618-8CD3-4978-A56B-CC7BED36787B}" type="presParOf" srcId="{E202C307-7340-42B0-BD06-BA55E35B6566}" destId="{8E9B846B-D47D-436F-AE98-75359FB3ABC2}" srcOrd="0" destOrd="0" presId="urn:microsoft.com/office/officeart/2005/8/layout/arrow3"/>
    <dgm:cxn modelId="{F139EA38-F492-4750-A19A-AF66ABC230A5}" type="presParOf" srcId="{E202C307-7340-42B0-BD06-BA55E35B6566}" destId="{F1BBF9C3-77BB-410A-A2FB-4DD4EFC07D7A}" srcOrd="1" destOrd="0" presId="urn:microsoft.com/office/officeart/2005/8/layout/arrow3"/>
    <dgm:cxn modelId="{C4ED3AB3-C73F-4222-9D0C-A7827DC9D4D1}" type="presParOf" srcId="{E202C307-7340-42B0-BD06-BA55E35B6566}" destId="{63A433A2-FBBA-460C-B582-C4E6A13B3A46}" srcOrd="2" destOrd="0" presId="urn:microsoft.com/office/officeart/2005/8/layout/arrow3"/>
    <dgm:cxn modelId="{7D66C909-7BCB-486D-9C70-3CD194D0064A}" type="presParOf" srcId="{E202C307-7340-42B0-BD06-BA55E35B6566}" destId="{7C19930A-8644-4E2C-A857-2EADA3E12ABA}" srcOrd="3" destOrd="0" presId="urn:microsoft.com/office/officeart/2005/8/layout/arrow3"/>
    <dgm:cxn modelId="{CBF5A5AA-7CA2-4297-A7C6-302BCAFC549C}" type="presParOf" srcId="{E202C307-7340-42B0-BD06-BA55E35B6566}" destId="{8EAA4F96-6FF4-41E0-8E06-91420C33ABBF}"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5589B-6CA2-400F-98C7-45DD2BA8EDF2}">
      <dsp:nvSpPr>
        <dsp:cNvPr id="0" name=""/>
        <dsp:cNvSpPr/>
      </dsp:nvSpPr>
      <dsp:spPr>
        <a:xfrm>
          <a:off x="1294818" y="107483"/>
          <a:ext cx="2133139" cy="740811"/>
        </a:xfrm>
        <a:prstGeom prst="ellipse">
          <a:avLst/>
        </a:prstGeom>
        <a:solidFill>
          <a:schemeClr val="accent1">
            <a:tint val="50000"/>
            <a:alpha val="40000"/>
            <a:hueOff val="0"/>
            <a:satOff val="0"/>
            <a:lumOff val="0"/>
            <a:alphaOff val="0"/>
          </a:schemeClr>
        </a:solidFill>
        <a:ln>
          <a:noFill/>
        </a:ln>
        <a:effectLst/>
        <a:sp3d z="-152400" prstMaterial="matte"/>
      </dsp:spPr>
      <dsp:style>
        <a:lnRef idx="0">
          <a:scrgbClr r="0" g="0" b="0"/>
        </a:lnRef>
        <a:fillRef idx="1">
          <a:scrgbClr r="0" g="0" b="0"/>
        </a:fillRef>
        <a:effectRef idx="0">
          <a:scrgbClr r="0" g="0" b="0"/>
        </a:effectRef>
        <a:fontRef idx="minor"/>
      </dsp:style>
    </dsp:sp>
    <dsp:sp modelId="{A0B538E8-3003-46DE-9B0E-34DC350F3083}">
      <dsp:nvSpPr>
        <dsp:cNvPr id="0" name=""/>
        <dsp:cNvSpPr/>
      </dsp:nvSpPr>
      <dsp:spPr>
        <a:xfrm>
          <a:off x="2157995" y="1921479"/>
          <a:ext cx="413399" cy="264575"/>
        </a:xfrm>
        <a:prstGeom prst="downArrow">
          <a:avLst/>
        </a:prstGeom>
        <a:solidFill>
          <a:schemeClr val="accent1">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D63EBC2E-A7B1-4453-9B6D-89630DDE2BE4}">
      <dsp:nvSpPr>
        <dsp:cNvPr id="0" name=""/>
        <dsp:cNvSpPr/>
      </dsp:nvSpPr>
      <dsp:spPr>
        <a:xfrm>
          <a:off x="1372537" y="2133139"/>
          <a:ext cx="1984316" cy="496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Entry Domain</a:t>
          </a:r>
        </a:p>
      </dsp:txBody>
      <dsp:txXfrm>
        <a:off x="1372537" y="2133139"/>
        <a:ext cx="1984316" cy="496079"/>
      </dsp:txXfrm>
    </dsp:sp>
    <dsp:sp modelId="{6D06C4DC-67CA-46A6-82FC-AE7BCCE0AFF5}">
      <dsp:nvSpPr>
        <dsp:cNvPr id="0" name=""/>
        <dsp:cNvSpPr/>
      </dsp:nvSpPr>
      <dsp:spPr>
        <a:xfrm>
          <a:off x="2070355" y="905509"/>
          <a:ext cx="744118" cy="744118"/>
        </a:xfrm>
        <a:prstGeom prst="ellipse">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O365 Web</a:t>
          </a:r>
        </a:p>
      </dsp:txBody>
      <dsp:txXfrm>
        <a:off x="2179329" y="1014483"/>
        <a:ext cx="526170" cy="526170"/>
      </dsp:txXfrm>
    </dsp:sp>
    <dsp:sp modelId="{FC895C86-1544-4FDF-8E5E-AE209D40AC51}">
      <dsp:nvSpPr>
        <dsp:cNvPr id="0" name=""/>
        <dsp:cNvSpPr/>
      </dsp:nvSpPr>
      <dsp:spPr>
        <a:xfrm>
          <a:off x="1537897" y="347255"/>
          <a:ext cx="744118" cy="744118"/>
        </a:xfrm>
        <a:prstGeom prst="ellipse">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Store</a:t>
          </a:r>
        </a:p>
      </dsp:txBody>
      <dsp:txXfrm>
        <a:off x="1646871" y="456229"/>
        <a:ext cx="526170" cy="526170"/>
      </dsp:txXfrm>
    </dsp:sp>
    <dsp:sp modelId="{B6E5EDE1-3887-412A-B2A4-9172271C001C}">
      <dsp:nvSpPr>
        <dsp:cNvPr id="0" name=""/>
        <dsp:cNvSpPr/>
      </dsp:nvSpPr>
      <dsp:spPr>
        <a:xfrm>
          <a:off x="2298551" y="167344"/>
          <a:ext cx="744118" cy="744118"/>
        </a:xfrm>
        <a:prstGeom prst="ellipse">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Office.com</a:t>
          </a:r>
        </a:p>
      </dsp:txBody>
      <dsp:txXfrm>
        <a:off x="2407525" y="276318"/>
        <a:ext cx="526170" cy="526170"/>
      </dsp:txXfrm>
    </dsp:sp>
    <dsp:sp modelId="{8877E898-22A6-438B-A68F-5FFE83EB6E03}">
      <dsp:nvSpPr>
        <dsp:cNvPr id="0" name=""/>
        <dsp:cNvSpPr/>
      </dsp:nvSpPr>
      <dsp:spPr>
        <a:xfrm>
          <a:off x="1207177" y="16535"/>
          <a:ext cx="2315035" cy="1852028"/>
        </a:xfrm>
        <a:prstGeom prst="funnel">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a:sp3d extrusionH="50600">
          <a:bevelT w="101600" h="80600"/>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5589B-6CA2-400F-98C7-45DD2BA8EDF2}">
      <dsp:nvSpPr>
        <dsp:cNvPr id="0" name=""/>
        <dsp:cNvSpPr/>
      </dsp:nvSpPr>
      <dsp:spPr>
        <a:xfrm>
          <a:off x="1294818" y="107483"/>
          <a:ext cx="2133139" cy="740811"/>
        </a:xfrm>
        <a:prstGeom prst="ellipse">
          <a:avLst/>
        </a:prstGeom>
        <a:solidFill>
          <a:schemeClr val="accent1">
            <a:tint val="50000"/>
            <a:alpha val="40000"/>
            <a:hueOff val="0"/>
            <a:satOff val="0"/>
            <a:lumOff val="0"/>
            <a:alphaOff val="0"/>
          </a:schemeClr>
        </a:solidFill>
        <a:ln>
          <a:noFill/>
        </a:ln>
        <a:effectLst/>
        <a:sp3d z="-152400" prstMaterial="matte"/>
      </dsp:spPr>
      <dsp:style>
        <a:lnRef idx="0">
          <a:scrgbClr r="0" g="0" b="0"/>
        </a:lnRef>
        <a:fillRef idx="1">
          <a:scrgbClr r="0" g="0" b="0"/>
        </a:fillRef>
        <a:effectRef idx="0">
          <a:scrgbClr r="0" g="0" b="0"/>
        </a:effectRef>
        <a:fontRef idx="minor"/>
      </dsp:style>
    </dsp:sp>
    <dsp:sp modelId="{A0B538E8-3003-46DE-9B0E-34DC350F3083}">
      <dsp:nvSpPr>
        <dsp:cNvPr id="0" name=""/>
        <dsp:cNvSpPr/>
      </dsp:nvSpPr>
      <dsp:spPr>
        <a:xfrm>
          <a:off x="2238344" y="1804846"/>
          <a:ext cx="413399" cy="264575"/>
        </a:xfrm>
        <a:prstGeom prst="downArrow">
          <a:avLst/>
        </a:prstGeom>
        <a:solidFill>
          <a:schemeClr val="accent1">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D63EBC2E-A7B1-4453-9B6D-89630DDE2BE4}">
      <dsp:nvSpPr>
        <dsp:cNvPr id="0" name=""/>
        <dsp:cNvSpPr/>
      </dsp:nvSpPr>
      <dsp:spPr>
        <a:xfrm>
          <a:off x="1372537" y="2133139"/>
          <a:ext cx="1984316" cy="496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Traffic Channel</a:t>
          </a:r>
        </a:p>
      </dsp:txBody>
      <dsp:txXfrm>
        <a:off x="1372537" y="2133139"/>
        <a:ext cx="1984316" cy="496079"/>
      </dsp:txXfrm>
    </dsp:sp>
    <dsp:sp modelId="{6D06C4DC-67CA-46A6-82FC-AE7BCCE0AFF5}">
      <dsp:nvSpPr>
        <dsp:cNvPr id="0" name=""/>
        <dsp:cNvSpPr/>
      </dsp:nvSpPr>
      <dsp:spPr>
        <a:xfrm>
          <a:off x="2070355" y="905509"/>
          <a:ext cx="744118" cy="744118"/>
        </a:xfrm>
        <a:prstGeom prst="ellipse">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Organic Search</a:t>
          </a:r>
        </a:p>
      </dsp:txBody>
      <dsp:txXfrm>
        <a:off x="2179329" y="1014483"/>
        <a:ext cx="526170" cy="526170"/>
      </dsp:txXfrm>
    </dsp:sp>
    <dsp:sp modelId="{FC895C86-1544-4FDF-8E5E-AE209D40AC51}">
      <dsp:nvSpPr>
        <dsp:cNvPr id="0" name=""/>
        <dsp:cNvSpPr/>
      </dsp:nvSpPr>
      <dsp:spPr>
        <a:xfrm>
          <a:off x="1537897" y="347255"/>
          <a:ext cx="744118" cy="744118"/>
        </a:xfrm>
        <a:prstGeom prst="ellipse">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Direct</a:t>
          </a:r>
        </a:p>
      </dsp:txBody>
      <dsp:txXfrm>
        <a:off x="1646871" y="456229"/>
        <a:ext cx="526170" cy="526170"/>
      </dsp:txXfrm>
    </dsp:sp>
    <dsp:sp modelId="{01E6BBE1-DBE6-4E9F-A15C-215D624E8262}">
      <dsp:nvSpPr>
        <dsp:cNvPr id="0" name=""/>
        <dsp:cNvSpPr/>
      </dsp:nvSpPr>
      <dsp:spPr>
        <a:xfrm>
          <a:off x="2298551" y="167344"/>
          <a:ext cx="744118" cy="744118"/>
        </a:xfrm>
        <a:prstGeom prst="ellipse">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O&amp;O</a:t>
          </a:r>
        </a:p>
      </dsp:txBody>
      <dsp:txXfrm>
        <a:off x="2407525" y="276318"/>
        <a:ext cx="526170" cy="526170"/>
      </dsp:txXfrm>
    </dsp:sp>
    <dsp:sp modelId="{8877E898-22A6-438B-A68F-5FFE83EB6E03}">
      <dsp:nvSpPr>
        <dsp:cNvPr id="0" name=""/>
        <dsp:cNvSpPr/>
      </dsp:nvSpPr>
      <dsp:spPr>
        <a:xfrm>
          <a:off x="1207177" y="16535"/>
          <a:ext cx="2315035" cy="1852028"/>
        </a:xfrm>
        <a:prstGeom prst="funnel">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a:sp3d extrusionH="50600">
          <a:bevelT w="101600" h="80600"/>
        </a:sp3d>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B846B-D47D-436F-AE98-75359FB3ABC2}">
      <dsp:nvSpPr>
        <dsp:cNvPr id="0" name=""/>
        <dsp:cNvSpPr/>
      </dsp:nvSpPr>
      <dsp:spPr>
        <a:xfrm rot="21300000">
          <a:off x="1049785" y="679889"/>
          <a:ext cx="3904158" cy="341569"/>
        </a:xfrm>
        <a:prstGeom prst="mathMinus">
          <a:avLst/>
        </a:prstGeom>
        <a:solidFill>
          <a:schemeClr val="accent1">
            <a:tint val="6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BBF9C3-77BB-410A-A2FB-4DD4EFC07D7A}">
      <dsp:nvSpPr>
        <dsp:cNvPr id="0" name=""/>
        <dsp:cNvSpPr/>
      </dsp:nvSpPr>
      <dsp:spPr>
        <a:xfrm rot="10800000">
          <a:off x="1280163" y="85067"/>
          <a:ext cx="681687" cy="680539"/>
        </a:xfrm>
        <a:prstGeom prst="downArrow">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A433A2-FBBA-460C-B582-C4E6A13B3A46}">
      <dsp:nvSpPr>
        <dsp:cNvPr id="0" name=""/>
        <dsp:cNvSpPr/>
      </dsp:nvSpPr>
      <dsp:spPr>
        <a:xfrm>
          <a:off x="3181976" y="0"/>
          <a:ext cx="1921193" cy="714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Try Intent</a:t>
          </a:r>
        </a:p>
      </dsp:txBody>
      <dsp:txXfrm>
        <a:off x="3181976" y="0"/>
        <a:ext cx="1921193" cy="714566"/>
      </dsp:txXfrm>
    </dsp:sp>
    <dsp:sp modelId="{7C19930A-8644-4E2C-A857-2EADA3E12ABA}">
      <dsp:nvSpPr>
        <dsp:cNvPr id="0" name=""/>
        <dsp:cNvSpPr/>
      </dsp:nvSpPr>
      <dsp:spPr>
        <a:xfrm>
          <a:off x="4041879" y="935741"/>
          <a:ext cx="681687" cy="680539"/>
        </a:xfrm>
        <a:prstGeom prst="upArrow">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AA4F96-6FF4-41E0-8E06-91420C33ABBF}">
      <dsp:nvSpPr>
        <dsp:cNvPr id="0" name=""/>
        <dsp:cNvSpPr/>
      </dsp:nvSpPr>
      <dsp:spPr>
        <a:xfrm>
          <a:off x="900559" y="986782"/>
          <a:ext cx="1921193" cy="714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Buy Intent</a:t>
          </a:r>
        </a:p>
      </dsp:txBody>
      <dsp:txXfrm>
        <a:off x="900559" y="986782"/>
        <a:ext cx="1921193" cy="7145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B846B-D47D-436F-AE98-75359FB3ABC2}">
      <dsp:nvSpPr>
        <dsp:cNvPr id="0" name=""/>
        <dsp:cNvSpPr/>
      </dsp:nvSpPr>
      <dsp:spPr>
        <a:xfrm rot="21300000">
          <a:off x="1049785" y="679889"/>
          <a:ext cx="3904158" cy="341569"/>
        </a:xfrm>
        <a:prstGeom prst="mathMinus">
          <a:avLst/>
        </a:prstGeom>
        <a:solidFill>
          <a:schemeClr val="accent1">
            <a:tint val="6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BBF9C3-77BB-410A-A2FB-4DD4EFC07D7A}">
      <dsp:nvSpPr>
        <dsp:cNvPr id="0" name=""/>
        <dsp:cNvSpPr/>
      </dsp:nvSpPr>
      <dsp:spPr>
        <a:xfrm rot="10800000">
          <a:off x="1280163" y="85067"/>
          <a:ext cx="681687" cy="680539"/>
        </a:xfrm>
        <a:prstGeom prst="downArrow">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A433A2-FBBA-460C-B582-C4E6A13B3A46}">
      <dsp:nvSpPr>
        <dsp:cNvPr id="0" name=""/>
        <dsp:cNvSpPr/>
      </dsp:nvSpPr>
      <dsp:spPr>
        <a:xfrm>
          <a:off x="3181976" y="0"/>
          <a:ext cx="1921193" cy="714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Try Intent</a:t>
          </a:r>
        </a:p>
      </dsp:txBody>
      <dsp:txXfrm>
        <a:off x="3181976" y="0"/>
        <a:ext cx="1921193" cy="714566"/>
      </dsp:txXfrm>
    </dsp:sp>
    <dsp:sp modelId="{7C19930A-8644-4E2C-A857-2EADA3E12ABA}">
      <dsp:nvSpPr>
        <dsp:cNvPr id="0" name=""/>
        <dsp:cNvSpPr/>
      </dsp:nvSpPr>
      <dsp:spPr>
        <a:xfrm>
          <a:off x="4041879" y="935741"/>
          <a:ext cx="681687" cy="680539"/>
        </a:xfrm>
        <a:prstGeom prst="upArrow">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AA4F96-6FF4-41E0-8E06-91420C33ABBF}">
      <dsp:nvSpPr>
        <dsp:cNvPr id="0" name=""/>
        <dsp:cNvSpPr/>
      </dsp:nvSpPr>
      <dsp:spPr>
        <a:xfrm>
          <a:off x="900559" y="986782"/>
          <a:ext cx="1921193" cy="714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Buy Intent</a:t>
          </a:r>
        </a:p>
      </dsp:txBody>
      <dsp:txXfrm>
        <a:off x="900559" y="986782"/>
        <a:ext cx="1921193" cy="714566"/>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76D96-71BB-48AF-9FC8-9B360F42906F}" type="datetimeFigureOut">
              <a:rPr lang="en-IN" smtClean="0"/>
              <a:pPr/>
              <a:t>18-06-2019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21A9A6-4524-4923-A564-9B7EDB40758F}" type="slidenum">
              <a:rPr lang="en-IN" smtClean="0"/>
              <a:pPr/>
              <a:t>‹#›</a:t>
            </a:fld>
            <a:endParaRPr lang="en-IN" dirty="0"/>
          </a:p>
        </p:txBody>
      </p:sp>
    </p:spTree>
    <p:extLst>
      <p:ext uri="{BB962C8B-B14F-4D97-AF65-F5344CB8AC3E}">
        <p14:creationId xmlns:p14="http://schemas.microsoft.com/office/powerpoint/2010/main" val="51084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043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1. Questions addressed – did the test moved users who intended to ‘Try’ to ‘Buy’ ?</a:t>
            </a:r>
          </a:p>
          <a:p>
            <a:r>
              <a:rPr lang="en-US" dirty="0"/>
              <a:t>2. For test period (Treatment data was considered)</a:t>
            </a:r>
          </a:p>
          <a:p>
            <a:r>
              <a:rPr lang="en-US" dirty="0"/>
              <a:t>3. For #1 Buy traits were considered for drop as other classify for </a:t>
            </a:r>
            <a:r>
              <a:rPr lang="en-US" dirty="0" err="1"/>
              <a:t>Trys</a:t>
            </a:r>
            <a:endParaRPr lang="en-US" dirty="0"/>
          </a:p>
          <a:p>
            <a:r>
              <a:rPr lang="en-US" dirty="0"/>
              <a:t>4. For #2 Buy traits are considered to dig into if that user base has increased during the Test.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1678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Questions addressed – did the test moved users who intended to ‘Try’ to ‘Buy’ ?</a:t>
            </a:r>
          </a:p>
          <a:p>
            <a:r>
              <a:rPr lang="en-US" dirty="0"/>
              <a:t>For test period (Treatment data was considered)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1541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Questions addressed – did the test moved users who intended to ‘Try’ to ‘Buy’ ?</a:t>
            </a:r>
          </a:p>
          <a:p>
            <a:r>
              <a:rPr lang="en-US" dirty="0"/>
              <a:t>For test period (Treatment data was considered)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685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Questions addressed – did the test moved users who intended to ‘Try’ to ‘Buy’ ?</a:t>
            </a:r>
          </a:p>
          <a:p>
            <a:r>
              <a:rPr lang="en-US" dirty="0"/>
              <a:t>For test period (Treatment data was considered)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9552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21A9A6-4524-4923-A564-9B7EDB40758F}" type="slidenum">
              <a:rPr lang="en-IN" smtClean="0"/>
              <a:pPr/>
              <a:t>2</a:t>
            </a:fld>
            <a:endParaRPr lang="en-IN" dirty="0"/>
          </a:p>
        </p:txBody>
      </p:sp>
    </p:spTree>
    <p:extLst>
      <p:ext uri="{BB962C8B-B14F-4D97-AF65-F5344CB8AC3E}">
        <p14:creationId xmlns:p14="http://schemas.microsoft.com/office/powerpoint/2010/main" val="2267507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3077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3350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Questions addressed – did the test moved users who intended to ‘Try’ to ‘Buy’ ?</a:t>
            </a:r>
          </a:p>
          <a:p>
            <a:r>
              <a:rPr lang="en-US" dirty="0"/>
              <a:t>For test period (Treatment data was considered)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1826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For users who placed buy or Try orders, what is the rate for all the features</a:t>
            </a:r>
          </a:p>
          <a:p>
            <a:r>
              <a:rPr lang="en-US" dirty="0"/>
              <a:t>1 month time period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465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1. Questions addressed – did the test moved users who intended to ‘Try’ to ‘Buy’ ?</a:t>
            </a:r>
          </a:p>
          <a:p>
            <a:r>
              <a:rPr lang="en-US" dirty="0"/>
              <a:t>2. For test period (Treatment data was considered)</a:t>
            </a:r>
          </a:p>
          <a:p>
            <a:r>
              <a:rPr lang="en-US" dirty="0"/>
              <a:t>3. For #1 Buy traits were considered for drop as other classify for </a:t>
            </a:r>
            <a:r>
              <a:rPr lang="en-US" dirty="0" err="1"/>
              <a:t>Trys</a:t>
            </a:r>
            <a:endParaRPr lang="en-US" dirty="0"/>
          </a:p>
          <a:p>
            <a:r>
              <a:rPr lang="en-US" dirty="0"/>
              <a:t>4. For #2 Buy traits are considered to dig into if that user base has increased during the Test.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0757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Questions addressed – did the test moved users who intended to ‘Try’ to ‘Buy’ ?</a:t>
            </a:r>
          </a:p>
          <a:p>
            <a:r>
              <a:rPr lang="en-US" dirty="0"/>
              <a:t>For test period (Treatment data was considered)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984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For users who placed buy or Try orders, what is the rate for all the features</a:t>
            </a:r>
          </a:p>
          <a:p>
            <a:r>
              <a:rPr lang="en-US" dirty="0"/>
              <a:t>1 month time period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9060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5" y="2425542"/>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3"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7" name="Picture 6" descr="Two people looking at a laptop and smiling">
            <a:extLst>
              <a:ext uri="{FF2B5EF4-FFF2-40B4-BE49-F238E27FC236}">
                <a16:creationId xmlns:a16="http://schemas.microsoft.com/office/drawing/2014/main" id="{029FB364-BE4F-4587-A1D1-9B545C58CD4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2198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1"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24524730"/>
      </p:ext>
    </p:extLst>
  </p:cSld>
  <p:clrMapOvr>
    <a:masterClrMapping/>
  </p:clrMapOvr>
  <p:transition>
    <p:fade/>
  </p:transition>
  <p:hf hdr="0" ftr="0" dt="0"/>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1"/>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1"/>
            <a:ext cx="4162425" cy="338554"/>
          </a:xfrm>
        </p:spPr>
        <p:txBody>
          <a:bodyPr/>
          <a:lstStyle>
            <a:lvl1pPr marL="0" indent="0">
              <a:buNone/>
              <a:defRPr sz="2200">
                <a:latin typeface="+mn-lt"/>
              </a:defRPr>
            </a:lvl1pPr>
            <a:lvl2pPr marL="228594" indent="0">
              <a:buNone/>
              <a:defRPr/>
            </a:lvl2pPr>
            <a:lvl3pPr marL="457189" indent="0">
              <a:buNone/>
              <a:defRPr/>
            </a:lvl3pPr>
            <a:lvl4pPr marL="661971" indent="0">
              <a:buNone/>
              <a:defRPr/>
            </a:lvl4pPr>
            <a:lvl5pPr marL="85564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6025511"/>
      </p:ext>
    </p:extLst>
  </p:cSld>
  <p:clrMapOvr>
    <a:masterClrMapping/>
  </p:clrMapOvr>
  <p:transition>
    <p:fade/>
  </p:transition>
  <p:hf hdr="0" ftr="0" dt="0"/>
  <p:extLst>
    <p:ext uri="{DCECCB84-F9BA-43D5-87BE-67443E8EF086}">
      <p15:sldGuideLst xmlns:p15="http://schemas.microsoft.com/office/powerpoint/2012/main">
        <p15:guide id="2" pos="3360" userDrawn="1">
          <p15:clr>
            <a:srgbClr val="FBAE40"/>
          </p15:clr>
        </p15:guide>
        <p15:guide id="6" orient="horz" pos="904" userDrawn="1">
          <p15:clr>
            <a:srgbClr val="5ACBF0"/>
          </p15:clr>
        </p15:guide>
        <p15:guide id="7" orient="horz" pos="1276" userDrawn="1">
          <p15:clr>
            <a:srgbClr val="5ACBF0"/>
          </p15:clr>
        </p15:guide>
        <p15:guide id="8" orient="horz" pos="2226" userDrawn="1">
          <p15:clr>
            <a:srgbClr val="5ACBF0"/>
          </p15:clr>
        </p15:guide>
        <p15:guide id="10" pos="3729" userDrawn="1">
          <p15:clr>
            <a:srgbClr val="C35EA4"/>
          </p15:clr>
        </p15:guide>
        <p15:guide id="11" pos="2993" userDrawn="1">
          <p15:clr>
            <a:srgbClr val="5ACBF0"/>
          </p15:clr>
        </p15:guide>
        <p15:guide id="12" pos="3543"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6" y="3152001"/>
            <a:ext cx="4161981" cy="553998"/>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5614577"/>
      </p:ext>
    </p:extLst>
  </p:cSld>
  <p:clrMapOvr>
    <a:masterClrMapping/>
  </p:clrMapOvr>
  <p:transition>
    <p:fade/>
  </p:transition>
  <p:hf hdr="0" ftr="0" dt="0"/>
  <p:extLst>
    <p:ext uri="{DCECCB84-F9BA-43D5-87BE-67443E8EF086}">
      <p15:sldGuideLst xmlns:p15="http://schemas.microsoft.com/office/powerpoint/2012/main">
        <p15:guide id="2" pos="3360" userDrawn="1">
          <p15:clr>
            <a:srgbClr val="FBAE40"/>
          </p15:clr>
        </p15:guide>
        <p15:guide id="5" orient="horz" pos="2160" userDrawn="1">
          <p15:clr>
            <a:srgbClr val="FBAE40"/>
          </p15:clr>
        </p15:guide>
        <p15:guide id="6" pos="2991" userDrawn="1">
          <p15:clr>
            <a:srgbClr val="5ACBF0"/>
          </p15:clr>
        </p15:guide>
        <p15:guide id="7" pos="3728" userDrawn="1">
          <p15:clr>
            <a:srgbClr val="C35EA4"/>
          </p15:clr>
        </p15:guide>
        <p15:guide id="8" pos="3544"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8"/>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966971543"/>
      </p:ext>
    </p:extLst>
  </p:cSld>
  <p:clrMapOvr>
    <a:masterClrMapping/>
  </p:clrMapOvr>
  <p:transition>
    <p:fade/>
  </p:transition>
  <p:hf hdr="0" ftr="0" dt="0"/>
  <p:extLst>
    <p:ext uri="{DCECCB84-F9BA-43D5-87BE-67443E8EF086}">
      <p15:sldGuideLst xmlns:p15="http://schemas.microsoft.com/office/powerpoint/2012/main">
        <p15:guide id="2" pos="3360" userDrawn="1">
          <p15:clr>
            <a:srgbClr val="FBAE40"/>
          </p15:clr>
        </p15:guide>
        <p15:guide id="3" orient="horz" pos="1877" userDrawn="1">
          <p15:clr>
            <a:srgbClr val="5ACBF0"/>
          </p15:clr>
        </p15:guide>
        <p15:guide id="4" pos="3731" userDrawn="1">
          <p15:clr>
            <a:srgbClr val="C35EA4"/>
          </p15:clr>
        </p15:guide>
        <p15:guide id="5" pos="2993" userDrawn="1">
          <p15:clr>
            <a:srgbClr val="5ACBF0"/>
          </p15:clr>
        </p15:guide>
        <p15:guide id="6" pos="3547"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94" lvl="0" indent="-228594"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458765"/>
      </p:ext>
    </p:extLst>
  </p:cSld>
  <p:clrMapOvr>
    <a:masterClrMapping/>
  </p:clrMapOvr>
  <p:transition>
    <p:fade/>
  </p:transition>
  <p:hf hdr="0" ftr="0" dt="0"/>
  <p:extLst>
    <p:ext uri="{DCECCB84-F9BA-43D5-87BE-67443E8EF086}">
      <p15:sldGuideLst xmlns:p15="http://schemas.microsoft.com/office/powerpoint/2012/main">
        <p15:guide id="5" orient="horz" pos="2880" userDrawn="1">
          <p15:clr>
            <a:srgbClr val="5ACBF0"/>
          </p15:clr>
        </p15:guide>
        <p15:guide id="6" orient="horz" pos="360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94" lvl="0" indent="-228594"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0227430"/>
      </p:ext>
    </p:extLst>
  </p:cSld>
  <p:clrMapOvr>
    <a:masterClrMapping/>
  </p:clrMapOvr>
  <p:transition>
    <p:fade/>
  </p:transition>
  <p:hf hdr="0" ftr="0" dt="0"/>
  <p:extLst>
    <p:ext uri="{DCECCB84-F9BA-43D5-87BE-67443E8EF086}">
      <p15:sldGuideLst xmlns:p15="http://schemas.microsoft.com/office/powerpoint/2012/main">
        <p15:guide id="5" orient="horz" pos="1440" userDrawn="1">
          <p15:clr>
            <a:srgbClr val="5ACBF0"/>
          </p15:clr>
        </p15:guide>
        <p15:guide id="6" orient="horz" pos="7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1"/>
            <a:ext cx="5367528"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94" lvl="0" indent="-228594"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1"/>
            <a:ext cx="5367528"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94" lvl="0" indent="-228594"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58270110"/>
      </p:ext>
    </p:extLst>
  </p:cSld>
  <p:clrMapOvr>
    <a:masterClrMapping/>
  </p:clrMapOvr>
  <p:transition>
    <p:fade/>
  </p:transition>
  <p:hf hdr="0" ftr="0" dt="0"/>
  <p:extLst>
    <p:ext uri="{DCECCB84-F9BA-43D5-87BE-67443E8EF086}">
      <p15:sldGuideLst xmlns:p15="http://schemas.microsoft.com/office/powerpoint/2012/main">
        <p15:guide id="3" orient="horz" pos="3584" userDrawn="1">
          <p15:clr>
            <a:srgbClr val="5ACBF0"/>
          </p15:clr>
        </p15:guide>
        <p15:guide id="4" orient="horz" pos="1276" userDrawn="1">
          <p15:clr>
            <a:srgbClr val="5ACBF0"/>
          </p15:clr>
        </p15:guide>
        <p15:guide id="5" orient="horz" pos="288" userDrawn="1">
          <p15:clr>
            <a:srgbClr val="5ACBF0"/>
          </p15:clr>
        </p15:guide>
        <p15:guide id="6" pos="3749" userDrawn="1">
          <p15:clr>
            <a:srgbClr val="5ACBF0"/>
          </p15:clr>
        </p15:guide>
        <p15:guide id="7" pos="3931"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1"/>
            <a:ext cx="3475037"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1"/>
            <a:ext cx="3475037" cy="307777"/>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1"/>
            <a:ext cx="3475037"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2291106"/>
      </p:ext>
    </p:extLst>
  </p:cSld>
  <p:clrMapOvr>
    <a:masterClrMapping/>
  </p:clrMapOvr>
  <p:transition>
    <p:fade/>
  </p:transition>
  <p:hf hdr="0" ftr="0" dt="0"/>
  <p:extLst>
    <p:ext uri="{DCECCB84-F9BA-43D5-87BE-67443E8EF086}">
      <p15:sldGuideLst xmlns:p15="http://schemas.microsoft.com/office/powerpoint/2012/main">
        <p15:guide id="3" orient="horz" pos="3584" userDrawn="1">
          <p15:clr>
            <a:srgbClr val="5ACBF0"/>
          </p15:clr>
        </p15:guide>
        <p15:guide id="4" orient="horz" pos="1276" userDrawn="1">
          <p15:clr>
            <a:srgbClr val="5ACBF0"/>
          </p15:clr>
        </p15:guide>
        <p15:guide id="5" orient="horz" pos="288" userDrawn="1">
          <p15:clr>
            <a:srgbClr val="5ACBF0"/>
          </p15:clr>
        </p15:guide>
        <p15:guide id="6" pos="2557" userDrawn="1">
          <p15:clr>
            <a:srgbClr val="5ACBF0"/>
          </p15:clr>
        </p15:guide>
        <p15:guide id="7" pos="2744" userDrawn="1">
          <p15:clr>
            <a:srgbClr val="5ACBF0"/>
          </p15:clr>
        </p15:guide>
        <p15:guide id="8" pos="4936" userDrawn="1">
          <p15:clr>
            <a:srgbClr val="5ACBF0"/>
          </p15:clr>
        </p15:guide>
        <p15:guide id="9" pos="5123"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49779466"/>
      </p:ext>
    </p:extLst>
  </p:cSld>
  <p:clrMapOvr>
    <a:masterClrMapping/>
  </p:clrMapOvr>
  <p:transition>
    <p:fade/>
  </p:transition>
  <p:hf hdr="0" ftr="0" dt="0"/>
  <p:extLst>
    <p:ext uri="{DCECCB84-F9BA-43D5-87BE-67443E8EF086}">
      <p15:sldGuideLst xmlns:p15="http://schemas.microsoft.com/office/powerpoint/2012/main">
        <p15:guide id="3" orient="horz" pos="2993" userDrawn="1">
          <p15:clr>
            <a:srgbClr val="5ACBF0"/>
          </p15:clr>
        </p15:guide>
        <p15:guide id="4" orient="horz" pos="1276" userDrawn="1">
          <p15:clr>
            <a:srgbClr val="5ACBF0"/>
          </p15:clr>
        </p15:guide>
        <p15:guide id="5" orient="horz" pos="288" userDrawn="1">
          <p15:clr>
            <a:srgbClr val="5ACBF0"/>
          </p15:clr>
        </p15:guide>
        <p15:guide id="6" pos="1963" userDrawn="1">
          <p15:clr>
            <a:srgbClr val="5ACBF0"/>
          </p15:clr>
        </p15:guide>
        <p15:guide id="7" pos="2151" userDrawn="1">
          <p15:clr>
            <a:srgbClr val="5ACBF0"/>
          </p15:clr>
        </p15:guide>
        <p15:guide id="8" pos="3747" userDrawn="1">
          <p15:clr>
            <a:srgbClr val="5ACBF0"/>
          </p15:clr>
        </p15:guide>
        <p15:guide id="9" pos="3935" userDrawn="1">
          <p15:clr>
            <a:srgbClr val="5ACBF0"/>
          </p15:clr>
        </p15:guide>
        <p15:guide id="10" pos="5531" userDrawn="1">
          <p15:clr>
            <a:srgbClr val="5ACBF0"/>
          </p15:clr>
        </p15:guide>
        <p15:guide id="11" pos="5716"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8128001" y="2017714"/>
            <a:ext cx="3481388" cy="307777"/>
          </a:xfrm>
        </p:spPr>
        <p:txBody>
          <a:bodyPr wrap="square">
            <a:spAutoFit/>
          </a:bodyPr>
          <a:lstStyle>
            <a:lvl1pPr marL="0" indent="0">
              <a:buNone/>
              <a:defRPr sz="2000">
                <a:latin typeface="+mn-lt"/>
              </a:defRPr>
            </a:lvl1pPr>
            <a:lvl2pPr marL="228594" indent="0">
              <a:buNone/>
              <a:defRPr/>
            </a:lvl2pPr>
            <a:lvl3pPr marL="457189" indent="0">
              <a:buNone/>
              <a:defRPr/>
            </a:lvl3pPr>
            <a:lvl4pPr marL="661971" indent="0">
              <a:buNone/>
              <a:defRPr/>
            </a:lvl4pPr>
            <a:lvl5pPr marL="855641" indent="0">
              <a:buNone/>
              <a:defRPr/>
            </a:lvl5pPr>
          </a:lstStyle>
          <a:p>
            <a:pPr lvl="0"/>
            <a:r>
              <a:rPr lang="en-US" dirty="0"/>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4200" y="1436688"/>
            <a:ext cx="7253288" cy="4832350"/>
          </a:xfrm>
          <a:blipFill>
            <a:blip r:embed="rId2"/>
            <a:stretch>
              <a:fillRect/>
            </a:stretch>
          </a:blipFill>
        </p:spPr>
        <p:txBody>
          <a:bodyPr bIns="1097280" anchor="ctr">
            <a:noAutofit/>
          </a:bodyPr>
          <a:lstStyle>
            <a:lvl1pPr marL="0" indent="0" algn="ctr">
              <a:buNone/>
              <a:defRPr sz="1400" b="1">
                <a:solidFill>
                  <a:srgbClr val="000000"/>
                </a:solidFill>
              </a:defRPr>
            </a:lvl1pPr>
          </a:lstStyle>
          <a:p>
            <a:r>
              <a:rPr lang="en-US" dirty="0"/>
              <a:t>Drag &amp; drop your screen shot here </a:t>
            </a:r>
            <a:br>
              <a:rPr lang="en-US" dirty="0"/>
            </a:br>
            <a:r>
              <a:rPr lang="en-US" dirty="0"/>
              <a:t>or click or tap icon below to insert </a:t>
            </a:r>
          </a:p>
        </p:txBody>
      </p:sp>
    </p:spTree>
    <p:extLst>
      <p:ext uri="{BB962C8B-B14F-4D97-AF65-F5344CB8AC3E}">
        <p14:creationId xmlns:p14="http://schemas.microsoft.com/office/powerpoint/2010/main" val="453192126"/>
      </p:ext>
    </p:extLst>
  </p:cSld>
  <p:clrMapOvr>
    <a:masterClrMapping/>
  </p:clrMapOvr>
  <p:transition>
    <p:fade/>
  </p:transition>
  <p:hf hdr="0" ftr="0" dt="0"/>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6"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12" userDrawn="1">
          <p15:clr>
            <a:srgbClr val="5ACBF0"/>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5" y="2425542"/>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3"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8" name="Picture 7" descr="Two people looking at a laptop and smiling">
            <a:extLst>
              <a:ext uri="{FF2B5EF4-FFF2-40B4-BE49-F238E27FC236}">
                <a16:creationId xmlns:a16="http://schemas.microsoft.com/office/drawing/2014/main" id="{748E4C67-8014-4AC1-9B8E-F3908236476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160728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2" orient="horz" pos="2496" userDrawn="1">
          <p15:clr>
            <a:srgbClr val="5ACBF0"/>
          </p15:clr>
        </p15:guide>
        <p15:guide id="3" pos="3360"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1" y="2305842"/>
            <a:ext cx="3468956" cy="1107996"/>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40"/>
            <a:ext cx="7251192" cy="369332"/>
          </a:xfrm>
        </p:spPr>
        <p:txBody>
          <a:bodyPr/>
          <a:lstStyle>
            <a:lvl1pPr marL="0" indent="0">
              <a:spcAft>
                <a:spcPts val="1200"/>
              </a:spcAft>
              <a:buNone/>
              <a:defRPr sz="2400"/>
            </a:lvl1pPr>
            <a:lvl2pPr marL="228594"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4"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636312"/>
      </p:ext>
    </p:extLst>
  </p:cSld>
  <p:clrMapOvr>
    <a:masterClrMapping/>
  </p:clrMapOvr>
  <p:transition>
    <p:fade/>
  </p:transition>
  <p:hf hdr="0" ftr="0" dt="0"/>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5ACBF0"/>
          </p15:clr>
        </p15:guide>
        <p15:guide id="13" pos="2744" userDrawn="1">
          <p15:clr>
            <a:srgbClr val="5ACBF0"/>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2" orient="horz" pos="172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1"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4" y="3179702"/>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5" y="3213559"/>
            <a:ext cx="6599409" cy="430887"/>
          </a:xfrm>
        </p:spPr>
        <p:txBody>
          <a:bodyPr anchor="ctr" anchorCtr="0"/>
          <a:lstStyle>
            <a:lvl1pPr marL="0" indent="0">
              <a:spcAft>
                <a:spcPts val="1200"/>
              </a:spcAft>
              <a:buNone/>
              <a:defRPr sz="2800"/>
            </a:lvl1pPr>
            <a:lvl2pPr marL="228594" indent="0">
              <a:buNone/>
              <a:defRPr/>
            </a:lvl2pPr>
          </a:lstStyle>
          <a:p>
            <a:pPr lvl="0"/>
            <a:r>
              <a:rPr lang="en-US"/>
              <a:t>Click to edit Master text styles</a:t>
            </a:r>
          </a:p>
        </p:txBody>
      </p:sp>
    </p:spTree>
    <p:extLst>
      <p:ext uri="{BB962C8B-B14F-4D97-AF65-F5344CB8AC3E}">
        <p14:creationId xmlns:p14="http://schemas.microsoft.com/office/powerpoint/2010/main" val="2173767373"/>
      </p:ext>
    </p:extLst>
  </p:cSld>
  <p:clrMapOvr>
    <a:masterClrMapping/>
  </p:clrMapOvr>
  <p:transition>
    <p:fade/>
  </p:transition>
  <p:hf hdr="0" ftr="0" dt="0"/>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5ACBF0"/>
          </p15:clr>
        </p15:guide>
        <p15:guide id="14" pos="3155" userDrawn="1">
          <p15:clr>
            <a:srgbClr val="5ACBF0"/>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9" orient="horz" pos="2160" userDrawn="1">
          <p15:clr>
            <a:srgbClr val="FDE53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4" y="3179702"/>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5" y="3213559"/>
            <a:ext cx="6599409" cy="430887"/>
          </a:xfrm>
        </p:spPr>
        <p:txBody>
          <a:bodyPr anchor="ctr" anchorCtr="0">
            <a:spAutoFit/>
          </a:bodyPr>
          <a:lstStyle>
            <a:lvl1pPr marL="0" indent="0">
              <a:spcAft>
                <a:spcPts val="1200"/>
              </a:spcAft>
              <a:buNone/>
              <a:defRPr sz="2800"/>
            </a:lvl1pPr>
            <a:lvl2pPr marL="228594"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674371"/>
      </p:ext>
    </p:extLst>
  </p:cSld>
  <p:clrMapOvr>
    <a:masterClrMapping/>
  </p:clrMapOvr>
  <p:transition>
    <p:fade/>
  </p:transition>
  <p:hf hdr="0" ftr="0" dt="0"/>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9" orient="horz" pos="2160" userDrawn="1">
          <p15:clr>
            <a:srgbClr val="FDE53C"/>
          </p15:clr>
        </p15:guide>
        <p15:guide id="30" pos="2376"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4"/>
            <a:ext cx="9144000" cy="498598"/>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509227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4"/>
            <a:ext cx="9144000" cy="498598"/>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82833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8"/>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832850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8"/>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18206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554594"/>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8078302"/>
      </p:ext>
    </p:extLst>
  </p:cSld>
  <p:clrMapOvr>
    <a:overrideClrMapping bg1="dk1" tx1="lt1" bg2="dk2" tx2="lt2" accent1="accent1" accent2="accent2" accent3="accent3" accent4="accent4" accent5="accent5" accent6="accent6" hlink="hlink" folHlink="folHlink"/>
  </p:clrMapOvr>
  <p:transition>
    <p:fade/>
  </p:transition>
  <p:hf hdr="0" ftr="0" dt="0"/>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586740" y="457200"/>
            <a:ext cx="11018520" cy="553998"/>
          </a:xfrm>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6740" y="1436690"/>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45"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592"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42"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71"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91443830"/>
      </p:ext>
    </p:extLst>
  </p:cSld>
  <p:clrMapOvr>
    <a:masterClrMapping/>
  </p:clrMapOvr>
  <p:transition>
    <p:fade/>
  </p:transition>
  <p:hf hdr="0" ftr="0" dt="0"/>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1"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17405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1" y="61613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67"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593705281"/>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1" y="1436690"/>
            <a:ext cx="11018839"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2" y="6269040"/>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484870963"/>
      </p:ext>
    </p:extLst>
  </p:cSld>
  <p:clrMapOvr>
    <a:masterClrMapping/>
  </p:clrMapOvr>
  <p:transition>
    <p:fade/>
  </p:transition>
  <p:hf hdr="0" ftr="0" dt="0"/>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8"/>
            <a:ext cx="8964185" cy="999504"/>
          </a:xfrm>
          <a:noFill/>
        </p:spPr>
        <p:txBody>
          <a:bodyPr lIns="146304" tIns="91440" rIns="146304" bIns="91440" anchor="t" anchorCtr="0"/>
          <a:lstStyle>
            <a:lvl1pPr>
              <a:defRPr sz="5295" spc="-99" baseline="0">
                <a:gradFill>
                  <a:gsLst>
                    <a:gs pos="5439">
                      <a:schemeClr val="bg1"/>
                    </a:gs>
                    <a:gs pos="73000">
                      <a:schemeClr val="bg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7" spc="0" baseline="0">
                <a:gradFill>
                  <a:gsLst>
                    <a:gs pos="5439">
                      <a:schemeClr val="bg1"/>
                    </a:gs>
                    <a:gs pos="73000">
                      <a:schemeClr val="bg1"/>
                    </a:gs>
                  </a:gsLst>
                  <a:lin ang="5400000" scaled="0"/>
                </a:gradFill>
                <a:latin typeface="+mj-lt"/>
              </a:defRPr>
            </a:lvl1pPr>
          </a:lstStyle>
          <a:p>
            <a:pPr lvl="0"/>
            <a:r>
              <a:rPr lang="en-US"/>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537" y="226380"/>
            <a:ext cx="2100768" cy="772864"/>
          </a:xfrm>
          <a:prstGeom prst="rect">
            <a:avLst/>
          </a:prstGeom>
        </p:spPr>
      </p:pic>
      <p:sp>
        <p:nvSpPr>
          <p:cNvPr id="6" name="TextBox 5"/>
          <p:cNvSpPr txBox="1"/>
          <p:nvPr userDrawn="1"/>
        </p:nvSpPr>
        <p:spPr>
          <a:xfrm>
            <a:off x="7939961" y="6478692"/>
            <a:ext cx="3959211" cy="162865"/>
          </a:xfrm>
          <a:prstGeom prst="rect">
            <a:avLst/>
          </a:prstGeom>
          <a:noFill/>
        </p:spPr>
        <p:txBody>
          <a:bodyPr wrap="square" lIns="0" tIns="0" rIns="0" bIns="0" rtlCol="0">
            <a:spAutoFit/>
          </a:bodyPr>
          <a:lstStyle/>
          <a:p>
            <a:pPr algn="r">
              <a:lnSpc>
                <a:spcPct val="90000"/>
              </a:lnSpc>
              <a:spcAft>
                <a:spcPts val="588"/>
              </a:spcAft>
            </a:pPr>
            <a:r>
              <a:rPr lang="en-US" sz="1176" baseline="0" dirty="0">
                <a:solidFill>
                  <a:schemeClr val="bg1"/>
                </a:solidFill>
              </a:rPr>
              <a:t>Microsoft Stores</a:t>
            </a:r>
            <a:endParaRPr lang="en-US" sz="1176" dirty="0">
              <a:solidFill>
                <a:schemeClr val="bg1"/>
              </a:solidFill>
            </a:endParaRPr>
          </a:p>
        </p:txBody>
      </p:sp>
    </p:spTree>
    <p:extLst>
      <p:ext uri="{BB962C8B-B14F-4D97-AF65-F5344CB8AC3E}">
        <p14:creationId xmlns:p14="http://schemas.microsoft.com/office/powerpoint/2010/main" val="6665124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5" y="2425542"/>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3"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Picture 8" descr="Two people looking at a laptop and smiling">
            <a:extLst>
              <a:ext uri="{FF2B5EF4-FFF2-40B4-BE49-F238E27FC236}">
                <a16:creationId xmlns:a16="http://schemas.microsoft.com/office/drawing/2014/main" id="{68F2014D-1498-44EC-819E-5078F5999E3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110397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5" y="2425542"/>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3"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Picture 8" descr="Two people looking at a laptop and smiling">
            <a:extLst>
              <a:ext uri="{FF2B5EF4-FFF2-40B4-BE49-F238E27FC236}">
                <a16:creationId xmlns:a16="http://schemas.microsoft.com/office/drawing/2014/main" id="{BFEDD85C-41A7-4179-8BF4-3ABD68B8285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30137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60"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1"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855257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6899394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C2DBA31-9AB2-4B74-93B1-14FDDD126228}"/>
              </a:ext>
            </a:extLst>
          </p:cNvPr>
          <p:cNvSpPr>
            <a:spLocks noGrp="1"/>
          </p:cNvSpPr>
          <p:nvPr>
            <p:ph type="body" sz="quarter" idx="11"/>
          </p:nvPr>
        </p:nvSpPr>
        <p:spPr>
          <a:xfrm>
            <a:off x="586391" y="1348076"/>
            <a:ext cx="11023720" cy="1684564"/>
          </a:xfrm>
        </p:spPr>
        <p:txBody>
          <a:bodyPr/>
          <a:lstStyle>
            <a:lvl1pPr marL="228594" indent="-173034">
              <a:spcAft>
                <a:spcPts val="800"/>
              </a:spcAft>
              <a:defRPr sz="2600">
                <a:solidFill>
                  <a:schemeClr val="accent1"/>
                </a:solidFill>
              </a:defRPr>
            </a:lvl1pPr>
            <a:lvl2pPr marL="457189" indent="-171446">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2DC95CD9-ED46-4B9E-B357-5D6753F0B367}"/>
              </a:ext>
            </a:extLst>
          </p:cNvPr>
          <p:cNvSpPr>
            <a:spLocks noGrp="1"/>
          </p:cNvSpPr>
          <p:nvPr>
            <p:ph type="title"/>
          </p:nvPr>
        </p:nvSpPr>
        <p:spPr>
          <a:xfrm>
            <a:off x="588263" y="457201"/>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845784499"/>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SULT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251990" y="212757"/>
            <a:ext cx="11688023" cy="492443"/>
          </a:xfrm>
        </p:spPr>
        <p:txBody>
          <a:bodyPr/>
          <a:lstStyle>
            <a:lvl1pPr>
              <a:defRPr sz="3200"/>
            </a:lvl1pPr>
          </a:lstStyle>
          <a:p>
            <a:r>
              <a:rPr lang="en-US" dirty="0"/>
              <a:t>Click to edit Master title style</a:t>
            </a:r>
          </a:p>
        </p:txBody>
      </p:sp>
      <p:sp>
        <p:nvSpPr>
          <p:cNvPr id="5" name="Text Placeholder 2">
            <a:extLst>
              <a:ext uri="{FF2B5EF4-FFF2-40B4-BE49-F238E27FC236}">
                <a16:creationId xmlns:a16="http://schemas.microsoft.com/office/drawing/2014/main" id="{0ECD1940-32A8-42D6-B5D8-92F1C201A6C4}"/>
              </a:ext>
            </a:extLst>
          </p:cNvPr>
          <p:cNvSpPr>
            <a:spLocks noGrp="1"/>
          </p:cNvSpPr>
          <p:nvPr>
            <p:ph type="body" sz="quarter" idx="10"/>
          </p:nvPr>
        </p:nvSpPr>
        <p:spPr>
          <a:xfrm>
            <a:off x="251990" y="1098696"/>
            <a:ext cx="11688023" cy="1833835"/>
          </a:xfrm>
        </p:spPr>
        <p:txBody>
          <a:bodyPr/>
          <a:lstStyle>
            <a:lvl1pPr marL="285744" indent="-174621">
              <a:spcBef>
                <a:spcPts val="1800"/>
              </a:spcBef>
              <a:spcAft>
                <a:spcPts val="0"/>
              </a:spcAft>
              <a:defRPr sz="2600">
                <a:solidFill>
                  <a:schemeClr val="accent1"/>
                </a:solidFill>
              </a:defRPr>
            </a:lvl1pPr>
            <a:lvl2pPr marL="517512" indent="-171446">
              <a:spcBef>
                <a:spcPts val="480"/>
              </a:spcBef>
              <a:spcAft>
                <a:spcPts val="480"/>
              </a:spcAft>
              <a:tabLst/>
              <a:defRPr/>
            </a:lvl2pPr>
            <a:lvl3pPr marL="738170" indent="-165096">
              <a:spcBef>
                <a:spcPts val="480"/>
              </a:spcBef>
              <a:spcAft>
                <a:spcPts val="480"/>
              </a:spcAft>
              <a:defRPr/>
            </a:lvl3pPr>
            <a:lvl4pPr marL="914377" indent="-111123" defTabSz="858817">
              <a:spcBef>
                <a:spcPts val="480"/>
              </a:spcBef>
              <a:spcAft>
                <a:spcPts val="480"/>
              </a:spcAft>
              <a:defRPr/>
            </a:lvl4pPr>
            <a:lvl5pPr marL="1090586" indent="-168270">
              <a:spcBef>
                <a:spcPts val="480"/>
              </a:spcBef>
              <a:spcAft>
                <a:spcPts val="48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2703256"/>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251990" y="212757"/>
            <a:ext cx="11688023" cy="492443"/>
          </a:xfrm>
        </p:spPr>
        <p:txBody>
          <a:bodyPr/>
          <a:lstStyle>
            <a:lvl1pPr>
              <a:defRPr sz="3200"/>
            </a:lvl1pPr>
          </a:lstStyle>
          <a:p>
            <a:r>
              <a:rPr lang="en-US" dirty="0"/>
              <a:t>Click to edit Master title style</a:t>
            </a:r>
          </a:p>
        </p:txBody>
      </p:sp>
      <p:sp>
        <p:nvSpPr>
          <p:cNvPr id="5" name="Text Placeholder 2">
            <a:extLst>
              <a:ext uri="{FF2B5EF4-FFF2-40B4-BE49-F238E27FC236}">
                <a16:creationId xmlns:a16="http://schemas.microsoft.com/office/drawing/2014/main" id="{0ECD1940-32A8-42D6-B5D8-92F1C201A6C4}"/>
              </a:ext>
            </a:extLst>
          </p:cNvPr>
          <p:cNvSpPr>
            <a:spLocks noGrp="1"/>
          </p:cNvSpPr>
          <p:nvPr>
            <p:ph type="body" sz="quarter" idx="10"/>
          </p:nvPr>
        </p:nvSpPr>
        <p:spPr>
          <a:xfrm>
            <a:off x="251990" y="1098696"/>
            <a:ext cx="11688023" cy="1895391"/>
          </a:xfrm>
        </p:spPr>
        <p:txBody>
          <a:bodyPr>
            <a:spAutoFit/>
          </a:bodyPr>
          <a:lstStyle>
            <a:lvl1pPr marL="111123" indent="0">
              <a:spcBef>
                <a:spcPts val="2800"/>
              </a:spcBef>
              <a:spcAft>
                <a:spcPts val="0"/>
              </a:spcAft>
              <a:buNone/>
              <a:defRPr sz="2600">
                <a:solidFill>
                  <a:schemeClr val="accent1"/>
                </a:solidFill>
                <a:latin typeface="+mj-lt"/>
              </a:defRPr>
            </a:lvl1pPr>
            <a:lvl2pPr marL="517512" indent="-171446">
              <a:spcBef>
                <a:spcPts val="480"/>
              </a:spcBef>
              <a:spcAft>
                <a:spcPts val="480"/>
              </a:spcAft>
              <a:tabLst/>
              <a:defRPr sz="2400"/>
            </a:lvl2pPr>
            <a:lvl3pPr marL="738170" indent="-165096">
              <a:spcBef>
                <a:spcPts val="480"/>
              </a:spcBef>
              <a:spcAft>
                <a:spcPts val="480"/>
              </a:spcAft>
              <a:defRPr/>
            </a:lvl3pPr>
            <a:lvl4pPr marL="914377" indent="-111123" defTabSz="858817">
              <a:spcBef>
                <a:spcPts val="480"/>
              </a:spcBef>
              <a:spcAft>
                <a:spcPts val="480"/>
              </a:spcAft>
              <a:defRPr/>
            </a:lvl4pPr>
            <a:lvl5pPr marL="1090586" indent="-168270">
              <a:spcBef>
                <a:spcPts val="480"/>
              </a:spcBef>
              <a:spcAft>
                <a:spcPts val="48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193054"/>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7876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1612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5589331"/>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2" indent="0">
              <a:buFont typeface="Wingdings" panose="05000000000000000000" pitchFamily="2" charset="2"/>
              <a:buNone/>
              <a:defRPr sz="2000" b="0"/>
            </a:lvl2pPr>
            <a:lvl3pPr marL="450839" indent="0">
              <a:buFont typeface="Wingdings" panose="05000000000000000000" pitchFamily="2" charset="2"/>
              <a:buNone/>
              <a:tabLst/>
              <a:defRPr sz="1600" b="0"/>
            </a:lvl3pPr>
            <a:lvl4pPr marL="652446" indent="0">
              <a:buFont typeface="Wingdings" panose="05000000000000000000" pitchFamily="2" charset="2"/>
              <a:buNone/>
              <a:defRPr sz="1400" b="0"/>
            </a:lvl4pPr>
            <a:lvl5pPr marL="854053"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2" indent="0">
              <a:buFont typeface="Wingdings" panose="05000000000000000000" pitchFamily="2" charset="2"/>
              <a:buNone/>
              <a:defRPr sz="2000" b="0"/>
            </a:lvl2pPr>
            <a:lvl3pPr marL="450839" indent="0">
              <a:buFont typeface="Wingdings" panose="05000000000000000000" pitchFamily="2" charset="2"/>
              <a:buNone/>
              <a:tabLst/>
              <a:defRPr sz="1600" b="0"/>
            </a:lvl3pPr>
            <a:lvl4pPr marL="652446" indent="0">
              <a:buFont typeface="Wingdings" panose="05000000000000000000" pitchFamily="2" charset="2"/>
              <a:buNone/>
              <a:defRPr sz="1400" b="0"/>
            </a:lvl4pPr>
            <a:lvl5pPr marL="854053"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178617"/>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1" y="1435100"/>
            <a:ext cx="5211763"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9" y="1435100"/>
            <a:ext cx="5219700"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2459755"/>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1086244703"/>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 Small">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DCCA3B1A-20AA-4313-90E0-192AE68F2E38}"/>
              </a:ext>
            </a:extLst>
          </p:cNvPr>
          <p:cNvSpPr>
            <a:spLocks noGrp="1"/>
          </p:cNvSpPr>
          <p:nvPr>
            <p:ph type="title"/>
          </p:nvPr>
        </p:nvSpPr>
        <p:spPr>
          <a:xfrm>
            <a:off x="262551" y="212758"/>
            <a:ext cx="11688023" cy="461665"/>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510326857"/>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1"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27402393"/>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1"/>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1"/>
            <a:ext cx="4162425" cy="338554"/>
          </a:xfrm>
        </p:spPr>
        <p:txBody>
          <a:bodyPr/>
          <a:lstStyle>
            <a:lvl1pPr marL="0" indent="0">
              <a:buNone/>
              <a:defRPr sz="2200">
                <a:latin typeface="+mn-lt"/>
              </a:defRPr>
            </a:lvl1pPr>
            <a:lvl2pPr marL="228594" indent="0">
              <a:buNone/>
              <a:defRPr/>
            </a:lvl2pPr>
            <a:lvl3pPr marL="457189" indent="0">
              <a:buNone/>
              <a:defRPr/>
            </a:lvl3pPr>
            <a:lvl4pPr marL="661971" indent="0">
              <a:buNone/>
              <a:defRPr/>
            </a:lvl4pPr>
            <a:lvl5pPr marL="85564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756326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userDrawn="1">
          <p15:clr>
            <a:srgbClr val="5ACBF0"/>
          </p15:clr>
        </p15:guide>
        <p15:guide id="7" orient="horz" pos="1276" userDrawn="1">
          <p15:clr>
            <a:srgbClr val="5ACBF0"/>
          </p15:clr>
        </p15:guide>
        <p15:guide id="8" orient="horz" pos="2226" userDrawn="1">
          <p15:clr>
            <a:srgbClr val="5ACBF0"/>
          </p15:clr>
        </p15:guide>
        <p15:guide id="10" pos="3729" userDrawn="1">
          <p15:clr>
            <a:srgbClr val="C35EA4"/>
          </p15:clr>
        </p15:guide>
        <p15:guide id="11" pos="2993" userDrawn="1">
          <p15:clr>
            <a:srgbClr val="5ACBF0"/>
          </p15:clr>
        </p15:guide>
        <p15:guide id="12" pos="3543" userDrawn="1">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6" y="3152001"/>
            <a:ext cx="4161981" cy="553998"/>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25795719"/>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userDrawn="1">
          <p15:clr>
            <a:srgbClr val="FBAE40"/>
          </p15:clr>
        </p15:guide>
        <p15:guide id="6" pos="2991" userDrawn="1">
          <p15:clr>
            <a:srgbClr val="5ACBF0"/>
          </p15:clr>
        </p15:guide>
        <p15:guide id="7" pos="3728" userDrawn="1">
          <p15:clr>
            <a:srgbClr val="C35EA4"/>
          </p15:clr>
        </p15:guide>
        <p15:guide id="8" pos="3544" userDrawn="1">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8"/>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15169966"/>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3" orient="horz" pos="1877" userDrawn="1">
          <p15:clr>
            <a:srgbClr val="5ACBF0"/>
          </p15:clr>
        </p15:guide>
        <p15:guide id="4" pos="3731" userDrawn="1">
          <p15:clr>
            <a:srgbClr val="C35EA4"/>
          </p15:clr>
        </p15:guide>
        <p15:guide id="5" pos="2993" userDrawn="1">
          <p15:clr>
            <a:srgbClr val="5ACBF0"/>
          </p15:clr>
        </p15:guide>
        <p15:guide id="6" pos="3547" userDrawn="1">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94" lvl="0" indent="-228594"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91056540"/>
      </p:ext>
    </p:extLst>
  </p:cSld>
  <p:clrMapOvr>
    <a:masterClrMapping/>
  </p:clrMapOvr>
  <p:transition>
    <p:fade/>
  </p:transition>
  <p:extLst>
    <p:ext uri="{DCECCB84-F9BA-43D5-87BE-67443E8EF086}">
      <p15:sldGuideLst xmlns:p15="http://schemas.microsoft.com/office/powerpoint/2012/main">
        <p15:guide id="5" orient="horz" pos="2880" userDrawn="1">
          <p15:clr>
            <a:srgbClr val="5ACBF0"/>
          </p15:clr>
        </p15:guide>
        <p15:guide id="6" orient="horz" pos="360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6740" y="457200"/>
            <a:ext cx="11018520" cy="553998"/>
          </a:xfrm>
        </p:spPr>
        <p:txBody>
          <a:bodyPr/>
          <a:lstStyle/>
          <a:p>
            <a:r>
              <a:rPr lang="en-US" dirty="0"/>
              <a:t>Click to edit Master title style</a:t>
            </a:r>
          </a:p>
        </p:txBody>
      </p:sp>
      <p:sp>
        <p:nvSpPr>
          <p:cNvPr id="4" name="Text Placeholder 3"/>
          <p:cNvSpPr>
            <a:spLocks noGrp="1"/>
          </p:cNvSpPr>
          <p:nvPr>
            <p:ph type="body" sz="quarter" idx="10"/>
          </p:nvPr>
        </p:nvSpPr>
        <p:spPr>
          <a:xfrm>
            <a:off x="586740" y="1434370"/>
            <a:ext cx="11018520" cy="1612749"/>
          </a:xfrm>
        </p:spPr>
        <p:txBody>
          <a:bodyPr wrap="square">
            <a:spAutoFit/>
          </a:bodyPr>
          <a:lstStyle>
            <a:lvl1pPr marL="0" indent="0">
              <a:buNone/>
              <a:defRPr/>
            </a:lvl1pPr>
            <a:lvl2pPr marL="228594" indent="0">
              <a:buNone/>
              <a:defRPr/>
            </a:lvl2pPr>
            <a:lvl3pPr marL="457189" indent="0">
              <a:buNone/>
              <a:defRPr/>
            </a:lvl3pPr>
            <a:lvl4pPr marL="685783" indent="0">
              <a:buNone/>
              <a:defRPr/>
            </a:lvl4pPr>
            <a:lvl5pPr marL="91437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92151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94" lvl="0" indent="-228594"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08487155"/>
      </p:ext>
    </p:extLst>
  </p:cSld>
  <p:clrMapOvr>
    <a:masterClrMapping/>
  </p:clrMapOvr>
  <p:transition>
    <p:fade/>
  </p:transition>
  <p:extLst>
    <p:ext uri="{DCECCB84-F9BA-43D5-87BE-67443E8EF086}">
      <p15:sldGuideLst xmlns:p15="http://schemas.microsoft.com/office/powerpoint/2012/main">
        <p15:guide id="5" orient="horz" pos="1440" userDrawn="1">
          <p15:clr>
            <a:srgbClr val="5ACBF0"/>
          </p15:clr>
        </p15:guide>
        <p15:guide id="6" orient="horz" pos="72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1"/>
            <a:ext cx="5367528"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94" lvl="0" indent="-228594"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1"/>
            <a:ext cx="5367528"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94" lvl="0" indent="-228594"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26042972"/>
      </p:ext>
    </p:extLst>
  </p:cSld>
  <p:clrMapOvr>
    <a:masterClrMapping/>
  </p:clrMapOvr>
  <p:transition>
    <p:fade/>
  </p:transition>
  <p:extLst>
    <p:ext uri="{DCECCB84-F9BA-43D5-87BE-67443E8EF086}">
      <p15:sldGuideLst xmlns:p15="http://schemas.microsoft.com/office/powerpoint/2012/main">
        <p15:guide id="3" orient="horz" pos="3584" userDrawn="1">
          <p15:clr>
            <a:srgbClr val="5ACBF0"/>
          </p15:clr>
        </p15:guide>
        <p15:guide id="4" orient="horz" pos="1276" userDrawn="1">
          <p15:clr>
            <a:srgbClr val="5ACBF0"/>
          </p15:clr>
        </p15:guide>
        <p15:guide id="5" orient="horz" pos="288" userDrawn="1">
          <p15:clr>
            <a:srgbClr val="5ACBF0"/>
          </p15:clr>
        </p15:guide>
        <p15:guide id="6" pos="3749" userDrawn="1">
          <p15:clr>
            <a:srgbClr val="5ACBF0"/>
          </p15:clr>
        </p15:guide>
        <p15:guide id="7" pos="3931"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1"/>
            <a:ext cx="3475037"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1"/>
            <a:ext cx="3475037" cy="307777"/>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1"/>
            <a:ext cx="3475037"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76265295"/>
      </p:ext>
    </p:extLst>
  </p:cSld>
  <p:clrMapOvr>
    <a:masterClrMapping/>
  </p:clrMapOvr>
  <p:transition>
    <p:fade/>
  </p:transition>
  <p:extLst>
    <p:ext uri="{DCECCB84-F9BA-43D5-87BE-67443E8EF086}">
      <p15:sldGuideLst xmlns:p15="http://schemas.microsoft.com/office/powerpoint/2012/main">
        <p15:guide id="3" orient="horz" pos="3584" userDrawn="1">
          <p15:clr>
            <a:srgbClr val="5ACBF0"/>
          </p15:clr>
        </p15:guide>
        <p15:guide id="4" orient="horz" pos="1276" userDrawn="1">
          <p15:clr>
            <a:srgbClr val="5ACBF0"/>
          </p15:clr>
        </p15:guide>
        <p15:guide id="5" orient="horz" pos="288" userDrawn="1">
          <p15:clr>
            <a:srgbClr val="5ACBF0"/>
          </p15:clr>
        </p15:guide>
        <p15:guide id="6" pos="2557" userDrawn="1">
          <p15:clr>
            <a:srgbClr val="5ACBF0"/>
          </p15:clr>
        </p15:guide>
        <p15:guide id="7" pos="2744" userDrawn="1">
          <p15:clr>
            <a:srgbClr val="5ACBF0"/>
          </p15:clr>
        </p15:guide>
        <p15:guide id="8" pos="4936" userDrawn="1">
          <p15:clr>
            <a:srgbClr val="5ACBF0"/>
          </p15:clr>
        </p15:guide>
        <p15:guide id="9" pos="5123"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27953638"/>
      </p:ext>
    </p:extLst>
  </p:cSld>
  <p:clrMapOvr>
    <a:masterClrMapping/>
  </p:clrMapOvr>
  <p:transition>
    <p:fade/>
  </p:transition>
  <p:extLst>
    <p:ext uri="{DCECCB84-F9BA-43D5-87BE-67443E8EF086}">
      <p15:sldGuideLst xmlns:p15="http://schemas.microsoft.com/office/powerpoint/2012/main">
        <p15:guide id="3" orient="horz" pos="2993" userDrawn="1">
          <p15:clr>
            <a:srgbClr val="5ACBF0"/>
          </p15:clr>
        </p15:guide>
        <p15:guide id="4" orient="horz" pos="1276" userDrawn="1">
          <p15:clr>
            <a:srgbClr val="5ACBF0"/>
          </p15:clr>
        </p15:guide>
        <p15:guide id="5" orient="horz" pos="288" userDrawn="1">
          <p15:clr>
            <a:srgbClr val="5ACBF0"/>
          </p15:clr>
        </p15:guide>
        <p15:guide id="6" pos="1963" userDrawn="1">
          <p15:clr>
            <a:srgbClr val="5ACBF0"/>
          </p15:clr>
        </p15:guide>
        <p15:guide id="7" pos="2151" userDrawn="1">
          <p15:clr>
            <a:srgbClr val="5ACBF0"/>
          </p15:clr>
        </p15:guide>
        <p15:guide id="8" pos="3747" userDrawn="1">
          <p15:clr>
            <a:srgbClr val="5ACBF0"/>
          </p15:clr>
        </p15:guide>
        <p15:guide id="9" pos="3935" userDrawn="1">
          <p15:clr>
            <a:srgbClr val="5ACBF0"/>
          </p15:clr>
        </p15:guide>
        <p15:guide id="10" pos="5531" userDrawn="1">
          <p15:clr>
            <a:srgbClr val="5ACBF0"/>
          </p15:clr>
        </p15:guide>
        <p15:guide id="11" pos="5716"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a:xfrm>
            <a:off x="586740" y="457200"/>
            <a:ext cx="11018520" cy="553998"/>
          </a:xfrm>
        </p:spPr>
        <p:txBody>
          <a:bodyPr/>
          <a:lstStyle/>
          <a:p>
            <a:r>
              <a:rPr lang="en-US" dirty="0"/>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8128001" y="2017714"/>
            <a:ext cx="3481388" cy="307777"/>
          </a:xfrm>
        </p:spPr>
        <p:txBody>
          <a:bodyPr wrap="square">
            <a:spAutoFit/>
          </a:bodyPr>
          <a:lstStyle>
            <a:lvl1pPr marL="0" indent="0">
              <a:buNone/>
              <a:defRPr sz="2000">
                <a:latin typeface="+mn-lt"/>
              </a:defRPr>
            </a:lvl1pPr>
            <a:lvl2pPr marL="228594" indent="0">
              <a:buNone/>
              <a:defRPr/>
            </a:lvl2pPr>
            <a:lvl3pPr marL="457189" indent="0">
              <a:buNone/>
              <a:defRPr/>
            </a:lvl3pPr>
            <a:lvl4pPr marL="661971" indent="0">
              <a:buNone/>
              <a:defRPr/>
            </a:lvl4pPr>
            <a:lvl5pPr marL="855641" indent="0">
              <a:buNone/>
              <a:defRPr/>
            </a:lvl5pPr>
          </a:lstStyle>
          <a:p>
            <a:pPr lvl="0"/>
            <a:r>
              <a:rPr lang="en-US" dirty="0"/>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97280" anchor="ctr">
            <a:noAutofit/>
          </a:bodyPr>
          <a:lstStyle>
            <a:lvl1pPr marL="0" indent="0" algn="ctr">
              <a:buNone/>
              <a:defRPr sz="1400" b="1">
                <a:solidFill>
                  <a:srgbClr val="000000"/>
                </a:solidFill>
              </a:defRPr>
            </a:lvl1pPr>
          </a:lstStyle>
          <a:p>
            <a:r>
              <a:rPr lang="en-US" dirty="0"/>
              <a:t>Drag &amp; drop your screen shot here </a:t>
            </a:r>
            <a:br>
              <a:rPr lang="en-US" dirty="0"/>
            </a:br>
            <a:r>
              <a:rPr lang="en-US" dirty="0"/>
              <a:t>or click or tap icon below to insert </a:t>
            </a:r>
          </a:p>
        </p:txBody>
      </p:sp>
    </p:spTree>
    <p:extLst>
      <p:ext uri="{BB962C8B-B14F-4D97-AF65-F5344CB8AC3E}">
        <p14:creationId xmlns:p14="http://schemas.microsoft.com/office/powerpoint/2010/main" val="907545627"/>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6"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12" userDrawn="1">
          <p15:clr>
            <a:srgbClr val="5ACBF0"/>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1" y="2305842"/>
            <a:ext cx="3468956" cy="1107996"/>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40"/>
            <a:ext cx="7251192" cy="369332"/>
          </a:xfrm>
        </p:spPr>
        <p:txBody>
          <a:bodyPr/>
          <a:lstStyle>
            <a:lvl1pPr marL="0" indent="0">
              <a:spcAft>
                <a:spcPts val="1200"/>
              </a:spcAft>
              <a:buNone/>
              <a:defRPr sz="2400"/>
            </a:lvl1pPr>
            <a:lvl2pPr marL="228594"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4"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538849"/>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5ACBF0"/>
          </p15:clr>
        </p15:guide>
        <p15:guide id="13" pos="2744" userDrawn="1">
          <p15:clr>
            <a:srgbClr val="5ACBF0"/>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2" orient="horz" pos="1728"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4" y="3179702"/>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5" y="3213559"/>
            <a:ext cx="6599409" cy="430887"/>
          </a:xfrm>
        </p:spPr>
        <p:txBody>
          <a:bodyPr anchor="ctr" anchorCtr="0"/>
          <a:lstStyle>
            <a:lvl1pPr marL="0" indent="0">
              <a:spcAft>
                <a:spcPts val="1200"/>
              </a:spcAft>
              <a:buNone/>
              <a:defRPr sz="2800"/>
            </a:lvl1pPr>
            <a:lvl2pPr marL="228594" indent="0">
              <a:buNone/>
              <a:defRPr/>
            </a:lvl2pPr>
          </a:lstStyle>
          <a:p>
            <a:pPr lvl="0"/>
            <a:r>
              <a:rPr lang="en-US"/>
              <a:t>Click to edit Master text styles</a:t>
            </a:r>
          </a:p>
        </p:txBody>
      </p:sp>
    </p:spTree>
    <p:extLst>
      <p:ext uri="{BB962C8B-B14F-4D97-AF65-F5344CB8AC3E}">
        <p14:creationId xmlns:p14="http://schemas.microsoft.com/office/powerpoint/2010/main" val="3059158503"/>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5ACBF0"/>
          </p15:clr>
        </p15:guide>
        <p15:guide id="14" pos="3155" userDrawn="1">
          <p15:clr>
            <a:srgbClr val="5ACBF0"/>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9" orient="horz" pos="2160" userDrawn="1">
          <p15:clr>
            <a:srgbClr val="FDE53C"/>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4" y="3179702"/>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5" y="3213559"/>
            <a:ext cx="6599409" cy="430887"/>
          </a:xfrm>
        </p:spPr>
        <p:txBody>
          <a:bodyPr anchor="ctr" anchorCtr="0">
            <a:spAutoFit/>
          </a:bodyPr>
          <a:lstStyle>
            <a:lvl1pPr marL="0" indent="0">
              <a:spcAft>
                <a:spcPts val="1200"/>
              </a:spcAft>
              <a:buNone/>
              <a:defRPr sz="2800"/>
            </a:lvl1pPr>
            <a:lvl2pPr marL="228594"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698258"/>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9" orient="horz" pos="2160" userDrawn="1">
          <p15:clr>
            <a:srgbClr val="FDE53C"/>
          </p15:clr>
        </p15:guide>
        <p15:guide id="30" pos="2376"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4"/>
            <a:ext cx="9144000" cy="498598"/>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2268829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4"/>
            <a:ext cx="9144000" cy="498598"/>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2122285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6193423"/>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8"/>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808512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8"/>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7428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5627519"/>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36518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90"/>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45"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592"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42"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71"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371086"/>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1" y="61613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67"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2335279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1" y="1436690"/>
            <a:ext cx="11018839"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2" y="6269040"/>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1435679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1" y="1434371"/>
            <a:ext cx="11018520" cy="1612749"/>
          </a:xfrm>
        </p:spPr>
        <p:txBody>
          <a:bodyPr wrap="square">
            <a:spAutoFit/>
          </a:bodyPr>
          <a:lstStyle>
            <a:lvl1pPr marL="0" indent="0">
              <a:buNone/>
              <a:defRPr>
                <a:latin typeface="+mn-lt"/>
              </a:defRPr>
            </a:lvl1pPr>
            <a:lvl2pPr marL="228594" indent="0">
              <a:buNone/>
              <a:defRPr>
                <a:latin typeface="+mn-lt"/>
              </a:defRPr>
            </a:lvl2pPr>
            <a:lvl3pPr marL="457189" indent="0">
              <a:buNone/>
              <a:defRPr>
                <a:latin typeface="+mn-lt"/>
              </a:defRPr>
            </a:lvl3pPr>
            <a:lvl4pPr marL="685783" indent="0">
              <a:buNone/>
              <a:defRPr>
                <a:latin typeface="+mn-lt"/>
              </a:defRPr>
            </a:lvl4pPr>
            <a:lvl5pPr marL="914377"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1899214"/>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8"/>
            <a:ext cx="11018520" cy="161274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5302613"/>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Semilight" panose="020B0402040204020203" pitchFamily="34" charset="0"/>
              </a:defRPr>
            </a:lvl1pPr>
            <a:lvl2pPr marL="255582" indent="0">
              <a:buFont typeface="Wingdings" panose="05000000000000000000" pitchFamily="2" charset="2"/>
              <a:buNone/>
              <a:defRPr sz="2000" b="0">
                <a:latin typeface="+mn-lt"/>
              </a:defRPr>
            </a:lvl2pPr>
            <a:lvl3pPr marL="450839" indent="0">
              <a:buFont typeface="Wingdings" panose="05000000000000000000" pitchFamily="2" charset="2"/>
              <a:buNone/>
              <a:tabLst/>
              <a:defRPr sz="1600" b="0">
                <a:latin typeface="+mn-lt"/>
              </a:defRPr>
            </a:lvl3pPr>
            <a:lvl4pPr marL="652446" indent="0">
              <a:buFont typeface="Wingdings" panose="05000000000000000000" pitchFamily="2" charset="2"/>
              <a:buNone/>
              <a:defRPr sz="1400" b="0">
                <a:latin typeface="+mn-lt"/>
              </a:defRPr>
            </a:lvl4pPr>
            <a:lvl5pPr marL="854053"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Semilight" panose="020B0402040204020203" pitchFamily="34" charset="0"/>
              </a:defRPr>
            </a:lvl1pPr>
            <a:lvl2pPr marL="255582" indent="0">
              <a:buFont typeface="Wingdings" panose="05000000000000000000" pitchFamily="2" charset="2"/>
              <a:buNone/>
              <a:defRPr sz="2000" b="0">
                <a:latin typeface="+mn-lt"/>
              </a:defRPr>
            </a:lvl2pPr>
            <a:lvl3pPr marL="450839" indent="0">
              <a:buFont typeface="Wingdings" panose="05000000000000000000" pitchFamily="2" charset="2"/>
              <a:buNone/>
              <a:tabLst/>
              <a:defRPr sz="1600" b="0">
                <a:latin typeface="+mn-lt"/>
              </a:defRPr>
            </a:lvl3pPr>
            <a:lvl4pPr marL="652446" indent="0">
              <a:buFont typeface="Wingdings" panose="05000000000000000000" pitchFamily="2" charset="2"/>
              <a:buNone/>
              <a:defRPr sz="1400" b="0">
                <a:latin typeface="+mn-lt"/>
              </a:defRPr>
            </a:lvl4pPr>
            <a:lvl5pPr marL="854053"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0239475"/>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2" indent="0">
              <a:buFont typeface="Wingdings" panose="05000000000000000000" pitchFamily="2" charset="2"/>
              <a:buNone/>
              <a:defRPr sz="2000" b="0">
                <a:latin typeface="+mn-lt"/>
              </a:defRPr>
            </a:lvl2pPr>
            <a:lvl3pPr marL="450839" indent="0">
              <a:buFont typeface="Wingdings" panose="05000000000000000000" pitchFamily="2" charset="2"/>
              <a:buNone/>
              <a:tabLst/>
              <a:defRPr sz="1600" b="0">
                <a:latin typeface="+mn-lt"/>
              </a:defRPr>
            </a:lvl3pPr>
            <a:lvl4pPr marL="652446" indent="0">
              <a:buFont typeface="Wingdings" panose="05000000000000000000" pitchFamily="2" charset="2"/>
              <a:buNone/>
              <a:defRPr sz="1400" b="0">
                <a:latin typeface="+mn-lt"/>
              </a:defRPr>
            </a:lvl4pPr>
            <a:lvl5pPr marL="854053"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2" indent="0">
              <a:buFont typeface="Wingdings" panose="05000000000000000000" pitchFamily="2" charset="2"/>
              <a:buNone/>
              <a:defRPr sz="2000" b="0">
                <a:latin typeface="+mn-lt"/>
              </a:defRPr>
            </a:lvl2pPr>
            <a:lvl3pPr marL="450839" indent="0">
              <a:buFont typeface="Wingdings" panose="05000000000000000000" pitchFamily="2" charset="2"/>
              <a:buNone/>
              <a:tabLst/>
              <a:defRPr sz="1600" b="0">
                <a:latin typeface="+mn-lt"/>
              </a:defRPr>
            </a:lvl3pPr>
            <a:lvl4pPr marL="652446" indent="0">
              <a:buFont typeface="Wingdings" panose="05000000000000000000" pitchFamily="2" charset="2"/>
              <a:buNone/>
              <a:defRPr sz="1400" b="0">
                <a:latin typeface="+mn-lt"/>
              </a:defRPr>
            </a:lvl4pPr>
            <a:lvl5pPr marL="854053"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0212519"/>
      </p:ext>
    </p:extLst>
  </p:cSld>
  <p:clrMapOvr>
    <a:masterClrMapping/>
  </p:clrMapOvr>
  <p:transition>
    <p:fade/>
  </p:transition>
  <p:hf hdr="0" ftr="0" dt="0"/>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12749"/>
          </a:xfrm>
        </p:spPr>
        <p:txBody>
          <a:bodyPr wrap="square">
            <a:spAutoFit/>
          </a:bodyPr>
          <a:lstStyle>
            <a:lvl1pPr marL="231769" indent="-231769">
              <a:spcBef>
                <a:spcPts val="1224"/>
              </a:spcBef>
              <a:buClr>
                <a:schemeClr val="tx1"/>
              </a:buClr>
              <a:buFont typeface="Wingdings" panose="05000000000000000000" pitchFamily="2" charset="2"/>
              <a:buChar char=""/>
              <a:defRPr sz="2800" b="0">
                <a:latin typeface="+mn-lt"/>
                <a:cs typeface="Segoe UI Semilight" panose="020B0402040204020203" pitchFamily="34" charset="0"/>
              </a:defRPr>
            </a:lvl1pPr>
            <a:lvl2pPr marL="427028" indent="-171446">
              <a:buFont typeface="Wingdings" panose="05000000000000000000" pitchFamily="2" charset="2"/>
              <a:buChar char=""/>
              <a:defRPr sz="2000" b="0">
                <a:latin typeface="+mn-lt"/>
              </a:defRPr>
            </a:lvl2pPr>
            <a:lvl3pPr marL="639747" indent="-188909">
              <a:buFont typeface="Wingdings" panose="05000000000000000000" pitchFamily="2" charset="2"/>
              <a:buChar char=""/>
              <a:tabLst/>
              <a:defRPr sz="1600" b="0">
                <a:latin typeface="+mn-lt"/>
              </a:defRPr>
            </a:lvl3pPr>
            <a:lvl4pPr marL="828654" indent="-176209">
              <a:buFont typeface="Wingdings" panose="05000000000000000000" pitchFamily="2" charset="2"/>
              <a:buChar char=""/>
              <a:defRPr sz="1400" b="0">
                <a:latin typeface="+mn-lt"/>
              </a:defRPr>
            </a:lvl4pPr>
            <a:lvl5pPr marL="1023913" indent="-169858">
              <a:buFont typeface="Wingdings" panose="05000000000000000000" pitchFamily="2" charset="2"/>
              <a:buChar char=""/>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5" y="1437481"/>
            <a:ext cx="5212080" cy="1612749"/>
          </a:xfrm>
        </p:spPr>
        <p:txBody>
          <a:bodyPr wrap="square">
            <a:spAutoFit/>
          </a:bodyPr>
          <a:lstStyle>
            <a:lvl1pPr marL="231769" indent="-231769">
              <a:spcBef>
                <a:spcPts val="1224"/>
              </a:spcBef>
              <a:buClr>
                <a:schemeClr val="tx1"/>
              </a:buClr>
              <a:buFont typeface="Wingdings" panose="05000000000000000000" pitchFamily="2" charset="2"/>
              <a:buChar char=""/>
              <a:defRPr sz="2800" b="0">
                <a:latin typeface="+mn-lt"/>
                <a:cs typeface="Segoe UI Semilight" panose="020B0402040204020203" pitchFamily="34" charset="0"/>
              </a:defRPr>
            </a:lvl1pPr>
            <a:lvl2pPr marL="427028" indent="-171446">
              <a:buFont typeface="Wingdings" panose="05000000000000000000" pitchFamily="2" charset="2"/>
              <a:buChar char=""/>
              <a:defRPr sz="2000" b="0">
                <a:latin typeface="+mn-lt"/>
              </a:defRPr>
            </a:lvl2pPr>
            <a:lvl3pPr marL="639747" indent="-188909">
              <a:buFont typeface="Wingdings" panose="05000000000000000000" pitchFamily="2" charset="2"/>
              <a:buChar char=""/>
              <a:tabLst/>
              <a:defRPr sz="1600" b="0">
                <a:latin typeface="+mn-lt"/>
              </a:defRPr>
            </a:lvl3pPr>
            <a:lvl4pPr marL="828654" indent="-176209">
              <a:buFont typeface="Wingdings" panose="05000000000000000000" pitchFamily="2" charset="2"/>
              <a:buChar char=""/>
              <a:defRPr sz="1400" b="0">
                <a:latin typeface="+mn-lt"/>
              </a:defRPr>
            </a:lvl4pPr>
            <a:lvl5pPr marL="1023913" indent="-169858">
              <a:buFont typeface="Wingdings" panose="05000000000000000000" pitchFamily="2" charset="2"/>
              <a:buChar char=""/>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5846009"/>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65349184"/>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8263" y="457201"/>
            <a:ext cx="11018520" cy="307777"/>
          </a:xfrm>
        </p:spPr>
        <p:txBody>
          <a:bodyPr/>
          <a:lstStyle>
            <a:lvl1pPr>
              <a:defRPr sz="2000"/>
            </a:lvl1pPr>
          </a:lstStyle>
          <a:p>
            <a:r>
              <a:rPr lang="en-US"/>
              <a:t>Click to edit Master title style</a:t>
            </a:r>
            <a:endParaRPr lang="en-US" dirty="0"/>
          </a:p>
        </p:txBody>
      </p:sp>
    </p:spTree>
    <p:extLst>
      <p:ext uri="{BB962C8B-B14F-4D97-AF65-F5344CB8AC3E}">
        <p14:creationId xmlns:p14="http://schemas.microsoft.com/office/powerpoint/2010/main" val="527365459"/>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90"/>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45"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592"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42"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71"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1972975"/>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47B9A6-0CDC-4884-A7BF-98F97E7A9432}"/>
              </a:ext>
            </a:extLst>
          </p:cNvPr>
          <p:cNvSpPr>
            <a:spLocks noGrp="1"/>
          </p:cNvSpPr>
          <p:nvPr>
            <p:ph type="title"/>
          </p:nvPr>
        </p:nvSpPr>
        <p:spPr>
          <a:xfrm>
            <a:off x="584201" y="457200"/>
            <a:ext cx="5508419" cy="372410"/>
          </a:xfrm>
        </p:spPr>
        <p:txBody>
          <a:bodyPr tIns="64008"/>
          <a:lstStyle>
            <a:lvl1pPr>
              <a:defRPr sz="2000" spc="0">
                <a:solidFill>
                  <a:srgbClr val="50E6FF"/>
                </a:solidFill>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77600546"/>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rgbClr val="243A5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1"/>
            <a:ext cx="4161981" cy="1107996"/>
          </a:xfrm>
        </p:spPr>
        <p:txBody>
          <a:bodyPr wrap="square" rIns="0" anchor="b">
            <a:spAutoFit/>
          </a:bodyPr>
          <a:lstStyle>
            <a:lvl1pPr>
              <a:lnSpc>
                <a:spcPct val="100000"/>
              </a:lnSpc>
              <a:defRPr sz="3600" b="0" spc="-49" baseline="0">
                <a:solidFill>
                  <a:srgbClr val="50E6FF"/>
                </a:soli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2"/>
            <a:ext cx="4162425" cy="307777"/>
          </a:xfrm>
          <a:solidFill>
            <a:srgbClr val="243A5E"/>
          </a:solidFill>
        </p:spPr>
        <p:txBody>
          <a:bodyPr/>
          <a:lstStyle>
            <a:lvl1pPr marL="0" indent="0">
              <a:buNone/>
              <a:defRPr sz="2000">
                <a:solidFill>
                  <a:srgbClr val="F2F2F2"/>
                </a:solidFill>
                <a:latin typeface="+mn-lt"/>
              </a:defRPr>
            </a:lvl1pPr>
            <a:lvl2pPr marL="228594" indent="0">
              <a:buNone/>
              <a:defRPr/>
            </a:lvl2pPr>
            <a:lvl3pPr marL="457189" indent="0">
              <a:buNone/>
              <a:defRPr/>
            </a:lvl3pPr>
            <a:lvl4pPr marL="661971" indent="0">
              <a:buNone/>
              <a:defRPr/>
            </a:lvl4pPr>
            <a:lvl5pPr marL="855641"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0">
                <a:solidFill>
                  <a:srgbClr val="FFFFFF"/>
                </a:solidFill>
                <a:latin typeface="+mj-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21027116"/>
      </p:ext>
    </p:extLst>
  </p:cSld>
  <p:clrMapOvr>
    <a:masterClrMapping/>
  </p:clrMapOvr>
  <p:transition>
    <p:fade/>
  </p:transition>
  <p:extLst>
    <p:ext uri="{DCECCB84-F9BA-43D5-87BE-67443E8EF086}">
      <p15:sldGuideLst xmlns:p15="http://schemas.microsoft.com/office/powerpoint/2012/main">
        <p15:guide id="2" pos="3359" userDrawn="1">
          <p15:clr>
            <a:srgbClr val="FBAE40"/>
          </p15:clr>
        </p15:guide>
        <p15:guide id="6" orient="horz" pos="904" userDrawn="1">
          <p15:clr>
            <a:srgbClr val="5ACBF0"/>
          </p15:clr>
        </p15:guide>
        <p15:guide id="7" orient="horz" pos="1276" userDrawn="1">
          <p15:clr>
            <a:srgbClr val="5ACBF0"/>
          </p15:clr>
        </p15:guide>
        <p15:guide id="8" orient="horz" pos="2226" userDrawn="1">
          <p15:clr>
            <a:srgbClr val="5ACBF0"/>
          </p15:clr>
        </p15:guide>
        <p15:guide id="9" pos="2993" userDrawn="1">
          <p15:clr>
            <a:srgbClr val="C35E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rgbClr val="243A5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6" y="2875003"/>
            <a:ext cx="4161981" cy="1107996"/>
          </a:xfrm>
          <a:solidFill>
            <a:srgbClr val="243A5E"/>
          </a:solidFill>
        </p:spPr>
        <p:txBody>
          <a:bodyPr wrap="square" rIns="0" anchor="ctr" anchorCtr="0">
            <a:spAutoFit/>
          </a:bodyPr>
          <a:lstStyle>
            <a:lvl1pPr>
              <a:lnSpc>
                <a:spcPct val="100000"/>
              </a:lnSpc>
              <a:defRPr sz="3600" b="0" spc="-49" baseline="0">
                <a:solidFill>
                  <a:srgbClr val="50E6FF"/>
                </a:soli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0">
                <a:solidFill>
                  <a:srgbClr val="FFFFFF"/>
                </a:solidFill>
                <a:latin typeface="+mj-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42920634"/>
      </p:ext>
    </p:extLst>
  </p:cSld>
  <p:clrMapOvr>
    <a:masterClrMapping/>
  </p:clrMapOvr>
  <p:transition>
    <p:fade/>
  </p:transition>
  <p:extLst>
    <p:ext uri="{DCECCB84-F9BA-43D5-87BE-67443E8EF086}">
      <p15:sldGuideLst xmlns:p15="http://schemas.microsoft.com/office/powerpoint/2012/main">
        <p15:guide id="2" pos="3359" userDrawn="1">
          <p15:clr>
            <a:srgbClr val="FBAE40"/>
          </p15:clr>
        </p15:guide>
        <p15:guide id="5" orient="horz" pos="2160"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body text">
    <p:bg>
      <p:bgPr>
        <a:solidFill>
          <a:srgbClr val="243A5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8"/>
            <a:ext cx="4160520" cy="861774"/>
          </a:xfrm>
        </p:spPr>
        <p:txBody>
          <a:bodyPr wrap="square" anchor="t">
            <a:spAutoFit/>
          </a:bodyPr>
          <a:lstStyle>
            <a:lvl1pPr>
              <a:lnSpc>
                <a:spcPct val="100000"/>
              </a:lnSpc>
              <a:defRPr sz="2800" b="0" spc="0" baseline="0">
                <a:solidFill>
                  <a:srgbClr val="50E6FF"/>
                </a:solidFill>
                <a:latin typeface="+mn-lt"/>
                <a:cs typeface="Segoe UI Semilight" panose="020B0402040204020203" pitchFamily="34" charset="0"/>
              </a:defRPr>
            </a:lvl1pPr>
          </a:lstStyle>
          <a:p>
            <a:r>
              <a:rPr lang="en-US" dirty="0"/>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0">
                <a:solidFill>
                  <a:srgbClr val="FFFFFF"/>
                </a:solidFill>
                <a:latin typeface="+mj-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954614255"/>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3" orient="horz" pos="21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243A5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8"/>
          </a:xfrm>
          <a:solidFill>
            <a:srgbClr val="243A5E"/>
          </a:solid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solidFill>
                  <a:srgbClr val="50E6FF"/>
                </a:soli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96397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6384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1" y="1435100"/>
            <a:ext cx="5211763"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9" y="1435100"/>
            <a:ext cx="5219700"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6031331"/>
      </p:ext>
    </p:extLst>
  </p:cSld>
  <p:clrMapOvr>
    <a:masterClrMapping/>
  </p:clrMapOvr>
  <p:transition>
    <p:fade/>
  </p:transition>
  <p:hf hdr="0" ftr="0" dt="0"/>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1" y="61613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67" eaLnBrk="0" hangingPunct="0"/>
            <a:r>
              <a:rPr lang="en-US" sz="700" dirty="0">
                <a:gradFill>
                  <a:gsLst>
                    <a:gs pos="0">
                      <a:schemeClr val="tx1"/>
                    </a:gs>
                    <a:gs pos="100000">
                      <a:schemeClr val="tx1"/>
                    </a:gs>
                  </a:gsLst>
                  <a:lin ang="5400000" scaled="0"/>
                </a:gradFill>
                <a:cs typeface="Segoe UI" pitchFamily="34" charset="0"/>
              </a:rPr>
              <a:t>© 2019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TextBox 3">
            <a:extLst>
              <a:ext uri="{FF2B5EF4-FFF2-40B4-BE49-F238E27FC236}">
                <a16:creationId xmlns:a16="http://schemas.microsoft.com/office/drawing/2014/main" id="{5C1B81AA-B877-4807-9514-87D13564B5E0}"/>
              </a:ext>
            </a:extLst>
          </p:cNvPr>
          <p:cNvSpPr txBox="1"/>
          <p:nvPr userDrawn="1"/>
        </p:nvSpPr>
        <p:spPr>
          <a:xfrm>
            <a:off x="10997055" y="6215178"/>
            <a:ext cx="610745" cy="107722"/>
          </a:xfrm>
          <a:prstGeom prst="rect">
            <a:avLst/>
          </a:prstGeom>
          <a:noFill/>
        </p:spPr>
        <p:txBody>
          <a:bodyPr wrap="none" lIns="0" tIns="0" rIns="0" bIns="0" rtlCol="0">
            <a:spAutoFit/>
          </a:bodyPr>
          <a:lstStyle/>
          <a:p>
            <a:pPr algn="l"/>
            <a:r>
              <a:rPr lang="en-US" sz="700" dirty="0">
                <a:gradFill>
                  <a:gsLst>
                    <a:gs pos="2917">
                      <a:schemeClr val="tx1"/>
                    </a:gs>
                    <a:gs pos="30000">
                      <a:schemeClr val="tx1"/>
                    </a:gs>
                  </a:gsLst>
                  <a:lin ang="5400000" scaled="0"/>
                </a:gradFill>
              </a:rPr>
              <a:t>Microsoft Store</a:t>
            </a:r>
          </a:p>
        </p:txBody>
      </p:sp>
    </p:spTree>
    <p:extLst>
      <p:ext uri="{BB962C8B-B14F-4D97-AF65-F5344CB8AC3E}">
        <p14:creationId xmlns:p14="http://schemas.microsoft.com/office/powerpoint/2010/main" val="8516020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243A5E"/>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rgbClr val="50E6FF"/>
                </a:solidFill>
                <a:latin typeface="+mj-lt"/>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1" y="1436690"/>
            <a:ext cx="11018839"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2" y="6269040"/>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039054115"/>
      </p:ext>
    </p:extLst>
  </p:cSld>
  <p:clrMapOvr>
    <a:masterClrMapping/>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407031"/>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slideLayout" Target="../slideLayouts/slideLayout66.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slideLayout" Target="../slideLayouts/slideLayout65.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1.emf"/><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6" Type="http://schemas.openxmlformats.org/officeDocument/2006/relationships/theme" Target="../theme/theme3.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6740"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86740" y="1435504"/>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34"/>
          <a:srcRect l="762"/>
          <a:stretch/>
        </p:blipFill>
        <p:spPr>
          <a:xfrm rot="5400000">
            <a:off x="9464500" y="2843775"/>
            <a:ext cx="6858000" cy="1170455"/>
          </a:xfrm>
          <a:prstGeom prst="rect">
            <a:avLst/>
          </a:prstGeom>
        </p:spPr>
      </p:pic>
      <p:pic>
        <p:nvPicPr>
          <p:cNvPr id="48" name="Picture 47">
            <a:extLst>
              <a:ext uri="{FF2B5EF4-FFF2-40B4-BE49-F238E27FC236}">
                <a16:creationId xmlns:a16="http://schemas.microsoft.com/office/drawing/2014/main" id="{FE30A5C2-DB92-4848-BDD2-5455D80816E7}"/>
              </a:ext>
            </a:extLst>
          </p:cNvPr>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a:xfrm rot="5400000">
            <a:off x="9208750" y="2991034"/>
            <a:ext cx="6858623" cy="876557"/>
          </a:xfrm>
          <a:prstGeom prst="rect">
            <a:avLst/>
          </a:prstGeom>
        </p:spPr>
      </p:pic>
      <p:sp>
        <p:nvSpPr>
          <p:cNvPr id="49" name="TextBox 48">
            <a:extLst>
              <a:ext uri="{FF2B5EF4-FFF2-40B4-BE49-F238E27FC236}">
                <a16:creationId xmlns:a16="http://schemas.microsoft.com/office/drawing/2014/main" id="{C49D7D91-1929-47D6-8A81-95657C9C8764}"/>
              </a:ext>
            </a:extLst>
          </p:cNvPr>
          <p:cNvSpPr txBox="1"/>
          <p:nvPr userDrawn="1"/>
        </p:nvSpPr>
        <p:spPr>
          <a:xfrm>
            <a:off x="8161082" y="6478692"/>
            <a:ext cx="3161077" cy="162865"/>
          </a:xfrm>
          <a:prstGeom prst="rect">
            <a:avLst/>
          </a:prstGeom>
          <a:noFill/>
        </p:spPr>
        <p:txBody>
          <a:bodyPr wrap="square" lIns="0" tIns="0" rIns="0" bIns="0" rtlCol="0">
            <a:spAutoFit/>
          </a:bodyPr>
          <a:lstStyle/>
          <a:p>
            <a:pPr algn="r">
              <a:lnSpc>
                <a:spcPct val="90000"/>
              </a:lnSpc>
              <a:spcAft>
                <a:spcPts val="588"/>
              </a:spcAft>
            </a:pPr>
            <a:r>
              <a:rPr lang="en-US" sz="1176" baseline="0" dirty="0">
                <a:gradFill>
                  <a:gsLst>
                    <a:gs pos="37383">
                      <a:schemeClr val="tx2"/>
                    </a:gs>
                    <a:gs pos="2917">
                      <a:schemeClr val="tx2"/>
                    </a:gs>
                  </a:gsLst>
                  <a:lin ang="5400000" scaled="0"/>
                </a:gradFill>
              </a:rPr>
              <a:t>Microsoft Stores</a:t>
            </a:r>
            <a:endParaRPr lang="en-US" sz="1176" dirty="0">
              <a:gradFill>
                <a:gsLst>
                  <a:gs pos="37383">
                    <a:schemeClr val="tx2"/>
                  </a:gs>
                  <a:gs pos="2917">
                    <a:schemeClr val="tx2"/>
                  </a:gs>
                </a:gsLst>
                <a:lin ang="5400000" scaled="0"/>
              </a:gradFill>
            </a:endParaRPr>
          </a:p>
        </p:txBody>
      </p:sp>
    </p:spTree>
    <p:extLst>
      <p:ext uri="{BB962C8B-B14F-4D97-AF65-F5344CB8AC3E}">
        <p14:creationId xmlns:p14="http://schemas.microsoft.com/office/powerpoint/2010/main" val="1461966692"/>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 id="2147483727" r:id="rId27"/>
    <p:sldLayoutId id="2147483728" r:id="rId28"/>
    <p:sldLayoutId id="2147483729" r:id="rId29"/>
    <p:sldLayoutId id="2147483730" r:id="rId30"/>
    <p:sldLayoutId id="2147483731" r:id="rId31"/>
    <p:sldLayoutId id="2147483732" r:id="rId32"/>
  </p:sldLayoutIdLst>
  <p:transition>
    <p:fade/>
  </p:transition>
  <p:hf hdr="0" ftr="0" dt="0"/>
  <p:txStyles>
    <p:titleStyle>
      <a:lvl1pPr algn="l" defTabSz="932719" rtl="0" eaLnBrk="1" latinLnBrk="0" hangingPunct="1">
        <a:lnSpc>
          <a:spcPct val="100000"/>
        </a:lnSpc>
        <a:spcBef>
          <a:spcPct val="0"/>
        </a:spcBef>
        <a:buNone/>
        <a:defRPr lang="en-US" sz="3600"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6740"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8674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464500" y="2843775"/>
            <a:ext cx="6858000" cy="1170455"/>
          </a:xfrm>
          <a:prstGeom prst="rect">
            <a:avLst/>
          </a:prstGeom>
        </p:spPr>
      </p:pic>
      <p:sp>
        <p:nvSpPr>
          <p:cNvPr id="51" name="TextBox 50">
            <a:extLst>
              <a:ext uri="{FF2B5EF4-FFF2-40B4-BE49-F238E27FC236}">
                <a16:creationId xmlns:a16="http://schemas.microsoft.com/office/drawing/2014/main" id="{3A28065B-BB45-4CA9-80BC-90F47A690DCD}"/>
              </a:ext>
            </a:extLst>
          </p:cNvPr>
          <p:cNvSpPr txBox="1"/>
          <p:nvPr userDrawn="1"/>
        </p:nvSpPr>
        <p:spPr>
          <a:xfrm>
            <a:off x="8161082" y="6495148"/>
            <a:ext cx="3161077" cy="162865"/>
          </a:xfrm>
          <a:prstGeom prst="rect">
            <a:avLst/>
          </a:prstGeom>
          <a:noFill/>
        </p:spPr>
        <p:txBody>
          <a:bodyPr wrap="square" lIns="0" tIns="0" rIns="0" bIns="0" rtlCol="0">
            <a:spAutoFit/>
          </a:bodyPr>
          <a:lstStyle/>
          <a:p>
            <a:pPr marL="0" marR="0" lvl="0" indent="0" algn="r" defTabSz="914377" eaLnBrk="1" fontAlgn="auto" latinLnBrk="0" hangingPunct="1">
              <a:lnSpc>
                <a:spcPct val="90000"/>
              </a:lnSpc>
              <a:spcBef>
                <a:spcPts val="0"/>
              </a:spcBef>
              <a:spcAft>
                <a:spcPts val="588"/>
              </a:spcAft>
              <a:buClrTx/>
              <a:buSzTx/>
              <a:buFontTx/>
              <a:buNone/>
              <a:tabLst/>
              <a:defRPr/>
            </a:pPr>
            <a:r>
              <a:rPr kumimoji="0" lang="en-US" sz="1176" b="0" i="0" u="none" strike="noStrike" kern="0" cap="none" spc="0" normalizeH="0" baseline="0" noProof="0" dirty="0">
                <a:ln>
                  <a:noFill/>
                </a:ln>
                <a:gradFill>
                  <a:gsLst>
                    <a:gs pos="37383">
                      <a:srgbClr val="0078D7"/>
                    </a:gs>
                    <a:gs pos="2917">
                      <a:srgbClr val="0078D7"/>
                    </a:gs>
                  </a:gsLst>
                  <a:lin ang="5400000" scaled="0"/>
                </a:gradFill>
                <a:effectLst/>
                <a:uLnTx/>
                <a:uFillTx/>
              </a:rPr>
              <a:t>Microsoft Stores</a:t>
            </a:r>
          </a:p>
        </p:txBody>
      </p:sp>
      <p:sp>
        <p:nvSpPr>
          <p:cNvPr id="52" name="Slide Number Placeholder 7">
            <a:extLst>
              <a:ext uri="{FF2B5EF4-FFF2-40B4-BE49-F238E27FC236}">
                <a16:creationId xmlns:a16="http://schemas.microsoft.com/office/drawing/2014/main" id="{44925032-4BBE-4291-B493-E88235E0754C}"/>
              </a:ext>
            </a:extLst>
          </p:cNvPr>
          <p:cNvSpPr txBox="1">
            <a:spLocks/>
          </p:cNvSpPr>
          <p:nvPr userDrawn="1"/>
        </p:nvSpPr>
        <p:spPr>
          <a:xfrm>
            <a:off x="11322158" y="6394511"/>
            <a:ext cx="600605" cy="364224"/>
          </a:xfrm>
          <a:prstGeom prst="rect">
            <a:avLst/>
          </a:prstGeom>
        </p:spPr>
        <p:txBody>
          <a:bodyPr vert="horz" lIns="91440" tIns="45720" rIns="91440" bIns="45720" rtlCol="0" anchor="ctr"/>
          <a:lstStyle>
            <a:defPPr>
              <a:defRPr lang="en-US"/>
            </a:defPPr>
            <a:lvl1pPr marL="0" algn="r" defTabSz="914400" rtl="0" eaLnBrk="1" latinLnBrk="0" hangingPunct="1">
              <a:defRPr sz="1176"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D209E94F-C58A-3B49-927F-823F73B04A0D}" type="slidenum">
              <a:rPr kumimoji="0" lang="en-US" sz="1176"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176"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Tree>
    <p:extLst>
      <p:ext uri="{BB962C8B-B14F-4D97-AF65-F5344CB8AC3E}">
        <p14:creationId xmlns:p14="http://schemas.microsoft.com/office/powerpoint/2010/main" val="40441471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69" r:id="rId6"/>
    <p:sldLayoutId id="2147483827" r:id="rId7"/>
    <p:sldLayoutId id="2147483740" r:id="rId8"/>
    <p:sldLayoutId id="2147483741" r:id="rId9"/>
    <p:sldLayoutId id="2147483742" r:id="rId10"/>
    <p:sldLayoutId id="2147483743" r:id="rId11"/>
    <p:sldLayoutId id="2147483766"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 id="2147483758" r:id="rId27"/>
    <p:sldLayoutId id="2147483759" r:id="rId28"/>
    <p:sldLayoutId id="2147483760" r:id="rId29"/>
    <p:sldLayoutId id="2147483761" r:id="rId30"/>
    <p:sldLayoutId id="2147483762" r:id="rId31"/>
    <p:sldLayoutId id="2147483763" r:id="rId32"/>
    <p:sldLayoutId id="2147483764" r:id="rId33"/>
    <p:sldLayoutId id="2147483765" r:id="rId34"/>
  </p:sldLayoutIdLst>
  <p:transition>
    <p:fade/>
  </p:transition>
  <p:hf sldNum="0" hdr="0" ftr="0" dt="0"/>
  <p:txStyles>
    <p:titleStyle>
      <a:lvl1pPr algn="l" defTabSz="932719" rtl="0" eaLnBrk="1" latinLnBrk="0" hangingPunct="1">
        <a:lnSpc>
          <a:spcPct val="100000"/>
        </a:lnSpc>
        <a:spcBef>
          <a:spcPct val="0"/>
        </a:spcBef>
        <a:buNone/>
        <a:defRPr lang="en-US" sz="3600"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43A5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6740"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8674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F8BDF6A1-5AF0-1541-BC65-24D40724F082}"/>
              </a:ext>
            </a:extLst>
          </p:cNvPr>
          <p:cNvSpPr/>
          <p:nvPr/>
        </p:nvSpPr>
        <p:spPr bwMode="auto">
          <a:xfrm>
            <a:off x="12478513" y="2"/>
            <a:ext cx="174353" cy="162666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a:extLst>
              <a:ext uri="{FF2B5EF4-FFF2-40B4-BE49-F238E27FC236}">
                <a16:creationId xmlns:a16="http://schemas.microsoft.com/office/drawing/2014/main" id="{ACED934B-C01A-FB4A-B140-359E71E7255D}"/>
              </a:ext>
            </a:extLst>
          </p:cNvPr>
          <p:cNvSpPr/>
          <p:nvPr/>
        </p:nvSpPr>
        <p:spPr bwMode="auto">
          <a:xfrm>
            <a:off x="12478513" y="5238520"/>
            <a:ext cx="174353" cy="1619481"/>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a:extLst>
              <a:ext uri="{FF2B5EF4-FFF2-40B4-BE49-F238E27FC236}">
                <a16:creationId xmlns:a16="http://schemas.microsoft.com/office/drawing/2014/main" id="{92591967-AD2A-CB40-819C-744865BAF038}"/>
              </a:ext>
            </a:extLst>
          </p:cNvPr>
          <p:cNvSpPr/>
          <p:nvPr/>
        </p:nvSpPr>
        <p:spPr bwMode="auto">
          <a:xfrm>
            <a:off x="12652866" y="2"/>
            <a:ext cx="174353" cy="1626669"/>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a:extLst>
              <a:ext uri="{FF2B5EF4-FFF2-40B4-BE49-F238E27FC236}">
                <a16:creationId xmlns:a16="http://schemas.microsoft.com/office/drawing/2014/main" id="{4E6BB5C0-4AA1-9542-9D6E-C4BFDE220CC1}"/>
              </a:ext>
            </a:extLst>
          </p:cNvPr>
          <p:cNvSpPr/>
          <p:nvPr/>
        </p:nvSpPr>
        <p:spPr bwMode="auto">
          <a:xfrm>
            <a:off x="12652866" y="5260516"/>
            <a:ext cx="174353" cy="1597485"/>
          </a:xfrm>
          <a:prstGeom prst="rect">
            <a:avLst/>
          </a:prstGeom>
          <a:solidFill>
            <a:srgbClr val="FFFFFF"/>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F0B693F6-8810-C441-AF83-7C430F0BD891}"/>
              </a:ext>
            </a:extLst>
          </p:cNvPr>
          <p:cNvSpPr/>
          <p:nvPr/>
        </p:nvSpPr>
        <p:spPr bwMode="auto">
          <a:xfrm>
            <a:off x="12478513" y="1626671"/>
            <a:ext cx="174353" cy="363384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9729232F-98BD-5447-857D-F77AC639E43B}"/>
              </a:ext>
            </a:extLst>
          </p:cNvPr>
          <p:cNvSpPr/>
          <p:nvPr/>
        </p:nvSpPr>
        <p:spPr bwMode="auto">
          <a:xfrm>
            <a:off x="12652866" y="1626671"/>
            <a:ext cx="174353" cy="3640275"/>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72479005"/>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Lst>
  <p:transition>
    <p:fade/>
  </p:transition>
  <p:hf sldNum="0" hdr="0" dt="0"/>
  <p:txStyles>
    <p:titleStyle>
      <a:lvl1pPr algn="l" defTabSz="932719" rtl="0" eaLnBrk="1" latinLnBrk="0" hangingPunct="1">
        <a:lnSpc>
          <a:spcPct val="100000"/>
        </a:lnSpc>
        <a:spcBef>
          <a:spcPct val="0"/>
        </a:spcBef>
        <a:buNone/>
        <a:defRPr lang="en-US" sz="3600" b="0" kern="1200" cap="none" spc="-51" baseline="0" dirty="0" smtClean="0">
          <a:ln w="3175">
            <a:noFill/>
          </a:ln>
          <a:solidFill>
            <a:srgbClr val="50E6FF"/>
          </a:solidFill>
          <a:effectLst/>
          <a:latin typeface="+mj-lt"/>
          <a:ea typeface="+mn-ea"/>
          <a:cs typeface="Segoe UI" pitchFamily="34" charset="0"/>
        </a:defRPr>
      </a:lvl1pPr>
    </p:titleStyle>
    <p:body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8" Type="http://schemas.openxmlformats.org/officeDocument/2006/relationships/chart" Target="../charts/chart13.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8.xml"/><Relationship Id="rId6" Type="http://schemas.openxmlformats.org/officeDocument/2006/relationships/diagramColors" Target="../diagrams/colors4.xml"/><Relationship Id="rId11" Type="http://schemas.openxmlformats.org/officeDocument/2006/relationships/chart" Target="../charts/chart16.xml"/><Relationship Id="rId5" Type="http://schemas.openxmlformats.org/officeDocument/2006/relationships/diagramQuickStyle" Target="../diagrams/quickStyle4.xml"/><Relationship Id="rId10" Type="http://schemas.openxmlformats.org/officeDocument/2006/relationships/chart" Target="../charts/chart15.xml"/><Relationship Id="rId4" Type="http://schemas.openxmlformats.org/officeDocument/2006/relationships/diagramLayout" Target="../diagrams/layout4.xml"/><Relationship Id="rId9" Type="http://schemas.openxmlformats.org/officeDocument/2006/relationships/chart" Target="../charts/chart14.xml"/></Relationships>
</file>

<file path=ppt/slides/_rels/slide1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0.xml"/><Relationship Id="rId1" Type="http://schemas.openxmlformats.org/officeDocument/2006/relationships/slideLayout" Target="../slideLayouts/slideLayout38.xml"/><Relationship Id="rId5" Type="http://schemas.openxmlformats.org/officeDocument/2006/relationships/chart" Target="../charts/chart19.xml"/><Relationship Id="rId4" Type="http://schemas.openxmlformats.org/officeDocument/2006/relationships/chart" Target="../charts/chart18.xml"/></Relationships>
</file>

<file path=ppt/slides/_rels/slide13.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1.xml"/><Relationship Id="rId1" Type="http://schemas.openxmlformats.org/officeDocument/2006/relationships/slideLayout" Target="../slideLayouts/slideLayout38.xml"/><Relationship Id="rId5" Type="http://schemas.openxmlformats.org/officeDocument/2006/relationships/chart" Target="../charts/chart22.xml"/><Relationship Id="rId4" Type="http://schemas.openxmlformats.org/officeDocument/2006/relationships/chart" Target="../charts/chart21.xml"/></Relationships>
</file>

<file path=ppt/slides/_rels/slide14.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12.xml"/><Relationship Id="rId1" Type="http://schemas.openxmlformats.org/officeDocument/2006/relationships/slideLayout" Target="../slideLayouts/slideLayout38.xml"/><Relationship Id="rId5" Type="http://schemas.openxmlformats.org/officeDocument/2006/relationships/chart" Target="../charts/chart25.xml"/><Relationship Id="rId4" Type="http://schemas.openxmlformats.org/officeDocument/2006/relationships/chart" Target="../charts/char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13.xml"/><Relationship Id="rId1" Type="http://schemas.openxmlformats.org/officeDocument/2006/relationships/slideLayout" Target="../slideLayouts/slideLayout38.xml"/><Relationship Id="rId5" Type="http://schemas.openxmlformats.org/officeDocument/2006/relationships/chart" Target="../charts/chart28.xml"/><Relationship Id="rId4" Type="http://schemas.openxmlformats.org/officeDocument/2006/relationships/chart" Target="../charts/chart27.xml"/></Relationships>
</file>

<file path=ppt/slides/_rels/slide2.xml.rels><?xml version="1.0" encoding="UTF-8" standalone="yes"?>
<Relationships xmlns="http://schemas.openxmlformats.org/package/2006/relationships"><Relationship Id="rId3" Type="http://schemas.openxmlformats.org/officeDocument/2006/relationships/hyperlink" Target="https://microsoft.visualstudio.com/DefaultCollection/OSGS/_workitems/edit/21560219" TargetMode="External"/><Relationship Id="rId2" Type="http://schemas.openxmlformats.org/officeDocument/2006/relationships/notesSlide" Target="../notesSlides/notesSlide2.xml"/><Relationship Id="rId1" Type="http://schemas.openxmlformats.org/officeDocument/2006/relationships/slideLayout" Target="../slideLayouts/slideLayout4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diagramLayout" Target="../diagrams/layout2.xml"/><Relationship Id="rId1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diagramColors" Target="../diagrams/colors1.xml"/><Relationship Id="rId12" Type="http://schemas.openxmlformats.org/officeDocument/2006/relationships/diagramData" Target="../diagrams/data2.xml"/><Relationship Id="rId17" Type="http://schemas.openxmlformats.org/officeDocument/2006/relationships/image" Target="../media/image19.png"/><Relationship Id="rId2" Type="http://schemas.openxmlformats.org/officeDocument/2006/relationships/notesSlide" Target="../notesSlides/notesSlide4.xml"/><Relationship Id="rId16" Type="http://schemas.microsoft.com/office/2007/relationships/diagramDrawing" Target="../diagrams/drawing2.xml"/><Relationship Id="rId1" Type="http://schemas.openxmlformats.org/officeDocument/2006/relationships/slideLayout" Target="../slideLayouts/slideLayout38.xml"/><Relationship Id="rId6" Type="http://schemas.openxmlformats.org/officeDocument/2006/relationships/diagramQuickStyle" Target="../diagrams/quickStyle1.xml"/><Relationship Id="rId11" Type="http://schemas.openxmlformats.org/officeDocument/2006/relationships/image" Target="../media/image18.svg"/><Relationship Id="rId5" Type="http://schemas.openxmlformats.org/officeDocument/2006/relationships/diagramLayout" Target="../diagrams/layout1.xml"/><Relationship Id="rId15" Type="http://schemas.openxmlformats.org/officeDocument/2006/relationships/diagramColors" Target="../diagrams/colors2.xml"/><Relationship Id="rId10" Type="http://schemas.openxmlformats.org/officeDocument/2006/relationships/image" Target="../media/image17.png"/><Relationship Id="rId4" Type="http://schemas.openxmlformats.org/officeDocument/2006/relationships/diagramData" Target="../diagrams/data1.xml"/><Relationship Id="rId9" Type="http://schemas.openxmlformats.org/officeDocument/2006/relationships/image" Target="../media/image16.png"/><Relationship Id="rId1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chart" Target="../charts/chart1.xml"/><Relationship Id="rId7" Type="http://schemas.openxmlformats.org/officeDocument/2006/relationships/diagramLayout" Target="../diagrams/layout3.xml"/><Relationship Id="rId2" Type="http://schemas.openxmlformats.org/officeDocument/2006/relationships/notesSlide" Target="../notesSlides/notesSlide6.xml"/><Relationship Id="rId1" Type="http://schemas.openxmlformats.org/officeDocument/2006/relationships/slideLayout" Target="../slideLayouts/slideLayout38.xml"/><Relationship Id="rId6" Type="http://schemas.openxmlformats.org/officeDocument/2006/relationships/diagramData" Target="../diagrams/data3.xml"/><Relationship Id="rId11" Type="http://schemas.openxmlformats.org/officeDocument/2006/relationships/chart" Target="../charts/chart4.xml"/><Relationship Id="rId5" Type="http://schemas.openxmlformats.org/officeDocument/2006/relationships/chart" Target="../charts/chart3.xml"/><Relationship Id="rId10" Type="http://schemas.microsoft.com/office/2007/relationships/diagramDrawing" Target="../diagrams/drawing3.xml"/><Relationship Id="rId4" Type="http://schemas.openxmlformats.org/officeDocument/2006/relationships/chart" Target="../charts/chart2.xml"/><Relationship Id="rId9" Type="http://schemas.openxmlformats.org/officeDocument/2006/relationships/diagramColors" Target="../diagrams/colors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38.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1B586B-DEF6-4C0F-9EAF-726E0B43EC92}"/>
              </a:ext>
            </a:extLst>
          </p:cNvPr>
          <p:cNvSpPr>
            <a:spLocks noGrp="1"/>
          </p:cNvSpPr>
          <p:nvPr>
            <p:ph type="title"/>
          </p:nvPr>
        </p:nvSpPr>
        <p:spPr>
          <a:xfrm>
            <a:off x="205047" y="2016832"/>
            <a:ext cx="5037513" cy="1003459"/>
          </a:xfrm>
        </p:spPr>
        <p:txBody>
          <a:bodyPr/>
          <a:lstStyle/>
          <a:p>
            <a:r>
              <a:rPr lang="en-US" dirty="0"/>
              <a:t>O365 Buy and Try intent</a:t>
            </a:r>
          </a:p>
        </p:txBody>
      </p:sp>
    </p:spTree>
    <p:extLst>
      <p:ext uri="{BB962C8B-B14F-4D97-AF65-F5344CB8AC3E}">
        <p14:creationId xmlns:p14="http://schemas.microsoft.com/office/powerpoint/2010/main" val="326153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56652E-8B2E-4448-A21F-C9B39C9D1843}"/>
              </a:ext>
            </a:extLst>
          </p:cNvPr>
          <p:cNvSpPr>
            <a:spLocks noGrp="1"/>
          </p:cNvSpPr>
          <p:nvPr>
            <p:ph type="title"/>
          </p:nvPr>
        </p:nvSpPr>
        <p:spPr/>
        <p:txBody>
          <a:bodyPr/>
          <a:lstStyle/>
          <a:p>
            <a:r>
              <a:rPr lang="en-US" dirty="0"/>
              <a:t>O365 Personal PDP</a:t>
            </a:r>
          </a:p>
        </p:txBody>
      </p:sp>
    </p:spTree>
    <p:extLst>
      <p:ext uri="{BB962C8B-B14F-4D97-AF65-F5344CB8AC3E}">
        <p14:creationId xmlns:p14="http://schemas.microsoft.com/office/powerpoint/2010/main" val="389684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a:xfrm>
            <a:off x="251990" y="212757"/>
            <a:ext cx="11688023" cy="984885"/>
          </a:xfrm>
        </p:spPr>
        <p:txBody>
          <a:bodyPr/>
          <a:lstStyle/>
          <a:p>
            <a:r>
              <a:rPr lang="en-US" dirty="0"/>
              <a:t>O365 Personal – User Features with Buy-Try Intent (Pre-Test Period)</a:t>
            </a:r>
          </a:p>
        </p:txBody>
      </p:sp>
      <p:sp>
        <p:nvSpPr>
          <p:cNvPr id="12" name="Text Placeholder 11">
            <a:extLst>
              <a:ext uri="{FF2B5EF4-FFF2-40B4-BE49-F238E27FC236}">
                <a16:creationId xmlns:a16="http://schemas.microsoft.com/office/drawing/2014/main" id="{7F6C3103-91D8-43CF-80E9-743A04FAF6AD}"/>
              </a:ext>
            </a:extLst>
          </p:cNvPr>
          <p:cNvSpPr>
            <a:spLocks noGrp="1"/>
          </p:cNvSpPr>
          <p:nvPr>
            <p:ph type="body" sz="quarter" idx="10"/>
          </p:nvPr>
        </p:nvSpPr>
        <p:spPr>
          <a:xfrm>
            <a:off x="7805331" y="1917352"/>
            <a:ext cx="4134682" cy="1713565"/>
          </a:xfrm>
          <a:solidFill>
            <a:schemeClr val="accent1">
              <a:lumMod val="20000"/>
              <a:lumOff val="80000"/>
            </a:schemeClr>
          </a:solidFill>
        </p:spPr>
        <p:txBody>
          <a:bodyPr/>
          <a:lstStyle/>
          <a:p>
            <a:pPr>
              <a:spcBef>
                <a:spcPts val="0"/>
              </a:spcBef>
            </a:pPr>
            <a:r>
              <a:rPr lang="en-US" sz="1600" dirty="0"/>
              <a:t>New visitors</a:t>
            </a:r>
          </a:p>
          <a:p>
            <a:pPr>
              <a:spcBef>
                <a:spcPts val="0"/>
              </a:spcBef>
            </a:pPr>
            <a:r>
              <a:rPr lang="en-US" sz="1600" dirty="0"/>
              <a:t>Traffic Channel – Paid Search or Organic Search</a:t>
            </a:r>
          </a:p>
          <a:p>
            <a:pPr>
              <a:spcBef>
                <a:spcPts val="0"/>
              </a:spcBef>
            </a:pPr>
            <a:r>
              <a:rPr lang="en-US" sz="1600" dirty="0"/>
              <a:t>Tabs Engaged – </a:t>
            </a:r>
            <a:r>
              <a:rPr lang="en-US" sz="1600" dirty="0" err="1"/>
              <a:t>TechSpecs</a:t>
            </a:r>
            <a:r>
              <a:rPr lang="en-US" sz="1600" dirty="0"/>
              <a:t>, FAQ, Reviews</a:t>
            </a:r>
          </a:p>
          <a:p>
            <a:pPr>
              <a:spcBef>
                <a:spcPts val="0"/>
              </a:spcBef>
            </a:pPr>
            <a:endParaRPr lang="en-US" sz="1600" dirty="0"/>
          </a:p>
          <a:p>
            <a:pPr>
              <a:spcBef>
                <a:spcPts val="0"/>
              </a:spcBef>
            </a:pPr>
            <a:r>
              <a:rPr lang="en-US" sz="1600" dirty="0"/>
              <a:t>** Enter PDP from anywhere ( Store, O365 Web, Office.com)</a:t>
            </a:r>
          </a:p>
          <a:p>
            <a:pPr>
              <a:spcBef>
                <a:spcPts val="0"/>
              </a:spcBef>
            </a:pPr>
            <a:endParaRPr lang="en-US" sz="1600" dirty="0"/>
          </a:p>
          <a:p>
            <a:pPr lvl="0"/>
            <a:endParaRPr lang="en-US" sz="1600" dirty="0"/>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1" y="6409359"/>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defTabSz="914344">
              <a:defRPr/>
            </a:pPr>
            <a:r>
              <a:rPr lang="en-US" dirty="0">
                <a:solidFill>
                  <a:srgbClr val="FFFFFF">
                    <a:lumMod val="50000"/>
                  </a:srgbClr>
                </a:solidFill>
              </a:rPr>
              <a:t>Source: Adobe/EXP/Clicktale</a:t>
            </a:r>
            <a:endParaRPr lang="en-US" dirty="0">
              <a:solidFill>
                <a:srgbClr val="000000">
                  <a:lumMod val="50000"/>
                </a:srgbClr>
              </a:solidFill>
              <a:cs typeface="Segoe UI Semibold" panose="020B0702040204020203" pitchFamily="34" charset="0"/>
            </a:endParaRPr>
          </a:p>
        </p:txBody>
      </p:sp>
      <p:graphicFrame>
        <p:nvGraphicFramePr>
          <p:cNvPr id="6" name="Diagram 5">
            <a:extLst>
              <a:ext uri="{FF2B5EF4-FFF2-40B4-BE49-F238E27FC236}">
                <a16:creationId xmlns:a16="http://schemas.microsoft.com/office/drawing/2014/main" id="{97256E91-3254-4092-A1CF-AABDD982714B}"/>
              </a:ext>
            </a:extLst>
          </p:cNvPr>
          <p:cNvGraphicFramePr/>
          <p:nvPr/>
        </p:nvGraphicFramePr>
        <p:xfrm>
          <a:off x="2844848" y="1563605"/>
          <a:ext cx="6003730" cy="1701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 Placeholder 11">
            <a:extLst>
              <a:ext uri="{FF2B5EF4-FFF2-40B4-BE49-F238E27FC236}">
                <a16:creationId xmlns:a16="http://schemas.microsoft.com/office/drawing/2014/main" id="{241819B1-6CF0-4076-A6AC-D85522B4F767}"/>
              </a:ext>
            </a:extLst>
          </p:cNvPr>
          <p:cNvSpPr txBox="1">
            <a:spLocks/>
          </p:cNvSpPr>
          <p:nvPr/>
        </p:nvSpPr>
        <p:spPr>
          <a:xfrm>
            <a:off x="746760" y="1444783"/>
            <a:ext cx="3307414" cy="1215717"/>
          </a:xfrm>
          <a:prstGeom prst="rect">
            <a:avLst/>
          </a:prstGeom>
          <a:solidFill>
            <a:schemeClr val="accent1">
              <a:lumMod val="20000"/>
              <a:lumOff val="80000"/>
            </a:schemeClr>
          </a:solidFill>
        </p:spPr>
        <p:txBody>
          <a:bodyPr vert="horz" wrap="square" lIns="0" tIns="0" rIns="0" bIns="0" rtlCol="0">
            <a:spAutoFit/>
          </a:bodyPr>
          <a:lstStyle>
            <a:lvl1pPr marL="285744" marR="0" indent="-174621" algn="l" defTabSz="932719" rtl="0" eaLnBrk="1" fontAlgn="auto" latinLnBrk="0" hangingPunct="1">
              <a:lnSpc>
                <a:spcPct val="100000"/>
              </a:lnSpc>
              <a:spcBef>
                <a:spcPts val="1800"/>
              </a:spcBef>
              <a:spcAft>
                <a:spcPts val="0"/>
              </a:spcAft>
              <a:buClrTx/>
              <a:buSzPct val="90000"/>
              <a:buFont typeface="Wingdings" panose="05000000000000000000" pitchFamily="2" charset="2"/>
              <a:buChar char=""/>
              <a:tabLst/>
              <a:defRPr sz="2600" kern="1200" spc="0" baseline="0">
                <a:solidFill>
                  <a:schemeClr val="accent1"/>
                </a:solidFill>
                <a:latin typeface="+mn-lt"/>
                <a:ea typeface="+mn-ea"/>
                <a:cs typeface="Segoe UI" panose="020B0502040204020203" pitchFamily="34" charset="0"/>
              </a:defRPr>
            </a:lvl1pPr>
            <a:lvl2pPr marL="517512" marR="0" indent="-171446" algn="l" defTabSz="932719"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738170" marR="0" indent="-165096" algn="l" defTabSz="932719"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914377" marR="0" indent="-111123" algn="l" defTabSz="858817"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90586" marR="0" indent="-168270" algn="l" defTabSz="932719"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1600" dirty="0"/>
              <a:t>Return visitors</a:t>
            </a:r>
          </a:p>
          <a:p>
            <a:pPr>
              <a:spcBef>
                <a:spcPts val="0"/>
              </a:spcBef>
            </a:pPr>
            <a:r>
              <a:rPr lang="en-US" sz="1600" dirty="0"/>
              <a:t>Traffic Channel – Direct or O&amp;O</a:t>
            </a:r>
          </a:p>
          <a:p>
            <a:pPr>
              <a:spcBef>
                <a:spcPts val="0"/>
              </a:spcBef>
            </a:pPr>
            <a:r>
              <a:rPr lang="en-US" sz="1600" dirty="0"/>
              <a:t>Tabs Engaged – Overview</a:t>
            </a:r>
          </a:p>
          <a:p>
            <a:endParaRPr lang="en-US" sz="1600" dirty="0"/>
          </a:p>
        </p:txBody>
      </p:sp>
      <p:graphicFrame>
        <p:nvGraphicFramePr>
          <p:cNvPr id="13" name="Chart 12">
            <a:extLst>
              <a:ext uri="{FF2B5EF4-FFF2-40B4-BE49-F238E27FC236}">
                <a16:creationId xmlns:a16="http://schemas.microsoft.com/office/drawing/2014/main" id="{00000000-0008-0000-0100-000005000000}"/>
              </a:ext>
            </a:extLst>
          </p:cNvPr>
          <p:cNvGraphicFramePr>
            <a:graphicFrameLocks/>
          </p:cNvGraphicFramePr>
          <p:nvPr>
            <p:extLst>
              <p:ext uri="{D42A27DB-BD31-4B8C-83A1-F6EECF244321}">
                <p14:modId xmlns:p14="http://schemas.microsoft.com/office/powerpoint/2010/main" val="2593346274"/>
              </p:ext>
            </p:extLst>
          </p:nvPr>
        </p:nvGraphicFramePr>
        <p:xfrm>
          <a:off x="443525" y="4160519"/>
          <a:ext cx="2743200" cy="2286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hart 14">
            <a:extLst>
              <a:ext uri="{FF2B5EF4-FFF2-40B4-BE49-F238E27FC236}">
                <a16:creationId xmlns:a16="http://schemas.microsoft.com/office/drawing/2014/main" id="{00000000-0008-0000-0100-000006000000}"/>
              </a:ext>
            </a:extLst>
          </p:cNvPr>
          <p:cNvGraphicFramePr>
            <a:graphicFrameLocks/>
          </p:cNvGraphicFramePr>
          <p:nvPr>
            <p:extLst>
              <p:ext uri="{D42A27DB-BD31-4B8C-83A1-F6EECF244321}">
                <p14:modId xmlns:p14="http://schemas.microsoft.com/office/powerpoint/2010/main" val="593081626"/>
              </p:ext>
            </p:extLst>
          </p:nvPr>
        </p:nvGraphicFramePr>
        <p:xfrm>
          <a:off x="3629377" y="4160519"/>
          <a:ext cx="2743200" cy="2286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Chart 17">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3597144502"/>
              </p:ext>
            </p:extLst>
          </p:nvPr>
        </p:nvGraphicFramePr>
        <p:xfrm>
          <a:off x="6372577" y="4151395"/>
          <a:ext cx="2743200" cy="2286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9" name="Chart 18">
            <a:extLst>
              <a:ext uri="{FF2B5EF4-FFF2-40B4-BE49-F238E27FC236}">
                <a16:creationId xmlns:a16="http://schemas.microsoft.com/office/drawing/2014/main" id="{00000000-0008-0000-0100-000007000000}"/>
              </a:ext>
            </a:extLst>
          </p:cNvPr>
          <p:cNvGraphicFramePr>
            <a:graphicFrameLocks/>
          </p:cNvGraphicFramePr>
          <p:nvPr>
            <p:extLst>
              <p:ext uri="{D42A27DB-BD31-4B8C-83A1-F6EECF244321}">
                <p14:modId xmlns:p14="http://schemas.microsoft.com/office/powerpoint/2010/main" val="1869418126"/>
              </p:ext>
            </p:extLst>
          </p:nvPr>
        </p:nvGraphicFramePr>
        <p:xfrm>
          <a:off x="9241762" y="4123359"/>
          <a:ext cx="2743200" cy="22860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1930524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a:xfrm>
            <a:off x="251990" y="212757"/>
            <a:ext cx="11688023" cy="492443"/>
          </a:xfrm>
        </p:spPr>
        <p:txBody>
          <a:bodyPr/>
          <a:lstStyle/>
          <a:p>
            <a:r>
              <a:rPr lang="en-US" dirty="0"/>
              <a:t>O365 Personal – Test Period ‘Buys’ decreased vs. Pre-Test</a:t>
            </a:r>
          </a:p>
        </p:txBody>
      </p:sp>
      <p:sp>
        <p:nvSpPr>
          <p:cNvPr id="12" name="Text Placeholder 11">
            <a:extLst>
              <a:ext uri="{FF2B5EF4-FFF2-40B4-BE49-F238E27FC236}">
                <a16:creationId xmlns:a16="http://schemas.microsoft.com/office/drawing/2014/main" id="{7F6C3103-91D8-43CF-80E9-743A04FAF6AD}"/>
              </a:ext>
            </a:extLst>
          </p:cNvPr>
          <p:cNvSpPr>
            <a:spLocks noGrp="1"/>
          </p:cNvSpPr>
          <p:nvPr>
            <p:ph type="body" sz="quarter" idx="10"/>
          </p:nvPr>
        </p:nvSpPr>
        <p:spPr>
          <a:xfrm>
            <a:off x="251990" y="973253"/>
            <a:ext cx="10987510" cy="2677656"/>
          </a:xfrm>
        </p:spPr>
        <p:txBody>
          <a:bodyPr/>
          <a:lstStyle/>
          <a:p>
            <a:pPr>
              <a:spcBef>
                <a:spcPts val="0"/>
              </a:spcBef>
            </a:pPr>
            <a:endParaRPr lang="en-US" sz="1600" dirty="0"/>
          </a:p>
          <a:p>
            <a:pPr marL="454023" indent="-342900">
              <a:spcBef>
                <a:spcPts val="0"/>
              </a:spcBef>
              <a:buFont typeface="+mj-lt"/>
              <a:buAutoNum type="arabicPeriod"/>
            </a:pPr>
            <a:r>
              <a:rPr lang="en-US" sz="1600" dirty="0"/>
              <a:t>Test had significantly less users ready to ‘Buy’ vs. Pre-test ‘Buys’ by -27.3%. (decreasing trends)</a:t>
            </a:r>
          </a:p>
          <a:p>
            <a:pPr lvl="1">
              <a:spcBef>
                <a:spcPts val="0"/>
              </a:spcBef>
            </a:pPr>
            <a:r>
              <a:rPr lang="en-US" sz="1200" dirty="0"/>
              <a:t>Traffic Channel Direct (-15%)</a:t>
            </a:r>
          </a:p>
          <a:p>
            <a:pPr lvl="1">
              <a:spcBef>
                <a:spcPts val="0"/>
              </a:spcBef>
            </a:pPr>
            <a:r>
              <a:rPr lang="en-US" sz="1200" dirty="0"/>
              <a:t>Also dropped for other features vs. pre-test</a:t>
            </a:r>
          </a:p>
          <a:p>
            <a:pPr lvl="1">
              <a:spcBef>
                <a:spcPts val="0"/>
              </a:spcBef>
            </a:pPr>
            <a:endParaRPr lang="en-US" sz="1000" dirty="0"/>
          </a:p>
          <a:p>
            <a:pPr marL="454023" indent="-342900">
              <a:spcBef>
                <a:spcPts val="0"/>
              </a:spcBef>
              <a:buFont typeface="+mj-lt"/>
              <a:buAutoNum type="arabicPeriod"/>
            </a:pPr>
            <a:r>
              <a:rPr lang="en-US" sz="1600" dirty="0"/>
              <a:t>However it increased ‘Buy’ user base for below (increasing trends)</a:t>
            </a:r>
          </a:p>
          <a:p>
            <a:pPr lvl="1">
              <a:spcBef>
                <a:spcPts val="0"/>
              </a:spcBef>
            </a:pPr>
            <a:r>
              <a:rPr lang="en-US" sz="1200" dirty="0"/>
              <a:t>Return Visitors +9.9%</a:t>
            </a:r>
          </a:p>
          <a:p>
            <a:pPr lvl="1">
              <a:spcBef>
                <a:spcPts val="0"/>
              </a:spcBef>
            </a:pPr>
            <a:r>
              <a:rPr lang="en-US" sz="1200" dirty="0"/>
              <a:t>Traffic Channel – O&amp;O  +20.3%</a:t>
            </a:r>
          </a:p>
          <a:p>
            <a:pPr lvl="1">
              <a:spcBef>
                <a:spcPts val="0"/>
              </a:spcBef>
            </a:pPr>
            <a:r>
              <a:rPr lang="en-US" sz="1200" dirty="0"/>
              <a:t>Tabs engaged Overview – +427%  </a:t>
            </a:r>
          </a:p>
          <a:p>
            <a:pPr lvl="0"/>
            <a:endParaRPr lang="en-US" sz="1600" dirty="0"/>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1" y="6409359"/>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defTabSz="914344">
              <a:defRPr/>
            </a:pPr>
            <a:r>
              <a:rPr lang="en-US" dirty="0">
                <a:solidFill>
                  <a:srgbClr val="FFFFFF">
                    <a:lumMod val="50000"/>
                  </a:srgbClr>
                </a:solidFill>
              </a:rPr>
              <a:t>Source: Adobe/EXP/Clicktale</a:t>
            </a:r>
            <a:endParaRPr lang="en-US" dirty="0">
              <a:solidFill>
                <a:srgbClr val="000000">
                  <a:lumMod val="50000"/>
                </a:srgbClr>
              </a:solidFill>
              <a:cs typeface="Segoe UI Semibold" panose="020B0702040204020203" pitchFamily="34" charset="0"/>
            </a:endParaRPr>
          </a:p>
        </p:txBody>
      </p:sp>
      <p:sp>
        <p:nvSpPr>
          <p:cNvPr id="2" name="TextBox 1">
            <a:extLst>
              <a:ext uri="{FF2B5EF4-FFF2-40B4-BE49-F238E27FC236}">
                <a16:creationId xmlns:a16="http://schemas.microsoft.com/office/drawing/2014/main" id="{CE2AF563-5992-48C5-B51B-049AABB3DA25}"/>
              </a:ext>
            </a:extLst>
          </p:cNvPr>
          <p:cNvSpPr txBox="1"/>
          <p:nvPr/>
        </p:nvSpPr>
        <p:spPr>
          <a:xfrm>
            <a:off x="12325011" y="3037442"/>
            <a:ext cx="2392680" cy="123111"/>
          </a:xfrm>
          <a:prstGeom prst="rect">
            <a:avLst/>
          </a:prstGeom>
          <a:noFill/>
        </p:spPr>
        <p:txBody>
          <a:bodyPr wrap="square" lIns="0" tIns="0" rIns="0" bIns="0" rtlCol="0">
            <a:spAutoFit/>
          </a:bodyPr>
          <a:lstStyle/>
          <a:p>
            <a:pPr algn="l"/>
            <a:r>
              <a:rPr lang="en-US" sz="800" dirty="0">
                <a:gradFill>
                  <a:gsLst>
                    <a:gs pos="2917">
                      <a:schemeClr val="tx1"/>
                    </a:gs>
                    <a:gs pos="30000">
                      <a:schemeClr val="tx1"/>
                    </a:gs>
                  </a:gsLst>
                  <a:lin ang="5400000" scaled="0"/>
                </a:gradFill>
              </a:rPr>
              <a:t>Test has more ‘Return’ visitors 7.1%</a:t>
            </a:r>
          </a:p>
        </p:txBody>
      </p:sp>
      <p:sp>
        <p:nvSpPr>
          <p:cNvPr id="15" name="TextBox 14">
            <a:extLst>
              <a:ext uri="{FF2B5EF4-FFF2-40B4-BE49-F238E27FC236}">
                <a16:creationId xmlns:a16="http://schemas.microsoft.com/office/drawing/2014/main" id="{47CFD636-EE32-461D-8BBD-E75AB197DC3E}"/>
              </a:ext>
            </a:extLst>
          </p:cNvPr>
          <p:cNvSpPr txBox="1"/>
          <p:nvPr/>
        </p:nvSpPr>
        <p:spPr>
          <a:xfrm>
            <a:off x="12874941" y="3694784"/>
            <a:ext cx="2392680" cy="123111"/>
          </a:xfrm>
          <a:prstGeom prst="rect">
            <a:avLst/>
          </a:prstGeom>
          <a:noFill/>
        </p:spPr>
        <p:txBody>
          <a:bodyPr wrap="square" lIns="0" tIns="0" rIns="0" bIns="0" rtlCol="0">
            <a:spAutoFit/>
          </a:bodyPr>
          <a:lstStyle/>
          <a:p>
            <a:pPr algn="l"/>
            <a:r>
              <a:rPr lang="en-US" sz="800" dirty="0">
                <a:gradFill>
                  <a:gsLst>
                    <a:gs pos="2917">
                      <a:schemeClr val="tx1"/>
                    </a:gs>
                    <a:gs pos="30000">
                      <a:schemeClr val="tx1"/>
                    </a:gs>
                  </a:gsLst>
                  <a:lin ang="5400000" scaled="0"/>
                </a:gradFill>
              </a:rPr>
              <a:t>Test had more visitors from O&amp;O 13.8%</a:t>
            </a:r>
          </a:p>
        </p:txBody>
      </p:sp>
      <p:sp>
        <p:nvSpPr>
          <p:cNvPr id="16" name="TextBox 15">
            <a:extLst>
              <a:ext uri="{FF2B5EF4-FFF2-40B4-BE49-F238E27FC236}">
                <a16:creationId xmlns:a16="http://schemas.microsoft.com/office/drawing/2014/main" id="{245C1B06-9D70-4833-92FD-D78AF88D7D85}"/>
              </a:ext>
            </a:extLst>
          </p:cNvPr>
          <p:cNvSpPr txBox="1"/>
          <p:nvPr/>
        </p:nvSpPr>
        <p:spPr>
          <a:xfrm>
            <a:off x="12944473" y="4290570"/>
            <a:ext cx="2615037" cy="123111"/>
          </a:xfrm>
          <a:prstGeom prst="rect">
            <a:avLst/>
          </a:prstGeom>
          <a:noFill/>
        </p:spPr>
        <p:txBody>
          <a:bodyPr wrap="square" lIns="0" tIns="0" rIns="0" bIns="0" rtlCol="0">
            <a:spAutoFit/>
          </a:bodyPr>
          <a:lstStyle/>
          <a:p>
            <a:pPr algn="l"/>
            <a:r>
              <a:rPr lang="en-US" sz="800" dirty="0">
                <a:gradFill>
                  <a:gsLst>
                    <a:gs pos="2917">
                      <a:schemeClr val="tx1"/>
                    </a:gs>
                    <a:gs pos="30000">
                      <a:schemeClr val="tx1"/>
                    </a:gs>
                  </a:gsLst>
                  <a:lin ang="5400000" scaled="0"/>
                </a:gradFill>
              </a:rPr>
              <a:t>Test moved users engaging ‘FAQ’ and Review 38.5%, 2.5%</a:t>
            </a:r>
          </a:p>
        </p:txBody>
      </p:sp>
      <p:graphicFrame>
        <p:nvGraphicFramePr>
          <p:cNvPr id="20" name="Chart 19">
            <a:extLst>
              <a:ext uri="{FF2B5EF4-FFF2-40B4-BE49-F238E27FC236}">
                <a16:creationId xmlns:a16="http://schemas.microsoft.com/office/drawing/2014/main" id="{DB7F847C-5935-48D0-BF13-01B423F355FF}"/>
              </a:ext>
            </a:extLst>
          </p:cNvPr>
          <p:cNvGraphicFramePr>
            <a:graphicFrameLocks/>
          </p:cNvGraphicFramePr>
          <p:nvPr>
            <p:extLst>
              <p:ext uri="{D42A27DB-BD31-4B8C-83A1-F6EECF244321}">
                <p14:modId xmlns:p14="http://schemas.microsoft.com/office/powerpoint/2010/main" val="4096983582"/>
              </p:ext>
            </p:extLst>
          </p:nvPr>
        </p:nvGraphicFramePr>
        <p:xfrm>
          <a:off x="4434594" y="4024136"/>
          <a:ext cx="292608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2">
            <a:extLst>
              <a:ext uri="{FF2B5EF4-FFF2-40B4-BE49-F238E27FC236}">
                <a16:creationId xmlns:a16="http://schemas.microsoft.com/office/drawing/2014/main" id="{AA4F6BA2-9750-46CA-A2EF-AD55C61645BE}"/>
              </a:ext>
            </a:extLst>
          </p:cNvPr>
          <p:cNvGraphicFramePr>
            <a:graphicFrameLocks/>
          </p:cNvGraphicFramePr>
          <p:nvPr>
            <p:extLst>
              <p:ext uri="{D42A27DB-BD31-4B8C-83A1-F6EECF244321}">
                <p14:modId xmlns:p14="http://schemas.microsoft.com/office/powerpoint/2010/main" val="2689103429"/>
              </p:ext>
            </p:extLst>
          </p:nvPr>
        </p:nvGraphicFramePr>
        <p:xfrm>
          <a:off x="383213" y="3939064"/>
          <a:ext cx="292608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3">
            <a:extLst>
              <a:ext uri="{FF2B5EF4-FFF2-40B4-BE49-F238E27FC236}">
                <a16:creationId xmlns:a16="http://schemas.microsoft.com/office/drawing/2014/main" id="{C092E590-0CBD-4750-9A86-6FD93890C324}"/>
              </a:ext>
            </a:extLst>
          </p:cNvPr>
          <p:cNvGraphicFramePr>
            <a:graphicFrameLocks/>
          </p:cNvGraphicFramePr>
          <p:nvPr>
            <p:extLst>
              <p:ext uri="{D42A27DB-BD31-4B8C-83A1-F6EECF244321}">
                <p14:modId xmlns:p14="http://schemas.microsoft.com/office/powerpoint/2010/main" val="3238414850"/>
              </p:ext>
            </p:extLst>
          </p:nvPr>
        </p:nvGraphicFramePr>
        <p:xfrm>
          <a:off x="8485975" y="4057982"/>
          <a:ext cx="2926080" cy="2286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702987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a:xfrm>
            <a:off x="251990" y="212757"/>
            <a:ext cx="11688023" cy="492443"/>
          </a:xfrm>
        </p:spPr>
        <p:txBody>
          <a:bodyPr/>
          <a:lstStyle/>
          <a:p>
            <a:r>
              <a:rPr lang="en-US" dirty="0"/>
              <a:t>O365 Home – Test Period ‘Buys’ shifts ‘</a:t>
            </a:r>
            <a:r>
              <a:rPr lang="en-US" dirty="0" err="1"/>
              <a:t>Trys</a:t>
            </a:r>
            <a:r>
              <a:rPr lang="en-US" dirty="0"/>
              <a:t>’ from pre-Test</a:t>
            </a:r>
          </a:p>
        </p:txBody>
      </p:sp>
      <p:sp>
        <p:nvSpPr>
          <p:cNvPr id="12" name="Text Placeholder 11">
            <a:extLst>
              <a:ext uri="{FF2B5EF4-FFF2-40B4-BE49-F238E27FC236}">
                <a16:creationId xmlns:a16="http://schemas.microsoft.com/office/drawing/2014/main" id="{7F6C3103-91D8-43CF-80E9-743A04FAF6AD}"/>
              </a:ext>
            </a:extLst>
          </p:cNvPr>
          <p:cNvSpPr>
            <a:spLocks noGrp="1"/>
          </p:cNvSpPr>
          <p:nvPr>
            <p:ph type="body" sz="quarter" idx="10"/>
          </p:nvPr>
        </p:nvSpPr>
        <p:spPr>
          <a:xfrm>
            <a:off x="251990" y="973252"/>
            <a:ext cx="7465069" cy="1469633"/>
          </a:xfrm>
        </p:spPr>
        <p:txBody>
          <a:bodyPr/>
          <a:lstStyle/>
          <a:p>
            <a:pPr marL="454023" indent="-342900">
              <a:spcBef>
                <a:spcPts val="0"/>
              </a:spcBef>
              <a:buFont typeface="+mj-lt"/>
              <a:buAutoNum type="arabicPeriod"/>
            </a:pPr>
            <a:r>
              <a:rPr lang="en-US" sz="1600" dirty="0"/>
              <a:t>Test also shifted users with ‘Try’ traits to ‘Buys’ for below traits:</a:t>
            </a:r>
          </a:p>
          <a:p>
            <a:pPr lvl="1">
              <a:spcBef>
                <a:spcPts val="0"/>
              </a:spcBef>
            </a:pPr>
            <a:r>
              <a:rPr lang="en-US" sz="1200" dirty="0"/>
              <a:t>Enter from Store +23.5%</a:t>
            </a:r>
          </a:p>
          <a:p>
            <a:pPr lvl="1">
              <a:spcBef>
                <a:spcPts val="0"/>
              </a:spcBef>
            </a:pPr>
            <a:r>
              <a:rPr lang="en-US" sz="1200" dirty="0"/>
              <a:t>Enter from ‘Paid Search’ +1.2%</a:t>
            </a:r>
          </a:p>
          <a:p>
            <a:pPr lvl="1">
              <a:spcBef>
                <a:spcPts val="0"/>
              </a:spcBef>
            </a:pPr>
            <a:r>
              <a:rPr lang="en-US" sz="1200" dirty="0"/>
              <a:t>Engage with tabs, all except Overview (but volume is low)</a:t>
            </a:r>
          </a:p>
          <a:p>
            <a:pPr lvl="0"/>
            <a:endParaRPr lang="en-US" sz="1600" dirty="0"/>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1" y="6409359"/>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defTabSz="914344">
              <a:defRPr/>
            </a:pPr>
            <a:r>
              <a:rPr lang="en-US" dirty="0">
                <a:solidFill>
                  <a:srgbClr val="FFFFFF">
                    <a:lumMod val="50000"/>
                  </a:srgbClr>
                </a:solidFill>
              </a:rPr>
              <a:t>Source: Adobe/EXP/Clicktale</a:t>
            </a:r>
            <a:endParaRPr lang="en-US" dirty="0">
              <a:solidFill>
                <a:srgbClr val="000000">
                  <a:lumMod val="50000"/>
                </a:srgbClr>
              </a:solidFill>
              <a:cs typeface="Segoe UI Semibold" panose="020B0702040204020203" pitchFamily="34" charset="0"/>
            </a:endParaRPr>
          </a:p>
        </p:txBody>
      </p:sp>
      <p:sp>
        <p:nvSpPr>
          <p:cNvPr id="2" name="TextBox 1">
            <a:extLst>
              <a:ext uri="{FF2B5EF4-FFF2-40B4-BE49-F238E27FC236}">
                <a16:creationId xmlns:a16="http://schemas.microsoft.com/office/drawing/2014/main" id="{CE2AF563-5992-48C5-B51B-049AABB3DA25}"/>
              </a:ext>
            </a:extLst>
          </p:cNvPr>
          <p:cNvSpPr txBox="1"/>
          <p:nvPr/>
        </p:nvSpPr>
        <p:spPr>
          <a:xfrm>
            <a:off x="15372406" y="5282563"/>
            <a:ext cx="2392680" cy="246221"/>
          </a:xfrm>
          <a:prstGeom prst="rect">
            <a:avLst/>
          </a:prstGeom>
          <a:noFill/>
        </p:spPr>
        <p:txBody>
          <a:bodyPr wrap="square" lIns="0" tIns="0" rIns="0" bIns="0" rtlCol="0">
            <a:spAutoFit/>
          </a:bodyPr>
          <a:lstStyle/>
          <a:p>
            <a:pPr algn="l"/>
            <a:r>
              <a:rPr lang="en-US" sz="800" dirty="0">
                <a:gradFill>
                  <a:gsLst>
                    <a:gs pos="2917">
                      <a:schemeClr val="tx1"/>
                    </a:gs>
                    <a:gs pos="30000">
                      <a:schemeClr val="tx1"/>
                    </a:gs>
                  </a:gsLst>
                  <a:lin ang="5400000" scaled="0"/>
                </a:gradFill>
              </a:rPr>
              <a:t>Test moved users entering from Store to who intended to ‘Try’ towards ‘Buy’ by +21%</a:t>
            </a:r>
          </a:p>
        </p:txBody>
      </p:sp>
      <p:sp>
        <p:nvSpPr>
          <p:cNvPr id="15" name="TextBox 14">
            <a:extLst>
              <a:ext uri="{FF2B5EF4-FFF2-40B4-BE49-F238E27FC236}">
                <a16:creationId xmlns:a16="http://schemas.microsoft.com/office/drawing/2014/main" id="{47CFD636-EE32-461D-8BBD-E75AB197DC3E}"/>
              </a:ext>
            </a:extLst>
          </p:cNvPr>
          <p:cNvSpPr txBox="1"/>
          <p:nvPr/>
        </p:nvSpPr>
        <p:spPr>
          <a:xfrm>
            <a:off x="14401272" y="4232671"/>
            <a:ext cx="2392680" cy="246221"/>
          </a:xfrm>
          <a:prstGeom prst="rect">
            <a:avLst/>
          </a:prstGeom>
          <a:noFill/>
        </p:spPr>
        <p:txBody>
          <a:bodyPr wrap="square" lIns="0" tIns="0" rIns="0" bIns="0" rtlCol="0">
            <a:spAutoFit/>
          </a:bodyPr>
          <a:lstStyle/>
          <a:p>
            <a:pPr algn="l"/>
            <a:r>
              <a:rPr lang="en-US" sz="800" dirty="0">
                <a:gradFill>
                  <a:gsLst>
                    <a:gs pos="2917">
                      <a:schemeClr val="tx1"/>
                    </a:gs>
                    <a:gs pos="30000">
                      <a:schemeClr val="tx1"/>
                    </a:gs>
                  </a:gsLst>
                  <a:lin ang="5400000" scaled="0"/>
                </a:gradFill>
              </a:rPr>
              <a:t>Test moved users entering from ‘Paid Search’ to who intended to ‘Try’ towards ‘Buy’ by +13%</a:t>
            </a:r>
          </a:p>
        </p:txBody>
      </p:sp>
      <p:sp>
        <p:nvSpPr>
          <p:cNvPr id="16" name="TextBox 15">
            <a:extLst>
              <a:ext uri="{FF2B5EF4-FFF2-40B4-BE49-F238E27FC236}">
                <a16:creationId xmlns:a16="http://schemas.microsoft.com/office/drawing/2014/main" id="{245C1B06-9D70-4833-92FD-D78AF88D7D85}"/>
              </a:ext>
            </a:extLst>
          </p:cNvPr>
          <p:cNvSpPr txBox="1"/>
          <p:nvPr/>
        </p:nvSpPr>
        <p:spPr>
          <a:xfrm>
            <a:off x="13204932" y="3182779"/>
            <a:ext cx="2392680" cy="246221"/>
          </a:xfrm>
          <a:prstGeom prst="rect">
            <a:avLst/>
          </a:prstGeom>
          <a:noFill/>
        </p:spPr>
        <p:txBody>
          <a:bodyPr wrap="square" lIns="0" tIns="0" rIns="0" bIns="0" rtlCol="0">
            <a:spAutoFit/>
          </a:bodyPr>
          <a:lstStyle/>
          <a:p>
            <a:pPr algn="l"/>
            <a:r>
              <a:rPr lang="en-US" sz="800" dirty="0">
                <a:gradFill>
                  <a:gsLst>
                    <a:gs pos="2917">
                      <a:schemeClr val="tx1"/>
                    </a:gs>
                    <a:gs pos="30000">
                      <a:schemeClr val="tx1"/>
                    </a:gs>
                  </a:gsLst>
                  <a:lin ang="5400000" scaled="0"/>
                </a:gradFill>
              </a:rPr>
              <a:t>Test moved users engaging ‘</a:t>
            </a:r>
            <a:r>
              <a:rPr lang="en-US" sz="800" dirty="0" err="1">
                <a:gradFill>
                  <a:gsLst>
                    <a:gs pos="2917">
                      <a:schemeClr val="tx1"/>
                    </a:gs>
                    <a:gs pos="30000">
                      <a:schemeClr val="tx1"/>
                    </a:gs>
                  </a:gsLst>
                  <a:lin ang="5400000" scaled="0"/>
                </a:gradFill>
              </a:rPr>
              <a:t>TechSpecs</a:t>
            </a:r>
            <a:r>
              <a:rPr lang="en-US" sz="800" dirty="0">
                <a:gradFill>
                  <a:gsLst>
                    <a:gs pos="2917">
                      <a:schemeClr val="tx1"/>
                    </a:gs>
                    <a:gs pos="30000">
                      <a:schemeClr val="tx1"/>
                    </a:gs>
                  </a:gsLst>
                  <a:lin ang="5400000" scaled="0"/>
                </a:gradFill>
              </a:rPr>
              <a:t>’ who </a:t>
            </a:r>
            <a:r>
              <a:rPr lang="en-US" sz="800" dirty="0" err="1">
                <a:gradFill>
                  <a:gsLst>
                    <a:gs pos="2917">
                      <a:schemeClr val="tx1"/>
                    </a:gs>
                    <a:gs pos="30000">
                      <a:schemeClr val="tx1"/>
                    </a:gs>
                  </a:gsLst>
                  <a:lin ang="5400000" scaled="0"/>
                </a:gradFill>
              </a:rPr>
              <a:t>intened</a:t>
            </a:r>
            <a:r>
              <a:rPr lang="en-US" sz="800" dirty="0">
                <a:gradFill>
                  <a:gsLst>
                    <a:gs pos="2917">
                      <a:schemeClr val="tx1"/>
                    </a:gs>
                    <a:gs pos="30000">
                      <a:schemeClr val="tx1"/>
                    </a:gs>
                  </a:gsLst>
                  <a:lin ang="5400000" scaled="0"/>
                </a:gradFill>
              </a:rPr>
              <a:t> to ‘Try’ towards ‘Buy’ by +23.4%</a:t>
            </a:r>
          </a:p>
        </p:txBody>
      </p:sp>
      <p:graphicFrame>
        <p:nvGraphicFramePr>
          <p:cNvPr id="19" name="Chart 18">
            <a:extLst>
              <a:ext uri="{FF2B5EF4-FFF2-40B4-BE49-F238E27FC236}">
                <a16:creationId xmlns:a16="http://schemas.microsoft.com/office/drawing/2014/main" id="{0BA25BE1-4F78-4186-AD8B-165CDAD7AE0A}"/>
              </a:ext>
            </a:extLst>
          </p:cNvPr>
          <p:cNvGraphicFramePr>
            <a:graphicFrameLocks/>
          </p:cNvGraphicFramePr>
          <p:nvPr>
            <p:extLst>
              <p:ext uri="{D42A27DB-BD31-4B8C-83A1-F6EECF244321}">
                <p14:modId xmlns:p14="http://schemas.microsoft.com/office/powerpoint/2010/main" val="2181125931"/>
              </p:ext>
            </p:extLst>
          </p:nvPr>
        </p:nvGraphicFramePr>
        <p:xfrm>
          <a:off x="681301" y="3900206"/>
          <a:ext cx="292608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a16="http://schemas.microsoft.com/office/drawing/2014/main" id="{E6FC6230-D296-4DD2-9489-D6A67D3B4E75}"/>
              </a:ext>
            </a:extLst>
          </p:cNvPr>
          <p:cNvGraphicFramePr>
            <a:graphicFrameLocks/>
          </p:cNvGraphicFramePr>
          <p:nvPr>
            <p:extLst>
              <p:ext uri="{D42A27DB-BD31-4B8C-83A1-F6EECF244321}">
                <p14:modId xmlns:p14="http://schemas.microsoft.com/office/powerpoint/2010/main" val="2126521687"/>
              </p:ext>
            </p:extLst>
          </p:nvPr>
        </p:nvGraphicFramePr>
        <p:xfrm>
          <a:off x="8432027" y="3900206"/>
          <a:ext cx="292608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a:extLst>
              <a:ext uri="{FF2B5EF4-FFF2-40B4-BE49-F238E27FC236}">
                <a16:creationId xmlns:a16="http://schemas.microsoft.com/office/drawing/2014/main" id="{F9639E4E-DDA6-447A-A899-8562BB216F41}"/>
              </a:ext>
            </a:extLst>
          </p:cNvPr>
          <p:cNvGraphicFramePr>
            <a:graphicFrameLocks/>
          </p:cNvGraphicFramePr>
          <p:nvPr>
            <p:extLst>
              <p:ext uri="{D42A27DB-BD31-4B8C-83A1-F6EECF244321}">
                <p14:modId xmlns:p14="http://schemas.microsoft.com/office/powerpoint/2010/main" val="1896864448"/>
              </p:ext>
            </p:extLst>
          </p:nvPr>
        </p:nvGraphicFramePr>
        <p:xfrm>
          <a:off x="4633912" y="3900206"/>
          <a:ext cx="2924175" cy="2286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708237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a:xfrm>
            <a:off x="251990" y="212757"/>
            <a:ext cx="11688023" cy="492443"/>
          </a:xfrm>
        </p:spPr>
        <p:txBody>
          <a:bodyPr/>
          <a:lstStyle/>
          <a:p>
            <a:r>
              <a:rPr lang="en-US" dirty="0"/>
              <a:t>O365 Home – </a:t>
            </a:r>
            <a:r>
              <a:rPr lang="en-US" dirty="0" err="1"/>
              <a:t>Trys</a:t>
            </a:r>
            <a:r>
              <a:rPr lang="en-US" dirty="0"/>
              <a:t> loss in test-period Buys</a:t>
            </a:r>
          </a:p>
        </p:txBody>
      </p:sp>
      <p:sp>
        <p:nvSpPr>
          <p:cNvPr id="12" name="Text Placeholder 11">
            <a:extLst>
              <a:ext uri="{FF2B5EF4-FFF2-40B4-BE49-F238E27FC236}">
                <a16:creationId xmlns:a16="http://schemas.microsoft.com/office/drawing/2014/main" id="{7F6C3103-91D8-43CF-80E9-743A04FAF6AD}"/>
              </a:ext>
            </a:extLst>
          </p:cNvPr>
          <p:cNvSpPr>
            <a:spLocks noGrp="1"/>
          </p:cNvSpPr>
          <p:nvPr>
            <p:ph type="body" sz="quarter" idx="10"/>
          </p:nvPr>
        </p:nvSpPr>
        <p:spPr>
          <a:xfrm>
            <a:off x="251990" y="973252"/>
            <a:ext cx="11688023" cy="1623521"/>
          </a:xfrm>
        </p:spPr>
        <p:txBody>
          <a:bodyPr/>
          <a:lstStyle/>
          <a:p>
            <a:pPr>
              <a:spcBef>
                <a:spcPts val="0"/>
              </a:spcBef>
            </a:pPr>
            <a:r>
              <a:rPr lang="en-US" sz="1600" dirty="0"/>
              <a:t>Below users were ‘</a:t>
            </a:r>
            <a:r>
              <a:rPr lang="en-US" sz="1600" dirty="0" err="1"/>
              <a:t>Try’ing</a:t>
            </a:r>
            <a:r>
              <a:rPr lang="en-US" sz="1600" dirty="0"/>
              <a:t> in pre-test period but lost in Treatment ‘buys’. So below were in browsing mode which tried in Pre-test. However by shifting the link to the bottom of the page, they failed to convert (Trials subscription).</a:t>
            </a:r>
          </a:p>
          <a:p>
            <a:pPr lvl="1">
              <a:spcBef>
                <a:spcPts val="0"/>
              </a:spcBef>
            </a:pPr>
            <a:r>
              <a:rPr lang="en-US" sz="1000" dirty="0"/>
              <a:t>New Visitors (-4.4%)</a:t>
            </a:r>
          </a:p>
          <a:p>
            <a:pPr lvl="1">
              <a:spcBef>
                <a:spcPts val="0"/>
              </a:spcBef>
            </a:pPr>
            <a:r>
              <a:rPr lang="en-US" sz="1000" dirty="0"/>
              <a:t>Enter from o365 web (-37.6%) and Office.com (-40.2%)</a:t>
            </a:r>
          </a:p>
          <a:p>
            <a:pPr lvl="1">
              <a:spcBef>
                <a:spcPts val="0"/>
              </a:spcBef>
            </a:pPr>
            <a:r>
              <a:rPr lang="en-US" sz="1000" dirty="0"/>
              <a:t>Organic Search (-42.9%)</a:t>
            </a:r>
          </a:p>
          <a:p>
            <a:pPr lvl="0"/>
            <a:endParaRPr lang="en-US" sz="1600" dirty="0"/>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1" y="6409359"/>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defTabSz="914344">
              <a:defRPr/>
            </a:pPr>
            <a:r>
              <a:rPr lang="en-US" dirty="0">
                <a:solidFill>
                  <a:srgbClr val="FFFFFF">
                    <a:lumMod val="50000"/>
                  </a:srgbClr>
                </a:solidFill>
              </a:rPr>
              <a:t>Source: Adobe/EXP/Clicktale</a:t>
            </a:r>
            <a:endParaRPr lang="en-US" dirty="0">
              <a:solidFill>
                <a:srgbClr val="000000">
                  <a:lumMod val="50000"/>
                </a:srgbClr>
              </a:solidFill>
              <a:cs typeface="Segoe UI Semibold" panose="020B0702040204020203" pitchFamily="34" charset="0"/>
            </a:endParaRPr>
          </a:p>
        </p:txBody>
      </p:sp>
      <p:graphicFrame>
        <p:nvGraphicFramePr>
          <p:cNvPr id="11" name="Chart 10">
            <a:extLst>
              <a:ext uri="{FF2B5EF4-FFF2-40B4-BE49-F238E27FC236}">
                <a16:creationId xmlns:a16="http://schemas.microsoft.com/office/drawing/2014/main" id="{B72B607F-6A3A-4C93-916D-1A5CEBE7DEA4}"/>
              </a:ext>
            </a:extLst>
          </p:cNvPr>
          <p:cNvGraphicFramePr>
            <a:graphicFrameLocks/>
          </p:cNvGraphicFramePr>
          <p:nvPr>
            <p:extLst>
              <p:ext uri="{D42A27DB-BD31-4B8C-83A1-F6EECF244321}">
                <p14:modId xmlns:p14="http://schemas.microsoft.com/office/powerpoint/2010/main" val="3643108629"/>
              </p:ext>
            </p:extLst>
          </p:nvPr>
        </p:nvGraphicFramePr>
        <p:xfrm>
          <a:off x="822960" y="3797141"/>
          <a:ext cx="292608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BA25BE1-4F78-4186-AD8B-165CDAD7AE0A}"/>
              </a:ext>
            </a:extLst>
          </p:cNvPr>
          <p:cNvGraphicFramePr>
            <a:graphicFrameLocks/>
          </p:cNvGraphicFramePr>
          <p:nvPr>
            <p:extLst>
              <p:ext uri="{D42A27DB-BD31-4B8C-83A1-F6EECF244321}">
                <p14:modId xmlns:p14="http://schemas.microsoft.com/office/powerpoint/2010/main" val="1272532000"/>
              </p:ext>
            </p:extLst>
          </p:nvPr>
        </p:nvGraphicFramePr>
        <p:xfrm>
          <a:off x="4632960" y="3797141"/>
          <a:ext cx="292608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a:extLst>
              <a:ext uri="{FF2B5EF4-FFF2-40B4-BE49-F238E27FC236}">
                <a16:creationId xmlns:a16="http://schemas.microsoft.com/office/drawing/2014/main" id="{F9639E4E-DDA6-447A-A899-8562BB216F41}"/>
              </a:ext>
            </a:extLst>
          </p:cNvPr>
          <p:cNvGraphicFramePr>
            <a:graphicFrameLocks/>
          </p:cNvGraphicFramePr>
          <p:nvPr>
            <p:extLst>
              <p:ext uri="{D42A27DB-BD31-4B8C-83A1-F6EECF244321}">
                <p14:modId xmlns:p14="http://schemas.microsoft.com/office/powerpoint/2010/main" val="3832659393"/>
              </p:ext>
            </p:extLst>
          </p:nvPr>
        </p:nvGraphicFramePr>
        <p:xfrm>
          <a:off x="8563205" y="3797141"/>
          <a:ext cx="2926080" cy="2286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64793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56652E-8B2E-4448-A21F-C9B39C9D1843}"/>
              </a:ext>
            </a:extLst>
          </p:cNvPr>
          <p:cNvSpPr>
            <a:spLocks noGrp="1"/>
          </p:cNvSpPr>
          <p:nvPr>
            <p:ph type="title"/>
          </p:nvPr>
        </p:nvSpPr>
        <p:spPr/>
        <p:txBody>
          <a:bodyPr/>
          <a:lstStyle/>
          <a:p>
            <a:r>
              <a:rPr lang="en-US" dirty="0"/>
              <a:t>Appendix</a:t>
            </a:r>
          </a:p>
        </p:txBody>
      </p:sp>
      <p:sp>
        <p:nvSpPr>
          <p:cNvPr id="6" name="Text Placeholder 5">
            <a:extLst>
              <a:ext uri="{FF2B5EF4-FFF2-40B4-BE49-F238E27FC236}">
                <a16:creationId xmlns:a16="http://schemas.microsoft.com/office/drawing/2014/main" id="{3B582596-A1F4-4834-8519-E021B2FEEB36}"/>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71449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a:xfrm>
            <a:off x="251990" y="212757"/>
            <a:ext cx="11688023" cy="492443"/>
          </a:xfrm>
        </p:spPr>
        <p:txBody>
          <a:bodyPr/>
          <a:lstStyle/>
          <a:p>
            <a:r>
              <a:rPr lang="en-US" dirty="0"/>
              <a:t>O365 Home –‘</a:t>
            </a:r>
            <a:r>
              <a:rPr lang="en-US" dirty="0" err="1"/>
              <a:t>Trys</a:t>
            </a:r>
            <a:r>
              <a:rPr lang="en-US" dirty="0"/>
              <a:t>’ from pre-Test shifted to Test Period ‘Buys’</a:t>
            </a:r>
          </a:p>
        </p:txBody>
      </p:sp>
      <p:sp>
        <p:nvSpPr>
          <p:cNvPr id="12" name="Text Placeholder 11">
            <a:extLst>
              <a:ext uri="{FF2B5EF4-FFF2-40B4-BE49-F238E27FC236}">
                <a16:creationId xmlns:a16="http://schemas.microsoft.com/office/drawing/2014/main" id="{7F6C3103-91D8-43CF-80E9-743A04FAF6AD}"/>
              </a:ext>
            </a:extLst>
          </p:cNvPr>
          <p:cNvSpPr>
            <a:spLocks noGrp="1"/>
          </p:cNvSpPr>
          <p:nvPr>
            <p:ph type="body" sz="quarter" idx="10"/>
          </p:nvPr>
        </p:nvSpPr>
        <p:spPr>
          <a:xfrm>
            <a:off x="251990" y="973252"/>
            <a:ext cx="7465069" cy="1469633"/>
          </a:xfrm>
        </p:spPr>
        <p:txBody>
          <a:bodyPr/>
          <a:lstStyle/>
          <a:p>
            <a:pPr marL="454023" indent="-342900">
              <a:spcBef>
                <a:spcPts val="0"/>
              </a:spcBef>
              <a:buFont typeface="+mj-lt"/>
              <a:buAutoNum type="arabicPeriod"/>
            </a:pPr>
            <a:r>
              <a:rPr lang="en-US" sz="1600" dirty="0"/>
              <a:t>Test also shifted users with ‘Try’ traits to ‘Buys’ for below traits:</a:t>
            </a:r>
          </a:p>
          <a:p>
            <a:pPr lvl="1">
              <a:spcBef>
                <a:spcPts val="0"/>
              </a:spcBef>
            </a:pPr>
            <a:r>
              <a:rPr lang="en-US" sz="1200" dirty="0"/>
              <a:t>Enter from Store +21%</a:t>
            </a:r>
          </a:p>
          <a:p>
            <a:pPr lvl="1">
              <a:spcBef>
                <a:spcPts val="0"/>
              </a:spcBef>
            </a:pPr>
            <a:r>
              <a:rPr lang="en-US" sz="1200" dirty="0"/>
              <a:t>Enter from ‘Paid Search’ +13%</a:t>
            </a:r>
          </a:p>
          <a:p>
            <a:pPr lvl="1">
              <a:spcBef>
                <a:spcPts val="0"/>
              </a:spcBef>
            </a:pPr>
            <a:r>
              <a:rPr lang="en-US" sz="1200" dirty="0"/>
              <a:t>Engage with Tech Specs +23.4%</a:t>
            </a:r>
          </a:p>
          <a:p>
            <a:pPr lvl="0"/>
            <a:endParaRPr lang="en-US" sz="1600" dirty="0"/>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1" y="6409359"/>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defTabSz="914344">
              <a:defRPr/>
            </a:pPr>
            <a:r>
              <a:rPr lang="en-US" dirty="0">
                <a:solidFill>
                  <a:srgbClr val="FFFFFF">
                    <a:lumMod val="50000"/>
                  </a:srgbClr>
                </a:solidFill>
              </a:rPr>
              <a:t>Source: Adobe/EXP/Clicktale</a:t>
            </a:r>
            <a:endParaRPr lang="en-US" dirty="0">
              <a:solidFill>
                <a:srgbClr val="000000">
                  <a:lumMod val="50000"/>
                </a:srgbClr>
              </a:solidFill>
              <a:cs typeface="Segoe UI Semibold" panose="020B0702040204020203" pitchFamily="34" charset="0"/>
            </a:endParaRPr>
          </a:p>
        </p:txBody>
      </p:sp>
      <p:graphicFrame>
        <p:nvGraphicFramePr>
          <p:cNvPr id="10" name="Chart 9">
            <a:extLst>
              <a:ext uri="{FF2B5EF4-FFF2-40B4-BE49-F238E27FC236}">
                <a16:creationId xmlns:a16="http://schemas.microsoft.com/office/drawing/2014/main" id="{0D42A1BA-F6F4-496A-A198-F54E11ADB85B}"/>
              </a:ext>
            </a:extLst>
          </p:cNvPr>
          <p:cNvGraphicFramePr>
            <a:graphicFrameLocks/>
          </p:cNvGraphicFramePr>
          <p:nvPr>
            <p:extLst>
              <p:ext uri="{D42A27DB-BD31-4B8C-83A1-F6EECF244321}">
                <p14:modId xmlns:p14="http://schemas.microsoft.com/office/powerpoint/2010/main" val="310372227"/>
              </p:ext>
            </p:extLst>
          </p:nvPr>
        </p:nvGraphicFramePr>
        <p:xfrm>
          <a:off x="466841" y="4123359"/>
          <a:ext cx="365760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3A1B1E97-6DF5-4625-8337-383160CA99E7}"/>
              </a:ext>
            </a:extLst>
          </p:cNvPr>
          <p:cNvGraphicFramePr>
            <a:graphicFrameLocks/>
          </p:cNvGraphicFramePr>
          <p:nvPr>
            <p:extLst>
              <p:ext uri="{D42A27DB-BD31-4B8C-83A1-F6EECF244321}">
                <p14:modId xmlns:p14="http://schemas.microsoft.com/office/powerpoint/2010/main" val="142523659"/>
              </p:ext>
            </p:extLst>
          </p:nvPr>
        </p:nvGraphicFramePr>
        <p:xfrm>
          <a:off x="8402996" y="4123359"/>
          <a:ext cx="36576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CE2AF563-5992-48C5-B51B-049AABB3DA25}"/>
              </a:ext>
            </a:extLst>
          </p:cNvPr>
          <p:cNvSpPr txBox="1"/>
          <p:nvPr/>
        </p:nvSpPr>
        <p:spPr>
          <a:xfrm>
            <a:off x="665806" y="3598499"/>
            <a:ext cx="2392680" cy="246221"/>
          </a:xfrm>
          <a:prstGeom prst="rect">
            <a:avLst/>
          </a:prstGeom>
          <a:noFill/>
        </p:spPr>
        <p:txBody>
          <a:bodyPr wrap="square" lIns="0" tIns="0" rIns="0" bIns="0" rtlCol="0">
            <a:spAutoFit/>
          </a:bodyPr>
          <a:lstStyle/>
          <a:p>
            <a:pPr algn="l"/>
            <a:r>
              <a:rPr lang="en-US" sz="800" dirty="0">
                <a:gradFill>
                  <a:gsLst>
                    <a:gs pos="2917">
                      <a:schemeClr val="tx1"/>
                    </a:gs>
                    <a:gs pos="30000">
                      <a:schemeClr val="tx1"/>
                    </a:gs>
                  </a:gsLst>
                  <a:lin ang="5400000" scaled="0"/>
                </a:gradFill>
              </a:rPr>
              <a:t>Test moved users entering from Store to who intended to ‘Try’ towards ‘Buy’ by +21%</a:t>
            </a:r>
          </a:p>
        </p:txBody>
      </p:sp>
      <p:sp>
        <p:nvSpPr>
          <p:cNvPr id="15" name="TextBox 14">
            <a:extLst>
              <a:ext uri="{FF2B5EF4-FFF2-40B4-BE49-F238E27FC236}">
                <a16:creationId xmlns:a16="http://schemas.microsoft.com/office/drawing/2014/main" id="{47CFD636-EE32-461D-8BBD-E75AB197DC3E}"/>
              </a:ext>
            </a:extLst>
          </p:cNvPr>
          <p:cNvSpPr txBox="1"/>
          <p:nvPr/>
        </p:nvSpPr>
        <p:spPr>
          <a:xfrm>
            <a:off x="5106569" y="3615211"/>
            <a:ext cx="2392680" cy="246221"/>
          </a:xfrm>
          <a:prstGeom prst="rect">
            <a:avLst/>
          </a:prstGeom>
          <a:noFill/>
        </p:spPr>
        <p:txBody>
          <a:bodyPr wrap="square" lIns="0" tIns="0" rIns="0" bIns="0" rtlCol="0">
            <a:spAutoFit/>
          </a:bodyPr>
          <a:lstStyle/>
          <a:p>
            <a:pPr algn="l"/>
            <a:r>
              <a:rPr lang="en-US" sz="800" dirty="0">
                <a:gradFill>
                  <a:gsLst>
                    <a:gs pos="2917">
                      <a:schemeClr val="tx1"/>
                    </a:gs>
                    <a:gs pos="30000">
                      <a:schemeClr val="tx1"/>
                    </a:gs>
                  </a:gsLst>
                  <a:lin ang="5400000" scaled="0"/>
                </a:gradFill>
              </a:rPr>
              <a:t>Test moved users entering from ‘Paid Search’ to who intended to ‘Try’ towards ‘Buy’ by +13%</a:t>
            </a:r>
          </a:p>
        </p:txBody>
      </p:sp>
      <p:sp>
        <p:nvSpPr>
          <p:cNvPr id="16" name="TextBox 15">
            <a:extLst>
              <a:ext uri="{FF2B5EF4-FFF2-40B4-BE49-F238E27FC236}">
                <a16:creationId xmlns:a16="http://schemas.microsoft.com/office/drawing/2014/main" id="{245C1B06-9D70-4833-92FD-D78AF88D7D85}"/>
              </a:ext>
            </a:extLst>
          </p:cNvPr>
          <p:cNvSpPr txBox="1"/>
          <p:nvPr/>
        </p:nvSpPr>
        <p:spPr>
          <a:xfrm>
            <a:off x="9547332" y="3742945"/>
            <a:ext cx="2392680" cy="246221"/>
          </a:xfrm>
          <a:prstGeom prst="rect">
            <a:avLst/>
          </a:prstGeom>
          <a:noFill/>
        </p:spPr>
        <p:txBody>
          <a:bodyPr wrap="square" lIns="0" tIns="0" rIns="0" bIns="0" rtlCol="0">
            <a:spAutoFit/>
          </a:bodyPr>
          <a:lstStyle/>
          <a:p>
            <a:pPr algn="l"/>
            <a:r>
              <a:rPr lang="en-US" sz="800" dirty="0">
                <a:gradFill>
                  <a:gsLst>
                    <a:gs pos="2917">
                      <a:schemeClr val="tx1"/>
                    </a:gs>
                    <a:gs pos="30000">
                      <a:schemeClr val="tx1"/>
                    </a:gs>
                  </a:gsLst>
                  <a:lin ang="5400000" scaled="0"/>
                </a:gradFill>
              </a:rPr>
              <a:t>Test moved users engaging ‘</a:t>
            </a:r>
            <a:r>
              <a:rPr lang="en-US" sz="800" dirty="0" err="1">
                <a:gradFill>
                  <a:gsLst>
                    <a:gs pos="2917">
                      <a:schemeClr val="tx1"/>
                    </a:gs>
                    <a:gs pos="30000">
                      <a:schemeClr val="tx1"/>
                    </a:gs>
                  </a:gsLst>
                  <a:lin ang="5400000" scaled="0"/>
                </a:gradFill>
              </a:rPr>
              <a:t>TechSpecs</a:t>
            </a:r>
            <a:r>
              <a:rPr lang="en-US" sz="800" dirty="0">
                <a:gradFill>
                  <a:gsLst>
                    <a:gs pos="2917">
                      <a:schemeClr val="tx1"/>
                    </a:gs>
                    <a:gs pos="30000">
                      <a:schemeClr val="tx1"/>
                    </a:gs>
                  </a:gsLst>
                  <a:lin ang="5400000" scaled="0"/>
                </a:gradFill>
              </a:rPr>
              <a:t>’ who intended to ‘Try’ towards ‘Buy’ by +23.4%</a:t>
            </a:r>
          </a:p>
        </p:txBody>
      </p:sp>
      <p:graphicFrame>
        <p:nvGraphicFramePr>
          <p:cNvPr id="17" name="Chart 16">
            <a:extLst>
              <a:ext uri="{FF2B5EF4-FFF2-40B4-BE49-F238E27FC236}">
                <a16:creationId xmlns:a16="http://schemas.microsoft.com/office/drawing/2014/main" id="{B638FD31-27D7-4A2B-8D72-EFAF29CC8EF8}"/>
              </a:ext>
            </a:extLst>
          </p:cNvPr>
          <p:cNvGraphicFramePr>
            <a:graphicFrameLocks/>
          </p:cNvGraphicFramePr>
          <p:nvPr>
            <p:extLst>
              <p:ext uri="{D42A27DB-BD31-4B8C-83A1-F6EECF244321}">
                <p14:modId xmlns:p14="http://schemas.microsoft.com/office/powerpoint/2010/main" val="561958282"/>
              </p:ext>
            </p:extLst>
          </p:nvPr>
        </p:nvGraphicFramePr>
        <p:xfrm>
          <a:off x="4331426" y="4123359"/>
          <a:ext cx="3657600" cy="2286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488770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07C5D49-6D01-4415-BF7B-131CBFCC255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Test Overview</a:t>
            </a:r>
          </a:p>
        </p:txBody>
      </p:sp>
      <p:graphicFrame>
        <p:nvGraphicFramePr>
          <p:cNvPr id="5" name="Table 4">
            <a:extLst>
              <a:ext uri="{FF2B5EF4-FFF2-40B4-BE49-F238E27FC236}">
                <a16:creationId xmlns:a16="http://schemas.microsoft.com/office/drawing/2014/main" id="{FDDFC790-FEC6-439E-A71F-D0DC4ED718FE}"/>
              </a:ext>
            </a:extLst>
          </p:cNvPr>
          <p:cNvGraphicFramePr>
            <a:graphicFrameLocks noGrp="1"/>
          </p:cNvGraphicFramePr>
          <p:nvPr>
            <p:extLst>
              <p:ext uri="{D42A27DB-BD31-4B8C-83A1-F6EECF244321}">
                <p14:modId xmlns:p14="http://schemas.microsoft.com/office/powerpoint/2010/main" val="1334163905"/>
              </p:ext>
            </p:extLst>
          </p:nvPr>
        </p:nvGraphicFramePr>
        <p:xfrm>
          <a:off x="262551" y="900505"/>
          <a:ext cx="5826762" cy="6429026"/>
        </p:xfrm>
        <a:graphic>
          <a:graphicData uri="http://schemas.openxmlformats.org/drawingml/2006/table">
            <a:tbl>
              <a:tblPr firstCol="1" bandRow="1">
                <a:tableStyleId>{073A0DAA-6AF3-43AB-8588-CEC1D06C72B9}</a:tableStyleId>
              </a:tblPr>
              <a:tblGrid>
                <a:gridCol w="1675979">
                  <a:extLst>
                    <a:ext uri="{9D8B030D-6E8A-4147-A177-3AD203B41FA5}">
                      <a16:colId xmlns:a16="http://schemas.microsoft.com/office/drawing/2014/main" val="1513982933"/>
                    </a:ext>
                  </a:extLst>
                </a:gridCol>
                <a:gridCol w="4150783">
                  <a:extLst>
                    <a:ext uri="{9D8B030D-6E8A-4147-A177-3AD203B41FA5}">
                      <a16:colId xmlns:a16="http://schemas.microsoft.com/office/drawing/2014/main" val="4256950172"/>
                    </a:ext>
                  </a:extLst>
                </a:gridCol>
              </a:tblGrid>
              <a:tr h="583549">
                <a:tc>
                  <a:txBody>
                    <a:bodyPr/>
                    <a:lstStyle/>
                    <a:p>
                      <a:pPr marL="0" algn="l" defTabSz="914367" rtl="0" eaLnBrk="1" latinLnBrk="0" hangingPunct="1"/>
                      <a:r>
                        <a:rPr lang="en-US" sz="1200" b="0" kern="1200" dirty="0">
                          <a:latin typeface="Calibri" panose="020F0502020204030204" pitchFamily="34" charset="0"/>
                          <a:cs typeface="Calibri" panose="020F0502020204030204" pitchFamily="34" charset="0"/>
                        </a:rPr>
                        <a:t>Goal</a:t>
                      </a:r>
                      <a:endParaRPr lang="en-US" sz="1200" b="0" kern="1200" dirty="0">
                        <a:solidFill>
                          <a:schemeClr val="lt1"/>
                        </a:solidFill>
                        <a:latin typeface="Calibri" panose="020F0502020204030204" pitchFamily="34" charset="0"/>
                        <a:ea typeface="+mn-ea"/>
                        <a:cs typeface="Calibri" panose="020F0502020204030204" pitchFamily="34" charset="0"/>
                      </a:endParaRPr>
                    </a:p>
                  </a:txBody>
                  <a:tcPr anchor="ctr">
                    <a:lnL w="12700" cap="flat" cmpd="sng" algn="ctr">
                      <a:solidFill>
                        <a:schemeClr val="bg1">
                          <a:lumMod val="9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solidFill>
                      <a:srgbClr val="0078D4"/>
                    </a:solidFill>
                  </a:tcPr>
                </a:tc>
                <a:tc>
                  <a:txBody>
                    <a:bodyPr/>
                    <a:lstStyle/>
                    <a:p>
                      <a:pPr marL="0" algn="l" defTabSz="914367" rtl="0" eaLnBrk="1" latinLnBrk="0" hangingPunct="1"/>
                      <a:r>
                        <a:rPr lang="en-US" sz="1200" b="0" i="0" kern="1200" dirty="0">
                          <a:solidFill>
                            <a:schemeClr val="dk1"/>
                          </a:solidFill>
                          <a:effectLst/>
                          <a:latin typeface="Calibri" panose="020F0502020204030204" pitchFamily="34" charset="0"/>
                          <a:ea typeface="+mn-ea"/>
                          <a:cs typeface="Calibri" panose="020F0502020204030204" pitchFamily="34" charset="0"/>
                        </a:rPr>
                        <a:t>Increase Office Order rate</a:t>
                      </a:r>
                      <a:endParaRPr lang="en-US" sz="1200" kern="1200" dirty="0">
                        <a:solidFill>
                          <a:schemeClr val="tx1"/>
                        </a:solidFill>
                        <a:latin typeface="Calibri" panose="020F0502020204030204" pitchFamily="34" charset="0"/>
                        <a:ea typeface="+mn-ea"/>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4553558"/>
                  </a:ext>
                </a:extLst>
              </a:tr>
              <a:tr h="1371600">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Hypothesis</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8D4"/>
                    </a:solidFill>
                  </a:tcPr>
                </a:tc>
                <a:tc>
                  <a:txBody>
                    <a:bodyPr/>
                    <a:lstStyle/>
                    <a:p>
                      <a:r>
                        <a:rPr lang="en-US" sz="1200" b="0" i="0" kern="1200" dirty="0">
                          <a:solidFill>
                            <a:schemeClr val="dk1"/>
                          </a:solidFill>
                          <a:effectLst/>
                          <a:latin typeface="Calibri" panose="020F0502020204030204" pitchFamily="34" charset="0"/>
                          <a:ea typeface="+mn-ea"/>
                          <a:cs typeface="Calibri" panose="020F0502020204030204" pitchFamily="34" charset="0"/>
                        </a:rPr>
                        <a:t>If we removed the free trial link from the O365 Home and Personal Buy Box, but placed it at the bottom of the page as well as in a pop-up modal if user is leaving the page/closing the browser, then Office order rate will increase because customers will opt to order immediately instead, and mitigate the potential overall Trial abandonment from removing the Trial altogether. .</a:t>
                      </a:r>
                      <a:endParaRPr lang="en-US" sz="1200" dirty="0">
                        <a:solidFill>
                          <a:schemeClr val="tx1"/>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96595372"/>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Test Page URL(s)</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r>
                        <a:rPr lang="en-US" sz="1200" b="0" i="0" kern="1200" dirty="0">
                          <a:solidFill>
                            <a:schemeClr val="dk1"/>
                          </a:solidFill>
                          <a:effectLst/>
                          <a:latin typeface="Calibri" panose="020F0502020204030204" pitchFamily="34" charset="0"/>
                          <a:ea typeface="+mn-ea"/>
                          <a:cs typeface="Calibri" panose="020F0502020204030204" pitchFamily="34" charset="0"/>
                        </a:rPr>
                        <a:t>Office 365 Home &amp; Personal PDPs:</a:t>
                      </a:r>
                      <a:endParaRPr lang="en-US" sz="1200" dirty="0">
                        <a:solidFill>
                          <a:schemeClr val="tx1"/>
                        </a:solidFill>
                        <a:latin typeface="Calibri" panose="020F0502020204030204" pitchFamily="34" charset="0"/>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73395503"/>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Markets</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Calibri" panose="020F0502020204030204" pitchFamily="34" charset="0"/>
                          <a:ea typeface="+mn-ea"/>
                          <a:cs typeface="Calibri" panose="020F0502020204030204" pitchFamily="34" charset="0"/>
                        </a:rPr>
                        <a:t>EN-US, EN-CA</a:t>
                      </a:r>
                      <a:endParaRPr lang="en-US" sz="1200" dirty="0">
                        <a:solidFill>
                          <a:schemeClr val="tx1"/>
                        </a:solidFill>
                        <a:latin typeface="Calibri" panose="020F0502020204030204" pitchFamily="34" charset="0"/>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572041781"/>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Test Dates</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5/22/2019 – 6/10/2019</a:t>
                      </a:r>
                    </a:p>
                    <a:p>
                      <a:endParaRPr lang="en-US" sz="1200" dirty="0">
                        <a:solidFill>
                          <a:schemeClr val="tx1"/>
                        </a:solidFill>
                        <a:latin typeface="Calibri" panose="020F0502020204030204" pitchFamily="34" charset="0"/>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579388834"/>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KPIs</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r>
                        <a:rPr lang="en-US" sz="1200" b="1" dirty="0">
                          <a:solidFill>
                            <a:schemeClr val="tx1"/>
                          </a:solidFill>
                          <a:latin typeface="Calibri" panose="020F0502020204030204" pitchFamily="34" charset="0"/>
                          <a:cs typeface="Calibri" panose="020F0502020204030204" pitchFamily="34" charset="0"/>
                        </a:rPr>
                        <a:t>Primary KPI: </a:t>
                      </a:r>
                      <a:r>
                        <a:rPr lang="en-US" sz="1200" dirty="0">
                          <a:solidFill>
                            <a:schemeClr val="tx1"/>
                          </a:solidFill>
                          <a:latin typeface="Calibri" panose="020F0502020204030204" pitchFamily="34" charset="0"/>
                          <a:cs typeface="Calibri" panose="020F0502020204030204" pitchFamily="34" charset="0"/>
                        </a:rPr>
                        <a:t>Office Orders; </a:t>
                      </a:r>
                      <a:r>
                        <a:rPr lang="en-US" sz="1200" b="1" dirty="0">
                          <a:solidFill>
                            <a:schemeClr val="tx1"/>
                          </a:solidFill>
                          <a:latin typeface="Calibri" panose="020F0502020204030204" pitchFamily="34" charset="0"/>
                          <a:cs typeface="Calibri" panose="020F0502020204030204" pitchFamily="34" charset="0"/>
                        </a:rPr>
                        <a:t>Secondary KPI: Office Funnel</a:t>
                      </a:r>
                      <a:endParaRPr lang="en-US" sz="1200" dirty="0">
                        <a:solidFill>
                          <a:schemeClr val="tx1"/>
                        </a:solidFill>
                        <a:latin typeface="Calibri" panose="020F0502020204030204" pitchFamily="34" charset="0"/>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3794408296"/>
                  </a:ext>
                </a:extLst>
              </a:tr>
              <a:tr h="972583">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Minimum Detectable Effect (MDE)</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panose="020F0502020204030204" pitchFamily="34" charset="0"/>
                          <a:cs typeface="Calibri" panose="020F0502020204030204" pitchFamily="34" charset="0"/>
                        </a:rPr>
                        <a:t>3%</a:t>
                      </a:r>
                    </a:p>
                  </a:txBody>
                  <a:tcPr anchor="ctr">
                    <a:lnR w="12700"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2369935035"/>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Channels</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lumMod val="50000"/>
                            </a:srgbClr>
                          </a:solidFill>
                          <a:effectLst/>
                          <a:uLnTx/>
                          <a:uFillTx/>
                          <a:latin typeface="Calibri" panose="020F0502020204030204" pitchFamily="34" charset="0"/>
                          <a:cs typeface="Calibri" panose="020F0502020204030204" pitchFamily="34" charset="0"/>
                        </a:rPr>
                        <a:t>Desktop, Tablet, Mobile</a:t>
                      </a:r>
                    </a:p>
                  </a:txBody>
                  <a:tcPr anchor="ctr">
                    <a:lnR w="12700"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596929202"/>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VSO Ticket #</a:t>
                      </a:r>
                    </a:p>
                  </a:txBody>
                  <a:tcPr anchor="ctr">
                    <a:lnL w="12700" cap="flat" cmpd="sng" algn="ctr">
                      <a:solidFill>
                        <a:schemeClr val="bg1">
                          <a:lumMod val="95000"/>
                        </a:schemeClr>
                      </a:solidFill>
                      <a:prstDash val="solid"/>
                      <a:round/>
                      <a:headEnd type="none" w="med" len="med"/>
                      <a:tailEnd type="none" w="med" len="med"/>
                    </a:lnL>
                    <a:lnB w="12700" cap="flat" cmpd="sng" algn="ctr">
                      <a:solidFill>
                        <a:schemeClr val="bg1">
                          <a:lumMod val="95000"/>
                        </a:schemeClr>
                      </a:solidFill>
                      <a:prstDash val="solid"/>
                      <a:round/>
                      <a:headEnd type="none" w="med" len="med"/>
                      <a:tailEnd type="none" w="med" len="med"/>
                    </a:lnB>
                    <a:solidFill>
                      <a:srgbClr val="0078D4"/>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hlinkClick r:id="rId3"/>
                        </a:rPr>
                        <a:t>21560219</a:t>
                      </a:r>
                      <a:endParaRPr lang="en-US" sz="1200" dirty="0">
                        <a:latin typeface="Calibri" panose="020F0502020204030204" pitchFamily="34" charset="0"/>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292265203"/>
                  </a:ext>
                </a:extLst>
              </a:tr>
            </a:tbl>
          </a:graphicData>
        </a:graphic>
      </p:graphicFrame>
      <p:sp>
        <p:nvSpPr>
          <p:cNvPr id="8" name="TextBox 7">
            <a:extLst>
              <a:ext uri="{FF2B5EF4-FFF2-40B4-BE49-F238E27FC236}">
                <a16:creationId xmlns:a16="http://schemas.microsoft.com/office/drawing/2014/main" id="{DFC472F2-9C95-4157-9C7E-5F536FF0113A}"/>
              </a:ext>
            </a:extLst>
          </p:cNvPr>
          <p:cNvSpPr txBox="1"/>
          <p:nvPr/>
        </p:nvSpPr>
        <p:spPr>
          <a:xfrm>
            <a:off x="7726527" y="538728"/>
            <a:ext cx="2917805"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Control – with Trial link</a:t>
            </a:r>
          </a:p>
        </p:txBody>
      </p:sp>
      <p:sp>
        <p:nvSpPr>
          <p:cNvPr id="11" name="TextBox 10">
            <a:extLst>
              <a:ext uri="{FF2B5EF4-FFF2-40B4-BE49-F238E27FC236}">
                <a16:creationId xmlns:a16="http://schemas.microsoft.com/office/drawing/2014/main" id="{77246CEA-4633-4342-BA8A-6D5990E96A80}"/>
              </a:ext>
            </a:extLst>
          </p:cNvPr>
          <p:cNvSpPr txBox="1"/>
          <p:nvPr/>
        </p:nvSpPr>
        <p:spPr>
          <a:xfrm>
            <a:off x="7582756" y="2881894"/>
            <a:ext cx="3876741" cy="215444"/>
          </a:xfrm>
          <a:prstGeom prst="rect">
            <a:avLst/>
          </a:prstGeom>
          <a:noFill/>
        </p:spPr>
        <p:txBody>
          <a:bodyPr wrap="square" lIns="0" tIns="0" rIns="0" bIns="0" rtlCol="0">
            <a:spAutoFit/>
          </a:bodyPr>
          <a:lstStyle/>
          <a:p>
            <a:r>
              <a:rPr lang="en-US" sz="1400" dirty="0">
                <a:gradFill>
                  <a:gsLst>
                    <a:gs pos="2917">
                      <a:schemeClr val="tx1"/>
                    </a:gs>
                    <a:gs pos="30000">
                      <a:schemeClr val="tx1"/>
                    </a:gs>
                  </a:gsLst>
                  <a:lin ang="5400000" scaled="0"/>
                </a:gradFill>
              </a:rPr>
              <a:t>Variant – Moved Trial link to page bottom</a:t>
            </a:r>
          </a:p>
        </p:txBody>
      </p:sp>
      <p:pic>
        <p:nvPicPr>
          <p:cNvPr id="2" name="Picture 1">
            <a:extLst>
              <a:ext uri="{FF2B5EF4-FFF2-40B4-BE49-F238E27FC236}">
                <a16:creationId xmlns:a16="http://schemas.microsoft.com/office/drawing/2014/main" id="{C71C2A0A-1FAB-4D9D-8C69-676C43ECCE8C}"/>
              </a:ext>
            </a:extLst>
          </p:cNvPr>
          <p:cNvPicPr>
            <a:picLocks noChangeAspect="1"/>
          </p:cNvPicPr>
          <p:nvPr/>
        </p:nvPicPr>
        <p:blipFill>
          <a:blip r:embed="rId4"/>
          <a:stretch>
            <a:fillRect/>
          </a:stretch>
        </p:blipFill>
        <p:spPr>
          <a:xfrm>
            <a:off x="6322092" y="900505"/>
            <a:ext cx="5726677" cy="1781633"/>
          </a:xfrm>
          <a:prstGeom prst="rect">
            <a:avLst/>
          </a:prstGeom>
          <a:ln w="38100">
            <a:solidFill>
              <a:schemeClr val="tx1"/>
            </a:solidFill>
          </a:ln>
        </p:spPr>
      </p:pic>
      <p:pic>
        <p:nvPicPr>
          <p:cNvPr id="4" name="Picture 3">
            <a:extLst>
              <a:ext uri="{FF2B5EF4-FFF2-40B4-BE49-F238E27FC236}">
                <a16:creationId xmlns:a16="http://schemas.microsoft.com/office/drawing/2014/main" id="{952AA12C-DF02-4BDB-9B3B-36AE3BE896A9}"/>
              </a:ext>
            </a:extLst>
          </p:cNvPr>
          <p:cNvPicPr>
            <a:picLocks noChangeAspect="1"/>
          </p:cNvPicPr>
          <p:nvPr/>
        </p:nvPicPr>
        <p:blipFill>
          <a:blip r:embed="rId5"/>
          <a:stretch>
            <a:fillRect/>
          </a:stretch>
        </p:blipFill>
        <p:spPr>
          <a:xfrm>
            <a:off x="6365242" y="3200302"/>
            <a:ext cx="5683527" cy="1780495"/>
          </a:xfrm>
          <a:prstGeom prst="rect">
            <a:avLst/>
          </a:prstGeom>
          <a:ln w="38100">
            <a:solidFill>
              <a:schemeClr val="tx1"/>
            </a:solidFill>
          </a:ln>
        </p:spPr>
      </p:pic>
      <p:pic>
        <p:nvPicPr>
          <p:cNvPr id="6" name="Picture 5">
            <a:extLst>
              <a:ext uri="{FF2B5EF4-FFF2-40B4-BE49-F238E27FC236}">
                <a16:creationId xmlns:a16="http://schemas.microsoft.com/office/drawing/2014/main" id="{264A49C0-07F0-4789-8C2C-48A80A5F49EE}"/>
              </a:ext>
            </a:extLst>
          </p:cNvPr>
          <p:cNvPicPr>
            <a:picLocks noChangeAspect="1"/>
          </p:cNvPicPr>
          <p:nvPr/>
        </p:nvPicPr>
        <p:blipFill>
          <a:blip r:embed="rId6"/>
          <a:stretch>
            <a:fillRect/>
          </a:stretch>
        </p:blipFill>
        <p:spPr>
          <a:xfrm>
            <a:off x="6349505" y="5191484"/>
            <a:ext cx="5699265" cy="1216027"/>
          </a:xfrm>
          <a:prstGeom prst="rect">
            <a:avLst/>
          </a:prstGeom>
          <a:ln w="38100">
            <a:solidFill>
              <a:schemeClr val="tx1"/>
            </a:solidFill>
          </a:ln>
        </p:spPr>
      </p:pic>
    </p:spTree>
    <p:extLst>
      <p:ext uri="{BB962C8B-B14F-4D97-AF65-F5344CB8AC3E}">
        <p14:creationId xmlns:p14="http://schemas.microsoft.com/office/powerpoint/2010/main" val="28553807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0">
              <a:schemeClr val="accent1">
                <a:lumMod val="45000"/>
                <a:lumOff val="55000"/>
              </a:schemeClr>
            </a:gs>
            <a:gs pos="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8CD5C9-E2AB-40D6-86EB-1682AF433034}"/>
              </a:ext>
            </a:extLst>
          </p:cNvPr>
          <p:cNvSpPr/>
          <p:nvPr/>
        </p:nvSpPr>
        <p:spPr bwMode="auto">
          <a:xfrm>
            <a:off x="389578" y="2476021"/>
            <a:ext cx="1388401" cy="1121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21CED62C-8969-4DA1-AFF1-3A0FEF2EEEEA}"/>
              </a:ext>
            </a:extLst>
          </p:cNvPr>
          <p:cNvSpPr/>
          <p:nvPr/>
        </p:nvSpPr>
        <p:spPr bwMode="auto">
          <a:xfrm>
            <a:off x="349254" y="520506"/>
            <a:ext cx="1388401" cy="1121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1" y="6409359"/>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defTabSz="914344">
              <a:defRPr/>
            </a:pPr>
            <a:r>
              <a:rPr lang="en-US" dirty="0">
                <a:solidFill>
                  <a:srgbClr val="FFFFFF">
                    <a:lumMod val="50000"/>
                  </a:srgbClr>
                </a:solidFill>
              </a:rPr>
              <a:t>Source: Adobe/EXP/Clicktale</a:t>
            </a:r>
            <a:endParaRPr lang="en-US" dirty="0">
              <a:solidFill>
                <a:srgbClr val="000000">
                  <a:lumMod val="50000"/>
                </a:srgbClr>
              </a:solidFill>
              <a:cs typeface="Segoe UI Semibold" panose="020B0702040204020203" pitchFamily="34" charset="0"/>
            </a:endParaRPr>
          </a:p>
        </p:txBody>
      </p:sp>
      <p:sp>
        <p:nvSpPr>
          <p:cNvPr id="2" name="Rectangle 1">
            <a:extLst>
              <a:ext uri="{FF2B5EF4-FFF2-40B4-BE49-F238E27FC236}">
                <a16:creationId xmlns:a16="http://schemas.microsoft.com/office/drawing/2014/main" id="{71532828-A9B0-44B2-8D25-9902E11508AC}"/>
              </a:ext>
            </a:extLst>
          </p:cNvPr>
          <p:cNvSpPr/>
          <p:nvPr/>
        </p:nvSpPr>
        <p:spPr>
          <a:xfrm>
            <a:off x="2039760" y="636637"/>
            <a:ext cx="10030320" cy="2308324"/>
          </a:xfrm>
          <a:prstGeom prst="rect">
            <a:avLst/>
          </a:prstGeom>
        </p:spPr>
        <p:txBody>
          <a:bodyPr wrap="square">
            <a:spAutoFit/>
          </a:bodyPr>
          <a:lstStyle/>
          <a:p>
            <a:r>
              <a:rPr lang="en-US" dirty="0">
                <a:solidFill>
                  <a:srgbClr val="000000"/>
                </a:solidFill>
                <a:latin typeface="Segoe UI VSS (Regular)"/>
              </a:rPr>
              <a:t>Want to understand user intent when they come to PDP.  Are they more ready to buy (and the trial link was a distraction so that they didn't buy right away) or were they not apt to buy and trial was a good offer?</a:t>
            </a:r>
          </a:p>
          <a:p>
            <a:r>
              <a:rPr lang="en-US" dirty="0">
                <a:solidFill>
                  <a:srgbClr val="000000"/>
                </a:solidFill>
                <a:highlight>
                  <a:srgbClr val="FFFF00"/>
                </a:highlight>
                <a:latin typeface="Segoe UI VSS (Regular)"/>
              </a:rPr>
              <a:t>Q – Buy and try user characteristics based on historical data. If a user matches buy traits, then ready to BUY. If a user matches, TRY traits the ready to TRY. Capture buy and try rate. [Slide 4]</a:t>
            </a:r>
          </a:p>
          <a:p>
            <a:endParaRPr lang="en-US" dirty="0">
              <a:solidFill>
                <a:srgbClr val="000000"/>
              </a:solidFill>
              <a:latin typeface="Segoe UI VSS (Regular)"/>
            </a:endParaRPr>
          </a:p>
          <a:p>
            <a:br>
              <a:rPr lang="en-US" dirty="0"/>
            </a:br>
            <a:endParaRPr lang="en-US" dirty="0"/>
          </a:p>
        </p:txBody>
      </p:sp>
      <p:sp>
        <p:nvSpPr>
          <p:cNvPr id="9" name="TextBox 8">
            <a:extLst>
              <a:ext uri="{FF2B5EF4-FFF2-40B4-BE49-F238E27FC236}">
                <a16:creationId xmlns:a16="http://schemas.microsoft.com/office/drawing/2014/main" id="{09EDA69B-3836-42D5-BC6D-F26E38E8E236}"/>
              </a:ext>
            </a:extLst>
          </p:cNvPr>
          <p:cNvSpPr txBox="1"/>
          <p:nvPr/>
        </p:nvSpPr>
        <p:spPr>
          <a:xfrm>
            <a:off x="262550" y="798927"/>
            <a:ext cx="1475105" cy="578347"/>
          </a:xfrm>
          <a:prstGeom prst="rect">
            <a:avLst/>
          </a:prstGeom>
          <a:noFill/>
        </p:spPr>
        <p:txBody>
          <a:bodyPr wrap="square" lIns="186521" tIns="149217" rIns="186521" bIns="149217" rtlCol="0">
            <a:spAutoFit/>
          </a:bodyPr>
          <a:lstStyle/>
          <a:p>
            <a:pPr algn="ctr">
              <a:lnSpc>
                <a:spcPct val="90000"/>
              </a:lnSpc>
              <a:spcAft>
                <a:spcPts val="612"/>
              </a:spcAft>
            </a:pPr>
            <a:r>
              <a:rPr lang="en-US"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Context</a:t>
            </a:r>
          </a:p>
        </p:txBody>
      </p:sp>
      <p:sp>
        <p:nvSpPr>
          <p:cNvPr id="4" name="TextBox 3">
            <a:extLst>
              <a:ext uri="{FF2B5EF4-FFF2-40B4-BE49-F238E27FC236}">
                <a16:creationId xmlns:a16="http://schemas.microsoft.com/office/drawing/2014/main" id="{745D222C-4E75-4993-9842-FB3324D908DA}"/>
              </a:ext>
            </a:extLst>
          </p:cNvPr>
          <p:cNvSpPr txBox="1"/>
          <p:nvPr/>
        </p:nvSpPr>
        <p:spPr>
          <a:xfrm>
            <a:off x="2039760" y="2432745"/>
            <a:ext cx="8583563" cy="2215991"/>
          </a:xfrm>
          <a:prstGeom prst="rect">
            <a:avLst/>
          </a:prstGeom>
          <a:noFill/>
        </p:spPr>
        <p:txBody>
          <a:bodyPr wrap="square" lIns="0" tIns="0" rIns="0" bIns="0" rtlCol="0">
            <a:spAutoFit/>
          </a:bodyPr>
          <a:lstStyle/>
          <a:p>
            <a:pPr marL="285744" indent="-285744">
              <a:buFont typeface="Arial" panose="020B0604020202020204" pitchFamily="34" charset="0"/>
              <a:buChar char="•"/>
            </a:pPr>
            <a:r>
              <a:rPr lang="en-US" dirty="0">
                <a:solidFill>
                  <a:srgbClr val="000000"/>
                </a:solidFill>
                <a:latin typeface="Segoe UI VSS (Regular)"/>
              </a:rPr>
              <a:t>If we have more people that are ready to buy, for example, then moving trial lower on page might actually be a good thing to increase Orders.</a:t>
            </a:r>
          </a:p>
          <a:p>
            <a:r>
              <a:rPr lang="en-US" dirty="0">
                <a:solidFill>
                  <a:srgbClr val="000000"/>
                </a:solidFill>
                <a:highlight>
                  <a:srgbClr val="FFFF00"/>
                </a:highlight>
                <a:latin typeface="segoe ui vss (regular), segoe ui, -apple-system, blinkmacsystemfont, roboto, helvetica neue, helvetica, ubuntu, arial, sans-serif, apple color emoji, segoe ui emoji, segoe ui symbol"/>
              </a:rPr>
              <a:t>Q– during test period, did the user base for BUY traits increased ? Compare with historical data. [ slide 5]</a:t>
            </a:r>
            <a:endParaRPr lang="en-US" dirty="0">
              <a:solidFill>
                <a:srgbClr val="000000"/>
              </a:solidFill>
              <a:highlight>
                <a:srgbClr val="FFFF00"/>
              </a:highlight>
              <a:latin typeface="Segoe UI VSS (Regular)"/>
            </a:endParaRPr>
          </a:p>
          <a:p>
            <a:pPr marL="285744" indent="-285744">
              <a:buFont typeface="Arial" panose="020B0604020202020204" pitchFamily="34" charset="0"/>
              <a:buChar char="•"/>
            </a:pPr>
            <a:r>
              <a:rPr lang="en-US" dirty="0">
                <a:solidFill>
                  <a:srgbClr val="000000"/>
                </a:solidFill>
                <a:latin typeface="segoe ui vss (regular), segoe ui, -apple-system, blinkmacsystemfont, roboto, helvetica neue, helvetica, ubuntu, arial, sans-serif, apple color emoji, segoe ui emoji, segoe ui symbol"/>
              </a:rPr>
              <a:t>But if we can figure out if users are more in browsing and not ready to buy, that this group may have converted on Trial more - but now that we moved it and made it less visible, it was a bad thing.</a:t>
            </a:r>
          </a:p>
          <a:p>
            <a:r>
              <a:rPr lang="en-US" dirty="0">
                <a:solidFill>
                  <a:srgbClr val="000000"/>
                </a:solidFill>
                <a:highlight>
                  <a:srgbClr val="FFFF00"/>
                </a:highlight>
                <a:latin typeface="segoe ui vss (regular), segoe ui, -apple-system, blinkmacsystemfont, roboto, helvetica neue, helvetica, ubuntu, arial, sans-serif, apple color emoji, segoe ui emoji, segoe ui symbol"/>
              </a:rPr>
              <a:t>Q- during test period did TRY’s user base increase ? [slide 6]</a:t>
            </a:r>
            <a:endParaRPr lang="en-US" dirty="0">
              <a:solidFill>
                <a:srgbClr val="000000"/>
              </a:solidFill>
              <a:highlight>
                <a:srgbClr val="FFFF00"/>
              </a:highlight>
              <a:latin typeface="Segoe UI VSS (Regular)"/>
            </a:endParaRPr>
          </a:p>
        </p:txBody>
      </p:sp>
      <p:sp>
        <p:nvSpPr>
          <p:cNvPr id="18" name="TextBox 17">
            <a:extLst>
              <a:ext uri="{FF2B5EF4-FFF2-40B4-BE49-F238E27FC236}">
                <a16:creationId xmlns:a16="http://schemas.microsoft.com/office/drawing/2014/main" id="{43DC8E93-5CAC-4204-BA6E-6FFD3619C330}"/>
              </a:ext>
            </a:extLst>
          </p:cNvPr>
          <p:cNvSpPr txBox="1"/>
          <p:nvPr/>
        </p:nvSpPr>
        <p:spPr>
          <a:xfrm>
            <a:off x="2039760" y="4680111"/>
            <a:ext cx="9692640" cy="1200329"/>
          </a:xfrm>
          <a:prstGeom prst="rect">
            <a:avLst/>
          </a:prstGeom>
          <a:noFill/>
        </p:spPr>
        <p:txBody>
          <a:bodyPr wrap="square" rtlCol="0">
            <a:spAutoFit/>
          </a:bodyPr>
          <a:lstStyle/>
          <a:p>
            <a:pPr marL="285744" indent="-285744">
              <a:buFont typeface="Arial" panose="020B0604020202020204" pitchFamily="34" charset="0"/>
              <a:buChar char="•"/>
            </a:pPr>
            <a:r>
              <a:rPr lang="en-US" dirty="0">
                <a:solidFill>
                  <a:srgbClr val="000000"/>
                </a:solidFill>
                <a:latin typeface="Segoe UI VSS (Regular)"/>
              </a:rPr>
              <a:t>Gathered Pre-test period data for 1 month</a:t>
            </a:r>
          </a:p>
          <a:p>
            <a:pPr marL="285744" indent="-285744">
              <a:buFont typeface="Arial" panose="020B0604020202020204" pitchFamily="34" charset="0"/>
              <a:buChar char="•"/>
            </a:pPr>
            <a:r>
              <a:rPr lang="en-US" dirty="0">
                <a:solidFill>
                  <a:srgbClr val="000000"/>
                </a:solidFill>
                <a:latin typeface="Segoe UI VSS (Regular)"/>
              </a:rPr>
              <a:t>Test Period data from Treatment flight (i.e. Variant with Trial link at the bottom of the page)</a:t>
            </a:r>
          </a:p>
          <a:p>
            <a:pPr marL="285744" indent="-285744">
              <a:buFont typeface="Arial" panose="020B0604020202020204" pitchFamily="34" charset="0"/>
              <a:buChar char="•"/>
            </a:pPr>
            <a:r>
              <a:rPr lang="en-US" dirty="0">
                <a:solidFill>
                  <a:srgbClr val="000000"/>
                </a:solidFill>
                <a:latin typeface="Segoe UI VSS (Regular)"/>
              </a:rPr>
              <a:t>O365 home and Personal PDP</a:t>
            </a:r>
          </a:p>
          <a:p>
            <a:pPr marL="285744" indent="-285744">
              <a:buFont typeface="Arial" panose="020B0604020202020204" pitchFamily="34" charset="0"/>
              <a:buChar char="•"/>
            </a:pPr>
            <a:r>
              <a:rPr lang="en-US" dirty="0">
                <a:solidFill>
                  <a:srgbClr val="000000"/>
                </a:solidFill>
                <a:latin typeface="Segoe UI VSS (Regular)"/>
              </a:rPr>
              <a:t>US Market </a:t>
            </a:r>
          </a:p>
        </p:txBody>
      </p:sp>
      <p:sp>
        <p:nvSpPr>
          <p:cNvPr id="24" name="TextBox 23">
            <a:extLst>
              <a:ext uri="{FF2B5EF4-FFF2-40B4-BE49-F238E27FC236}">
                <a16:creationId xmlns:a16="http://schemas.microsoft.com/office/drawing/2014/main" id="{478A4017-8445-4341-9909-39542539AAD4}"/>
              </a:ext>
            </a:extLst>
          </p:cNvPr>
          <p:cNvSpPr txBox="1"/>
          <p:nvPr/>
        </p:nvSpPr>
        <p:spPr>
          <a:xfrm>
            <a:off x="290222" y="2721271"/>
            <a:ext cx="1475105" cy="578347"/>
          </a:xfrm>
          <a:prstGeom prst="rect">
            <a:avLst/>
          </a:prstGeom>
          <a:noFill/>
        </p:spPr>
        <p:txBody>
          <a:bodyPr wrap="square" lIns="186521" tIns="149217" rIns="186521" bIns="149217" rtlCol="0">
            <a:spAutoFit/>
          </a:bodyPr>
          <a:lstStyle/>
          <a:p>
            <a:pPr algn="ctr">
              <a:lnSpc>
                <a:spcPct val="90000"/>
              </a:lnSpc>
              <a:spcAft>
                <a:spcPts val="612"/>
              </a:spcAft>
            </a:pPr>
            <a:r>
              <a:rPr lang="en-US"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Impact</a:t>
            </a:r>
          </a:p>
        </p:txBody>
      </p:sp>
      <p:sp>
        <p:nvSpPr>
          <p:cNvPr id="25" name="Rectangle 24">
            <a:extLst>
              <a:ext uri="{FF2B5EF4-FFF2-40B4-BE49-F238E27FC236}">
                <a16:creationId xmlns:a16="http://schemas.microsoft.com/office/drawing/2014/main" id="{134C3F46-16B3-4600-8831-3A99CE34865C}"/>
              </a:ext>
            </a:extLst>
          </p:cNvPr>
          <p:cNvSpPr/>
          <p:nvPr/>
        </p:nvSpPr>
        <p:spPr bwMode="auto">
          <a:xfrm>
            <a:off x="389578" y="4551615"/>
            <a:ext cx="1388401" cy="1121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a:extLst>
              <a:ext uri="{FF2B5EF4-FFF2-40B4-BE49-F238E27FC236}">
                <a16:creationId xmlns:a16="http://schemas.microsoft.com/office/drawing/2014/main" id="{9E026185-B233-4D7E-A51E-5DFE30505BE3}"/>
              </a:ext>
            </a:extLst>
          </p:cNvPr>
          <p:cNvSpPr txBox="1"/>
          <p:nvPr/>
        </p:nvSpPr>
        <p:spPr>
          <a:xfrm>
            <a:off x="290222" y="4796866"/>
            <a:ext cx="1475105" cy="578347"/>
          </a:xfrm>
          <a:prstGeom prst="rect">
            <a:avLst/>
          </a:prstGeom>
          <a:noFill/>
        </p:spPr>
        <p:txBody>
          <a:bodyPr wrap="square" lIns="186521" tIns="149217" rIns="186521" bIns="149217" rtlCol="0">
            <a:spAutoFit/>
          </a:bodyPr>
          <a:lstStyle/>
          <a:p>
            <a:pPr algn="ctr">
              <a:lnSpc>
                <a:spcPct val="90000"/>
              </a:lnSpc>
              <a:spcAft>
                <a:spcPts val="612"/>
              </a:spcAft>
            </a:pPr>
            <a:r>
              <a:rPr lang="en-US"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Science</a:t>
            </a:r>
          </a:p>
        </p:txBody>
      </p:sp>
    </p:spTree>
    <p:extLst>
      <p:ext uri="{BB962C8B-B14F-4D97-AF65-F5344CB8AC3E}">
        <p14:creationId xmlns:p14="http://schemas.microsoft.com/office/powerpoint/2010/main" val="4526625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78000">
              <a:schemeClr val="accent1">
                <a:lumMod val="45000"/>
                <a:lumOff val="55000"/>
              </a:schemeClr>
            </a:gs>
            <a:gs pos="0">
              <a:schemeClr val="bg1"/>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532828-A9B0-44B2-8D25-9902E11508AC}"/>
              </a:ext>
            </a:extLst>
          </p:cNvPr>
          <p:cNvSpPr/>
          <p:nvPr/>
        </p:nvSpPr>
        <p:spPr>
          <a:xfrm>
            <a:off x="250960" y="111626"/>
            <a:ext cx="11728836" cy="523220"/>
          </a:xfrm>
          <a:prstGeom prst="rect">
            <a:avLst/>
          </a:prstGeom>
        </p:spPr>
        <p:txBody>
          <a:bodyPr wrap="square">
            <a:spAutoFit/>
          </a:bodyPr>
          <a:lstStyle/>
          <a:p>
            <a:r>
              <a:rPr lang="en-US" sz="2800" spc="-50" dirty="0">
                <a:ln w="3175">
                  <a:noFill/>
                </a:ln>
                <a:gradFill>
                  <a:gsLst>
                    <a:gs pos="1250">
                      <a:schemeClr val="tx1"/>
                    </a:gs>
                    <a:gs pos="100000">
                      <a:schemeClr val="tx1"/>
                    </a:gs>
                  </a:gsLst>
                  <a:lin ang="5400000" scaled="0"/>
                </a:gradFill>
                <a:latin typeface="+mj-lt"/>
                <a:cs typeface="Segoe UI" pitchFamily="34" charset="0"/>
              </a:rPr>
              <a:t>Customer behavior features for O365 Buys and </a:t>
            </a:r>
            <a:r>
              <a:rPr lang="en-US" sz="2800" spc="-50" dirty="0" err="1">
                <a:ln w="3175">
                  <a:noFill/>
                </a:ln>
                <a:gradFill>
                  <a:gsLst>
                    <a:gs pos="1250">
                      <a:schemeClr val="tx1"/>
                    </a:gs>
                    <a:gs pos="100000">
                      <a:schemeClr val="tx1"/>
                    </a:gs>
                  </a:gsLst>
                  <a:lin ang="5400000" scaled="0"/>
                </a:gradFill>
                <a:latin typeface="+mj-lt"/>
                <a:cs typeface="Segoe UI" pitchFamily="34" charset="0"/>
              </a:rPr>
              <a:t>Trys</a:t>
            </a:r>
            <a:endParaRPr lang="en-US" sz="2800" spc="-50" dirty="0">
              <a:ln w="3175">
                <a:noFill/>
              </a:ln>
              <a:gradFill>
                <a:gsLst>
                  <a:gs pos="1250">
                    <a:schemeClr val="tx1"/>
                  </a:gs>
                  <a:gs pos="100000">
                    <a:schemeClr val="tx1"/>
                  </a:gs>
                </a:gsLst>
                <a:lin ang="5400000" scaled="0"/>
              </a:gradFill>
              <a:latin typeface="+mj-lt"/>
              <a:cs typeface="Segoe UI" pitchFamily="34" charset="0"/>
            </a:endParaRPr>
          </a:p>
        </p:txBody>
      </p:sp>
      <p:sp>
        <p:nvSpPr>
          <p:cNvPr id="24" name="TextBox 23">
            <a:extLst>
              <a:ext uri="{FF2B5EF4-FFF2-40B4-BE49-F238E27FC236}">
                <a16:creationId xmlns:a16="http://schemas.microsoft.com/office/drawing/2014/main" id="{478A4017-8445-4341-9909-39542539AAD4}"/>
              </a:ext>
            </a:extLst>
          </p:cNvPr>
          <p:cNvSpPr txBox="1"/>
          <p:nvPr/>
        </p:nvSpPr>
        <p:spPr>
          <a:xfrm>
            <a:off x="433019" y="5370948"/>
            <a:ext cx="1475105" cy="855346"/>
          </a:xfrm>
          <a:prstGeom prst="rect">
            <a:avLst/>
          </a:prstGeom>
          <a:noFill/>
        </p:spPr>
        <p:txBody>
          <a:bodyPr wrap="square" lIns="186521" tIns="149217" rIns="186521" bIns="149217" rtlCol="0">
            <a:spAutoFit/>
          </a:bodyPr>
          <a:lstStyle/>
          <a:p>
            <a:pPr algn="ctr">
              <a:lnSpc>
                <a:spcPct val="90000"/>
              </a:lnSpc>
              <a:spcAft>
                <a:spcPts val="612"/>
              </a:spcAft>
            </a:pP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Return Visitor</a:t>
            </a:r>
          </a:p>
        </p:txBody>
      </p:sp>
      <p:pic>
        <p:nvPicPr>
          <p:cNvPr id="3" name="Picture 2">
            <a:extLst>
              <a:ext uri="{FF2B5EF4-FFF2-40B4-BE49-F238E27FC236}">
                <a16:creationId xmlns:a16="http://schemas.microsoft.com/office/drawing/2014/main" id="{4B3E7475-A96B-4247-B459-944137E4FFA2}"/>
              </a:ext>
            </a:extLst>
          </p:cNvPr>
          <p:cNvPicPr>
            <a:picLocks noChangeAspect="1"/>
          </p:cNvPicPr>
          <p:nvPr/>
        </p:nvPicPr>
        <p:blipFill>
          <a:blip r:embed="rId3"/>
          <a:stretch>
            <a:fillRect/>
          </a:stretch>
        </p:blipFill>
        <p:spPr>
          <a:xfrm>
            <a:off x="4200499" y="3753823"/>
            <a:ext cx="3576559" cy="2728781"/>
          </a:xfrm>
          <a:prstGeom prst="rect">
            <a:avLst/>
          </a:prstGeom>
          <a:ln w="38100">
            <a:solidFill>
              <a:schemeClr val="tx1"/>
            </a:solidFill>
          </a:ln>
        </p:spPr>
      </p:pic>
      <p:graphicFrame>
        <p:nvGraphicFramePr>
          <p:cNvPr id="5" name="Diagram 4">
            <a:extLst>
              <a:ext uri="{FF2B5EF4-FFF2-40B4-BE49-F238E27FC236}">
                <a16:creationId xmlns:a16="http://schemas.microsoft.com/office/drawing/2014/main" id="{78E09F75-9034-4906-8662-2352BC0701D5}"/>
              </a:ext>
            </a:extLst>
          </p:cNvPr>
          <p:cNvGraphicFramePr/>
          <p:nvPr>
            <p:extLst>
              <p:ext uri="{D42A27DB-BD31-4B8C-83A1-F6EECF244321}">
                <p14:modId xmlns:p14="http://schemas.microsoft.com/office/powerpoint/2010/main" val="679014505"/>
              </p:ext>
            </p:extLst>
          </p:nvPr>
        </p:nvGraphicFramePr>
        <p:xfrm>
          <a:off x="4787825" y="1009591"/>
          <a:ext cx="4729391" cy="26457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5" name="Picture 14">
            <a:extLst>
              <a:ext uri="{FF2B5EF4-FFF2-40B4-BE49-F238E27FC236}">
                <a16:creationId xmlns:a16="http://schemas.microsoft.com/office/drawing/2014/main" id="{0509A1E0-21C3-4282-AC55-E659DC3D8830}"/>
              </a:ext>
            </a:extLst>
          </p:cNvPr>
          <p:cNvPicPr>
            <a:picLocks noChangeAspect="1"/>
          </p:cNvPicPr>
          <p:nvPr/>
        </p:nvPicPr>
        <p:blipFill>
          <a:blip r:embed="rId9"/>
          <a:stretch>
            <a:fillRect/>
          </a:stretch>
        </p:blipFill>
        <p:spPr>
          <a:xfrm>
            <a:off x="1643076" y="3686902"/>
            <a:ext cx="990600" cy="917575"/>
          </a:xfrm>
          <a:prstGeom prst="rect">
            <a:avLst/>
          </a:prstGeom>
          <a:scene3d>
            <a:camera prst="perspectiveHeroicExtremeRightFacing"/>
            <a:lightRig rig="threePt" dir="t"/>
          </a:scene3d>
          <a:sp3d>
            <a:bevelT/>
          </a:sp3d>
        </p:spPr>
      </p:pic>
      <p:pic>
        <p:nvPicPr>
          <p:cNvPr id="16" name="Picture 15">
            <a:extLst>
              <a:ext uri="{FF2B5EF4-FFF2-40B4-BE49-F238E27FC236}">
                <a16:creationId xmlns:a16="http://schemas.microsoft.com/office/drawing/2014/main" id="{3BAE1895-17BA-4169-A6C3-E1A9705251BF}"/>
              </a:ext>
            </a:extLst>
          </p:cNvPr>
          <p:cNvPicPr>
            <a:picLocks noChangeAspect="1"/>
          </p:cNvPicPr>
          <p:nvPr/>
        </p:nvPicPr>
        <p:blipFill>
          <a:blip r:embed="rId9"/>
          <a:stretch>
            <a:fillRect/>
          </a:stretch>
        </p:blipFill>
        <p:spPr>
          <a:xfrm>
            <a:off x="1719014" y="5285722"/>
            <a:ext cx="887361" cy="821947"/>
          </a:xfrm>
          <a:prstGeom prst="rect">
            <a:avLst/>
          </a:prstGeom>
          <a:solidFill>
            <a:srgbClr val="FFC000"/>
          </a:solidFill>
          <a:ln w="127000">
            <a:solidFill>
              <a:schemeClr val="accent3">
                <a:lumMod val="60000"/>
                <a:lumOff val="40000"/>
              </a:schemeClr>
            </a:solidFill>
          </a:ln>
          <a:scene3d>
            <a:camera prst="perspectiveHeroicExtremeRightFacing"/>
            <a:lightRig rig="threePt" dir="t"/>
          </a:scene3d>
          <a:sp3d>
            <a:bevelT/>
          </a:sp3d>
        </p:spPr>
      </p:pic>
      <p:sp>
        <p:nvSpPr>
          <p:cNvPr id="6" name="TextBox 5">
            <a:extLst>
              <a:ext uri="{FF2B5EF4-FFF2-40B4-BE49-F238E27FC236}">
                <a16:creationId xmlns:a16="http://schemas.microsoft.com/office/drawing/2014/main" id="{58841111-67EC-418C-AEB0-97B27BED15CF}"/>
              </a:ext>
            </a:extLst>
          </p:cNvPr>
          <p:cNvSpPr txBox="1"/>
          <p:nvPr/>
        </p:nvSpPr>
        <p:spPr>
          <a:xfrm>
            <a:off x="903949" y="3992254"/>
            <a:ext cx="861716" cy="615553"/>
          </a:xfrm>
          <a:prstGeom prst="rect">
            <a:avLst/>
          </a:prstGeom>
          <a:noFill/>
        </p:spPr>
        <p:txBody>
          <a:bodyPr wrap="square" lIns="0" tIns="0" rIns="0" bIns="0" rtlCol="0">
            <a:spAutoFit/>
          </a:bodyPr>
          <a:lstStyle/>
          <a:p>
            <a:pPr algn="l"/>
            <a:r>
              <a:rPr lang="en-US" sz="2000" dirty="0">
                <a:latin typeface="Segoe UI Semibold" panose="020B0702040204020203" pitchFamily="34" charset="0"/>
                <a:ea typeface="Segoe UI Black" panose="020B0A02040204020203" pitchFamily="34" charset="0"/>
                <a:cs typeface="Segoe UI Semibold" panose="020B0702040204020203" pitchFamily="34" charset="0"/>
              </a:rPr>
              <a:t>New Visitor</a:t>
            </a:r>
          </a:p>
        </p:txBody>
      </p:sp>
      <p:sp>
        <p:nvSpPr>
          <p:cNvPr id="17" name="Arrow: Striped Right 16">
            <a:extLst>
              <a:ext uri="{FF2B5EF4-FFF2-40B4-BE49-F238E27FC236}">
                <a16:creationId xmlns:a16="http://schemas.microsoft.com/office/drawing/2014/main" id="{436EA734-D374-440D-9649-AAFAE8B474FA}"/>
              </a:ext>
            </a:extLst>
          </p:cNvPr>
          <p:cNvSpPr/>
          <p:nvPr/>
        </p:nvSpPr>
        <p:spPr bwMode="auto">
          <a:xfrm>
            <a:off x="8401313" y="4412026"/>
            <a:ext cx="1149963" cy="683495"/>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EB9C53C1-051B-448E-870D-12F9A7B69C22}"/>
              </a:ext>
            </a:extLst>
          </p:cNvPr>
          <p:cNvGrpSpPr/>
          <p:nvPr/>
        </p:nvGrpSpPr>
        <p:grpSpPr>
          <a:xfrm>
            <a:off x="9611980" y="4150149"/>
            <a:ext cx="1388401" cy="1121055"/>
            <a:chOff x="9783850" y="3753823"/>
            <a:chExt cx="1388401" cy="1121055"/>
          </a:xfrm>
        </p:grpSpPr>
        <p:sp>
          <p:nvSpPr>
            <p:cNvPr id="20" name="Rectangle 19">
              <a:extLst>
                <a:ext uri="{FF2B5EF4-FFF2-40B4-BE49-F238E27FC236}">
                  <a16:creationId xmlns:a16="http://schemas.microsoft.com/office/drawing/2014/main" id="{91E2D259-62E6-4E7D-8384-0BD25BAC6886}"/>
                </a:ext>
              </a:extLst>
            </p:cNvPr>
            <p:cNvSpPr/>
            <p:nvPr/>
          </p:nvSpPr>
          <p:spPr bwMode="auto">
            <a:xfrm>
              <a:off x="9783850" y="3753823"/>
              <a:ext cx="1388401" cy="1121055"/>
            </a:xfrm>
            <a:prstGeom prst="rect">
              <a:avLst/>
            </a:prstGeom>
            <a:solidFill>
              <a:schemeClr val="accent1"/>
            </a:solidFill>
            <a:ln>
              <a:noFill/>
              <a:headEnd type="none" w="med" len="med"/>
              <a:tailEnd type="none" w="med" len="med"/>
            </a:ln>
            <a:effectLst/>
            <a:scene3d>
              <a:camera prst="perspectiveHeroicExtremeRightFacing"/>
              <a:lightRig rig="threePt" dir="t"/>
            </a:scene3d>
            <a:sp3d>
              <a:bevel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Graphic 18" descr="Shopping bag">
              <a:extLst>
                <a:ext uri="{FF2B5EF4-FFF2-40B4-BE49-F238E27FC236}">
                  <a16:creationId xmlns:a16="http://schemas.microsoft.com/office/drawing/2014/main" id="{CB24FD6A-0A96-4769-A092-C032B6AABFA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69354" y="4055837"/>
              <a:ext cx="548640" cy="548640"/>
            </a:xfrm>
            <a:prstGeom prst="rect">
              <a:avLst/>
            </a:prstGeom>
          </p:spPr>
        </p:pic>
      </p:grpSp>
      <p:sp>
        <p:nvSpPr>
          <p:cNvPr id="18" name="Arrow: Striped Right 17">
            <a:extLst>
              <a:ext uri="{FF2B5EF4-FFF2-40B4-BE49-F238E27FC236}">
                <a16:creationId xmlns:a16="http://schemas.microsoft.com/office/drawing/2014/main" id="{7999452B-F0BF-483B-91C6-AC0334FEDBCC}"/>
              </a:ext>
            </a:extLst>
          </p:cNvPr>
          <p:cNvSpPr/>
          <p:nvPr/>
        </p:nvSpPr>
        <p:spPr bwMode="auto">
          <a:xfrm>
            <a:off x="2859136" y="4412026"/>
            <a:ext cx="1149963" cy="683495"/>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1" name="Diagram 20">
            <a:extLst>
              <a:ext uri="{FF2B5EF4-FFF2-40B4-BE49-F238E27FC236}">
                <a16:creationId xmlns:a16="http://schemas.microsoft.com/office/drawing/2014/main" id="{10858832-2807-4D2F-9D1A-AD7BD9CA1ECC}"/>
              </a:ext>
            </a:extLst>
          </p:cNvPr>
          <p:cNvGraphicFramePr/>
          <p:nvPr>
            <p:extLst>
              <p:ext uri="{D42A27DB-BD31-4B8C-83A1-F6EECF244321}">
                <p14:modId xmlns:p14="http://schemas.microsoft.com/office/powerpoint/2010/main" val="1200986295"/>
              </p:ext>
            </p:extLst>
          </p:nvPr>
        </p:nvGraphicFramePr>
        <p:xfrm>
          <a:off x="2158697" y="970585"/>
          <a:ext cx="4729391" cy="264575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7" name="Graphic 6" descr="Eye">
            <a:extLst>
              <a:ext uri="{FF2B5EF4-FFF2-40B4-BE49-F238E27FC236}">
                <a16:creationId xmlns:a16="http://schemas.microsoft.com/office/drawing/2014/main" id="{8286C510-3B28-46EE-96FC-650A0226BB0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3561703" y="4516736"/>
            <a:ext cx="914400" cy="914400"/>
          </a:xfrm>
          <a:prstGeom prst="rect">
            <a:avLst/>
          </a:prstGeom>
        </p:spPr>
      </p:pic>
      <p:sp>
        <p:nvSpPr>
          <p:cNvPr id="11" name="Graphic 9" descr="Cursor">
            <a:extLst>
              <a:ext uri="{FF2B5EF4-FFF2-40B4-BE49-F238E27FC236}">
                <a16:creationId xmlns:a16="http://schemas.microsoft.com/office/drawing/2014/main" id="{C156104D-B87E-4136-B63D-945AAD58F08A}"/>
              </a:ext>
            </a:extLst>
          </p:cNvPr>
          <p:cNvSpPr/>
          <p:nvPr/>
        </p:nvSpPr>
        <p:spPr>
          <a:xfrm>
            <a:off x="14308322" y="3545523"/>
            <a:ext cx="252399" cy="256987"/>
          </a:xfrm>
          <a:custGeom>
            <a:avLst/>
            <a:gdLst>
              <a:gd name="connsiteX0" fmla="*/ 256816 w 252397"/>
              <a:gd name="connsiteY0" fmla="*/ 216144 h 256986"/>
              <a:gd name="connsiteX1" fmla="*/ 164117 w 252397"/>
              <a:gd name="connsiteY1" fmla="*/ 123492 h 256986"/>
              <a:gd name="connsiteX2" fmla="*/ 245802 w 252397"/>
              <a:gd name="connsiteY2" fmla="*/ 94076 h 256986"/>
              <a:gd name="connsiteX3" fmla="*/ 250787 w 252397"/>
              <a:gd name="connsiteY3" fmla="*/ 83871 h 256986"/>
              <a:gd name="connsiteX4" fmla="*/ 245802 w 252397"/>
              <a:gd name="connsiteY4" fmla="*/ 78886 h 256986"/>
              <a:gd name="connsiteX5" fmla="*/ 10430 w 252397"/>
              <a:gd name="connsiteY5" fmla="*/ 413 h 256986"/>
              <a:gd name="connsiteX6" fmla="*/ 7814 w 252397"/>
              <a:gd name="connsiteY6" fmla="*/ 0 h 256986"/>
              <a:gd name="connsiteX7" fmla="*/ 7814 w 252397"/>
              <a:gd name="connsiteY7" fmla="*/ 0 h 256986"/>
              <a:gd name="connsiteX8" fmla="*/ 2 w 252397"/>
              <a:gd name="connsiteY8" fmla="*/ 8154 h 256986"/>
              <a:gd name="connsiteX9" fmla="*/ 425 w 252397"/>
              <a:gd name="connsiteY9" fmla="*/ 10555 h 256986"/>
              <a:gd name="connsiteX10" fmla="*/ 78715 w 252397"/>
              <a:gd name="connsiteY10" fmla="*/ 246157 h 256986"/>
              <a:gd name="connsiteX11" fmla="*/ 88962 w 252397"/>
              <a:gd name="connsiteY11" fmla="*/ 251053 h 256986"/>
              <a:gd name="connsiteX12" fmla="*/ 93859 w 252397"/>
              <a:gd name="connsiteY12" fmla="*/ 246157 h 256986"/>
              <a:gd name="connsiteX13" fmla="*/ 123320 w 252397"/>
              <a:gd name="connsiteY13" fmla="*/ 164380 h 256986"/>
              <a:gd name="connsiteX14" fmla="*/ 215927 w 252397"/>
              <a:gd name="connsiteY14" fmla="*/ 256987 h 256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97" h="256986">
                <a:moveTo>
                  <a:pt x="256816" y="216144"/>
                </a:moveTo>
                <a:lnTo>
                  <a:pt x="164117" y="123492"/>
                </a:lnTo>
                <a:lnTo>
                  <a:pt x="245802" y="94076"/>
                </a:lnTo>
                <a:cubicBezTo>
                  <a:pt x="249996" y="92634"/>
                  <a:pt x="252229" y="88065"/>
                  <a:pt x="250787" y="83871"/>
                </a:cubicBezTo>
                <a:cubicBezTo>
                  <a:pt x="249982" y="81530"/>
                  <a:pt x="248143" y="79690"/>
                  <a:pt x="245802" y="78886"/>
                </a:cubicBezTo>
                <a:lnTo>
                  <a:pt x="10430" y="413"/>
                </a:lnTo>
                <a:cubicBezTo>
                  <a:pt x="9586" y="135"/>
                  <a:pt x="8702" y="-4"/>
                  <a:pt x="7814" y="0"/>
                </a:cubicBezTo>
                <a:lnTo>
                  <a:pt x="7814" y="0"/>
                </a:lnTo>
                <a:cubicBezTo>
                  <a:pt x="3405" y="95"/>
                  <a:pt x="-93" y="3745"/>
                  <a:pt x="2" y="8154"/>
                </a:cubicBezTo>
                <a:cubicBezTo>
                  <a:pt x="19" y="8972"/>
                  <a:pt x="162" y="9781"/>
                  <a:pt x="425" y="10555"/>
                </a:cubicBezTo>
                <a:lnTo>
                  <a:pt x="78715" y="246157"/>
                </a:lnTo>
                <a:cubicBezTo>
                  <a:pt x="80192" y="250339"/>
                  <a:pt x="84780" y="252531"/>
                  <a:pt x="88962" y="251053"/>
                </a:cubicBezTo>
                <a:cubicBezTo>
                  <a:pt x="91251" y="250244"/>
                  <a:pt x="93050" y="248445"/>
                  <a:pt x="93859" y="246157"/>
                </a:cubicBezTo>
                <a:lnTo>
                  <a:pt x="123320" y="164380"/>
                </a:lnTo>
                <a:lnTo>
                  <a:pt x="215927" y="256987"/>
                </a:lnTo>
                <a:close/>
              </a:path>
            </a:pathLst>
          </a:custGeom>
          <a:solidFill>
            <a:schemeClr val="accent3">
              <a:lumMod val="60000"/>
              <a:lumOff val="40000"/>
            </a:schemeClr>
          </a:solidFill>
          <a:ln w="4564" cap="flat">
            <a:noFill/>
            <a:prstDash val="solid"/>
            <a:miter/>
          </a:ln>
        </p:spPr>
        <p:txBody>
          <a:bodyPr rtlCol="0" anchor="ctr"/>
          <a:lstStyle/>
          <a:p>
            <a:endParaRPr lang="en-US"/>
          </a:p>
        </p:txBody>
      </p:sp>
      <p:sp>
        <p:nvSpPr>
          <p:cNvPr id="22" name="Graphic 9" descr="Cursor">
            <a:extLst>
              <a:ext uri="{FF2B5EF4-FFF2-40B4-BE49-F238E27FC236}">
                <a16:creationId xmlns:a16="http://schemas.microsoft.com/office/drawing/2014/main" id="{8F3AF647-97D7-4A80-B78A-BFC555FF733F}"/>
              </a:ext>
            </a:extLst>
          </p:cNvPr>
          <p:cNvSpPr/>
          <p:nvPr/>
        </p:nvSpPr>
        <p:spPr>
          <a:xfrm>
            <a:off x="14145102" y="3288536"/>
            <a:ext cx="252399" cy="256987"/>
          </a:xfrm>
          <a:custGeom>
            <a:avLst/>
            <a:gdLst>
              <a:gd name="connsiteX0" fmla="*/ 256816 w 252397"/>
              <a:gd name="connsiteY0" fmla="*/ 216144 h 256986"/>
              <a:gd name="connsiteX1" fmla="*/ 164117 w 252397"/>
              <a:gd name="connsiteY1" fmla="*/ 123492 h 256986"/>
              <a:gd name="connsiteX2" fmla="*/ 245802 w 252397"/>
              <a:gd name="connsiteY2" fmla="*/ 94076 h 256986"/>
              <a:gd name="connsiteX3" fmla="*/ 250787 w 252397"/>
              <a:gd name="connsiteY3" fmla="*/ 83871 h 256986"/>
              <a:gd name="connsiteX4" fmla="*/ 245802 w 252397"/>
              <a:gd name="connsiteY4" fmla="*/ 78886 h 256986"/>
              <a:gd name="connsiteX5" fmla="*/ 10430 w 252397"/>
              <a:gd name="connsiteY5" fmla="*/ 413 h 256986"/>
              <a:gd name="connsiteX6" fmla="*/ 7814 w 252397"/>
              <a:gd name="connsiteY6" fmla="*/ 0 h 256986"/>
              <a:gd name="connsiteX7" fmla="*/ 7814 w 252397"/>
              <a:gd name="connsiteY7" fmla="*/ 0 h 256986"/>
              <a:gd name="connsiteX8" fmla="*/ 2 w 252397"/>
              <a:gd name="connsiteY8" fmla="*/ 8154 h 256986"/>
              <a:gd name="connsiteX9" fmla="*/ 425 w 252397"/>
              <a:gd name="connsiteY9" fmla="*/ 10555 h 256986"/>
              <a:gd name="connsiteX10" fmla="*/ 78715 w 252397"/>
              <a:gd name="connsiteY10" fmla="*/ 246157 h 256986"/>
              <a:gd name="connsiteX11" fmla="*/ 88962 w 252397"/>
              <a:gd name="connsiteY11" fmla="*/ 251053 h 256986"/>
              <a:gd name="connsiteX12" fmla="*/ 93859 w 252397"/>
              <a:gd name="connsiteY12" fmla="*/ 246157 h 256986"/>
              <a:gd name="connsiteX13" fmla="*/ 123320 w 252397"/>
              <a:gd name="connsiteY13" fmla="*/ 164380 h 256986"/>
              <a:gd name="connsiteX14" fmla="*/ 215927 w 252397"/>
              <a:gd name="connsiteY14" fmla="*/ 256987 h 256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97" h="256986">
                <a:moveTo>
                  <a:pt x="256816" y="216144"/>
                </a:moveTo>
                <a:lnTo>
                  <a:pt x="164117" y="123492"/>
                </a:lnTo>
                <a:lnTo>
                  <a:pt x="245802" y="94076"/>
                </a:lnTo>
                <a:cubicBezTo>
                  <a:pt x="249996" y="92634"/>
                  <a:pt x="252229" y="88065"/>
                  <a:pt x="250787" y="83871"/>
                </a:cubicBezTo>
                <a:cubicBezTo>
                  <a:pt x="249982" y="81530"/>
                  <a:pt x="248143" y="79690"/>
                  <a:pt x="245802" y="78886"/>
                </a:cubicBezTo>
                <a:lnTo>
                  <a:pt x="10430" y="413"/>
                </a:lnTo>
                <a:cubicBezTo>
                  <a:pt x="9586" y="135"/>
                  <a:pt x="8702" y="-4"/>
                  <a:pt x="7814" y="0"/>
                </a:cubicBezTo>
                <a:lnTo>
                  <a:pt x="7814" y="0"/>
                </a:lnTo>
                <a:cubicBezTo>
                  <a:pt x="3405" y="95"/>
                  <a:pt x="-93" y="3745"/>
                  <a:pt x="2" y="8154"/>
                </a:cubicBezTo>
                <a:cubicBezTo>
                  <a:pt x="19" y="8972"/>
                  <a:pt x="162" y="9781"/>
                  <a:pt x="425" y="10555"/>
                </a:cubicBezTo>
                <a:lnTo>
                  <a:pt x="78715" y="246157"/>
                </a:lnTo>
                <a:cubicBezTo>
                  <a:pt x="80192" y="250339"/>
                  <a:pt x="84780" y="252531"/>
                  <a:pt x="88962" y="251053"/>
                </a:cubicBezTo>
                <a:cubicBezTo>
                  <a:pt x="91251" y="250244"/>
                  <a:pt x="93050" y="248445"/>
                  <a:pt x="93859" y="246157"/>
                </a:cubicBezTo>
                <a:lnTo>
                  <a:pt x="123320" y="164380"/>
                </a:lnTo>
                <a:lnTo>
                  <a:pt x="215927" y="256987"/>
                </a:lnTo>
                <a:close/>
              </a:path>
            </a:pathLst>
          </a:custGeom>
          <a:solidFill>
            <a:schemeClr val="accent3">
              <a:lumMod val="60000"/>
              <a:lumOff val="40000"/>
            </a:schemeClr>
          </a:solidFill>
          <a:ln w="4564" cap="flat">
            <a:noFill/>
            <a:prstDash val="solid"/>
            <a:miter/>
          </a:ln>
        </p:spPr>
        <p:txBody>
          <a:bodyPr rtlCol="0" anchor="ctr"/>
          <a:lstStyle/>
          <a:p>
            <a:endParaRPr lang="en-US"/>
          </a:p>
        </p:txBody>
      </p:sp>
      <p:sp>
        <p:nvSpPr>
          <p:cNvPr id="23" name="Graphic 9" descr="Cursor">
            <a:extLst>
              <a:ext uri="{FF2B5EF4-FFF2-40B4-BE49-F238E27FC236}">
                <a16:creationId xmlns:a16="http://schemas.microsoft.com/office/drawing/2014/main" id="{7E95F601-8174-47B8-B512-BE29B0BDA23B}"/>
              </a:ext>
            </a:extLst>
          </p:cNvPr>
          <p:cNvSpPr/>
          <p:nvPr/>
        </p:nvSpPr>
        <p:spPr>
          <a:xfrm>
            <a:off x="14223705" y="5721110"/>
            <a:ext cx="252398" cy="256987"/>
          </a:xfrm>
          <a:custGeom>
            <a:avLst/>
            <a:gdLst>
              <a:gd name="connsiteX0" fmla="*/ 256816 w 252397"/>
              <a:gd name="connsiteY0" fmla="*/ 216144 h 256986"/>
              <a:gd name="connsiteX1" fmla="*/ 164117 w 252397"/>
              <a:gd name="connsiteY1" fmla="*/ 123492 h 256986"/>
              <a:gd name="connsiteX2" fmla="*/ 245802 w 252397"/>
              <a:gd name="connsiteY2" fmla="*/ 94076 h 256986"/>
              <a:gd name="connsiteX3" fmla="*/ 250787 w 252397"/>
              <a:gd name="connsiteY3" fmla="*/ 83871 h 256986"/>
              <a:gd name="connsiteX4" fmla="*/ 245802 w 252397"/>
              <a:gd name="connsiteY4" fmla="*/ 78886 h 256986"/>
              <a:gd name="connsiteX5" fmla="*/ 10430 w 252397"/>
              <a:gd name="connsiteY5" fmla="*/ 413 h 256986"/>
              <a:gd name="connsiteX6" fmla="*/ 7814 w 252397"/>
              <a:gd name="connsiteY6" fmla="*/ 0 h 256986"/>
              <a:gd name="connsiteX7" fmla="*/ 7814 w 252397"/>
              <a:gd name="connsiteY7" fmla="*/ 0 h 256986"/>
              <a:gd name="connsiteX8" fmla="*/ 2 w 252397"/>
              <a:gd name="connsiteY8" fmla="*/ 8154 h 256986"/>
              <a:gd name="connsiteX9" fmla="*/ 425 w 252397"/>
              <a:gd name="connsiteY9" fmla="*/ 10555 h 256986"/>
              <a:gd name="connsiteX10" fmla="*/ 78715 w 252397"/>
              <a:gd name="connsiteY10" fmla="*/ 246157 h 256986"/>
              <a:gd name="connsiteX11" fmla="*/ 88962 w 252397"/>
              <a:gd name="connsiteY11" fmla="*/ 251053 h 256986"/>
              <a:gd name="connsiteX12" fmla="*/ 93859 w 252397"/>
              <a:gd name="connsiteY12" fmla="*/ 246157 h 256986"/>
              <a:gd name="connsiteX13" fmla="*/ 123320 w 252397"/>
              <a:gd name="connsiteY13" fmla="*/ 164380 h 256986"/>
              <a:gd name="connsiteX14" fmla="*/ 215927 w 252397"/>
              <a:gd name="connsiteY14" fmla="*/ 256987 h 256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97" h="256986">
                <a:moveTo>
                  <a:pt x="256816" y="216144"/>
                </a:moveTo>
                <a:lnTo>
                  <a:pt x="164117" y="123492"/>
                </a:lnTo>
                <a:lnTo>
                  <a:pt x="245802" y="94076"/>
                </a:lnTo>
                <a:cubicBezTo>
                  <a:pt x="249996" y="92634"/>
                  <a:pt x="252229" y="88065"/>
                  <a:pt x="250787" y="83871"/>
                </a:cubicBezTo>
                <a:cubicBezTo>
                  <a:pt x="249982" y="81530"/>
                  <a:pt x="248143" y="79690"/>
                  <a:pt x="245802" y="78886"/>
                </a:cubicBezTo>
                <a:lnTo>
                  <a:pt x="10430" y="413"/>
                </a:lnTo>
                <a:cubicBezTo>
                  <a:pt x="9586" y="135"/>
                  <a:pt x="8702" y="-4"/>
                  <a:pt x="7814" y="0"/>
                </a:cubicBezTo>
                <a:lnTo>
                  <a:pt x="7814" y="0"/>
                </a:lnTo>
                <a:cubicBezTo>
                  <a:pt x="3405" y="95"/>
                  <a:pt x="-93" y="3745"/>
                  <a:pt x="2" y="8154"/>
                </a:cubicBezTo>
                <a:cubicBezTo>
                  <a:pt x="19" y="8972"/>
                  <a:pt x="162" y="9781"/>
                  <a:pt x="425" y="10555"/>
                </a:cubicBezTo>
                <a:lnTo>
                  <a:pt x="78715" y="246157"/>
                </a:lnTo>
                <a:cubicBezTo>
                  <a:pt x="80192" y="250339"/>
                  <a:pt x="84780" y="252531"/>
                  <a:pt x="88962" y="251053"/>
                </a:cubicBezTo>
                <a:cubicBezTo>
                  <a:pt x="91251" y="250244"/>
                  <a:pt x="93050" y="248445"/>
                  <a:pt x="93859" y="246157"/>
                </a:cubicBezTo>
                <a:lnTo>
                  <a:pt x="123320" y="164380"/>
                </a:lnTo>
                <a:lnTo>
                  <a:pt x="215927" y="256987"/>
                </a:lnTo>
                <a:close/>
              </a:path>
            </a:pathLst>
          </a:custGeom>
          <a:solidFill>
            <a:schemeClr val="accent3">
              <a:lumMod val="60000"/>
              <a:lumOff val="40000"/>
            </a:schemeClr>
          </a:solidFill>
          <a:ln w="4564" cap="flat">
            <a:noFill/>
            <a:prstDash val="solid"/>
            <a:miter/>
          </a:ln>
        </p:spPr>
        <p:txBody>
          <a:bodyPr rtlCol="0" anchor="ctr"/>
          <a:lstStyle/>
          <a:p>
            <a:endParaRPr lang="en-US"/>
          </a:p>
        </p:txBody>
      </p:sp>
      <p:sp>
        <p:nvSpPr>
          <p:cNvPr id="25" name="Graphic 9" descr="Cursor">
            <a:extLst>
              <a:ext uri="{FF2B5EF4-FFF2-40B4-BE49-F238E27FC236}">
                <a16:creationId xmlns:a16="http://schemas.microsoft.com/office/drawing/2014/main" id="{37AD4E1E-7FB0-4465-9A67-7A029F5A6676}"/>
              </a:ext>
            </a:extLst>
          </p:cNvPr>
          <p:cNvSpPr/>
          <p:nvPr/>
        </p:nvSpPr>
        <p:spPr>
          <a:xfrm>
            <a:off x="13892704" y="5909268"/>
            <a:ext cx="252398" cy="256987"/>
          </a:xfrm>
          <a:custGeom>
            <a:avLst/>
            <a:gdLst>
              <a:gd name="connsiteX0" fmla="*/ 256816 w 252397"/>
              <a:gd name="connsiteY0" fmla="*/ 216144 h 256986"/>
              <a:gd name="connsiteX1" fmla="*/ 164117 w 252397"/>
              <a:gd name="connsiteY1" fmla="*/ 123492 h 256986"/>
              <a:gd name="connsiteX2" fmla="*/ 245802 w 252397"/>
              <a:gd name="connsiteY2" fmla="*/ 94076 h 256986"/>
              <a:gd name="connsiteX3" fmla="*/ 250787 w 252397"/>
              <a:gd name="connsiteY3" fmla="*/ 83871 h 256986"/>
              <a:gd name="connsiteX4" fmla="*/ 245802 w 252397"/>
              <a:gd name="connsiteY4" fmla="*/ 78886 h 256986"/>
              <a:gd name="connsiteX5" fmla="*/ 10430 w 252397"/>
              <a:gd name="connsiteY5" fmla="*/ 413 h 256986"/>
              <a:gd name="connsiteX6" fmla="*/ 7814 w 252397"/>
              <a:gd name="connsiteY6" fmla="*/ 0 h 256986"/>
              <a:gd name="connsiteX7" fmla="*/ 7814 w 252397"/>
              <a:gd name="connsiteY7" fmla="*/ 0 h 256986"/>
              <a:gd name="connsiteX8" fmla="*/ 2 w 252397"/>
              <a:gd name="connsiteY8" fmla="*/ 8154 h 256986"/>
              <a:gd name="connsiteX9" fmla="*/ 425 w 252397"/>
              <a:gd name="connsiteY9" fmla="*/ 10555 h 256986"/>
              <a:gd name="connsiteX10" fmla="*/ 78715 w 252397"/>
              <a:gd name="connsiteY10" fmla="*/ 246157 h 256986"/>
              <a:gd name="connsiteX11" fmla="*/ 88962 w 252397"/>
              <a:gd name="connsiteY11" fmla="*/ 251053 h 256986"/>
              <a:gd name="connsiteX12" fmla="*/ 93859 w 252397"/>
              <a:gd name="connsiteY12" fmla="*/ 246157 h 256986"/>
              <a:gd name="connsiteX13" fmla="*/ 123320 w 252397"/>
              <a:gd name="connsiteY13" fmla="*/ 164380 h 256986"/>
              <a:gd name="connsiteX14" fmla="*/ 215927 w 252397"/>
              <a:gd name="connsiteY14" fmla="*/ 256987 h 256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97" h="256986">
                <a:moveTo>
                  <a:pt x="256816" y="216144"/>
                </a:moveTo>
                <a:lnTo>
                  <a:pt x="164117" y="123492"/>
                </a:lnTo>
                <a:lnTo>
                  <a:pt x="245802" y="94076"/>
                </a:lnTo>
                <a:cubicBezTo>
                  <a:pt x="249996" y="92634"/>
                  <a:pt x="252229" y="88065"/>
                  <a:pt x="250787" y="83871"/>
                </a:cubicBezTo>
                <a:cubicBezTo>
                  <a:pt x="249982" y="81530"/>
                  <a:pt x="248143" y="79690"/>
                  <a:pt x="245802" y="78886"/>
                </a:cubicBezTo>
                <a:lnTo>
                  <a:pt x="10430" y="413"/>
                </a:lnTo>
                <a:cubicBezTo>
                  <a:pt x="9586" y="135"/>
                  <a:pt x="8702" y="-4"/>
                  <a:pt x="7814" y="0"/>
                </a:cubicBezTo>
                <a:lnTo>
                  <a:pt x="7814" y="0"/>
                </a:lnTo>
                <a:cubicBezTo>
                  <a:pt x="3405" y="95"/>
                  <a:pt x="-93" y="3745"/>
                  <a:pt x="2" y="8154"/>
                </a:cubicBezTo>
                <a:cubicBezTo>
                  <a:pt x="19" y="8972"/>
                  <a:pt x="162" y="9781"/>
                  <a:pt x="425" y="10555"/>
                </a:cubicBezTo>
                <a:lnTo>
                  <a:pt x="78715" y="246157"/>
                </a:lnTo>
                <a:cubicBezTo>
                  <a:pt x="80192" y="250339"/>
                  <a:pt x="84780" y="252531"/>
                  <a:pt x="88962" y="251053"/>
                </a:cubicBezTo>
                <a:cubicBezTo>
                  <a:pt x="91251" y="250244"/>
                  <a:pt x="93050" y="248445"/>
                  <a:pt x="93859" y="246157"/>
                </a:cubicBezTo>
                <a:lnTo>
                  <a:pt x="123320" y="164380"/>
                </a:lnTo>
                <a:lnTo>
                  <a:pt x="215927" y="256987"/>
                </a:lnTo>
                <a:close/>
              </a:path>
            </a:pathLst>
          </a:custGeom>
          <a:solidFill>
            <a:schemeClr val="accent3">
              <a:lumMod val="60000"/>
              <a:lumOff val="40000"/>
            </a:schemeClr>
          </a:solidFill>
          <a:ln w="4564" cap="flat">
            <a:noFill/>
            <a:prstDash val="solid"/>
            <a:miter/>
          </a:ln>
        </p:spPr>
        <p:txBody>
          <a:bodyPr rtlCol="0" anchor="ctr"/>
          <a:lstStyle/>
          <a:p>
            <a:endParaRPr lang="en-US"/>
          </a:p>
        </p:txBody>
      </p:sp>
      <p:sp>
        <p:nvSpPr>
          <p:cNvPr id="26" name="Graphic 9" descr="Cursor">
            <a:extLst>
              <a:ext uri="{FF2B5EF4-FFF2-40B4-BE49-F238E27FC236}">
                <a16:creationId xmlns:a16="http://schemas.microsoft.com/office/drawing/2014/main" id="{16B467CF-3889-456F-8725-61542AF46F0C}"/>
              </a:ext>
            </a:extLst>
          </p:cNvPr>
          <p:cNvSpPr/>
          <p:nvPr/>
        </p:nvSpPr>
        <p:spPr>
          <a:xfrm>
            <a:off x="13809963" y="3704747"/>
            <a:ext cx="252398" cy="256987"/>
          </a:xfrm>
          <a:custGeom>
            <a:avLst/>
            <a:gdLst>
              <a:gd name="connsiteX0" fmla="*/ 256816 w 252397"/>
              <a:gd name="connsiteY0" fmla="*/ 216144 h 256986"/>
              <a:gd name="connsiteX1" fmla="*/ 164117 w 252397"/>
              <a:gd name="connsiteY1" fmla="*/ 123492 h 256986"/>
              <a:gd name="connsiteX2" fmla="*/ 245802 w 252397"/>
              <a:gd name="connsiteY2" fmla="*/ 94076 h 256986"/>
              <a:gd name="connsiteX3" fmla="*/ 250787 w 252397"/>
              <a:gd name="connsiteY3" fmla="*/ 83871 h 256986"/>
              <a:gd name="connsiteX4" fmla="*/ 245802 w 252397"/>
              <a:gd name="connsiteY4" fmla="*/ 78886 h 256986"/>
              <a:gd name="connsiteX5" fmla="*/ 10430 w 252397"/>
              <a:gd name="connsiteY5" fmla="*/ 413 h 256986"/>
              <a:gd name="connsiteX6" fmla="*/ 7814 w 252397"/>
              <a:gd name="connsiteY6" fmla="*/ 0 h 256986"/>
              <a:gd name="connsiteX7" fmla="*/ 7814 w 252397"/>
              <a:gd name="connsiteY7" fmla="*/ 0 h 256986"/>
              <a:gd name="connsiteX8" fmla="*/ 2 w 252397"/>
              <a:gd name="connsiteY8" fmla="*/ 8154 h 256986"/>
              <a:gd name="connsiteX9" fmla="*/ 425 w 252397"/>
              <a:gd name="connsiteY9" fmla="*/ 10555 h 256986"/>
              <a:gd name="connsiteX10" fmla="*/ 78715 w 252397"/>
              <a:gd name="connsiteY10" fmla="*/ 246157 h 256986"/>
              <a:gd name="connsiteX11" fmla="*/ 88962 w 252397"/>
              <a:gd name="connsiteY11" fmla="*/ 251053 h 256986"/>
              <a:gd name="connsiteX12" fmla="*/ 93859 w 252397"/>
              <a:gd name="connsiteY12" fmla="*/ 246157 h 256986"/>
              <a:gd name="connsiteX13" fmla="*/ 123320 w 252397"/>
              <a:gd name="connsiteY13" fmla="*/ 164380 h 256986"/>
              <a:gd name="connsiteX14" fmla="*/ 215927 w 252397"/>
              <a:gd name="connsiteY14" fmla="*/ 256987 h 256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97" h="256986">
                <a:moveTo>
                  <a:pt x="256816" y="216144"/>
                </a:moveTo>
                <a:lnTo>
                  <a:pt x="164117" y="123492"/>
                </a:lnTo>
                <a:lnTo>
                  <a:pt x="245802" y="94076"/>
                </a:lnTo>
                <a:cubicBezTo>
                  <a:pt x="249996" y="92634"/>
                  <a:pt x="252229" y="88065"/>
                  <a:pt x="250787" y="83871"/>
                </a:cubicBezTo>
                <a:cubicBezTo>
                  <a:pt x="249982" y="81530"/>
                  <a:pt x="248143" y="79690"/>
                  <a:pt x="245802" y="78886"/>
                </a:cubicBezTo>
                <a:lnTo>
                  <a:pt x="10430" y="413"/>
                </a:lnTo>
                <a:cubicBezTo>
                  <a:pt x="9586" y="135"/>
                  <a:pt x="8702" y="-4"/>
                  <a:pt x="7814" y="0"/>
                </a:cubicBezTo>
                <a:lnTo>
                  <a:pt x="7814" y="0"/>
                </a:lnTo>
                <a:cubicBezTo>
                  <a:pt x="3405" y="95"/>
                  <a:pt x="-93" y="3745"/>
                  <a:pt x="2" y="8154"/>
                </a:cubicBezTo>
                <a:cubicBezTo>
                  <a:pt x="19" y="8972"/>
                  <a:pt x="162" y="9781"/>
                  <a:pt x="425" y="10555"/>
                </a:cubicBezTo>
                <a:lnTo>
                  <a:pt x="78715" y="246157"/>
                </a:lnTo>
                <a:cubicBezTo>
                  <a:pt x="80192" y="250339"/>
                  <a:pt x="84780" y="252531"/>
                  <a:pt x="88962" y="251053"/>
                </a:cubicBezTo>
                <a:cubicBezTo>
                  <a:pt x="91251" y="250244"/>
                  <a:pt x="93050" y="248445"/>
                  <a:pt x="93859" y="246157"/>
                </a:cubicBezTo>
                <a:lnTo>
                  <a:pt x="123320" y="164380"/>
                </a:lnTo>
                <a:lnTo>
                  <a:pt x="215927" y="256987"/>
                </a:lnTo>
                <a:close/>
              </a:path>
            </a:pathLst>
          </a:custGeom>
          <a:solidFill>
            <a:schemeClr val="accent3">
              <a:lumMod val="60000"/>
              <a:lumOff val="40000"/>
            </a:schemeClr>
          </a:solidFill>
          <a:ln w="4564" cap="flat">
            <a:noFill/>
            <a:prstDash val="solid"/>
            <a:miter/>
          </a:ln>
        </p:spPr>
        <p:txBody>
          <a:bodyPr rtlCol="0" anchor="ctr"/>
          <a:lstStyle/>
          <a:p>
            <a:endParaRPr lang="en-US"/>
          </a:p>
        </p:txBody>
      </p:sp>
    </p:spTree>
    <p:extLst>
      <p:ext uri="{BB962C8B-B14F-4D97-AF65-F5344CB8AC3E}">
        <p14:creationId xmlns:p14="http://schemas.microsoft.com/office/powerpoint/2010/main" val="25156412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a:xfrm>
            <a:off x="251990" y="212757"/>
            <a:ext cx="11688023" cy="492443"/>
          </a:xfrm>
        </p:spPr>
        <p:txBody>
          <a:bodyPr/>
          <a:lstStyle/>
          <a:p>
            <a:r>
              <a:rPr lang="en-US" dirty="0"/>
              <a:t>Summary</a:t>
            </a:r>
          </a:p>
        </p:txBody>
      </p:sp>
      <p:sp>
        <p:nvSpPr>
          <p:cNvPr id="12" name="Text Placeholder 11">
            <a:extLst>
              <a:ext uri="{FF2B5EF4-FFF2-40B4-BE49-F238E27FC236}">
                <a16:creationId xmlns:a16="http://schemas.microsoft.com/office/drawing/2014/main" id="{7F6C3103-91D8-43CF-80E9-743A04FAF6AD}"/>
              </a:ext>
            </a:extLst>
          </p:cNvPr>
          <p:cNvSpPr>
            <a:spLocks noGrp="1"/>
          </p:cNvSpPr>
          <p:nvPr>
            <p:ph type="body" sz="quarter" idx="10"/>
          </p:nvPr>
        </p:nvSpPr>
        <p:spPr>
          <a:xfrm>
            <a:off x="251990" y="973252"/>
            <a:ext cx="11688023" cy="1708160"/>
          </a:xfrm>
        </p:spPr>
        <p:txBody>
          <a:bodyPr/>
          <a:lstStyle/>
          <a:p>
            <a:pPr>
              <a:spcBef>
                <a:spcPts val="0"/>
              </a:spcBef>
            </a:pPr>
            <a:r>
              <a:rPr lang="en-US" sz="1600" dirty="0"/>
              <a:t>During the test Buy rate decreased vs. Pre-test</a:t>
            </a:r>
          </a:p>
          <a:p>
            <a:pPr>
              <a:spcBef>
                <a:spcPts val="0"/>
              </a:spcBef>
            </a:pPr>
            <a:r>
              <a:rPr lang="en-US" sz="1600" dirty="0"/>
              <a:t>Trials in pre-test did not shifted to buys  in test period for O365 home</a:t>
            </a:r>
          </a:p>
          <a:p>
            <a:pPr>
              <a:spcBef>
                <a:spcPts val="0"/>
              </a:spcBef>
            </a:pPr>
            <a:r>
              <a:rPr lang="en-US" sz="1600" dirty="0"/>
              <a:t>For O365 personal users from Store and Paid search did shift from Trials to  Buys </a:t>
            </a:r>
            <a:r>
              <a:rPr lang="en-US" sz="1600"/>
              <a:t>but not </a:t>
            </a:r>
            <a:r>
              <a:rPr lang="en-US" sz="1600" dirty="0"/>
              <a:t>enough to increase the overall buy rate</a:t>
            </a:r>
          </a:p>
          <a:p>
            <a:pPr>
              <a:spcBef>
                <a:spcPts val="0"/>
              </a:spcBef>
            </a:pPr>
            <a:endParaRPr lang="en-US" sz="1600" dirty="0"/>
          </a:p>
          <a:p>
            <a:pPr lvl="0"/>
            <a:endParaRPr lang="en-US" sz="1600" dirty="0"/>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1" y="6409359"/>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defTabSz="914344">
              <a:defRPr/>
            </a:pPr>
            <a:r>
              <a:rPr lang="en-US" dirty="0">
                <a:solidFill>
                  <a:srgbClr val="FFFFFF">
                    <a:lumMod val="50000"/>
                  </a:srgbClr>
                </a:solidFill>
              </a:rPr>
              <a:t>Source: Adobe/EXP/Clicktale</a:t>
            </a:r>
            <a:endParaRPr lang="en-US" dirty="0">
              <a:solidFill>
                <a:srgbClr val="000000">
                  <a:lumMod val="50000"/>
                </a:srgbClr>
              </a:solidFill>
              <a:cs typeface="Segoe UI Semibold" panose="020B0702040204020203" pitchFamily="34" charset="0"/>
            </a:endParaRPr>
          </a:p>
        </p:txBody>
      </p:sp>
    </p:spTree>
    <p:extLst>
      <p:ext uri="{BB962C8B-B14F-4D97-AF65-F5344CB8AC3E}">
        <p14:creationId xmlns:p14="http://schemas.microsoft.com/office/powerpoint/2010/main" val="26250640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56652E-8B2E-4448-A21F-C9B39C9D1843}"/>
              </a:ext>
            </a:extLst>
          </p:cNvPr>
          <p:cNvSpPr>
            <a:spLocks noGrp="1"/>
          </p:cNvSpPr>
          <p:nvPr>
            <p:ph type="title"/>
          </p:nvPr>
        </p:nvSpPr>
        <p:spPr/>
        <p:txBody>
          <a:bodyPr/>
          <a:lstStyle/>
          <a:p>
            <a:r>
              <a:rPr lang="en-US" dirty="0"/>
              <a:t>O365 Home PDP</a:t>
            </a:r>
          </a:p>
        </p:txBody>
      </p:sp>
    </p:spTree>
    <p:extLst>
      <p:ext uri="{BB962C8B-B14F-4D97-AF65-F5344CB8AC3E}">
        <p14:creationId xmlns:p14="http://schemas.microsoft.com/office/powerpoint/2010/main" val="25084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a:xfrm>
            <a:off x="251990" y="212757"/>
            <a:ext cx="11688023" cy="492443"/>
          </a:xfrm>
        </p:spPr>
        <p:txBody>
          <a:bodyPr/>
          <a:lstStyle/>
          <a:p>
            <a:r>
              <a:rPr lang="en-US" dirty="0"/>
              <a:t>O365 Home – User Features with Buy-Try Intent (Pre-Test Period)</a:t>
            </a:r>
          </a:p>
        </p:txBody>
      </p:sp>
      <p:sp>
        <p:nvSpPr>
          <p:cNvPr id="12" name="Text Placeholder 11">
            <a:extLst>
              <a:ext uri="{FF2B5EF4-FFF2-40B4-BE49-F238E27FC236}">
                <a16:creationId xmlns:a16="http://schemas.microsoft.com/office/drawing/2014/main" id="{7F6C3103-91D8-43CF-80E9-743A04FAF6AD}"/>
              </a:ext>
            </a:extLst>
          </p:cNvPr>
          <p:cNvSpPr>
            <a:spLocks noGrp="1"/>
          </p:cNvSpPr>
          <p:nvPr>
            <p:ph type="body" sz="quarter" idx="10"/>
          </p:nvPr>
        </p:nvSpPr>
        <p:spPr>
          <a:xfrm>
            <a:off x="7890188" y="2063904"/>
            <a:ext cx="3932581" cy="1341473"/>
          </a:xfrm>
          <a:solidFill>
            <a:schemeClr val="accent1">
              <a:lumMod val="20000"/>
              <a:lumOff val="80000"/>
            </a:schemeClr>
          </a:solidFill>
        </p:spPr>
        <p:txBody>
          <a:bodyPr/>
          <a:lstStyle/>
          <a:p>
            <a:pPr>
              <a:spcBef>
                <a:spcPts val="0"/>
              </a:spcBef>
            </a:pPr>
            <a:r>
              <a:rPr lang="en-US" sz="1600" dirty="0"/>
              <a:t>New visitors</a:t>
            </a:r>
          </a:p>
          <a:p>
            <a:pPr>
              <a:spcBef>
                <a:spcPts val="0"/>
              </a:spcBef>
            </a:pPr>
            <a:r>
              <a:rPr lang="en-US" sz="1600" dirty="0"/>
              <a:t>Enter PDP from Store or O365 Web</a:t>
            </a:r>
          </a:p>
          <a:p>
            <a:pPr>
              <a:spcBef>
                <a:spcPts val="0"/>
              </a:spcBef>
            </a:pPr>
            <a:r>
              <a:rPr lang="en-US" sz="1600" dirty="0"/>
              <a:t>Traffic Channel – Paid Search or Organic Search</a:t>
            </a:r>
          </a:p>
          <a:p>
            <a:pPr>
              <a:spcBef>
                <a:spcPts val="0"/>
              </a:spcBef>
            </a:pPr>
            <a:r>
              <a:rPr lang="en-US" sz="1600" dirty="0"/>
              <a:t>Tabs Engaged – </a:t>
            </a:r>
            <a:r>
              <a:rPr lang="en-US" sz="1600" dirty="0" err="1"/>
              <a:t>TechSpecs</a:t>
            </a:r>
            <a:r>
              <a:rPr lang="en-US" sz="1600" dirty="0"/>
              <a:t>, Overview</a:t>
            </a:r>
          </a:p>
          <a:p>
            <a:pPr lvl="0"/>
            <a:endParaRPr lang="en-US" sz="1600" dirty="0"/>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1" y="6409359"/>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defTabSz="914344">
              <a:defRPr/>
            </a:pPr>
            <a:r>
              <a:rPr lang="en-US" dirty="0">
                <a:solidFill>
                  <a:srgbClr val="FFFFFF">
                    <a:lumMod val="50000"/>
                  </a:srgbClr>
                </a:solidFill>
              </a:rPr>
              <a:t>Source: Adobe/EXP/Clicktale</a:t>
            </a:r>
            <a:endParaRPr lang="en-US" dirty="0">
              <a:solidFill>
                <a:srgbClr val="000000">
                  <a:lumMod val="50000"/>
                </a:srgbClr>
              </a:solidFill>
              <a:cs typeface="Segoe UI Semibold" panose="020B0702040204020203" pitchFamily="34" charset="0"/>
            </a:endParaRPr>
          </a:p>
        </p:txBody>
      </p:sp>
      <p:graphicFrame>
        <p:nvGraphicFramePr>
          <p:cNvPr id="8" name="Chart 7">
            <a:extLst>
              <a:ext uri="{FF2B5EF4-FFF2-40B4-BE49-F238E27FC236}">
                <a16:creationId xmlns:a16="http://schemas.microsoft.com/office/drawing/2014/main" id="{7D308057-E67C-4392-8DFB-8A0781923CE2}"/>
              </a:ext>
            </a:extLst>
          </p:cNvPr>
          <p:cNvGraphicFramePr>
            <a:graphicFrameLocks/>
          </p:cNvGraphicFramePr>
          <p:nvPr>
            <p:extLst>
              <p:ext uri="{D42A27DB-BD31-4B8C-83A1-F6EECF244321}">
                <p14:modId xmlns:p14="http://schemas.microsoft.com/office/powerpoint/2010/main" val="3505669120"/>
              </p:ext>
            </p:extLst>
          </p:nvPr>
        </p:nvGraphicFramePr>
        <p:xfrm>
          <a:off x="251990" y="4123359"/>
          <a:ext cx="274320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665E4B68-7F3E-466E-BF33-5AE15E659F5A}"/>
              </a:ext>
            </a:extLst>
          </p:cNvPr>
          <p:cNvGraphicFramePr>
            <a:graphicFrameLocks/>
          </p:cNvGraphicFramePr>
          <p:nvPr>
            <p:extLst>
              <p:ext uri="{D42A27DB-BD31-4B8C-83A1-F6EECF244321}">
                <p14:modId xmlns:p14="http://schemas.microsoft.com/office/powerpoint/2010/main" val="3361206447"/>
              </p:ext>
            </p:extLst>
          </p:nvPr>
        </p:nvGraphicFramePr>
        <p:xfrm>
          <a:off x="6260171" y="4167945"/>
          <a:ext cx="274320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7C613264-3C32-416D-969C-C96708C38039}"/>
              </a:ext>
            </a:extLst>
          </p:cNvPr>
          <p:cNvGraphicFramePr>
            <a:graphicFrameLocks/>
          </p:cNvGraphicFramePr>
          <p:nvPr>
            <p:extLst>
              <p:ext uri="{D42A27DB-BD31-4B8C-83A1-F6EECF244321}">
                <p14:modId xmlns:p14="http://schemas.microsoft.com/office/powerpoint/2010/main" val="2090453785"/>
              </p:ext>
            </p:extLst>
          </p:nvPr>
        </p:nvGraphicFramePr>
        <p:xfrm>
          <a:off x="9448800" y="4123359"/>
          <a:ext cx="2743200"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Diagram 5">
            <a:extLst>
              <a:ext uri="{FF2B5EF4-FFF2-40B4-BE49-F238E27FC236}">
                <a16:creationId xmlns:a16="http://schemas.microsoft.com/office/drawing/2014/main" id="{97256E91-3254-4092-A1CF-AABDD982714B}"/>
              </a:ext>
            </a:extLst>
          </p:cNvPr>
          <p:cNvGraphicFramePr/>
          <p:nvPr>
            <p:extLst>
              <p:ext uri="{D42A27DB-BD31-4B8C-83A1-F6EECF244321}">
                <p14:modId xmlns:p14="http://schemas.microsoft.com/office/powerpoint/2010/main" val="4058673860"/>
              </p:ext>
            </p:extLst>
          </p:nvPr>
        </p:nvGraphicFramePr>
        <p:xfrm>
          <a:off x="2844848" y="1563605"/>
          <a:ext cx="6003730" cy="170134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6" name="Chart 15">
            <a:extLst>
              <a:ext uri="{FF2B5EF4-FFF2-40B4-BE49-F238E27FC236}">
                <a16:creationId xmlns:a16="http://schemas.microsoft.com/office/drawing/2014/main" id="{6E3DBF8E-BAFE-4F0A-A3F4-A79E19A2ACCC}"/>
              </a:ext>
            </a:extLst>
          </p:cNvPr>
          <p:cNvGraphicFramePr>
            <a:graphicFrameLocks/>
          </p:cNvGraphicFramePr>
          <p:nvPr>
            <p:extLst>
              <p:ext uri="{D42A27DB-BD31-4B8C-83A1-F6EECF244321}">
                <p14:modId xmlns:p14="http://schemas.microsoft.com/office/powerpoint/2010/main" val="3991878686"/>
              </p:ext>
            </p:extLst>
          </p:nvPr>
        </p:nvGraphicFramePr>
        <p:xfrm>
          <a:off x="3071542" y="4197527"/>
          <a:ext cx="2743200" cy="2286000"/>
        </p:xfrm>
        <a:graphic>
          <a:graphicData uri="http://schemas.openxmlformats.org/drawingml/2006/chart">
            <c:chart xmlns:c="http://schemas.openxmlformats.org/drawingml/2006/chart" xmlns:r="http://schemas.openxmlformats.org/officeDocument/2006/relationships" r:id="rId11"/>
          </a:graphicData>
        </a:graphic>
      </p:graphicFrame>
      <p:sp>
        <p:nvSpPr>
          <p:cNvPr id="17" name="Text Placeholder 11">
            <a:extLst>
              <a:ext uri="{FF2B5EF4-FFF2-40B4-BE49-F238E27FC236}">
                <a16:creationId xmlns:a16="http://schemas.microsoft.com/office/drawing/2014/main" id="{241819B1-6CF0-4076-A6AC-D85522B4F767}"/>
              </a:ext>
            </a:extLst>
          </p:cNvPr>
          <p:cNvSpPr txBox="1">
            <a:spLocks/>
          </p:cNvSpPr>
          <p:nvPr/>
        </p:nvSpPr>
        <p:spPr>
          <a:xfrm>
            <a:off x="613071" y="1142257"/>
            <a:ext cx="3334089" cy="1461939"/>
          </a:xfrm>
          <a:prstGeom prst="rect">
            <a:avLst/>
          </a:prstGeom>
          <a:solidFill>
            <a:schemeClr val="accent1">
              <a:lumMod val="20000"/>
              <a:lumOff val="80000"/>
            </a:schemeClr>
          </a:solidFill>
        </p:spPr>
        <p:txBody>
          <a:bodyPr vert="horz" wrap="square" lIns="0" tIns="0" rIns="0" bIns="0" rtlCol="0">
            <a:spAutoFit/>
          </a:bodyPr>
          <a:lstStyle>
            <a:lvl1pPr marL="285744" marR="0" indent="-174621" algn="l" defTabSz="932719" rtl="0" eaLnBrk="1" fontAlgn="auto" latinLnBrk="0" hangingPunct="1">
              <a:lnSpc>
                <a:spcPct val="100000"/>
              </a:lnSpc>
              <a:spcBef>
                <a:spcPts val="1800"/>
              </a:spcBef>
              <a:spcAft>
                <a:spcPts val="0"/>
              </a:spcAft>
              <a:buClrTx/>
              <a:buSzPct val="90000"/>
              <a:buFont typeface="Wingdings" panose="05000000000000000000" pitchFamily="2" charset="2"/>
              <a:buChar char=""/>
              <a:tabLst/>
              <a:defRPr sz="2600" kern="1200" spc="0" baseline="0">
                <a:solidFill>
                  <a:schemeClr val="accent1"/>
                </a:solidFill>
                <a:latin typeface="+mn-lt"/>
                <a:ea typeface="+mn-ea"/>
                <a:cs typeface="Segoe UI" panose="020B0502040204020203" pitchFamily="34" charset="0"/>
              </a:defRPr>
            </a:lvl1pPr>
            <a:lvl2pPr marL="517512" marR="0" indent="-171446" algn="l" defTabSz="932719"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738170" marR="0" indent="-165096" algn="l" defTabSz="932719"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914377" marR="0" indent="-111123" algn="l" defTabSz="858817"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90586" marR="0" indent="-168270" algn="l" defTabSz="932719"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1600" dirty="0"/>
              <a:t>Return visitors</a:t>
            </a:r>
          </a:p>
          <a:p>
            <a:pPr>
              <a:spcBef>
                <a:spcPts val="0"/>
              </a:spcBef>
            </a:pPr>
            <a:r>
              <a:rPr lang="en-US" sz="1600" dirty="0"/>
              <a:t>Enter PDP from Office.com</a:t>
            </a:r>
          </a:p>
          <a:p>
            <a:pPr>
              <a:spcBef>
                <a:spcPts val="0"/>
              </a:spcBef>
            </a:pPr>
            <a:r>
              <a:rPr lang="en-US" sz="1600" dirty="0"/>
              <a:t>Traffic Channel – Direct or O&amp;O</a:t>
            </a:r>
          </a:p>
          <a:p>
            <a:pPr>
              <a:spcBef>
                <a:spcPts val="0"/>
              </a:spcBef>
            </a:pPr>
            <a:r>
              <a:rPr lang="en-US" sz="1600" dirty="0"/>
              <a:t>Tabs Engaged – FAQ, Review</a:t>
            </a:r>
          </a:p>
          <a:p>
            <a:endParaRPr lang="en-US" sz="1600" dirty="0"/>
          </a:p>
        </p:txBody>
      </p:sp>
    </p:spTree>
    <p:extLst>
      <p:ext uri="{BB962C8B-B14F-4D97-AF65-F5344CB8AC3E}">
        <p14:creationId xmlns:p14="http://schemas.microsoft.com/office/powerpoint/2010/main" val="36896023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a:xfrm>
            <a:off x="251990" y="212757"/>
            <a:ext cx="11688023" cy="492443"/>
          </a:xfrm>
        </p:spPr>
        <p:txBody>
          <a:bodyPr/>
          <a:lstStyle/>
          <a:p>
            <a:r>
              <a:rPr lang="en-US" dirty="0"/>
              <a:t>O365 Home – Test Period ‘Buys’ decreased vs. Pre-Test ‘Buys’</a:t>
            </a:r>
          </a:p>
        </p:txBody>
      </p:sp>
      <p:sp>
        <p:nvSpPr>
          <p:cNvPr id="12" name="Text Placeholder 11">
            <a:extLst>
              <a:ext uri="{FF2B5EF4-FFF2-40B4-BE49-F238E27FC236}">
                <a16:creationId xmlns:a16="http://schemas.microsoft.com/office/drawing/2014/main" id="{7F6C3103-91D8-43CF-80E9-743A04FAF6AD}"/>
              </a:ext>
            </a:extLst>
          </p:cNvPr>
          <p:cNvSpPr>
            <a:spLocks noGrp="1"/>
          </p:cNvSpPr>
          <p:nvPr>
            <p:ph type="body" sz="quarter" idx="10"/>
          </p:nvPr>
        </p:nvSpPr>
        <p:spPr>
          <a:xfrm>
            <a:off x="251990" y="973253"/>
            <a:ext cx="10987510" cy="2926442"/>
          </a:xfrm>
        </p:spPr>
        <p:txBody>
          <a:bodyPr/>
          <a:lstStyle/>
          <a:p>
            <a:pPr>
              <a:spcBef>
                <a:spcPts val="0"/>
              </a:spcBef>
            </a:pPr>
            <a:endParaRPr lang="en-US" sz="1600" dirty="0"/>
          </a:p>
          <a:p>
            <a:pPr marL="454023" indent="-342900">
              <a:spcBef>
                <a:spcPts val="0"/>
              </a:spcBef>
              <a:buFont typeface="+mj-lt"/>
              <a:buAutoNum type="arabicPeriod"/>
            </a:pPr>
            <a:r>
              <a:rPr lang="en-US" sz="1600" dirty="0"/>
              <a:t>Test had significantly less users ready to ‘Buy’ vs. Pre-test by -9.2%. (decreasing trends)</a:t>
            </a:r>
          </a:p>
          <a:p>
            <a:pPr lvl="1">
              <a:spcBef>
                <a:spcPts val="0"/>
              </a:spcBef>
            </a:pPr>
            <a:r>
              <a:rPr lang="en-US" sz="1200" dirty="0"/>
              <a:t>Enter PDP from Office.com (-13.9%)</a:t>
            </a:r>
          </a:p>
          <a:p>
            <a:pPr lvl="1">
              <a:spcBef>
                <a:spcPts val="0"/>
              </a:spcBef>
            </a:pPr>
            <a:r>
              <a:rPr lang="en-US" sz="1200" dirty="0"/>
              <a:t>Traffic Channel Direct (-8.7%)</a:t>
            </a:r>
          </a:p>
          <a:p>
            <a:pPr lvl="1">
              <a:spcBef>
                <a:spcPts val="0"/>
              </a:spcBef>
            </a:pPr>
            <a:r>
              <a:rPr lang="en-US" sz="1200" dirty="0"/>
              <a:t>Also dropped on other traits vs, pre-test</a:t>
            </a:r>
          </a:p>
          <a:p>
            <a:pPr lvl="1">
              <a:spcBef>
                <a:spcPts val="0"/>
              </a:spcBef>
            </a:pPr>
            <a:endParaRPr lang="en-US" sz="1000" dirty="0"/>
          </a:p>
          <a:p>
            <a:pPr marL="454023" indent="-342900">
              <a:spcBef>
                <a:spcPts val="0"/>
              </a:spcBef>
              <a:buFont typeface="+mj-lt"/>
              <a:buAutoNum type="arabicPeriod"/>
            </a:pPr>
            <a:r>
              <a:rPr lang="en-US" sz="1600" dirty="0"/>
              <a:t>However it increased ‘Buy’ user base for below (increasing trends)</a:t>
            </a:r>
          </a:p>
          <a:p>
            <a:pPr lvl="1">
              <a:spcBef>
                <a:spcPts val="0"/>
              </a:spcBef>
            </a:pPr>
            <a:r>
              <a:rPr lang="en-US" sz="1200" dirty="0"/>
              <a:t>Return Visitors +7.1%</a:t>
            </a:r>
          </a:p>
          <a:p>
            <a:pPr lvl="1">
              <a:spcBef>
                <a:spcPts val="0"/>
              </a:spcBef>
            </a:pPr>
            <a:r>
              <a:rPr lang="en-US" sz="1200" dirty="0"/>
              <a:t>Traffic Channel – O&amp;O  +13.8%</a:t>
            </a:r>
          </a:p>
          <a:p>
            <a:pPr lvl="1">
              <a:spcBef>
                <a:spcPts val="0"/>
              </a:spcBef>
            </a:pPr>
            <a:r>
              <a:rPr lang="en-US" sz="1200" dirty="0"/>
              <a:t>Tabs engaged – FAQ(+38.5%) and Review (+2.5%)</a:t>
            </a:r>
          </a:p>
          <a:p>
            <a:pPr lvl="0"/>
            <a:endParaRPr lang="en-US" sz="1600" dirty="0"/>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1" y="6409359"/>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defTabSz="914344">
              <a:defRPr/>
            </a:pPr>
            <a:r>
              <a:rPr lang="en-US" dirty="0">
                <a:solidFill>
                  <a:srgbClr val="FFFFFF">
                    <a:lumMod val="50000"/>
                  </a:srgbClr>
                </a:solidFill>
              </a:rPr>
              <a:t>Source: Adobe/EXP/Clicktale</a:t>
            </a:r>
            <a:endParaRPr lang="en-US" dirty="0">
              <a:solidFill>
                <a:srgbClr val="000000">
                  <a:lumMod val="50000"/>
                </a:srgbClr>
              </a:solidFill>
              <a:cs typeface="Segoe UI Semibold" panose="020B0702040204020203" pitchFamily="34" charset="0"/>
            </a:endParaRPr>
          </a:p>
        </p:txBody>
      </p:sp>
      <p:graphicFrame>
        <p:nvGraphicFramePr>
          <p:cNvPr id="8" name="Chart 7">
            <a:extLst>
              <a:ext uri="{FF2B5EF4-FFF2-40B4-BE49-F238E27FC236}">
                <a16:creationId xmlns:a16="http://schemas.microsoft.com/office/drawing/2014/main" id="{4612F52A-E47B-4EC0-ABFD-1C31E85F9B28}"/>
              </a:ext>
            </a:extLst>
          </p:cNvPr>
          <p:cNvGraphicFramePr>
            <a:graphicFrameLocks/>
          </p:cNvGraphicFramePr>
          <p:nvPr>
            <p:extLst>
              <p:ext uri="{D42A27DB-BD31-4B8C-83A1-F6EECF244321}">
                <p14:modId xmlns:p14="http://schemas.microsoft.com/office/powerpoint/2010/main" val="2221848591"/>
              </p:ext>
            </p:extLst>
          </p:nvPr>
        </p:nvGraphicFramePr>
        <p:xfrm>
          <a:off x="251988" y="4097227"/>
          <a:ext cx="283464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B1300C63-0D57-4E1C-9335-E92766422722}"/>
              </a:ext>
            </a:extLst>
          </p:cNvPr>
          <p:cNvGraphicFramePr>
            <a:graphicFrameLocks/>
          </p:cNvGraphicFramePr>
          <p:nvPr>
            <p:extLst>
              <p:ext uri="{D42A27DB-BD31-4B8C-83A1-F6EECF244321}">
                <p14:modId xmlns:p14="http://schemas.microsoft.com/office/powerpoint/2010/main" val="1726891131"/>
              </p:ext>
            </p:extLst>
          </p:nvPr>
        </p:nvGraphicFramePr>
        <p:xfrm>
          <a:off x="3190537" y="4123359"/>
          <a:ext cx="283464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CE96E6D3-4589-4D04-9FA8-997DCB7951BC}"/>
              </a:ext>
            </a:extLst>
          </p:cNvPr>
          <p:cNvGraphicFramePr>
            <a:graphicFrameLocks/>
          </p:cNvGraphicFramePr>
          <p:nvPr>
            <p:extLst>
              <p:ext uri="{D42A27DB-BD31-4B8C-83A1-F6EECF244321}">
                <p14:modId xmlns:p14="http://schemas.microsoft.com/office/powerpoint/2010/main" val="3848972574"/>
              </p:ext>
            </p:extLst>
          </p:nvPr>
        </p:nvGraphicFramePr>
        <p:xfrm>
          <a:off x="8972814" y="4097227"/>
          <a:ext cx="2834640"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816AAD0A-722E-482D-A75E-CCA5A59ECEB4}"/>
              </a:ext>
            </a:extLst>
          </p:cNvPr>
          <p:cNvGraphicFramePr>
            <a:graphicFrameLocks/>
          </p:cNvGraphicFramePr>
          <p:nvPr>
            <p:extLst>
              <p:ext uri="{D42A27DB-BD31-4B8C-83A1-F6EECF244321}">
                <p14:modId xmlns:p14="http://schemas.microsoft.com/office/powerpoint/2010/main" val="374293578"/>
              </p:ext>
            </p:extLst>
          </p:nvPr>
        </p:nvGraphicFramePr>
        <p:xfrm>
          <a:off x="5900735" y="4057319"/>
          <a:ext cx="2834640" cy="232590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32149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a:xfrm>
            <a:off x="251990" y="212757"/>
            <a:ext cx="11688023" cy="492443"/>
          </a:xfrm>
        </p:spPr>
        <p:txBody>
          <a:bodyPr/>
          <a:lstStyle/>
          <a:p>
            <a:r>
              <a:rPr lang="en-US" dirty="0"/>
              <a:t>O365 Home – Pre-test ‘</a:t>
            </a:r>
            <a:r>
              <a:rPr lang="en-US" dirty="0" err="1"/>
              <a:t>Trys</a:t>
            </a:r>
            <a:r>
              <a:rPr lang="en-US" dirty="0"/>
              <a:t>’ loss in Test-period ‘Buys’</a:t>
            </a:r>
          </a:p>
        </p:txBody>
      </p:sp>
      <p:sp>
        <p:nvSpPr>
          <p:cNvPr id="12" name="Text Placeholder 11">
            <a:extLst>
              <a:ext uri="{FF2B5EF4-FFF2-40B4-BE49-F238E27FC236}">
                <a16:creationId xmlns:a16="http://schemas.microsoft.com/office/drawing/2014/main" id="{7F6C3103-91D8-43CF-80E9-743A04FAF6AD}"/>
              </a:ext>
            </a:extLst>
          </p:cNvPr>
          <p:cNvSpPr>
            <a:spLocks noGrp="1"/>
          </p:cNvSpPr>
          <p:nvPr>
            <p:ph type="body" sz="quarter" idx="10"/>
          </p:nvPr>
        </p:nvSpPr>
        <p:spPr>
          <a:xfrm>
            <a:off x="251990" y="973252"/>
            <a:ext cx="11688023" cy="1623521"/>
          </a:xfrm>
        </p:spPr>
        <p:txBody>
          <a:bodyPr/>
          <a:lstStyle/>
          <a:p>
            <a:pPr>
              <a:spcBef>
                <a:spcPts val="0"/>
              </a:spcBef>
            </a:pPr>
            <a:r>
              <a:rPr lang="en-US" sz="1600" dirty="0"/>
              <a:t>Below users were ‘</a:t>
            </a:r>
            <a:r>
              <a:rPr lang="en-US" sz="1600" dirty="0" err="1"/>
              <a:t>Try’ing</a:t>
            </a:r>
            <a:r>
              <a:rPr lang="en-US" sz="1600" dirty="0"/>
              <a:t> in pre-test period but lost in Treatment ‘buys’. So below were in browsing mode which tried in Pre-test. However by shifting the link to the bottom of the page, they failed to convert (Trials subscription).</a:t>
            </a:r>
          </a:p>
          <a:p>
            <a:pPr lvl="1">
              <a:spcBef>
                <a:spcPts val="0"/>
              </a:spcBef>
            </a:pPr>
            <a:r>
              <a:rPr lang="en-US" sz="1000" dirty="0"/>
              <a:t>Enter from  Store (-8.3%,) O365 web -23.3%</a:t>
            </a:r>
          </a:p>
          <a:p>
            <a:pPr lvl="1">
              <a:spcBef>
                <a:spcPts val="0"/>
              </a:spcBef>
            </a:pPr>
            <a:r>
              <a:rPr lang="en-US" sz="1000" dirty="0"/>
              <a:t>Traffic Channel – Paid (-25.3%) , Organic Search (-34.7%)</a:t>
            </a:r>
          </a:p>
          <a:p>
            <a:pPr lvl="1">
              <a:spcBef>
                <a:spcPts val="0"/>
              </a:spcBef>
            </a:pPr>
            <a:r>
              <a:rPr lang="en-US" sz="1000" dirty="0"/>
              <a:t>Saw overview Tab -  (-11%)</a:t>
            </a:r>
          </a:p>
          <a:p>
            <a:pPr lvl="0"/>
            <a:endParaRPr lang="en-US" sz="1600" dirty="0"/>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1" y="6409359"/>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defTabSz="914344">
              <a:defRPr/>
            </a:pPr>
            <a:r>
              <a:rPr lang="en-US" dirty="0">
                <a:solidFill>
                  <a:srgbClr val="FFFFFF">
                    <a:lumMod val="50000"/>
                  </a:srgbClr>
                </a:solidFill>
              </a:rPr>
              <a:t>Source: Adobe/EXP/Clicktale</a:t>
            </a:r>
            <a:endParaRPr lang="en-US" dirty="0">
              <a:solidFill>
                <a:srgbClr val="000000">
                  <a:lumMod val="50000"/>
                </a:srgbClr>
              </a:solidFill>
              <a:cs typeface="Segoe UI Semibold" panose="020B0702040204020203" pitchFamily="34" charset="0"/>
            </a:endParaRPr>
          </a:p>
        </p:txBody>
      </p:sp>
      <p:graphicFrame>
        <p:nvGraphicFramePr>
          <p:cNvPr id="8" name="Chart 7">
            <a:extLst>
              <a:ext uri="{FF2B5EF4-FFF2-40B4-BE49-F238E27FC236}">
                <a16:creationId xmlns:a16="http://schemas.microsoft.com/office/drawing/2014/main" id="{2D2A568B-B277-4FFD-AC41-03A7E6621341}"/>
              </a:ext>
            </a:extLst>
          </p:cNvPr>
          <p:cNvGraphicFramePr>
            <a:graphicFrameLocks/>
          </p:cNvGraphicFramePr>
          <p:nvPr>
            <p:extLst>
              <p:ext uri="{D42A27DB-BD31-4B8C-83A1-F6EECF244321}">
                <p14:modId xmlns:p14="http://schemas.microsoft.com/office/powerpoint/2010/main" val="699629326"/>
              </p:ext>
            </p:extLst>
          </p:nvPr>
        </p:nvGraphicFramePr>
        <p:xfrm>
          <a:off x="3169919" y="4103449"/>
          <a:ext cx="292608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DA1611CC-B1B4-4DAE-842D-7D2901AB0E84}"/>
              </a:ext>
            </a:extLst>
          </p:cNvPr>
          <p:cNvGraphicFramePr>
            <a:graphicFrameLocks/>
          </p:cNvGraphicFramePr>
          <p:nvPr>
            <p:extLst>
              <p:ext uri="{D42A27DB-BD31-4B8C-83A1-F6EECF244321}">
                <p14:modId xmlns:p14="http://schemas.microsoft.com/office/powerpoint/2010/main" val="1210355285"/>
              </p:ext>
            </p:extLst>
          </p:nvPr>
        </p:nvGraphicFramePr>
        <p:xfrm>
          <a:off x="9022080" y="3970959"/>
          <a:ext cx="292608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D891DB07-A819-4791-A016-F716E5B1DB98}"/>
              </a:ext>
            </a:extLst>
          </p:cNvPr>
          <p:cNvGraphicFramePr>
            <a:graphicFrameLocks/>
          </p:cNvGraphicFramePr>
          <p:nvPr>
            <p:extLst>
              <p:ext uri="{D42A27DB-BD31-4B8C-83A1-F6EECF244321}">
                <p14:modId xmlns:p14="http://schemas.microsoft.com/office/powerpoint/2010/main" val="4192948215"/>
              </p:ext>
            </p:extLst>
          </p:nvPr>
        </p:nvGraphicFramePr>
        <p:xfrm>
          <a:off x="6096002" y="4109421"/>
          <a:ext cx="2926080"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EBBD3BBB-79E7-47D8-89D4-1AA36FEAB51D}"/>
              </a:ext>
            </a:extLst>
          </p:cNvPr>
          <p:cNvGraphicFramePr>
            <a:graphicFrameLocks/>
          </p:cNvGraphicFramePr>
          <p:nvPr>
            <p:extLst>
              <p:ext uri="{D42A27DB-BD31-4B8C-83A1-F6EECF244321}">
                <p14:modId xmlns:p14="http://schemas.microsoft.com/office/powerpoint/2010/main" val="645489987"/>
              </p:ext>
            </p:extLst>
          </p:nvPr>
        </p:nvGraphicFramePr>
        <p:xfrm>
          <a:off x="262551" y="3918572"/>
          <a:ext cx="3057525" cy="233838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71165432"/>
      </p:ext>
    </p:extLst>
  </p:cSld>
  <p:clrMapOvr>
    <a:masterClrMapping/>
  </p:clrMapOvr>
  <p:transition>
    <p:fade/>
  </p:transition>
</p:sld>
</file>

<file path=ppt/theme/theme1.xml><?xml version="1.0" encoding="utf-8"?>
<a:theme xmlns:a="http://schemas.openxmlformats.org/drawingml/2006/main" name="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Consumer_2019_02.potx" id="{78162FBE-1196-4285-AE2B-F69CF5CA405B}" vid="{B825D9CC-195B-44E9-A448-1B6A687E6380}"/>
    </a:ext>
  </a:extLst>
</a:theme>
</file>

<file path=ppt/theme/theme2.xml><?xml version="1.0" encoding="utf-8"?>
<a:theme xmlns:a="http://schemas.openxmlformats.org/drawingml/2006/main" name="1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Consumer_2019_02.potx" id="{78162FBE-1196-4285-AE2B-F69CF5CA405B}" vid="{8128EEE0-6B2D-4714-8595-CAD383B395EF}"/>
    </a:ext>
  </a:extLst>
</a:theme>
</file>

<file path=ppt/theme/theme3.xml><?xml version="1.0" encoding="utf-8"?>
<a:theme xmlns:a="http://schemas.openxmlformats.org/drawingml/2006/main" name="Dark Blue Content Slides">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Consumer_2018_10.potx" id="{7B966268-6293-4028-92E4-14AE01004DA8}" vid="{9CB8F4FF-6207-4FC5-8CA4-54C1815957B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ysClr val="windowText" lastClr="000000"/>
    </a:dk1>
    <a:lt1>
      <a:sysClr val="window" lastClr="FFFFFF"/>
    </a:lt1>
    <a:dk2>
      <a:srgbClr val="44546A"/>
    </a:dk2>
    <a:lt2>
      <a:srgbClr val="E7E6E6"/>
    </a:lt2>
    <a:accent1>
      <a:srgbClr val="4472C4"/>
    </a:accent1>
    <a:accent2>
      <a:srgbClr val="D65248"/>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51b003e0-d7fe-4702-946b-3ffd6a48753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CE31563BE23C14FA577508EDB1E2AF1" ma:contentTypeVersion="11" ma:contentTypeDescription="Create a new document." ma:contentTypeScope="" ma:versionID="5c7cb5e2eee2ef43e7ad3808fa15c2a0">
  <xsd:schema xmlns:xsd="http://www.w3.org/2001/XMLSchema" xmlns:xs="http://www.w3.org/2001/XMLSchema" xmlns:p="http://schemas.microsoft.com/office/2006/metadata/properties" xmlns:ns2="51b003e0-d7fe-4702-946b-3ffd6a48753c" xmlns:ns3="267b04ac-9b2d-4d02-8871-d86a5c3508e4" targetNamespace="http://schemas.microsoft.com/office/2006/metadata/properties" ma:root="true" ma:fieldsID="29b146c2848de09a0415cc1419158f64" ns2:_="" ns3:_="">
    <xsd:import namespace="51b003e0-d7fe-4702-946b-3ffd6a48753c"/>
    <xsd:import namespace="267b04ac-9b2d-4d02-8871-d86a5c3508e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EventHashCode" minOccurs="0"/>
                <xsd:element ref="ns2:MediaServiceGenerationTime" minOccurs="0"/>
                <xsd:element ref="ns2:MediaServiceDateTake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b003e0-d7fe-4702-946b-3ffd6a4875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7b04ac-9b2d-4d02-8871-d86a5c3508e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A9C3EF-68C8-4896-9017-F2C5909DD15B}">
  <ds:schemaRefs>
    <ds:schemaRef ds:uri="267b04ac-9b2d-4d02-8871-d86a5c3508e4"/>
    <ds:schemaRef ds:uri="http://purl.org/dc/elements/1.1/"/>
    <ds:schemaRef ds:uri="http://schemas.microsoft.com/office/2006/metadata/properties"/>
    <ds:schemaRef ds:uri="51b003e0-d7fe-4702-946b-3ffd6a48753c"/>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D8DDBD0-73D8-4725-B96F-1156F4548DB5}">
  <ds:schemaRefs>
    <ds:schemaRef ds:uri="http://schemas.microsoft.com/sharepoint/v3/contenttype/forms"/>
  </ds:schemaRefs>
</ds:datastoreItem>
</file>

<file path=customXml/itemProps3.xml><?xml version="1.0" encoding="utf-8"?>
<ds:datastoreItem xmlns:ds="http://schemas.openxmlformats.org/officeDocument/2006/customXml" ds:itemID="{0686A5B8-490E-4318-A8F6-CB8935B53B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b003e0-d7fe-4702-946b-3ffd6a48753c"/>
    <ds:schemaRef ds:uri="267b04ac-9b2d-4d02-8871-d86a5c3508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18873</TotalTime>
  <Words>1617</Words>
  <Application>Microsoft Office PowerPoint</Application>
  <PresentationFormat>Widescreen</PresentationFormat>
  <Paragraphs>200</Paragraphs>
  <Slides>16</Slides>
  <Notes>13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16</vt:i4>
      </vt:variant>
    </vt:vector>
  </HeadingPairs>
  <TitlesOfParts>
    <vt:vector size="29" baseType="lpstr">
      <vt:lpstr>Arial</vt:lpstr>
      <vt:lpstr>Calibri</vt:lpstr>
      <vt:lpstr>Consolas</vt:lpstr>
      <vt:lpstr>Segoe UI</vt:lpstr>
      <vt:lpstr>Segoe UI Black</vt:lpstr>
      <vt:lpstr>Segoe UI Semibold</vt:lpstr>
      <vt:lpstr>Segoe UI Semilight</vt:lpstr>
      <vt:lpstr>Segoe UI VSS (Regular)</vt:lpstr>
      <vt:lpstr>segoe ui vss (regular), segoe ui, -apple-system, blinkmacsystemfont, roboto, helvetica neue, helvetica, ubuntu, arial, sans-serif, apple color emoji, segoe ui emoji, segoe ui symbol</vt:lpstr>
      <vt:lpstr>Wingdings</vt:lpstr>
      <vt:lpstr>Black Template</vt:lpstr>
      <vt:lpstr>1_White Template</vt:lpstr>
      <vt:lpstr>Dark Blue Content Slides</vt:lpstr>
      <vt:lpstr>O365 Buy and Try intent</vt:lpstr>
      <vt:lpstr>Test Overview</vt:lpstr>
      <vt:lpstr>PowerPoint Presentation</vt:lpstr>
      <vt:lpstr>PowerPoint Presentation</vt:lpstr>
      <vt:lpstr>Summary</vt:lpstr>
      <vt:lpstr>O365 Home PDP</vt:lpstr>
      <vt:lpstr>O365 Home – User Features with Buy-Try Intent (Pre-Test Period)</vt:lpstr>
      <vt:lpstr>O365 Home – Test Period ‘Buys’ decreased vs. Pre-Test ‘Buys’</vt:lpstr>
      <vt:lpstr>O365 Home – Pre-test ‘Trys’ loss in Test-period ‘Buys’</vt:lpstr>
      <vt:lpstr>O365 Personal PDP</vt:lpstr>
      <vt:lpstr>O365 Personal – User Features with Buy-Try Intent (Pre-Test Period)</vt:lpstr>
      <vt:lpstr>O365 Personal – Test Period ‘Buys’ decreased vs. Pre-Test</vt:lpstr>
      <vt:lpstr>O365 Home – Test Period ‘Buys’ shifts ‘Trys’ from pre-Test</vt:lpstr>
      <vt:lpstr>O365 Home – Trys loss in test-period Buys</vt:lpstr>
      <vt:lpstr>Appendix</vt:lpstr>
      <vt:lpstr>O365 Home –‘Trys’ from pre-Test shifted to Test Period ‘Buys’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Deals Page: Ultimate Game Sale Hero Banner</dc:title>
  <dc:creator>Daksha Kanungo (Tata Consultancy Services Ltd)</dc:creator>
  <cp:lastModifiedBy>Sulbha Jain (Tata Consultancy Services Ltd)</cp:lastModifiedBy>
  <cp:revision>1843</cp:revision>
  <dcterms:created xsi:type="dcterms:W3CDTF">2018-08-10T10:30:55Z</dcterms:created>
  <dcterms:modified xsi:type="dcterms:W3CDTF">2019-06-19T04:30:24Z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v-dakanu@microsoft.com</vt:lpwstr>
  </property>
  <property fmtid="{D5CDD505-2E9C-101B-9397-08002B2CF9AE}" pid="5" name="MSIP_Label_f42aa342-8706-4288-bd11-ebb85995028c_SetDate">
    <vt:lpwstr>2018-08-10T10:43:49.5422476Z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0x0101005CE31563BE23C14FA577508EDB1E2AF1</vt:lpwstr>
  </property>
</Properties>
</file>