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EB Garamon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orient="horz" pos="2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4320" orient="horz"/>
        <p:guide pos="232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BGaramond-bold.fntdata"/><Relationship Id="rId23" Type="http://schemas.openxmlformats.org/officeDocument/2006/relationships/font" Target="fonts/EBGaramon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BGaramond-boldItalic.fntdata"/><Relationship Id="rId25" Type="http://schemas.openxmlformats.org/officeDocument/2006/relationships/font" Target="fonts/EBGaramon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33e3432bb2f_0_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33e3432bb2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g33e3432bb2f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33e3432bb2f_0_1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33e3432bb2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g33e3432bb2f_0_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33e3432bb2f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33e3432bb2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g33e3432bb2f_0_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346faeeff42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346faeeff4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g346faeeff42_1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g33e3432bb2f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4" name="Google Shape;1444;g33e3432bb2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g33e3432bb2f_0_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346faeeff42_1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346faeeff42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g346faeeff42_1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346faeeff42_1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346faeeff42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g346faeeff42_1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33e3432bb2f_0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33e3432bb2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g33e3432bb2f_0_1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g33e290ad653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4" name="Google Shape;1304;g33e290ad65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g33e290ad653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33e290ad653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33e290ad6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g33e290ad653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33e3432bb2f_0_1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33e3432bb2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g33e3432bb2f_0_1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g33e3432bb2f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7" name="Google Shape;1337;g33e3432bb2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g33e3432bb2f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9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0" name="Google Shape;1360;g33e3432bb2f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1" name="Google Shape;1361;g33e3432bb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g33e3432bb2f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33e290ad653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33e290ad65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g33e290ad653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33e42cbec5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33e42cbec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g33e42cbec5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/color backgrounds">
  <p:cSld name="Title Slide w/color backgrounds"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ctrTitle"/>
          </p:nvPr>
        </p:nvSpPr>
        <p:spPr>
          <a:xfrm>
            <a:off x="457732" y="1134599"/>
            <a:ext cx="8226686" cy="2422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b="1" i="0" sz="4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"/>
          <p:cNvSpPr txBox="1"/>
          <p:nvPr>
            <p:ph idx="1" type="subTitle"/>
          </p:nvPr>
        </p:nvSpPr>
        <p:spPr>
          <a:xfrm>
            <a:off x="457732" y="3886202"/>
            <a:ext cx="8226680" cy="109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C8F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360"/>
              <a:buNone/>
              <a:defRPr>
                <a:solidFill>
                  <a:srgbClr val="888C8F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1360"/>
              <a:buNone/>
              <a:defRPr>
                <a:solidFill>
                  <a:srgbClr val="888C8F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C8F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C8F"/>
              </a:buClr>
              <a:buSzPts val="1500"/>
              <a:buNone/>
              <a:defRPr>
                <a:solidFill>
                  <a:srgbClr val="888C8F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C8F"/>
              </a:buClr>
              <a:buSzPts val="1500"/>
              <a:buNone/>
              <a:defRPr>
                <a:solidFill>
                  <a:srgbClr val="888C8F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C8F"/>
              </a:buClr>
              <a:buSzPts val="1500"/>
              <a:buNone/>
              <a:defRPr>
                <a:solidFill>
                  <a:srgbClr val="888C8F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C8F"/>
              </a:buClr>
              <a:buSzPts val="1500"/>
              <a:buNone/>
              <a:defRPr>
                <a:solidFill>
                  <a:srgbClr val="888C8F"/>
                </a:solidFill>
              </a:defRPr>
            </a:lvl9pPr>
          </a:lstStyle>
          <a:p/>
        </p:txBody>
      </p:sp>
      <p:grpSp>
        <p:nvGrpSpPr>
          <p:cNvPr id="161" name="Google Shape;161;p2"/>
          <p:cNvGrpSpPr/>
          <p:nvPr/>
        </p:nvGrpSpPr>
        <p:grpSpPr>
          <a:xfrm>
            <a:off x="-151324" y="-141165"/>
            <a:ext cx="9439923" cy="7136527"/>
            <a:chOff x="-151324" y="-141165"/>
            <a:chExt cx="9439923" cy="7136527"/>
          </a:xfrm>
        </p:grpSpPr>
        <p:grpSp>
          <p:nvGrpSpPr>
            <p:cNvPr id="162" name="Google Shape;162;p2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63" name="Google Shape;163;p2"/>
              <p:cNvCxnSpPr/>
              <p:nvPr/>
            </p:nvCxnSpPr>
            <p:spPr>
              <a:xfrm>
                <a:off x="457731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2"/>
              <p:cNvCxnSpPr/>
              <p:nvPr/>
            </p:nvCxnSpPr>
            <p:spPr>
              <a:xfrm>
                <a:off x="8684419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5" name="Google Shape;165;p2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66" name="Google Shape;166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67" name="Google Shape;167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68" name="Google Shape;168;p2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69" name="Google Shape;169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0" name="Google Shape;170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71" name="Google Shape;171;p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2" name="Google Shape;172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74" name="Google Shape;174;p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5" name="Google Shape;175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6" name="Google Shape;176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77" name="Google Shape;177;p2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8" name="Google Shape;178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79" name="Google Shape;179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80" name="Google Shape;180;p2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1" name="Google Shape;181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2" name="Google Shape;182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83" name="Google Shape;183;p2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4" name="Google Shape;184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5" name="Google Shape;185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86" name="Google Shape;186;p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87" name="Google Shape;187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8" name="Google Shape;188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89" name="Google Shape;189;p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0" name="Google Shape;190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1" name="Google Shape;191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92" name="Google Shape;192;p2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3" name="Google Shape;193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4" name="Google Shape;194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95" name="Google Shape;195;p2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96" name="Google Shape;196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97" name="Google Shape;197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98" name="Google Shape;198;p2"/>
            <p:cNvGrpSpPr/>
            <p:nvPr/>
          </p:nvGrpSpPr>
          <p:grpSpPr>
            <a:xfrm>
              <a:off x="-151324" y="454006"/>
              <a:ext cx="122115" cy="5945205"/>
              <a:chOff x="-238874" y="454006"/>
              <a:chExt cx="122115" cy="5945205"/>
            </a:xfrm>
          </p:grpSpPr>
          <p:cxnSp>
            <p:nvCxnSpPr>
              <p:cNvPr id="199" name="Google Shape;199;p2"/>
              <p:cNvCxnSpPr/>
              <p:nvPr/>
            </p:nvCxnSpPr>
            <p:spPr>
              <a:xfrm>
                <a:off x="-177817" y="392949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00" name="Google Shape;200;p2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1" name="Google Shape;201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2" name="Google Shape;202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03" name="Google Shape;203;p2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4" name="Google Shape;204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5" name="Google Shape;205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06" name="Google Shape;206;p2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07" name="Google Shape;207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08" name="Google Shape;208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09" name="Google Shape;209;p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0" name="Google Shape;210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1" name="Google Shape;211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12" name="Google Shape;212;p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3" name="Google Shape;213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4" name="Google Shape;214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15" name="Google Shape;215;p2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6" name="Google Shape;216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7" name="Google Shape;217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18" name="Google Shape;218;p2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19" name="Google Shape;219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0" name="Google Shape;220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21" name="Google Shape;221;p2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2" name="Google Shape;222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3" name="Google Shape;223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24" name="Google Shape;224;p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5" name="Google Shape;225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6" name="Google Shape;226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27" name="Google Shape;227;p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28" name="Google Shape;228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29" name="Google Shape;229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30" name="Google Shape;230;p2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1" name="Google Shape;231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3" name="Google Shape;233;p2"/>
              <p:cNvCxnSpPr/>
              <p:nvPr/>
            </p:nvCxnSpPr>
            <p:spPr>
              <a:xfrm>
                <a:off x="-177817" y="6338154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34" name="Google Shape;234;p2"/>
            <p:cNvGrpSpPr/>
            <p:nvPr/>
          </p:nvGrpSpPr>
          <p:grpSpPr>
            <a:xfrm>
              <a:off x="9166483" y="454006"/>
              <a:ext cx="122115" cy="5945205"/>
              <a:chOff x="-238874" y="454006"/>
              <a:chExt cx="122115" cy="5945205"/>
            </a:xfrm>
          </p:grpSpPr>
          <p:cxnSp>
            <p:nvCxnSpPr>
              <p:cNvPr id="235" name="Google Shape;235;p2"/>
              <p:cNvCxnSpPr/>
              <p:nvPr/>
            </p:nvCxnSpPr>
            <p:spPr>
              <a:xfrm>
                <a:off x="-177817" y="392949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36" name="Google Shape;236;p2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37" name="Google Shape;237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38" name="Google Shape;238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39" name="Google Shape;239;p2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0" name="Google Shape;240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1" name="Google Shape;241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42" name="Google Shape;242;p2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3" name="Google Shape;243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4" name="Google Shape;244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45" name="Google Shape;245;p2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6" name="Google Shape;246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48" name="Google Shape;248;p2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49" name="Google Shape;249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51" name="Google Shape;251;p2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2" name="Google Shape;252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3" name="Google Shape;253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54" name="Google Shape;254;p2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5" name="Google Shape;255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6" name="Google Shape;256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57" name="Google Shape;257;p2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58" name="Google Shape;258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59" name="Google Shape;259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60" name="Google Shape;260;p2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1" name="Google Shape;261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2" name="Google Shape;262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63" name="Google Shape;263;p2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4" name="Google Shape;264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5" name="Google Shape;265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66" name="Google Shape;266;p2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267" name="Google Shape;267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68" name="Google Shape;268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69" name="Google Shape;269;p2"/>
              <p:cNvCxnSpPr/>
              <p:nvPr/>
            </p:nvCxnSpPr>
            <p:spPr>
              <a:xfrm>
                <a:off x="-177817" y="6338154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70" name="Google Shape;270;p2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271" name="Google Shape;271;p2"/>
              <p:cNvCxnSpPr/>
              <p:nvPr/>
            </p:nvCxnSpPr>
            <p:spPr>
              <a:xfrm>
                <a:off x="457731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p2"/>
              <p:cNvCxnSpPr/>
              <p:nvPr/>
            </p:nvCxnSpPr>
            <p:spPr>
              <a:xfrm>
                <a:off x="8684419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273" name="Google Shape;273;p2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4" name="Google Shape;274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5" name="Google Shape;275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76" name="Google Shape;276;p2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77" name="Google Shape;277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8" name="Google Shape;278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79" name="Google Shape;279;p2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0" name="Google Shape;280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1" name="Google Shape;281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82" name="Google Shape;282;p2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3" name="Google Shape;283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4" name="Google Shape;284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85" name="Google Shape;285;p2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6" name="Google Shape;286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88" name="Google Shape;288;p2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89" name="Google Shape;289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0" name="Google Shape;290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91" name="Google Shape;291;p2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2" name="Google Shape;292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3" name="Google Shape;293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94" name="Google Shape;294;p2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5" name="Google Shape;295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6" name="Google Shape;296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97" name="Google Shape;297;p2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8" name="Google Shape;298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99" name="Google Shape;299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00" name="Google Shape;300;p2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1" name="Google Shape;301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03" name="Google Shape;303;p2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04" name="Google Shape;304;p2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2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pic>
        <p:nvPicPr>
          <p:cNvPr descr="DOE_Office_Science_white.png" id="306" name="Google Shape;30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87901" y="563348"/>
            <a:ext cx="137509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307" name="Google Shape;30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582" y="406401"/>
            <a:ext cx="2404872" cy="61414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t">
  <p:cSld name="3 Content"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1"/>
          <p:cNvSpPr txBox="1"/>
          <p:nvPr>
            <p:ph idx="1" type="body"/>
          </p:nvPr>
        </p:nvSpPr>
        <p:spPr>
          <a:xfrm>
            <a:off x="432054" y="1828800"/>
            <a:ext cx="26406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96" name="Google Shape;796;p11"/>
          <p:cNvSpPr txBox="1"/>
          <p:nvPr>
            <p:ph idx="2" type="body"/>
          </p:nvPr>
        </p:nvSpPr>
        <p:spPr>
          <a:xfrm>
            <a:off x="3247401" y="1828800"/>
            <a:ext cx="2640600" cy="4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97" name="Google Shape;797;p11"/>
          <p:cNvSpPr txBox="1"/>
          <p:nvPr>
            <p:ph idx="3" type="body"/>
          </p:nvPr>
        </p:nvSpPr>
        <p:spPr>
          <a:xfrm>
            <a:off x="6043788" y="1828800"/>
            <a:ext cx="2640600" cy="4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cxnSp>
        <p:nvCxnSpPr>
          <p:cNvPr id="798" name="Google Shape;798;p11"/>
          <p:cNvCxnSpPr/>
          <p:nvPr/>
        </p:nvCxnSpPr>
        <p:spPr>
          <a:xfrm>
            <a:off x="457731" y="6873249"/>
            <a:ext cx="0" cy="12211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99" name="Google Shape;799;p11"/>
          <p:cNvCxnSpPr/>
          <p:nvPr/>
        </p:nvCxnSpPr>
        <p:spPr>
          <a:xfrm>
            <a:off x="8684419" y="6873249"/>
            <a:ext cx="0" cy="12211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800" name="Google Shape;800;p11"/>
          <p:cNvGrpSpPr/>
          <p:nvPr/>
        </p:nvGrpSpPr>
        <p:grpSpPr>
          <a:xfrm>
            <a:off x="7986158" y="6873249"/>
            <a:ext cx="152400" cy="122115"/>
            <a:chOff x="7983415" y="6582508"/>
            <a:chExt cx="152400" cy="486507"/>
          </a:xfrm>
        </p:grpSpPr>
        <p:cxnSp>
          <p:nvCxnSpPr>
            <p:cNvPr id="801" name="Google Shape;801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02" name="Google Shape;802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03" name="Google Shape;803;p11"/>
          <p:cNvGrpSpPr/>
          <p:nvPr/>
        </p:nvGrpSpPr>
        <p:grpSpPr>
          <a:xfrm>
            <a:off x="7287901" y="6873249"/>
            <a:ext cx="152400" cy="122115"/>
            <a:chOff x="7983415" y="6582508"/>
            <a:chExt cx="152400" cy="486507"/>
          </a:xfrm>
        </p:grpSpPr>
        <p:cxnSp>
          <p:nvCxnSpPr>
            <p:cNvPr id="804" name="Google Shape;804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05" name="Google Shape;805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06" name="Google Shape;806;p11"/>
          <p:cNvGrpSpPr/>
          <p:nvPr/>
        </p:nvGrpSpPr>
        <p:grpSpPr>
          <a:xfrm>
            <a:off x="6589644" y="6873249"/>
            <a:ext cx="152400" cy="122115"/>
            <a:chOff x="7983415" y="6582508"/>
            <a:chExt cx="152400" cy="486507"/>
          </a:xfrm>
        </p:grpSpPr>
        <p:cxnSp>
          <p:nvCxnSpPr>
            <p:cNvPr id="807" name="Google Shape;807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08" name="Google Shape;808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09" name="Google Shape;809;p11"/>
          <p:cNvGrpSpPr/>
          <p:nvPr/>
        </p:nvGrpSpPr>
        <p:grpSpPr>
          <a:xfrm>
            <a:off x="5891387" y="6873249"/>
            <a:ext cx="152400" cy="122115"/>
            <a:chOff x="7983415" y="6582508"/>
            <a:chExt cx="152400" cy="486507"/>
          </a:xfrm>
        </p:grpSpPr>
        <p:cxnSp>
          <p:nvCxnSpPr>
            <p:cNvPr id="810" name="Google Shape;810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11" name="Google Shape;811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12" name="Google Shape;812;p11"/>
          <p:cNvGrpSpPr/>
          <p:nvPr/>
        </p:nvGrpSpPr>
        <p:grpSpPr>
          <a:xfrm>
            <a:off x="5193130" y="6873249"/>
            <a:ext cx="152400" cy="122115"/>
            <a:chOff x="7983415" y="6582508"/>
            <a:chExt cx="152400" cy="486507"/>
          </a:xfrm>
        </p:grpSpPr>
        <p:cxnSp>
          <p:nvCxnSpPr>
            <p:cNvPr id="813" name="Google Shape;813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14" name="Google Shape;814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15" name="Google Shape;815;p11"/>
          <p:cNvGrpSpPr/>
          <p:nvPr/>
        </p:nvGrpSpPr>
        <p:grpSpPr>
          <a:xfrm>
            <a:off x="4494873" y="6873249"/>
            <a:ext cx="152400" cy="122115"/>
            <a:chOff x="7983415" y="6582508"/>
            <a:chExt cx="152400" cy="486507"/>
          </a:xfrm>
        </p:grpSpPr>
        <p:cxnSp>
          <p:nvCxnSpPr>
            <p:cNvPr id="816" name="Google Shape;816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17" name="Google Shape;817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18" name="Google Shape;818;p11"/>
          <p:cNvGrpSpPr/>
          <p:nvPr/>
        </p:nvGrpSpPr>
        <p:grpSpPr>
          <a:xfrm>
            <a:off x="3796616" y="6873249"/>
            <a:ext cx="152400" cy="122115"/>
            <a:chOff x="7983415" y="6582508"/>
            <a:chExt cx="152400" cy="486507"/>
          </a:xfrm>
        </p:grpSpPr>
        <p:cxnSp>
          <p:nvCxnSpPr>
            <p:cNvPr id="819" name="Google Shape;819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20" name="Google Shape;820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21" name="Google Shape;821;p11"/>
          <p:cNvGrpSpPr/>
          <p:nvPr/>
        </p:nvGrpSpPr>
        <p:grpSpPr>
          <a:xfrm>
            <a:off x="3098359" y="6873249"/>
            <a:ext cx="152400" cy="122115"/>
            <a:chOff x="7983415" y="6582508"/>
            <a:chExt cx="152400" cy="486507"/>
          </a:xfrm>
        </p:grpSpPr>
        <p:cxnSp>
          <p:nvCxnSpPr>
            <p:cNvPr id="822" name="Google Shape;822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23" name="Google Shape;823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24" name="Google Shape;824;p11"/>
          <p:cNvGrpSpPr/>
          <p:nvPr/>
        </p:nvGrpSpPr>
        <p:grpSpPr>
          <a:xfrm>
            <a:off x="2400102" y="6873249"/>
            <a:ext cx="152400" cy="122115"/>
            <a:chOff x="7983415" y="6582508"/>
            <a:chExt cx="152400" cy="486507"/>
          </a:xfrm>
        </p:grpSpPr>
        <p:cxnSp>
          <p:nvCxnSpPr>
            <p:cNvPr id="825" name="Google Shape;825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26" name="Google Shape;826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27" name="Google Shape;827;p11"/>
          <p:cNvGrpSpPr/>
          <p:nvPr/>
        </p:nvGrpSpPr>
        <p:grpSpPr>
          <a:xfrm>
            <a:off x="1701845" y="6873249"/>
            <a:ext cx="152400" cy="122115"/>
            <a:chOff x="7983415" y="6582508"/>
            <a:chExt cx="152400" cy="486507"/>
          </a:xfrm>
        </p:grpSpPr>
        <p:cxnSp>
          <p:nvCxnSpPr>
            <p:cNvPr id="828" name="Google Shape;828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29" name="Google Shape;829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30" name="Google Shape;830;p11"/>
          <p:cNvGrpSpPr/>
          <p:nvPr/>
        </p:nvGrpSpPr>
        <p:grpSpPr>
          <a:xfrm>
            <a:off x="1003588" y="6873249"/>
            <a:ext cx="152400" cy="122115"/>
            <a:chOff x="7983415" y="6582508"/>
            <a:chExt cx="152400" cy="486507"/>
          </a:xfrm>
        </p:grpSpPr>
        <p:cxnSp>
          <p:nvCxnSpPr>
            <p:cNvPr id="831" name="Google Shape;831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32" name="Google Shape;832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cxnSp>
        <p:nvCxnSpPr>
          <p:cNvPr id="833" name="Google Shape;833;p11"/>
          <p:cNvCxnSpPr/>
          <p:nvPr/>
        </p:nvCxnSpPr>
        <p:spPr>
          <a:xfrm>
            <a:off x="-90267" y="392950"/>
            <a:ext cx="0" cy="12211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834" name="Google Shape;834;p11"/>
          <p:cNvGrpSpPr/>
          <p:nvPr/>
        </p:nvGrpSpPr>
        <p:grpSpPr>
          <a:xfrm rot="5400000">
            <a:off x="-166467" y="5940710"/>
            <a:ext cx="152400" cy="122115"/>
            <a:chOff x="7983415" y="6582508"/>
            <a:chExt cx="152400" cy="486507"/>
          </a:xfrm>
        </p:grpSpPr>
        <p:cxnSp>
          <p:nvCxnSpPr>
            <p:cNvPr id="835" name="Google Shape;835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36" name="Google Shape;836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37" name="Google Shape;837;p11"/>
          <p:cNvGrpSpPr/>
          <p:nvPr/>
        </p:nvGrpSpPr>
        <p:grpSpPr>
          <a:xfrm rot="5400000">
            <a:off x="-166467" y="5467068"/>
            <a:ext cx="152400" cy="122115"/>
            <a:chOff x="7983415" y="6582508"/>
            <a:chExt cx="152400" cy="486507"/>
          </a:xfrm>
        </p:grpSpPr>
        <p:cxnSp>
          <p:nvCxnSpPr>
            <p:cNvPr id="838" name="Google Shape;838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39" name="Google Shape;839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40" name="Google Shape;840;p11"/>
          <p:cNvGrpSpPr/>
          <p:nvPr/>
        </p:nvGrpSpPr>
        <p:grpSpPr>
          <a:xfrm rot="5400000">
            <a:off x="-166467" y="4993426"/>
            <a:ext cx="152400" cy="122115"/>
            <a:chOff x="7983415" y="6582508"/>
            <a:chExt cx="152400" cy="486507"/>
          </a:xfrm>
        </p:grpSpPr>
        <p:cxnSp>
          <p:nvCxnSpPr>
            <p:cNvPr id="841" name="Google Shape;841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42" name="Google Shape;842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43" name="Google Shape;843;p11"/>
          <p:cNvGrpSpPr/>
          <p:nvPr/>
        </p:nvGrpSpPr>
        <p:grpSpPr>
          <a:xfrm rot="5400000">
            <a:off x="-166467" y="4519784"/>
            <a:ext cx="152400" cy="122115"/>
            <a:chOff x="7983415" y="6582508"/>
            <a:chExt cx="152400" cy="486507"/>
          </a:xfrm>
        </p:grpSpPr>
        <p:cxnSp>
          <p:nvCxnSpPr>
            <p:cNvPr id="844" name="Google Shape;844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45" name="Google Shape;845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46" name="Google Shape;846;p11"/>
          <p:cNvGrpSpPr/>
          <p:nvPr/>
        </p:nvGrpSpPr>
        <p:grpSpPr>
          <a:xfrm rot="5400000">
            <a:off x="-166467" y="4046142"/>
            <a:ext cx="152400" cy="122115"/>
            <a:chOff x="7983415" y="6582508"/>
            <a:chExt cx="152400" cy="486507"/>
          </a:xfrm>
        </p:grpSpPr>
        <p:cxnSp>
          <p:nvCxnSpPr>
            <p:cNvPr id="847" name="Google Shape;847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48" name="Google Shape;848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49" name="Google Shape;849;p11"/>
          <p:cNvGrpSpPr/>
          <p:nvPr/>
        </p:nvGrpSpPr>
        <p:grpSpPr>
          <a:xfrm rot="5400000">
            <a:off x="-166467" y="3572500"/>
            <a:ext cx="152400" cy="122115"/>
            <a:chOff x="7983415" y="6582508"/>
            <a:chExt cx="152400" cy="486507"/>
          </a:xfrm>
        </p:grpSpPr>
        <p:cxnSp>
          <p:nvCxnSpPr>
            <p:cNvPr id="850" name="Google Shape;850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51" name="Google Shape;851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52" name="Google Shape;852;p11"/>
          <p:cNvGrpSpPr/>
          <p:nvPr/>
        </p:nvGrpSpPr>
        <p:grpSpPr>
          <a:xfrm rot="5400000">
            <a:off x="-166467" y="3098858"/>
            <a:ext cx="152400" cy="122115"/>
            <a:chOff x="7983415" y="6582508"/>
            <a:chExt cx="152400" cy="486507"/>
          </a:xfrm>
        </p:grpSpPr>
        <p:cxnSp>
          <p:nvCxnSpPr>
            <p:cNvPr id="853" name="Google Shape;853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54" name="Google Shape;854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55" name="Google Shape;855;p11"/>
          <p:cNvGrpSpPr/>
          <p:nvPr/>
        </p:nvGrpSpPr>
        <p:grpSpPr>
          <a:xfrm rot="5400000">
            <a:off x="-166467" y="2625216"/>
            <a:ext cx="152400" cy="122115"/>
            <a:chOff x="7983415" y="6582508"/>
            <a:chExt cx="152400" cy="486507"/>
          </a:xfrm>
        </p:grpSpPr>
        <p:cxnSp>
          <p:nvCxnSpPr>
            <p:cNvPr id="856" name="Google Shape;856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57" name="Google Shape;857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58" name="Google Shape;858;p11"/>
          <p:cNvGrpSpPr/>
          <p:nvPr/>
        </p:nvGrpSpPr>
        <p:grpSpPr>
          <a:xfrm rot="5400000">
            <a:off x="-166467" y="2151574"/>
            <a:ext cx="152400" cy="122115"/>
            <a:chOff x="7983415" y="6582508"/>
            <a:chExt cx="152400" cy="486507"/>
          </a:xfrm>
        </p:grpSpPr>
        <p:cxnSp>
          <p:nvCxnSpPr>
            <p:cNvPr id="859" name="Google Shape;859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60" name="Google Shape;860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61" name="Google Shape;861;p11"/>
          <p:cNvGrpSpPr/>
          <p:nvPr/>
        </p:nvGrpSpPr>
        <p:grpSpPr>
          <a:xfrm rot="5400000">
            <a:off x="-166467" y="1677932"/>
            <a:ext cx="152400" cy="122115"/>
            <a:chOff x="7983415" y="6582508"/>
            <a:chExt cx="152400" cy="486507"/>
          </a:xfrm>
        </p:grpSpPr>
        <p:cxnSp>
          <p:nvCxnSpPr>
            <p:cNvPr id="862" name="Google Shape;862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63" name="Google Shape;863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64" name="Google Shape;864;p11"/>
          <p:cNvGrpSpPr/>
          <p:nvPr/>
        </p:nvGrpSpPr>
        <p:grpSpPr>
          <a:xfrm rot="5400000">
            <a:off x="-166467" y="997341"/>
            <a:ext cx="152400" cy="122115"/>
            <a:chOff x="7983415" y="6582508"/>
            <a:chExt cx="152400" cy="486507"/>
          </a:xfrm>
        </p:grpSpPr>
        <p:cxnSp>
          <p:nvCxnSpPr>
            <p:cNvPr id="865" name="Google Shape;865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66" name="Google Shape;866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cxnSp>
        <p:nvCxnSpPr>
          <p:cNvPr id="867" name="Google Shape;867;p11"/>
          <p:cNvCxnSpPr/>
          <p:nvPr/>
        </p:nvCxnSpPr>
        <p:spPr>
          <a:xfrm>
            <a:off x="-90267" y="6338155"/>
            <a:ext cx="0" cy="12211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868" name="Google Shape;868;p11"/>
          <p:cNvCxnSpPr/>
          <p:nvPr/>
        </p:nvCxnSpPr>
        <p:spPr>
          <a:xfrm>
            <a:off x="9227541" y="392950"/>
            <a:ext cx="0" cy="12211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869" name="Google Shape;869;p11"/>
          <p:cNvGrpSpPr/>
          <p:nvPr/>
        </p:nvGrpSpPr>
        <p:grpSpPr>
          <a:xfrm rot="5400000">
            <a:off x="9151341" y="5940710"/>
            <a:ext cx="152400" cy="122115"/>
            <a:chOff x="7983415" y="6582508"/>
            <a:chExt cx="152400" cy="486507"/>
          </a:xfrm>
        </p:grpSpPr>
        <p:cxnSp>
          <p:nvCxnSpPr>
            <p:cNvPr id="870" name="Google Shape;870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71" name="Google Shape;871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72" name="Google Shape;872;p11"/>
          <p:cNvGrpSpPr/>
          <p:nvPr/>
        </p:nvGrpSpPr>
        <p:grpSpPr>
          <a:xfrm rot="5400000">
            <a:off x="9151341" y="5467068"/>
            <a:ext cx="152400" cy="122115"/>
            <a:chOff x="7983415" y="6582508"/>
            <a:chExt cx="152400" cy="486507"/>
          </a:xfrm>
        </p:grpSpPr>
        <p:cxnSp>
          <p:nvCxnSpPr>
            <p:cNvPr id="873" name="Google Shape;873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74" name="Google Shape;874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75" name="Google Shape;875;p11"/>
          <p:cNvGrpSpPr/>
          <p:nvPr/>
        </p:nvGrpSpPr>
        <p:grpSpPr>
          <a:xfrm rot="5400000">
            <a:off x="9151341" y="4993426"/>
            <a:ext cx="152400" cy="122115"/>
            <a:chOff x="7983415" y="6582508"/>
            <a:chExt cx="152400" cy="486507"/>
          </a:xfrm>
        </p:grpSpPr>
        <p:cxnSp>
          <p:nvCxnSpPr>
            <p:cNvPr id="876" name="Google Shape;876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78" name="Google Shape;878;p11"/>
          <p:cNvGrpSpPr/>
          <p:nvPr/>
        </p:nvGrpSpPr>
        <p:grpSpPr>
          <a:xfrm rot="5400000">
            <a:off x="9151341" y="4519784"/>
            <a:ext cx="152400" cy="122115"/>
            <a:chOff x="7983415" y="6582508"/>
            <a:chExt cx="152400" cy="486507"/>
          </a:xfrm>
        </p:grpSpPr>
        <p:cxnSp>
          <p:nvCxnSpPr>
            <p:cNvPr id="879" name="Google Shape;879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80" name="Google Shape;880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81" name="Google Shape;881;p11"/>
          <p:cNvGrpSpPr/>
          <p:nvPr/>
        </p:nvGrpSpPr>
        <p:grpSpPr>
          <a:xfrm rot="5400000">
            <a:off x="9151341" y="4046142"/>
            <a:ext cx="152400" cy="122115"/>
            <a:chOff x="7983415" y="6582508"/>
            <a:chExt cx="152400" cy="486507"/>
          </a:xfrm>
        </p:grpSpPr>
        <p:cxnSp>
          <p:nvCxnSpPr>
            <p:cNvPr id="882" name="Google Shape;882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83" name="Google Shape;883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84" name="Google Shape;884;p11"/>
          <p:cNvGrpSpPr/>
          <p:nvPr/>
        </p:nvGrpSpPr>
        <p:grpSpPr>
          <a:xfrm rot="5400000">
            <a:off x="9151341" y="3572500"/>
            <a:ext cx="152400" cy="122115"/>
            <a:chOff x="7983415" y="6582508"/>
            <a:chExt cx="152400" cy="486507"/>
          </a:xfrm>
        </p:grpSpPr>
        <p:cxnSp>
          <p:nvCxnSpPr>
            <p:cNvPr id="885" name="Google Shape;885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86" name="Google Shape;886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87" name="Google Shape;887;p11"/>
          <p:cNvGrpSpPr/>
          <p:nvPr/>
        </p:nvGrpSpPr>
        <p:grpSpPr>
          <a:xfrm rot="5400000">
            <a:off x="9151341" y="3098858"/>
            <a:ext cx="152400" cy="122115"/>
            <a:chOff x="7983415" y="6582508"/>
            <a:chExt cx="152400" cy="486507"/>
          </a:xfrm>
        </p:grpSpPr>
        <p:cxnSp>
          <p:nvCxnSpPr>
            <p:cNvPr id="888" name="Google Shape;888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89" name="Google Shape;889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90" name="Google Shape;890;p11"/>
          <p:cNvGrpSpPr/>
          <p:nvPr/>
        </p:nvGrpSpPr>
        <p:grpSpPr>
          <a:xfrm rot="5400000">
            <a:off x="9151341" y="2625216"/>
            <a:ext cx="152400" cy="122115"/>
            <a:chOff x="7983415" y="6582508"/>
            <a:chExt cx="152400" cy="486507"/>
          </a:xfrm>
        </p:grpSpPr>
        <p:cxnSp>
          <p:nvCxnSpPr>
            <p:cNvPr id="891" name="Google Shape;891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92" name="Google Shape;892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93" name="Google Shape;893;p11"/>
          <p:cNvGrpSpPr/>
          <p:nvPr/>
        </p:nvGrpSpPr>
        <p:grpSpPr>
          <a:xfrm rot="5400000">
            <a:off x="9151341" y="2151574"/>
            <a:ext cx="152400" cy="122115"/>
            <a:chOff x="7983415" y="6582508"/>
            <a:chExt cx="152400" cy="486507"/>
          </a:xfrm>
        </p:grpSpPr>
        <p:cxnSp>
          <p:nvCxnSpPr>
            <p:cNvPr id="894" name="Google Shape;894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95" name="Google Shape;895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96" name="Google Shape;896;p11"/>
          <p:cNvGrpSpPr/>
          <p:nvPr/>
        </p:nvGrpSpPr>
        <p:grpSpPr>
          <a:xfrm rot="5400000">
            <a:off x="9151341" y="1677932"/>
            <a:ext cx="152400" cy="122115"/>
            <a:chOff x="7983415" y="6582508"/>
            <a:chExt cx="152400" cy="486507"/>
          </a:xfrm>
        </p:grpSpPr>
        <p:cxnSp>
          <p:nvCxnSpPr>
            <p:cNvPr id="897" name="Google Shape;897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898" name="Google Shape;898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899" name="Google Shape;899;p11"/>
          <p:cNvGrpSpPr/>
          <p:nvPr/>
        </p:nvGrpSpPr>
        <p:grpSpPr>
          <a:xfrm rot="5400000">
            <a:off x="9151341" y="997341"/>
            <a:ext cx="152400" cy="122115"/>
            <a:chOff x="7983415" y="6582508"/>
            <a:chExt cx="152400" cy="486507"/>
          </a:xfrm>
        </p:grpSpPr>
        <p:cxnSp>
          <p:nvCxnSpPr>
            <p:cNvPr id="900" name="Google Shape;900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01" name="Google Shape;901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cxnSp>
        <p:nvCxnSpPr>
          <p:cNvPr id="902" name="Google Shape;902;p11"/>
          <p:cNvCxnSpPr/>
          <p:nvPr/>
        </p:nvCxnSpPr>
        <p:spPr>
          <a:xfrm>
            <a:off x="9227541" y="6338155"/>
            <a:ext cx="0" cy="12211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03" name="Google Shape;903;p11"/>
          <p:cNvCxnSpPr/>
          <p:nvPr/>
        </p:nvCxnSpPr>
        <p:spPr>
          <a:xfrm>
            <a:off x="457731" y="-141165"/>
            <a:ext cx="0" cy="12211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904" name="Google Shape;904;p11"/>
          <p:cNvCxnSpPr/>
          <p:nvPr/>
        </p:nvCxnSpPr>
        <p:spPr>
          <a:xfrm>
            <a:off x="8684419" y="-141165"/>
            <a:ext cx="0" cy="12211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905" name="Google Shape;905;p11"/>
          <p:cNvGrpSpPr/>
          <p:nvPr/>
        </p:nvGrpSpPr>
        <p:grpSpPr>
          <a:xfrm>
            <a:off x="7986158" y="-141165"/>
            <a:ext cx="152400" cy="122115"/>
            <a:chOff x="7983415" y="6582508"/>
            <a:chExt cx="152400" cy="486507"/>
          </a:xfrm>
        </p:grpSpPr>
        <p:cxnSp>
          <p:nvCxnSpPr>
            <p:cNvPr id="906" name="Google Shape;906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07" name="Google Shape;907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08" name="Google Shape;908;p11"/>
          <p:cNvGrpSpPr/>
          <p:nvPr/>
        </p:nvGrpSpPr>
        <p:grpSpPr>
          <a:xfrm>
            <a:off x="7287901" y="-141165"/>
            <a:ext cx="152400" cy="122115"/>
            <a:chOff x="7983415" y="6582508"/>
            <a:chExt cx="152400" cy="486507"/>
          </a:xfrm>
        </p:grpSpPr>
        <p:cxnSp>
          <p:nvCxnSpPr>
            <p:cNvPr id="909" name="Google Shape;909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10" name="Google Shape;910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11" name="Google Shape;911;p11"/>
          <p:cNvGrpSpPr/>
          <p:nvPr/>
        </p:nvGrpSpPr>
        <p:grpSpPr>
          <a:xfrm>
            <a:off x="6589644" y="-141165"/>
            <a:ext cx="152400" cy="122115"/>
            <a:chOff x="7983415" y="6582508"/>
            <a:chExt cx="152400" cy="486507"/>
          </a:xfrm>
        </p:grpSpPr>
        <p:cxnSp>
          <p:nvCxnSpPr>
            <p:cNvPr id="912" name="Google Shape;912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13" name="Google Shape;913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14" name="Google Shape;914;p11"/>
          <p:cNvGrpSpPr/>
          <p:nvPr/>
        </p:nvGrpSpPr>
        <p:grpSpPr>
          <a:xfrm>
            <a:off x="5891387" y="-141165"/>
            <a:ext cx="152400" cy="122115"/>
            <a:chOff x="7983415" y="6582508"/>
            <a:chExt cx="152400" cy="486507"/>
          </a:xfrm>
        </p:grpSpPr>
        <p:cxnSp>
          <p:nvCxnSpPr>
            <p:cNvPr id="915" name="Google Shape;915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16" name="Google Shape;916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17" name="Google Shape;917;p11"/>
          <p:cNvGrpSpPr/>
          <p:nvPr/>
        </p:nvGrpSpPr>
        <p:grpSpPr>
          <a:xfrm>
            <a:off x="5193130" y="-141165"/>
            <a:ext cx="152400" cy="122115"/>
            <a:chOff x="7983415" y="6582508"/>
            <a:chExt cx="152400" cy="486507"/>
          </a:xfrm>
        </p:grpSpPr>
        <p:cxnSp>
          <p:nvCxnSpPr>
            <p:cNvPr id="918" name="Google Shape;918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19" name="Google Shape;919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20" name="Google Shape;920;p11"/>
          <p:cNvGrpSpPr/>
          <p:nvPr/>
        </p:nvGrpSpPr>
        <p:grpSpPr>
          <a:xfrm>
            <a:off x="4494873" y="-141165"/>
            <a:ext cx="152400" cy="122115"/>
            <a:chOff x="7983415" y="6582508"/>
            <a:chExt cx="152400" cy="486507"/>
          </a:xfrm>
        </p:grpSpPr>
        <p:cxnSp>
          <p:nvCxnSpPr>
            <p:cNvPr id="921" name="Google Shape;921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22" name="Google Shape;922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23" name="Google Shape;923;p11"/>
          <p:cNvGrpSpPr/>
          <p:nvPr/>
        </p:nvGrpSpPr>
        <p:grpSpPr>
          <a:xfrm>
            <a:off x="3796616" y="-141165"/>
            <a:ext cx="152400" cy="122115"/>
            <a:chOff x="7983415" y="6582508"/>
            <a:chExt cx="152400" cy="486507"/>
          </a:xfrm>
        </p:grpSpPr>
        <p:cxnSp>
          <p:nvCxnSpPr>
            <p:cNvPr id="924" name="Google Shape;924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25" name="Google Shape;925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26" name="Google Shape;926;p11"/>
          <p:cNvGrpSpPr/>
          <p:nvPr/>
        </p:nvGrpSpPr>
        <p:grpSpPr>
          <a:xfrm>
            <a:off x="3098359" y="-141165"/>
            <a:ext cx="152400" cy="122115"/>
            <a:chOff x="7983415" y="6582508"/>
            <a:chExt cx="152400" cy="486507"/>
          </a:xfrm>
        </p:grpSpPr>
        <p:cxnSp>
          <p:nvCxnSpPr>
            <p:cNvPr id="927" name="Google Shape;927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28" name="Google Shape;928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29" name="Google Shape;929;p11"/>
          <p:cNvGrpSpPr/>
          <p:nvPr/>
        </p:nvGrpSpPr>
        <p:grpSpPr>
          <a:xfrm>
            <a:off x="2400102" y="-141165"/>
            <a:ext cx="152400" cy="122115"/>
            <a:chOff x="7983415" y="6582508"/>
            <a:chExt cx="152400" cy="486507"/>
          </a:xfrm>
        </p:grpSpPr>
        <p:cxnSp>
          <p:nvCxnSpPr>
            <p:cNvPr id="930" name="Google Shape;930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31" name="Google Shape;931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32" name="Google Shape;932;p11"/>
          <p:cNvGrpSpPr/>
          <p:nvPr/>
        </p:nvGrpSpPr>
        <p:grpSpPr>
          <a:xfrm>
            <a:off x="1701845" y="-141165"/>
            <a:ext cx="152400" cy="122115"/>
            <a:chOff x="7983415" y="6582508"/>
            <a:chExt cx="152400" cy="486507"/>
          </a:xfrm>
        </p:grpSpPr>
        <p:cxnSp>
          <p:nvCxnSpPr>
            <p:cNvPr id="933" name="Google Shape;933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34" name="Google Shape;934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935" name="Google Shape;935;p11"/>
          <p:cNvGrpSpPr/>
          <p:nvPr/>
        </p:nvGrpSpPr>
        <p:grpSpPr>
          <a:xfrm>
            <a:off x="1003588" y="-141165"/>
            <a:ext cx="152400" cy="122115"/>
            <a:chOff x="7983415" y="6582508"/>
            <a:chExt cx="152400" cy="486507"/>
          </a:xfrm>
        </p:grpSpPr>
        <p:cxnSp>
          <p:nvCxnSpPr>
            <p:cNvPr id="936" name="Google Shape;936;p11"/>
            <p:cNvCxnSpPr/>
            <p:nvPr/>
          </p:nvCxnSpPr>
          <p:spPr>
            <a:xfrm>
              <a:off x="81358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937" name="Google Shape;937;p11"/>
            <p:cNvCxnSpPr/>
            <p:nvPr/>
          </p:nvCxnSpPr>
          <p:spPr>
            <a:xfrm>
              <a:off x="7983415" y="6582508"/>
              <a:ext cx="0" cy="4865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sp>
        <p:nvSpPr>
          <p:cNvPr id="938" name="Google Shape;938;p11"/>
          <p:cNvSpPr txBox="1"/>
          <p:nvPr>
            <p:ph type="title"/>
          </p:nvPr>
        </p:nvSpPr>
        <p:spPr>
          <a:xfrm>
            <a:off x="430214" y="457200"/>
            <a:ext cx="8229599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9" name="Google Shape;939;p11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0" name="Google Shape;940;p11"/>
          <p:cNvSpPr txBox="1"/>
          <p:nvPr/>
        </p:nvSpPr>
        <p:spPr>
          <a:xfrm>
            <a:off x="374904" y="6355775"/>
            <a:ext cx="715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C8F"/>
                </a:solidFill>
              </a:rPr>
              <a:t>Presentation Title | BERKELEY LAB</a:t>
            </a:r>
            <a:endParaRPr sz="700"/>
          </a:p>
        </p:txBody>
      </p:sp>
      <p:sp>
        <p:nvSpPr>
          <p:cNvPr id="941" name="Google Shape;941;p11"/>
          <p:cNvSpPr txBox="1"/>
          <p:nvPr>
            <p:ph idx="4" type="subTitle"/>
          </p:nvPr>
        </p:nvSpPr>
        <p:spPr>
          <a:xfrm>
            <a:off x="457200" y="1143000"/>
            <a:ext cx="8229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6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6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12"/>
          <p:cNvSpPr txBox="1"/>
          <p:nvPr>
            <p:ph idx="1" type="body"/>
          </p:nvPr>
        </p:nvSpPr>
        <p:spPr>
          <a:xfrm>
            <a:off x="432050" y="18288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944" name="Google Shape;944;p12"/>
          <p:cNvSpPr txBox="1"/>
          <p:nvPr>
            <p:ph idx="2" type="body"/>
          </p:nvPr>
        </p:nvSpPr>
        <p:spPr>
          <a:xfrm>
            <a:off x="4648198" y="1828800"/>
            <a:ext cx="4038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945" name="Google Shape;945;p12"/>
          <p:cNvSpPr txBox="1"/>
          <p:nvPr>
            <p:ph type="title"/>
          </p:nvPr>
        </p:nvSpPr>
        <p:spPr>
          <a:xfrm>
            <a:off x="432053" y="45720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6" name="Google Shape;946;p12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7" name="Google Shape;947;p12"/>
          <p:cNvSpPr txBox="1"/>
          <p:nvPr/>
        </p:nvSpPr>
        <p:spPr>
          <a:xfrm>
            <a:off x="374904" y="6355775"/>
            <a:ext cx="715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C8F"/>
                </a:solidFill>
              </a:rPr>
              <a:t>Presentation Title | BERKELEY LAB</a:t>
            </a:r>
            <a:endParaRPr sz="700"/>
          </a:p>
        </p:txBody>
      </p:sp>
      <p:sp>
        <p:nvSpPr>
          <p:cNvPr id="948" name="Google Shape;948;p12"/>
          <p:cNvSpPr txBox="1"/>
          <p:nvPr>
            <p:ph idx="3" type="subTitle"/>
          </p:nvPr>
        </p:nvSpPr>
        <p:spPr>
          <a:xfrm>
            <a:off x="457200" y="1143000"/>
            <a:ext cx="8229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6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6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3"/>
          <p:cNvSpPr txBox="1"/>
          <p:nvPr>
            <p:ph idx="1" type="body"/>
          </p:nvPr>
        </p:nvSpPr>
        <p:spPr>
          <a:xfrm>
            <a:off x="432054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1148"/>
              <a:buNone/>
              <a:defRPr b="1" sz="135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1020"/>
              <a:buNone/>
              <a:defRPr b="1" sz="1200"/>
            </a:lvl4pPr>
            <a:lvl5pPr indent="-228600" lvl="4" marL="22860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1" name="Google Shape;951;p13"/>
          <p:cNvSpPr txBox="1"/>
          <p:nvPr>
            <p:ph idx="2" type="body"/>
          </p:nvPr>
        </p:nvSpPr>
        <p:spPr>
          <a:xfrm>
            <a:off x="432054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952" name="Google Shape;952;p13"/>
          <p:cNvSpPr txBox="1"/>
          <p:nvPr>
            <p:ph idx="3" type="body"/>
          </p:nvPr>
        </p:nvSpPr>
        <p:spPr>
          <a:xfrm>
            <a:off x="4645026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2"/>
                </a:solidFill>
              </a:defRPr>
            </a:lvl1pPr>
            <a:lvl2pPr indent="-228600" lvl="1" marL="9144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spcBef>
                <a:spcPts val="400"/>
              </a:spcBef>
              <a:spcAft>
                <a:spcPts val="0"/>
              </a:spcAft>
              <a:buSzPts val="1148"/>
              <a:buNone/>
              <a:defRPr b="1" sz="1350"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SzPts val="1020"/>
              <a:buNone/>
              <a:defRPr b="1" sz="1200"/>
            </a:lvl4pPr>
            <a:lvl5pPr indent="-228600" lvl="4" marL="2286000" rtl="0" algn="l">
              <a:spcBef>
                <a:spcPts val="24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3" name="Google Shape;953;p13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»"/>
              <a:defRPr sz="1400"/>
            </a:lvl5pPr>
            <a:lvl6pPr indent="-3175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954" name="Google Shape;954;p13"/>
          <p:cNvSpPr txBox="1"/>
          <p:nvPr>
            <p:ph type="title"/>
          </p:nvPr>
        </p:nvSpPr>
        <p:spPr>
          <a:xfrm>
            <a:off x="430214" y="45720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13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6" name="Google Shape;956;p13"/>
          <p:cNvSpPr txBox="1"/>
          <p:nvPr/>
        </p:nvSpPr>
        <p:spPr>
          <a:xfrm>
            <a:off x="374904" y="6355775"/>
            <a:ext cx="715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C8F"/>
                </a:solidFill>
              </a:rPr>
              <a:t>Presentation Title | BERKELEY LAB</a:t>
            </a:r>
            <a:endParaRPr sz="700"/>
          </a:p>
        </p:txBody>
      </p:sp>
      <p:sp>
        <p:nvSpPr>
          <p:cNvPr id="957" name="Google Shape;957;p13"/>
          <p:cNvSpPr txBox="1"/>
          <p:nvPr>
            <p:ph idx="5" type="subTitle"/>
          </p:nvPr>
        </p:nvSpPr>
        <p:spPr>
          <a:xfrm>
            <a:off x="457200" y="1143000"/>
            <a:ext cx="8229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20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36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36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">
  <p:cSld name="4 Content"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4"/>
          <p:cNvSpPr txBox="1"/>
          <p:nvPr>
            <p:ph idx="1" type="body"/>
          </p:nvPr>
        </p:nvSpPr>
        <p:spPr>
          <a:xfrm>
            <a:off x="432054" y="1828800"/>
            <a:ext cx="1942371" cy="426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960" name="Google Shape;960;p14"/>
          <p:cNvSpPr txBox="1"/>
          <p:nvPr>
            <p:ph idx="2" type="body"/>
          </p:nvPr>
        </p:nvSpPr>
        <p:spPr>
          <a:xfrm>
            <a:off x="2536179" y="1828800"/>
            <a:ext cx="1942371" cy="426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961" name="Google Shape;961;p14"/>
          <p:cNvSpPr txBox="1"/>
          <p:nvPr>
            <p:ph idx="3" type="body"/>
          </p:nvPr>
        </p:nvSpPr>
        <p:spPr>
          <a:xfrm>
            <a:off x="4640304" y="1828800"/>
            <a:ext cx="1942371" cy="426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962" name="Google Shape;962;p14"/>
          <p:cNvSpPr txBox="1"/>
          <p:nvPr>
            <p:ph idx="4" type="body"/>
          </p:nvPr>
        </p:nvSpPr>
        <p:spPr>
          <a:xfrm>
            <a:off x="6744430" y="1828800"/>
            <a:ext cx="1942371" cy="426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048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grpSp>
        <p:nvGrpSpPr>
          <p:cNvPr id="963" name="Google Shape;963;p14"/>
          <p:cNvGrpSpPr/>
          <p:nvPr/>
        </p:nvGrpSpPr>
        <p:grpSpPr>
          <a:xfrm>
            <a:off x="-151324" y="-141165"/>
            <a:ext cx="9439923" cy="7136527"/>
            <a:chOff x="-151324" y="-141165"/>
            <a:chExt cx="9439923" cy="7136527"/>
          </a:xfrm>
        </p:grpSpPr>
        <p:grpSp>
          <p:nvGrpSpPr>
            <p:cNvPr id="964" name="Google Shape;964;p1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965" name="Google Shape;965;p14"/>
              <p:cNvCxnSpPr/>
              <p:nvPr/>
            </p:nvCxnSpPr>
            <p:spPr>
              <a:xfrm>
                <a:off x="457731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6" name="Google Shape;966;p14"/>
              <p:cNvCxnSpPr/>
              <p:nvPr/>
            </p:nvCxnSpPr>
            <p:spPr>
              <a:xfrm>
                <a:off x="8684419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967" name="Google Shape;967;p1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968" name="Google Shape;968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69" name="Google Shape;969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70" name="Google Shape;970;p14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971" name="Google Shape;971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2" name="Google Shape;972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73" name="Google Shape;973;p14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974" name="Google Shape;974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5" name="Google Shape;975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76" name="Google Shape;976;p14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977" name="Google Shape;977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78" name="Google Shape;978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79" name="Google Shape;979;p1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980" name="Google Shape;980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1" name="Google Shape;981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82" name="Google Shape;982;p1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983" name="Google Shape;983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4" name="Google Shape;984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85" name="Google Shape;985;p14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986" name="Google Shape;986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7" name="Google Shape;987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88" name="Google Shape;988;p14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989" name="Google Shape;989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0" name="Google Shape;990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91" name="Google Shape;991;p14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992" name="Google Shape;992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3" name="Google Shape;993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94" name="Google Shape;994;p1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995" name="Google Shape;995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6" name="Google Shape;996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97" name="Google Shape;997;p1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998" name="Google Shape;998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99" name="Google Shape;999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000" name="Google Shape;1000;p14"/>
            <p:cNvGrpSpPr/>
            <p:nvPr/>
          </p:nvGrpSpPr>
          <p:grpSpPr>
            <a:xfrm>
              <a:off x="-151324" y="454006"/>
              <a:ext cx="122115" cy="5945205"/>
              <a:chOff x="-238874" y="454006"/>
              <a:chExt cx="122115" cy="5945205"/>
            </a:xfrm>
          </p:grpSpPr>
          <p:cxnSp>
            <p:nvCxnSpPr>
              <p:cNvPr id="1001" name="Google Shape;1001;p14"/>
              <p:cNvCxnSpPr/>
              <p:nvPr/>
            </p:nvCxnSpPr>
            <p:spPr>
              <a:xfrm>
                <a:off x="-177817" y="392949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002" name="Google Shape;1002;p1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03" name="Google Shape;1003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04" name="Google Shape;1004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05" name="Google Shape;1005;p1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06" name="Google Shape;1006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07" name="Google Shape;1007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08" name="Google Shape;1008;p14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09" name="Google Shape;1009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0" name="Google Shape;1010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11" name="Google Shape;1011;p14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12" name="Google Shape;1012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3" name="Google Shape;1013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14" name="Google Shape;1014;p14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15" name="Google Shape;1015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6" name="Google Shape;1016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17" name="Google Shape;1017;p1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18" name="Google Shape;1018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9" name="Google Shape;1019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20" name="Google Shape;1020;p1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21" name="Google Shape;1021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2" name="Google Shape;1022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23" name="Google Shape;1023;p14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24" name="Google Shape;1024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5" name="Google Shape;1025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26" name="Google Shape;1026;p14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27" name="Google Shape;1027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28" name="Google Shape;1028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29" name="Google Shape;1029;p14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30" name="Google Shape;1030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31" name="Google Shape;1031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32" name="Google Shape;1032;p1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33" name="Google Shape;1033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34" name="Google Shape;1034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35" name="Google Shape;1035;p14"/>
              <p:cNvCxnSpPr/>
              <p:nvPr/>
            </p:nvCxnSpPr>
            <p:spPr>
              <a:xfrm>
                <a:off x="-177817" y="6338154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36" name="Google Shape;1036;p14"/>
            <p:cNvGrpSpPr/>
            <p:nvPr/>
          </p:nvGrpSpPr>
          <p:grpSpPr>
            <a:xfrm>
              <a:off x="9166483" y="454006"/>
              <a:ext cx="122115" cy="5945205"/>
              <a:chOff x="-238874" y="454006"/>
              <a:chExt cx="122115" cy="5945205"/>
            </a:xfrm>
          </p:grpSpPr>
          <p:cxnSp>
            <p:nvCxnSpPr>
              <p:cNvPr id="1037" name="Google Shape;1037;p14"/>
              <p:cNvCxnSpPr/>
              <p:nvPr/>
            </p:nvCxnSpPr>
            <p:spPr>
              <a:xfrm>
                <a:off x="-177817" y="392949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038" name="Google Shape;1038;p1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39" name="Google Shape;1039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40" name="Google Shape;1040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41" name="Google Shape;1041;p1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42" name="Google Shape;1042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43" name="Google Shape;1043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44" name="Google Shape;1044;p14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45" name="Google Shape;1045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46" name="Google Shape;1046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47" name="Google Shape;1047;p14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48" name="Google Shape;1048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49" name="Google Shape;1049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50" name="Google Shape;1050;p14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51" name="Google Shape;1051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52" name="Google Shape;1052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53" name="Google Shape;1053;p1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54" name="Google Shape;1054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55" name="Google Shape;1055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56" name="Google Shape;1056;p1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57" name="Google Shape;1057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58" name="Google Shape;1058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59" name="Google Shape;1059;p14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60" name="Google Shape;1060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1" name="Google Shape;1061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62" name="Google Shape;1062;p14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63" name="Google Shape;1063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4" name="Google Shape;1064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65" name="Google Shape;1065;p14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66" name="Google Shape;1066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67" name="Google Shape;1067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68" name="Google Shape;1068;p1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69" name="Google Shape;1069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0" name="Google Shape;1070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071" name="Google Shape;1071;p14"/>
              <p:cNvCxnSpPr/>
              <p:nvPr/>
            </p:nvCxnSpPr>
            <p:spPr>
              <a:xfrm>
                <a:off x="-177817" y="6338154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72" name="Google Shape;1072;p14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073" name="Google Shape;1073;p14"/>
              <p:cNvCxnSpPr/>
              <p:nvPr/>
            </p:nvCxnSpPr>
            <p:spPr>
              <a:xfrm>
                <a:off x="457731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4" name="Google Shape;1074;p14"/>
              <p:cNvCxnSpPr/>
              <p:nvPr/>
            </p:nvCxnSpPr>
            <p:spPr>
              <a:xfrm>
                <a:off x="8684419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075" name="Google Shape;1075;p1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076" name="Google Shape;1076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7" name="Google Shape;1077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78" name="Google Shape;1078;p14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079" name="Google Shape;1079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80" name="Google Shape;1080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81" name="Google Shape;1081;p14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082" name="Google Shape;1082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83" name="Google Shape;1083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84" name="Google Shape;1084;p14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085" name="Google Shape;1085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86" name="Google Shape;1086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87" name="Google Shape;1087;p1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088" name="Google Shape;1088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89" name="Google Shape;1089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90" name="Google Shape;1090;p1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091" name="Google Shape;1091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92" name="Google Shape;1092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93" name="Google Shape;1093;p14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094" name="Google Shape;1094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95" name="Google Shape;1095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96" name="Google Shape;1096;p14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097" name="Google Shape;1097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98" name="Google Shape;1098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99" name="Google Shape;1099;p14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100" name="Google Shape;1100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1" name="Google Shape;1101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02" name="Google Shape;1102;p1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103" name="Google Shape;1103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4" name="Google Shape;1104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05" name="Google Shape;1105;p1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106" name="Google Shape;1106;p1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7" name="Google Shape;1107;p1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1108" name="Google Shape;1108;p14"/>
          <p:cNvSpPr txBox="1"/>
          <p:nvPr>
            <p:ph type="title"/>
          </p:nvPr>
        </p:nvSpPr>
        <p:spPr>
          <a:xfrm>
            <a:off x="430214" y="457200"/>
            <a:ext cx="8229599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9" name="Google Shape;1109;p14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0" name="Google Shape;1110;p14"/>
          <p:cNvSpPr txBox="1"/>
          <p:nvPr/>
        </p:nvSpPr>
        <p:spPr>
          <a:xfrm>
            <a:off x="374904" y="6355775"/>
            <a:ext cx="715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C8F"/>
                </a:solidFill>
              </a:rPr>
              <a:t>Presentation Title | BERKELEY LAB</a:t>
            </a:r>
            <a:endParaRPr sz="700"/>
          </a:p>
        </p:txBody>
      </p:sp>
      <p:sp>
        <p:nvSpPr>
          <p:cNvPr id="1111" name="Google Shape;1111;p14"/>
          <p:cNvSpPr txBox="1"/>
          <p:nvPr>
            <p:ph idx="5" type="subTitle"/>
          </p:nvPr>
        </p:nvSpPr>
        <p:spPr>
          <a:xfrm>
            <a:off x="457200" y="1143000"/>
            <a:ext cx="8229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6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6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ntent">
  <p:cSld name="5 Content"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15"/>
          <p:cNvSpPr txBox="1"/>
          <p:nvPr>
            <p:ph idx="1" type="body"/>
          </p:nvPr>
        </p:nvSpPr>
        <p:spPr>
          <a:xfrm>
            <a:off x="432055" y="1828800"/>
            <a:ext cx="1523417" cy="426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114" name="Google Shape;1114;p15"/>
          <p:cNvSpPr txBox="1"/>
          <p:nvPr>
            <p:ph idx="2" type="body"/>
          </p:nvPr>
        </p:nvSpPr>
        <p:spPr>
          <a:xfrm>
            <a:off x="2114292" y="1828800"/>
            <a:ext cx="1523417" cy="426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115" name="Google Shape;1115;p15"/>
          <p:cNvSpPr txBox="1"/>
          <p:nvPr>
            <p:ph idx="3" type="body"/>
          </p:nvPr>
        </p:nvSpPr>
        <p:spPr>
          <a:xfrm>
            <a:off x="3796529" y="1828800"/>
            <a:ext cx="1523417" cy="426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116" name="Google Shape;1116;p15"/>
          <p:cNvSpPr txBox="1"/>
          <p:nvPr>
            <p:ph idx="4" type="body"/>
          </p:nvPr>
        </p:nvSpPr>
        <p:spPr>
          <a:xfrm>
            <a:off x="5478766" y="1828800"/>
            <a:ext cx="1523417" cy="426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1117" name="Google Shape;1117;p15"/>
          <p:cNvSpPr txBox="1"/>
          <p:nvPr>
            <p:ph idx="5" type="body"/>
          </p:nvPr>
        </p:nvSpPr>
        <p:spPr>
          <a:xfrm>
            <a:off x="7161003" y="1828800"/>
            <a:ext cx="1523417" cy="4261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grpSp>
        <p:nvGrpSpPr>
          <p:cNvPr id="1118" name="Google Shape;1118;p15"/>
          <p:cNvGrpSpPr/>
          <p:nvPr/>
        </p:nvGrpSpPr>
        <p:grpSpPr>
          <a:xfrm>
            <a:off x="-151324" y="-141165"/>
            <a:ext cx="9439923" cy="7136527"/>
            <a:chOff x="-151324" y="-141165"/>
            <a:chExt cx="9439923" cy="7136527"/>
          </a:xfrm>
        </p:grpSpPr>
        <p:grpSp>
          <p:nvGrpSpPr>
            <p:cNvPr id="1119" name="Google Shape;1119;p15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120" name="Google Shape;1120;p15"/>
              <p:cNvCxnSpPr/>
              <p:nvPr/>
            </p:nvCxnSpPr>
            <p:spPr>
              <a:xfrm>
                <a:off x="457731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1" name="Google Shape;1121;p15"/>
              <p:cNvCxnSpPr/>
              <p:nvPr/>
            </p:nvCxnSpPr>
            <p:spPr>
              <a:xfrm>
                <a:off x="8684419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22" name="Google Shape;1122;p1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123" name="Google Shape;1123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24" name="Google Shape;1124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25" name="Google Shape;1125;p1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126" name="Google Shape;1126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27" name="Google Shape;1127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28" name="Google Shape;1128;p15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129" name="Google Shape;1129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0" name="Google Shape;1130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31" name="Google Shape;1131;p15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132" name="Google Shape;1132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3" name="Google Shape;1133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34" name="Google Shape;1134;p15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135" name="Google Shape;1135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6" name="Google Shape;1136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37" name="Google Shape;1137;p1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138" name="Google Shape;1138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9" name="Google Shape;1139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40" name="Google Shape;1140;p1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141" name="Google Shape;1141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2" name="Google Shape;1142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43" name="Google Shape;1143;p15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144" name="Google Shape;1144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5" name="Google Shape;1145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46" name="Google Shape;1146;p15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147" name="Google Shape;1147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8" name="Google Shape;1148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49" name="Google Shape;1149;p15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150" name="Google Shape;1150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1" name="Google Shape;1151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52" name="Google Shape;1152;p1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153" name="Google Shape;1153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4" name="Google Shape;1154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55" name="Google Shape;1155;p15"/>
            <p:cNvGrpSpPr/>
            <p:nvPr/>
          </p:nvGrpSpPr>
          <p:grpSpPr>
            <a:xfrm>
              <a:off x="-151324" y="454006"/>
              <a:ext cx="122115" cy="5945205"/>
              <a:chOff x="-238874" y="454006"/>
              <a:chExt cx="122115" cy="5945205"/>
            </a:xfrm>
          </p:grpSpPr>
          <p:cxnSp>
            <p:nvCxnSpPr>
              <p:cNvPr id="1156" name="Google Shape;1156;p15"/>
              <p:cNvCxnSpPr/>
              <p:nvPr/>
            </p:nvCxnSpPr>
            <p:spPr>
              <a:xfrm>
                <a:off x="-177817" y="392949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57" name="Google Shape;1157;p15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58" name="Google Shape;1158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9" name="Google Shape;1159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60" name="Google Shape;1160;p1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61" name="Google Shape;1161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2" name="Google Shape;1162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63" name="Google Shape;1163;p1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64" name="Google Shape;1164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5" name="Google Shape;1165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66" name="Google Shape;1166;p15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67" name="Google Shape;1167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8" name="Google Shape;1168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69" name="Google Shape;1169;p15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70" name="Google Shape;1170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71" name="Google Shape;1171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72" name="Google Shape;1172;p15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73" name="Google Shape;1173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74" name="Google Shape;1174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75" name="Google Shape;1175;p1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76" name="Google Shape;1176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77" name="Google Shape;1177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78" name="Google Shape;1178;p1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79" name="Google Shape;1179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80" name="Google Shape;1180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81" name="Google Shape;1181;p15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82" name="Google Shape;1182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83" name="Google Shape;1183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84" name="Google Shape;1184;p15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85" name="Google Shape;1185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86" name="Google Shape;1186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87" name="Google Shape;1187;p15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88" name="Google Shape;1188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89" name="Google Shape;1189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90" name="Google Shape;1190;p15"/>
              <p:cNvCxnSpPr/>
              <p:nvPr/>
            </p:nvCxnSpPr>
            <p:spPr>
              <a:xfrm>
                <a:off x="-177817" y="6338154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91" name="Google Shape;1191;p15"/>
            <p:cNvGrpSpPr/>
            <p:nvPr/>
          </p:nvGrpSpPr>
          <p:grpSpPr>
            <a:xfrm>
              <a:off x="9166483" y="454006"/>
              <a:ext cx="122115" cy="5945205"/>
              <a:chOff x="-238874" y="454006"/>
              <a:chExt cx="122115" cy="5945205"/>
            </a:xfrm>
          </p:grpSpPr>
          <p:cxnSp>
            <p:nvCxnSpPr>
              <p:cNvPr id="1192" name="Google Shape;1192;p15"/>
              <p:cNvCxnSpPr/>
              <p:nvPr/>
            </p:nvCxnSpPr>
            <p:spPr>
              <a:xfrm>
                <a:off x="-177817" y="392949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193" name="Google Shape;1193;p15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94" name="Google Shape;1194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95" name="Google Shape;1195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96" name="Google Shape;1196;p15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97" name="Google Shape;1197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98" name="Google Shape;1198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99" name="Google Shape;1199;p15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200" name="Google Shape;1200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01" name="Google Shape;1201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02" name="Google Shape;1202;p15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203" name="Google Shape;1203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04" name="Google Shape;1204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05" name="Google Shape;1205;p15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206" name="Google Shape;1206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07" name="Google Shape;1207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08" name="Google Shape;1208;p15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209" name="Google Shape;1209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10" name="Google Shape;1210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11" name="Google Shape;1211;p15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212" name="Google Shape;1212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13" name="Google Shape;1213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14" name="Google Shape;1214;p15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215" name="Google Shape;1215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16" name="Google Shape;1216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17" name="Google Shape;1217;p15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218" name="Google Shape;1218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19" name="Google Shape;1219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20" name="Google Shape;1220;p15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221" name="Google Shape;1221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22" name="Google Shape;1222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23" name="Google Shape;1223;p15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224" name="Google Shape;1224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25" name="Google Shape;1225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226" name="Google Shape;1226;p15"/>
              <p:cNvCxnSpPr/>
              <p:nvPr/>
            </p:nvCxnSpPr>
            <p:spPr>
              <a:xfrm>
                <a:off x="-177817" y="6338154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227" name="Google Shape;1227;p15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228" name="Google Shape;1228;p15"/>
              <p:cNvCxnSpPr/>
              <p:nvPr/>
            </p:nvCxnSpPr>
            <p:spPr>
              <a:xfrm>
                <a:off x="457731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>
                <a:off x="8684419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230" name="Google Shape;1230;p15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31" name="Google Shape;1231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32" name="Google Shape;1232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33" name="Google Shape;1233;p15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34" name="Google Shape;1234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35" name="Google Shape;1235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36" name="Google Shape;1236;p15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37" name="Google Shape;1237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38" name="Google Shape;1238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39" name="Google Shape;1239;p15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40" name="Google Shape;1240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41" name="Google Shape;1241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42" name="Google Shape;1242;p15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43" name="Google Shape;1243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44" name="Google Shape;1244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45" name="Google Shape;1245;p15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46" name="Google Shape;1246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47" name="Google Shape;1247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48" name="Google Shape;1248;p15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49" name="Google Shape;1249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50" name="Google Shape;1250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51" name="Google Shape;1251;p15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52" name="Google Shape;1252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53" name="Google Shape;1253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54" name="Google Shape;1254;p15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55" name="Google Shape;1255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56" name="Google Shape;1256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57" name="Google Shape;1257;p15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58" name="Google Shape;1258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59" name="Google Shape;1259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60" name="Google Shape;1260;p15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61" name="Google Shape;1261;p15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62" name="Google Shape;1262;p15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1263" name="Google Shape;1263;p15"/>
          <p:cNvSpPr txBox="1"/>
          <p:nvPr>
            <p:ph type="title"/>
          </p:nvPr>
        </p:nvSpPr>
        <p:spPr>
          <a:xfrm>
            <a:off x="430214" y="457200"/>
            <a:ext cx="8229599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4" name="Google Shape;1264;p15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5" name="Google Shape;1265;p15"/>
          <p:cNvSpPr txBox="1"/>
          <p:nvPr/>
        </p:nvSpPr>
        <p:spPr>
          <a:xfrm>
            <a:off x="374904" y="6355775"/>
            <a:ext cx="715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C8F"/>
                </a:solidFill>
              </a:rPr>
              <a:t>Presentation Title | BERKELEY LAB</a:t>
            </a:r>
            <a:endParaRPr sz="700"/>
          </a:p>
        </p:txBody>
      </p:sp>
      <p:sp>
        <p:nvSpPr>
          <p:cNvPr id="1266" name="Google Shape;1266;p15"/>
          <p:cNvSpPr txBox="1"/>
          <p:nvPr>
            <p:ph idx="6" type="subTitle"/>
          </p:nvPr>
        </p:nvSpPr>
        <p:spPr>
          <a:xfrm>
            <a:off x="457200" y="1143000"/>
            <a:ext cx="8229600" cy="45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6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6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6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750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750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750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750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750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750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750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750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750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9" name="Google Shape;1269;p16"/>
          <p:cNvSpPr txBox="1"/>
          <p:nvPr/>
        </p:nvSpPr>
        <p:spPr>
          <a:xfrm>
            <a:off x="374904" y="6355775"/>
            <a:ext cx="715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C8F"/>
                </a:solidFill>
              </a:rPr>
              <a:t>Presentation Title | BERKELEY LAB</a:t>
            </a:r>
            <a:endParaRPr sz="7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/caption left" type="objTx">
  <p:cSld name="OBJECT_WITH_CAPTION_TEXT"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17"/>
          <p:cNvSpPr txBox="1"/>
          <p:nvPr>
            <p:ph type="title"/>
          </p:nvPr>
        </p:nvSpPr>
        <p:spPr>
          <a:xfrm>
            <a:off x="432054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17"/>
          <p:cNvSpPr txBox="1"/>
          <p:nvPr>
            <p:ph idx="1" type="body"/>
          </p:nvPr>
        </p:nvSpPr>
        <p:spPr>
          <a:xfrm>
            <a:off x="3575050" y="273052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273" name="Google Shape;1273;p17"/>
          <p:cNvSpPr txBox="1"/>
          <p:nvPr>
            <p:ph idx="2" type="body"/>
          </p:nvPr>
        </p:nvSpPr>
        <p:spPr>
          <a:xfrm>
            <a:off x="432054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74" name="Google Shape;1274;p17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5" name="Google Shape;1275;p17"/>
          <p:cNvSpPr txBox="1"/>
          <p:nvPr/>
        </p:nvSpPr>
        <p:spPr>
          <a:xfrm>
            <a:off x="374904" y="6355775"/>
            <a:ext cx="715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C8F"/>
                </a:solidFill>
              </a:rPr>
              <a:t>Presentation Title | BERKELEY LAB</a:t>
            </a:r>
            <a:endParaRPr sz="7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/caption right">
  <p:cSld name="Content w/caption right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8"/>
          <p:cNvSpPr txBox="1"/>
          <p:nvPr>
            <p:ph idx="1" type="body"/>
          </p:nvPr>
        </p:nvSpPr>
        <p:spPr>
          <a:xfrm>
            <a:off x="432055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1278" name="Google Shape;1278;p18"/>
          <p:cNvSpPr txBox="1"/>
          <p:nvPr>
            <p:ph idx="2" type="body"/>
          </p:nvPr>
        </p:nvSpPr>
        <p:spPr>
          <a:xfrm>
            <a:off x="568116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79" name="Google Shape;1279;p18"/>
          <p:cNvSpPr txBox="1"/>
          <p:nvPr>
            <p:ph type="title"/>
          </p:nvPr>
        </p:nvSpPr>
        <p:spPr>
          <a:xfrm>
            <a:off x="567196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0" name="Google Shape;1280;p18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1" name="Google Shape;1281;p18"/>
          <p:cNvSpPr txBox="1"/>
          <p:nvPr/>
        </p:nvSpPr>
        <p:spPr>
          <a:xfrm>
            <a:off x="374904" y="6355775"/>
            <a:ext cx="715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C8F"/>
                </a:solidFill>
              </a:rPr>
              <a:t>Presentation Title | BERKELEY LAB</a:t>
            </a:r>
            <a:endParaRPr sz="7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/dark background">
  <p:cSld name="Title Slide w/dark background"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"/>
          <p:cNvSpPr txBox="1"/>
          <p:nvPr>
            <p:ph type="ctrTitle"/>
          </p:nvPr>
        </p:nvSpPr>
        <p:spPr>
          <a:xfrm>
            <a:off x="457732" y="1134599"/>
            <a:ext cx="8226686" cy="2422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b="1" i="0" sz="4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"/>
          <p:cNvSpPr txBox="1"/>
          <p:nvPr>
            <p:ph idx="1" type="subTitle"/>
          </p:nvPr>
        </p:nvSpPr>
        <p:spPr>
          <a:xfrm>
            <a:off x="457732" y="3886202"/>
            <a:ext cx="8226680" cy="109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C8F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360"/>
              <a:buNone/>
              <a:defRPr>
                <a:solidFill>
                  <a:srgbClr val="888C8F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1360"/>
              <a:buNone/>
              <a:defRPr>
                <a:solidFill>
                  <a:srgbClr val="888C8F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C8F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C8F"/>
              </a:buClr>
              <a:buSzPts val="1500"/>
              <a:buNone/>
              <a:defRPr>
                <a:solidFill>
                  <a:srgbClr val="888C8F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C8F"/>
              </a:buClr>
              <a:buSzPts val="1500"/>
              <a:buNone/>
              <a:defRPr>
                <a:solidFill>
                  <a:srgbClr val="888C8F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C8F"/>
              </a:buClr>
              <a:buSzPts val="1500"/>
              <a:buNone/>
              <a:defRPr>
                <a:solidFill>
                  <a:srgbClr val="888C8F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C8F"/>
              </a:buClr>
              <a:buSzPts val="1500"/>
              <a:buNone/>
              <a:defRPr>
                <a:solidFill>
                  <a:srgbClr val="888C8F"/>
                </a:solidFill>
              </a:defRPr>
            </a:lvl9pPr>
          </a:lstStyle>
          <a:p/>
        </p:txBody>
      </p:sp>
      <p:grpSp>
        <p:nvGrpSpPr>
          <p:cNvPr id="312" name="Google Shape;312;p3"/>
          <p:cNvGrpSpPr/>
          <p:nvPr/>
        </p:nvGrpSpPr>
        <p:grpSpPr>
          <a:xfrm>
            <a:off x="-151324" y="-141165"/>
            <a:ext cx="9439923" cy="7136527"/>
            <a:chOff x="-151324" y="-141165"/>
            <a:chExt cx="9439923" cy="7136527"/>
          </a:xfrm>
        </p:grpSpPr>
        <p:grpSp>
          <p:nvGrpSpPr>
            <p:cNvPr id="313" name="Google Shape;313;p3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314" name="Google Shape;314;p3"/>
              <p:cNvCxnSpPr/>
              <p:nvPr/>
            </p:nvCxnSpPr>
            <p:spPr>
              <a:xfrm>
                <a:off x="457731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5" name="Google Shape;315;p3"/>
              <p:cNvCxnSpPr/>
              <p:nvPr/>
            </p:nvCxnSpPr>
            <p:spPr>
              <a:xfrm>
                <a:off x="8684419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16" name="Google Shape;316;p3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17" name="Google Shape;317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18" name="Google Shape;318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19" name="Google Shape;319;p3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0" name="Google Shape;320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1" name="Google Shape;321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22" name="Google Shape;322;p3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3" name="Google Shape;323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4" name="Google Shape;324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25" name="Google Shape;325;p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6" name="Google Shape;326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27" name="Google Shape;327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28" name="Google Shape;328;p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9" name="Google Shape;329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0" name="Google Shape;330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31" name="Google Shape;331;p3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2" name="Google Shape;332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3" name="Google Shape;333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34" name="Google Shape;334;p3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5" name="Google Shape;335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6" name="Google Shape;336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37" name="Google Shape;337;p3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38" name="Google Shape;338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9" name="Google Shape;339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40" name="Google Shape;340;p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1" name="Google Shape;341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2" name="Google Shape;342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43" name="Google Shape;343;p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4" name="Google Shape;344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46" name="Google Shape;346;p3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47" name="Google Shape;347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49" name="Google Shape;349;p3"/>
            <p:cNvGrpSpPr/>
            <p:nvPr/>
          </p:nvGrpSpPr>
          <p:grpSpPr>
            <a:xfrm>
              <a:off x="-151324" y="454006"/>
              <a:ext cx="122115" cy="5945205"/>
              <a:chOff x="-238874" y="454006"/>
              <a:chExt cx="122115" cy="5945205"/>
            </a:xfrm>
          </p:grpSpPr>
          <p:cxnSp>
            <p:nvCxnSpPr>
              <p:cNvPr id="350" name="Google Shape;350;p3"/>
              <p:cNvCxnSpPr/>
              <p:nvPr/>
            </p:nvCxnSpPr>
            <p:spPr>
              <a:xfrm>
                <a:off x="-177817" y="392949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51" name="Google Shape;351;p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2" name="Google Shape;352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53" name="Google Shape;353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54" name="Google Shape;354;p3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5" name="Google Shape;355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56" name="Google Shape;356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57" name="Google Shape;357;p3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58" name="Google Shape;358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59" name="Google Shape;359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60" name="Google Shape;360;p3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1" name="Google Shape;361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63" name="Google Shape;363;p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4" name="Google Shape;364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66" name="Google Shape;366;p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67" name="Google Shape;367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8" name="Google Shape;368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69" name="Google Shape;369;p3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0" name="Google Shape;370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1" name="Google Shape;371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72" name="Google Shape;372;p3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3" name="Google Shape;373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4" name="Google Shape;374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75" name="Google Shape;375;p3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6" name="Google Shape;376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77" name="Google Shape;377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78" name="Google Shape;378;p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79" name="Google Shape;379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0" name="Google Shape;380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81" name="Google Shape;381;p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82" name="Google Shape;382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3" name="Google Shape;383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84" name="Google Shape;384;p3"/>
              <p:cNvCxnSpPr/>
              <p:nvPr/>
            </p:nvCxnSpPr>
            <p:spPr>
              <a:xfrm>
                <a:off x="-177817" y="6338154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85" name="Google Shape;385;p3"/>
            <p:cNvGrpSpPr/>
            <p:nvPr/>
          </p:nvGrpSpPr>
          <p:grpSpPr>
            <a:xfrm>
              <a:off x="9166483" y="454006"/>
              <a:ext cx="122115" cy="5945205"/>
              <a:chOff x="-238874" y="454006"/>
              <a:chExt cx="122115" cy="5945205"/>
            </a:xfrm>
          </p:grpSpPr>
          <p:cxnSp>
            <p:nvCxnSpPr>
              <p:cNvPr id="386" name="Google Shape;386;p3"/>
              <p:cNvCxnSpPr/>
              <p:nvPr/>
            </p:nvCxnSpPr>
            <p:spPr>
              <a:xfrm>
                <a:off x="-177817" y="392949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387" name="Google Shape;387;p3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88" name="Google Shape;388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89" name="Google Shape;389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90" name="Google Shape;390;p3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1" name="Google Shape;391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2" name="Google Shape;392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93" name="Google Shape;393;p3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4" name="Google Shape;394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5" name="Google Shape;395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96" name="Google Shape;396;p3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397" name="Google Shape;397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8" name="Google Shape;398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99" name="Google Shape;399;p3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0" name="Google Shape;400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1" name="Google Shape;401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02" name="Google Shape;402;p3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3" name="Google Shape;403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4" name="Google Shape;404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05" name="Google Shape;405;p3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6" name="Google Shape;406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7" name="Google Shape;407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08" name="Google Shape;408;p3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09" name="Google Shape;409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0" name="Google Shape;410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11" name="Google Shape;411;p3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2" name="Google Shape;412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3" name="Google Shape;413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14" name="Google Shape;414;p3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5" name="Google Shape;415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6" name="Google Shape;416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17" name="Google Shape;417;p3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418" name="Google Shape;418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9" name="Google Shape;419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20" name="Google Shape;420;p3"/>
              <p:cNvCxnSpPr/>
              <p:nvPr/>
            </p:nvCxnSpPr>
            <p:spPr>
              <a:xfrm>
                <a:off x="-177817" y="6338154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21" name="Google Shape;421;p3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422" name="Google Shape;422;p3"/>
              <p:cNvCxnSpPr/>
              <p:nvPr/>
            </p:nvCxnSpPr>
            <p:spPr>
              <a:xfrm>
                <a:off x="457731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3" name="Google Shape;423;p3"/>
              <p:cNvCxnSpPr/>
              <p:nvPr/>
            </p:nvCxnSpPr>
            <p:spPr>
              <a:xfrm>
                <a:off x="8684419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24" name="Google Shape;424;p3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5" name="Google Shape;425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6" name="Google Shape;426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27" name="Google Shape;427;p3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28" name="Google Shape;428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9" name="Google Shape;429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30" name="Google Shape;430;p3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1" name="Google Shape;431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2" name="Google Shape;432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33" name="Google Shape;433;p3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4" name="Google Shape;434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5" name="Google Shape;435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36" name="Google Shape;436;p3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37" name="Google Shape;437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38" name="Google Shape;438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39" name="Google Shape;439;p3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0" name="Google Shape;440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1" name="Google Shape;441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42" name="Google Shape;442;p3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3" name="Google Shape;443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4" name="Google Shape;444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45" name="Google Shape;445;p3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6" name="Google Shape;446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47" name="Google Shape;447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48" name="Google Shape;448;p3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9" name="Google Shape;449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0" name="Google Shape;450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51" name="Google Shape;451;p3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52" name="Google Shape;452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3" name="Google Shape;453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54" name="Google Shape;454;p3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55" name="Google Shape;455;p3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6" name="Google Shape;456;p3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pic>
        <p:nvPicPr>
          <p:cNvPr descr="A picture containing drawing&#10;&#10;Description automatically generated" id="457" name="Google Shape;45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0" y="477734"/>
            <a:ext cx="2404872" cy="542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E_Office_Science_white.png" id="458" name="Google Shape;4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7901" y="563348"/>
            <a:ext cx="137509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lt1"/>
                </a:solidFill>
              </a:defRPr>
            </a:lvl1pPr>
            <a:lvl2pPr lvl="1">
              <a:buNone/>
              <a:defRPr sz="1300">
                <a:solidFill>
                  <a:schemeClr val="lt1"/>
                </a:solidFill>
              </a:defRPr>
            </a:lvl2pPr>
            <a:lvl3pPr lvl="2">
              <a:buNone/>
              <a:defRPr sz="1300">
                <a:solidFill>
                  <a:schemeClr val="lt1"/>
                </a:solidFill>
              </a:defRPr>
            </a:lvl3pPr>
            <a:lvl4pPr lvl="3">
              <a:buNone/>
              <a:defRPr sz="1300">
                <a:solidFill>
                  <a:schemeClr val="lt1"/>
                </a:solidFill>
              </a:defRPr>
            </a:lvl4pPr>
            <a:lvl5pPr lvl="4">
              <a:buNone/>
              <a:defRPr sz="1300">
                <a:solidFill>
                  <a:schemeClr val="lt1"/>
                </a:solidFill>
              </a:defRPr>
            </a:lvl5pPr>
            <a:lvl6pPr lvl="5">
              <a:buNone/>
              <a:defRPr sz="1300">
                <a:solidFill>
                  <a:schemeClr val="lt1"/>
                </a:solidFill>
              </a:defRPr>
            </a:lvl6pPr>
            <a:lvl7pPr lvl="6">
              <a:buNone/>
              <a:defRPr sz="1300">
                <a:solidFill>
                  <a:schemeClr val="lt1"/>
                </a:solidFill>
              </a:defRPr>
            </a:lvl7pPr>
            <a:lvl8pPr lvl="7">
              <a:buNone/>
              <a:defRPr sz="1300">
                <a:solidFill>
                  <a:schemeClr val="lt1"/>
                </a:solidFill>
              </a:defRPr>
            </a:lvl8pPr>
            <a:lvl9pPr lvl="8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/image">
  <p:cSld name="Title Slide w/image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"/>
          <p:cNvSpPr txBox="1"/>
          <p:nvPr>
            <p:ph type="ctrTitle"/>
          </p:nvPr>
        </p:nvSpPr>
        <p:spPr>
          <a:xfrm>
            <a:off x="455294" y="1784906"/>
            <a:ext cx="8226687" cy="8099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50"/>
              <a:buFont typeface="Arial"/>
              <a:buNone/>
              <a:defRPr sz="405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4"/>
          <p:cNvSpPr txBox="1"/>
          <p:nvPr>
            <p:ph idx="1" type="subTitle"/>
          </p:nvPr>
        </p:nvSpPr>
        <p:spPr>
          <a:xfrm>
            <a:off x="455294" y="2762473"/>
            <a:ext cx="8226687" cy="357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88C8F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SzPts val="1360"/>
              <a:buNone/>
              <a:defRPr>
                <a:solidFill>
                  <a:srgbClr val="888C8F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1360"/>
              <a:buNone/>
              <a:defRPr>
                <a:solidFill>
                  <a:srgbClr val="888C8F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C8F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C8F"/>
              </a:buClr>
              <a:buSzPts val="1500"/>
              <a:buNone/>
              <a:defRPr>
                <a:solidFill>
                  <a:srgbClr val="888C8F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C8F"/>
              </a:buClr>
              <a:buSzPts val="1500"/>
              <a:buNone/>
              <a:defRPr>
                <a:solidFill>
                  <a:srgbClr val="888C8F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C8F"/>
              </a:buClr>
              <a:buSzPts val="1500"/>
              <a:buNone/>
              <a:defRPr>
                <a:solidFill>
                  <a:srgbClr val="888C8F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C8F"/>
              </a:buClr>
              <a:buSzPts val="1500"/>
              <a:buNone/>
              <a:defRPr>
                <a:solidFill>
                  <a:srgbClr val="888C8F"/>
                </a:solidFill>
              </a:defRPr>
            </a:lvl9pPr>
          </a:lstStyle>
          <a:p/>
        </p:txBody>
      </p:sp>
      <p:grpSp>
        <p:nvGrpSpPr>
          <p:cNvPr id="463" name="Google Shape;463;p4"/>
          <p:cNvGrpSpPr/>
          <p:nvPr/>
        </p:nvGrpSpPr>
        <p:grpSpPr>
          <a:xfrm>
            <a:off x="-151324" y="-141165"/>
            <a:ext cx="9439923" cy="7136527"/>
            <a:chOff x="-151324" y="-141165"/>
            <a:chExt cx="9439923" cy="7136527"/>
          </a:xfrm>
        </p:grpSpPr>
        <p:grpSp>
          <p:nvGrpSpPr>
            <p:cNvPr id="464" name="Google Shape;464;p4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465" name="Google Shape;465;p4"/>
              <p:cNvCxnSpPr/>
              <p:nvPr/>
            </p:nvCxnSpPr>
            <p:spPr>
              <a:xfrm>
                <a:off x="457731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6" name="Google Shape;466;p4"/>
              <p:cNvCxnSpPr/>
              <p:nvPr/>
            </p:nvCxnSpPr>
            <p:spPr>
              <a:xfrm>
                <a:off x="8684419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467" name="Google Shape;467;p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68" name="Google Shape;468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69" name="Google Shape;469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70" name="Google Shape;470;p4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71" name="Google Shape;471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2" name="Google Shape;472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73" name="Google Shape;473;p4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74" name="Google Shape;474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5" name="Google Shape;475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76" name="Google Shape;476;p4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77" name="Google Shape;477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78" name="Google Shape;478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79" name="Google Shape;479;p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80" name="Google Shape;480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81" name="Google Shape;481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82" name="Google Shape;482;p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83" name="Google Shape;483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84" name="Google Shape;484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85" name="Google Shape;485;p4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86" name="Google Shape;486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87" name="Google Shape;487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88" name="Google Shape;488;p4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89" name="Google Shape;489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0" name="Google Shape;490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91" name="Google Shape;491;p4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92" name="Google Shape;492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3" name="Google Shape;493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94" name="Google Shape;494;p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95" name="Google Shape;495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6" name="Google Shape;496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97" name="Google Shape;497;p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98" name="Google Shape;498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99" name="Google Shape;499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500" name="Google Shape;500;p4"/>
            <p:cNvGrpSpPr/>
            <p:nvPr/>
          </p:nvGrpSpPr>
          <p:grpSpPr>
            <a:xfrm>
              <a:off x="-151324" y="454006"/>
              <a:ext cx="122115" cy="5945205"/>
              <a:chOff x="-238874" y="454006"/>
              <a:chExt cx="122115" cy="5945205"/>
            </a:xfrm>
          </p:grpSpPr>
          <p:cxnSp>
            <p:nvCxnSpPr>
              <p:cNvPr id="501" name="Google Shape;501;p4"/>
              <p:cNvCxnSpPr/>
              <p:nvPr/>
            </p:nvCxnSpPr>
            <p:spPr>
              <a:xfrm>
                <a:off x="-177817" y="392949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02" name="Google Shape;502;p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03" name="Google Shape;503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4" name="Google Shape;504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05" name="Google Shape;505;p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06" name="Google Shape;506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07" name="Google Shape;507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08" name="Google Shape;508;p4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09" name="Google Shape;509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0" name="Google Shape;510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11" name="Google Shape;511;p4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12" name="Google Shape;512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3" name="Google Shape;513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14" name="Google Shape;514;p4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15" name="Google Shape;515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6" name="Google Shape;516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17" name="Google Shape;517;p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18" name="Google Shape;518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19" name="Google Shape;519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20" name="Google Shape;520;p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21" name="Google Shape;521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2" name="Google Shape;522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23" name="Google Shape;523;p4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24" name="Google Shape;524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5" name="Google Shape;525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26" name="Google Shape;526;p4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27" name="Google Shape;527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28" name="Google Shape;528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29" name="Google Shape;529;p4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30" name="Google Shape;530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31" name="Google Shape;531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32" name="Google Shape;532;p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33" name="Google Shape;533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34" name="Google Shape;534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35" name="Google Shape;535;p4"/>
              <p:cNvCxnSpPr/>
              <p:nvPr/>
            </p:nvCxnSpPr>
            <p:spPr>
              <a:xfrm>
                <a:off x="-177817" y="6338154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36" name="Google Shape;536;p4"/>
            <p:cNvGrpSpPr/>
            <p:nvPr/>
          </p:nvGrpSpPr>
          <p:grpSpPr>
            <a:xfrm>
              <a:off x="9166483" y="454006"/>
              <a:ext cx="122115" cy="5945205"/>
              <a:chOff x="-238874" y="454006"/>
              <a:chExt cx="122115" cy="5945205"/>
            </a:xfrm>
          </p:grpSpPr>
          <p:cxnSp>
            <p:nvCxnSpPr>
              <p:cNvPr id="537" name="Google Shape;537;p4"/>
              <p:cNvCxnSpPr/>
              <p:nvPr/>
            </p:nvCxnSpPr>
            <p:spPr>
              <a:xfrm>
                <a:off x="-177817" y="392949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38" name="Google Shape;538;p4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39" name="Google Shape;539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0" name="Google Shape;540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41" name="Google Shape;541;p4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42" name="Google Shape;542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3" name="Google Shape;543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44" name="Google Shape;544;p4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45" name="Google Shape;545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6" name="Google Shape;546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47" name="Google Shape;547;p4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48" name="Google Shape;548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49" name="Google Shape;549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50" name="Google Shape;550;p4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51" name="Google Shape;551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2" name="Google Shape;552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53" name="Google Shape;553;p4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54" name="Google Shape;554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5" name="Google Shape;555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56" name="Google Shape;556;p4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57" name="Google Shape;557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58" name="Google Shape;558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59" name="Google Shape;559;p4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60" name="Google Shape;560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1" name="Google Shape;561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62" name="Google Shape;562;p4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63" name="Google Shape;563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4" name="Google Shape;564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65" name="Google Shape;565;p4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66" name="Google Shape;566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7" name="Google Shape;567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68" name="Google Shape;568;p4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69" name="Google Shape;569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0" name="Google Shape;570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71" name="Google Shape;571;p4"/>
              <p:cNvCxnSpPr/>
              <p:nvPr/>
            </p:nvCxnSpPr>
            <p:spPr>
              <a:xfrm>
                <a:off x="-177817" y="6338154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72" name="Google Shape;572;p4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573" name="Google Shape;573;p4"/>
              <p:cNvCxnSpPr/>
              <p:nvPr/>
            </p:nvCxnSpPr>
            <p:spPr>
              <a:xfrm>
                <a:off x="457731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4" name="Google Shape;574;p4"/>
              <p:cNvCxnSpPr/>
              <p:nvPr/>
            </p:nvCxnSpPr>
            <p:spPr>
              <a:xfrm>
                <a:off x="8684419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75" name="Google Shape;575;p4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576" name="Google Shape;576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77" name="Google Shape;577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78" name="Google Shape;578;p4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579" name="Google Shape;579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0" name="Google Shape;580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81" name="Google Shape;581;p4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582" name="Google Shape;582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3" name="Google Shape;583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84" name="Google Shape;584;p4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585" name="Google Shape;585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6" name="Google Shape;586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87" name="Google Shape;587;p4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588" name="Google Shape;588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89" name="Google Shape;589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90" name="Google Shape;590;p4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591" name="Google Shape;591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2" name="Google Shape;592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93" name="Google Shape;593;p4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594" name="Google Shape;594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5" name="Google Shape;595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96" name="Google Shape;596;p4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597" name="Google Shape;597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8" name="Google Shape;598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99" name="Google Shape;599;p4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600" name="Google Shape;600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1" name="Google Shape;601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02" name="Google Shape;602;p4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603" name="Google Shape;603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4" name="Google Shape;604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05" name="Google Shape;605;p4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606" name="Google Shape;606;p4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07" name="Google Shape;607;p4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pic>
        <p:nvPicPr>
          <p:cNvPr descr="A close up of a sign&#10;&#10;Description automatically generated" id="608" name="Google Shape;60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87768" y="566928"/>
            <a:ext cx="1371600" cy="4440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609" name="Google Shape;6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20" y="467106"/>
            <a:ext cx="2400300" cy="612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hite">
  <p:cSld name="Section Header White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"/>
          <p:cNvSpPr txBox="1"/>
          <p:nvPr>
            <p:ph type="title"/>
          </p:nvPr>
        </p:nvSpPr>
        <p:spPr>
          <a:xfrm>
            <a:off x="432055" y="1864178"/>
            <a:ext cx="822230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50"/>
              <a:buFont typeface="Arial"/>
              <a:buNone/>
              <a:defRPr b="1" i="0" sz="4050" cap="none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12" name="Google Shape;612;p5"/>
          <p:cNvCxnSpPr/>
          <p:nvPr/>
        </p:nvCxnSpPr>
        <p:spPr>
          <a:xfrm>
            <a:off x="460845" y="4931494"/>
            <a:ext cx="822231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3" name="Google Shape;613;p5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4" name="Google Shape;614;p5"/>
          <p:cNvSpPr txBox="1"/>
          <p:nvPr/>
        </p:nvSpPr>
        <p:spPr>
          <a:xfrm>
            <a:off x="372175" y="6355775"/>
            <a:ext cx="715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C8F"/>
                </a:solidFill>
              </a:rPr>
              <a:t>Presentation Title | BERKELEY LAB</a:t>
            </a:r>
            <a:endParaRPr sz="700"/>
          </a:p>
        </p:txBody>
      </p:sp>
      <p:sp>
        <p:nvSpPr>
          <p:cNvPr id="615" name="Google Shape;615;p5"/>
          <p:cNvSpPr txBox="1"/>
          <p:nvPr>
            <p:ph idx="1" type="subTitle"/>
          </p:nvPr>
        </p:nvSpPr>
        <p:spPr>
          <a:xfrm>
            <a:off x="1037675" y="3784875"/>
            <a:ext cx="7024200" cy="818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6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6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Color">
  <p:cSld name="Section Header Color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"/>
          <p:cNvSpPr txBox="1"/>
          <p:nvPr>
            <p:ph type="title"/>
          </p:nvPr>
        </p:nvSpPr>
        <p:spPr>
          <a:xfrm>
            <a:off x="432055" y="1828801"/>
            <a:ext cx="8222309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b="1" i="0" sz="405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8" name="Google Shape;618;p6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9" name="Google Shape;619;p6"/>
          <p:cNvSpPr txBox="1"/>
          <p:nvPr/>
        </p:nvSpPr>
        <p:spPr>
          <a:xfrm>
            <a:off x="374904" y="6355775"/>
            <a:ext cx="715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C8F"/>
                </a:solidFill>
              </a:rPr>
              <a:t>Presentation Title | BERKELEY LAB</a:t>
            </a:r>
            <a:endParaRPr sz="700"/>
          </a:p>
        </p:txBody>
      </p:sp>
      <p:sp>
        <p:nvSpPr>
          <p:cNvPr id="620" name="Google Shape;620;p6"/>
          <p:cNvSpPr txBox="1"/>
          <p:nvPr>
            <p:ph idx="1" type="subTitle"/>
          </p:nvPr>
        </p:nvSpPr>
        <p:spPr>
          <a:xfrm>
            <a:off x="1033272" y="3785616"/>
            <a:ext cx="7022700" cy="6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36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36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plit Horizontal">
  <p:cSld name="4 Split Horizontal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"/>
          <p:cNvSpPr txBox="1"/>
          <p:nvPr>
            <p:ph idx="1" type="body"/>
          </p:nvPr>
        </p:nvSpPr>
        <p:spPr>
          <a:xfrm>
            <a:off x="430744" y="1828800"/>
            <a:ext cx="19425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623" name="Google Shape;623;p7"/>
          <p:cNvSpPr txBox="1"/>
          <p:nvPr>
            <p:ph idx="2" type="body"/>
          </p:nvPr>
        </p:nvSpPr>
        <p:spPr>
          <a:xfrm>
            <a:off x="2525516" y="1828800"/>
            <a:ext cx="19425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624" name="Google Shape;624;p7"/>
          <p:cNvSpPr txBox="1"/>
          <p:nvPr>
            <p:ph idx="3" type="body"/>
          </p:nvPr>
        </p:nvSpPr>
        <p:spPr>
          <a:xfrm>
            <a:off x="4620288" y="1828800"/>
            <a:ext cx="19425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625" name="Google Shape;625;p7"/>
          <p:cNvSpPr txBox="1"/>
          <p:nvPr>
            <p:ph idx="4" type="body"/>
          </p:nvPr>
        </p:nvSpPr>
        <p:spPr>
          <a:xfrm>
            <a:off x="6717441" y="1828800"/>
            <a:ext cx="19425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grpSp>
        <p:nvGrpSpPr>
          <p:cNvPr id="626" name="Google Shape;626;p7"/>
          <p:cNvGrpSpPr/>
          <p:nvPr/>
        </p:nvGrpSpPr>
        <p:grpSpPr>
          <a:xfrm>
            <a:off x="-151324" y="-141165"/>
            <a:ext cx="9439923" cy="7136527"/>
            <a:chOff x="-151324" y="-141165"/>
            <a:chExt cx="9439923" cy="7136527"/>
          </a:xfrm>
        </p:grpSpPr>
        <p:grpSp>
          <p:nvGrpSpPr>
            <p:cNvPr id="627" name="Google Shape;627;p7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628" name="Google Shape;628;p7"/>
              <p:cNvCxnSpPr/>
              <p:nvPr/>
            </p:nvCxnSpPr>
            <p:spPr>
              <a:xfrm>
                <a:off x="457731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9" name="Google Shape;629;p7"/>
              <p:cNvCxnSpPr/>
              <p:nvPr/>
            </p:nvCxnSpPr>
            <p:spPr>
              <a:xfrm>
                <a:off x="8684419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630" name="Google Shape;630;p7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631" name="Google Shape;631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2" name="Google Shape;632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33" name="Google Shape;633;p7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634" name="Google Shape;634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5" name="Google Shape;635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36" name="Google Shape;636;p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637" name="Google Shape;637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38" name="Google Shape;638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39" name="Google Shape;639;p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640" name="Google Shape;640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1" name="Google Shape;641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42" name="Google Shape;642;p7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643" name="Google Shape;643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4" name="Google Shape;644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45" name="Google Shape;645;p7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646" name="Google Shape;646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7" name="Google Shape;647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48" name="Google Shape;648;p7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649" name="Google Shape;649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50" name="Google Shape;650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51" name="Google Shape;651;p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652" name="Google Shape;652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53" name="Google Shape;653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54" name="Google Shape;654;p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655" name="Google Shape;655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56" name="Google Shape;656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57" name="Google Shape;657;p7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658" name="Google Shape;658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59" name="Google Shape;659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60" name="Google Shape;660;p7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661" name="Google Shape;661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62" name="Google Shape;662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663" name="Google Shape;663;p7"/>
            <p:cNvGrpSpPr/>
            <p:nvPr/>
          </p:nvGrpSpPr>
          <p:grpSpPr>
            <a:xfrm>
              <a:off x="-151324" y="454006"/>
              <a:ext cx="122115" cy="5945205"/>
              <a:chOff x="-238874" y="454006"/>
              <a:chExt cx="122115" cy="5945205"/>
            </a:xfrm>
          </p:grpSpPr>
          <p:cxnSp>
            <p:nvCxnSpPr>
              <p:cNvPr id="664" name="Google Shape;664;p7"/>
              <p:cNvCxnSpPr/>
              <p:nvPr/>
            </p:nvCxnSpPr>
            <p:spPr>
              <a:xfrm>
                <a:off x="-177817" y="392949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665" name="Google Shape;665;p7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66" name="Google Shape;666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67" name="Google Shape;667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68" name="Google Shape;668;p7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69" name="Google Shape;669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0" name="Google Shape;670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71" name="Google Shape;671;p7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72" name="Google Shape;672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3" name="Google Shape;673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74" name="Google Shape;674;p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75" name="Google Shape;675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6" name="Google Shape;676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77" name="Google Shape;677;p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78" name="Google Shape;678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79" name="Google Shape;679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80" name="Google Shape;680;p7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81" name="Google Shape;681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2" name="Google Shape;682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83" name="Google Shape;683;p7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84" name="Google Shape;684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5" name="Google Shape;685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86" name="Google Shape;686;p7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87" name="Google Shape;687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8" name="Google Shape;688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89" name="Google Shape;689;p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90" name="Google Shape;690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1" name="Google Shape;691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92" name="Google Shape;692;p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93" name="Google Shape;693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4" name="Google Shape;694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95" name="Google Shape;695;p7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96" name="Google Shape;696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97" name="Google Shape;697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698" name="Google Shape;698;p7"/>
              <p:cNvCxnSpPr/>
              <p:nvPr/>
            </p:nvCxnSpPr>
            <p:spPr>
              <a:xfrm>
                <a:off x="-177817" y="6338154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99" name="Google Shape;699;p7"/>
            <p:cNvGrpSpPr/>
            <p:nvPr/>
          </p:nvGrpSpPr>
          <p:grpSpPr>
            <a:xfrm>
              <a:off x="9166483" y="454006"/>
              <a:ext cx="122115" cy="5945205"/>
              <a:chOff x="-238874" y="454006"/>
              <a:chExt cx="122115" cy="5945205"/>
            </a:xfrm>
          </p:grpSpPr>
          <p:cxnSp>
            <p:nvCxnSpPr>
              <p:cNvPr id="700" name="Google Shape;700;p7"/>
              <p:cNvCxnSpPr/>
              <p:nvPr/>
            </p:nvCxnSpPr>
            <p:spPr>
              <a:xfrm>
                <a:off x="-177817" y="392949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701" name="Google Shape;701;p7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02" name="Google Shape;702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03" name="Google Shape;703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04" name="Google Shape;704;p7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05" name="Google Shape;705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06" name="Google Shape;706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07" name="Google Shape;707;p7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08" name="Google Shape;708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09" name="Google Shape;709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10" name="Google Shape;710;p7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11" name="Google Shape;711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2" name="Google Shape;712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13" name="Google Shape;713;p7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14" name="Google Shape;714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5" name="Google Shape;715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16" name="Google Shape;716;p7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17" name="Google Shape;717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8" name="Google Shape;718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19" name="Google Shape;719;p7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20" name="Google Shape;720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21" name="Google Shape;721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22" name="Google Shape;722;p7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23" name="Google Shape;723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24" name="Google Shape;724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25" name="Google Shape;725;p7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26" name="Google Shape;726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27" name="Google Shape;727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28" name="Google Shape;728;p7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29" name="Google Shape;729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30" name="Google Shape;730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31" name="Google Shape;731;p7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32" name="Google Shape;732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33" name="Google Shape;733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734" name="Google Shape;734;p7"/>
              <p:cNvCxnSpPr/>
              <p:nvPr/>
            </p:nvCxnSpPr>
            <p:spPr>
              <a:xfrm>
                <a:off x="-177817" y="6338154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35" name="Google Shape;735;p7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736" name="Google Shape;736;p7"/>
              <p:cNvCxnSpPr/>
              <p:nvPr/>
            </p:nvCxnSpPr>
            <p:spPr>
              <a:xfrm>
                <a:off x="457731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7" name="Google Shape;737;p7"/>
              <p:cNvCxnSpPr/>
              <p:nvPr/>
            </p:nvCxnSpPr>
            <p:spPr>
              <a:xfrm>
                <a:off x="8684419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738" name="Google Shape;738;p7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739" name="Google Shape;739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40" name="Google Shape;740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41" name="Google Shape;741;p7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742" name="Google Shape;742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43" name="Google Shape;743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44" name="Google Shape;744;p7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745" name="Google Shape;745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46" name="Google Shape;746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47" name="Google Shape;747;p7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748" name="Google Shape;748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49" name="Google Shape;749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50" name="Google Shape;750;p7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751" name="Google Shape;751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2" name="Google Shape;752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53" name="Google Shape;753;p7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754" name="Google Shape;754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5" name="Google Shape;755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56" name="Google Shape;756;p7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757" name="Google Shape;757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58" name="Google Shape;758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59" name="Google Shape;759;p7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760" name="Google Shape;760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61" name="Google Shape;761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62" name="Google Shape;762;p7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763" name="Google Shape;763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64" name="Google Shape;764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65" name="Google Shape;765;p7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766" name="Google Shape;766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67" name="Google Shape;767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68" name="Google Shape;768;p7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769" name="Google Shape;769;p7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70" name="Google Shape;770;p7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771" name="Google Shape;771;p7"/>
          <p:cNvSpPr txBox="1"/>
          <p:nvPr>
            <p:ph idx="5" type="body"/>
          </p:nvPr>
        </p:nvSpPr>
        <p:spPr>
          <a:xfrm>
            <a:off x="430744" y="4114800"/>
            <a:ext cx="193998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772" name="Google Shape;772;p7"/>
          <p:cNvSpPr txBox="1"/>
          <p:nvPr>
            <p:ph idx="6" type="body"/>
          </p:nvPr>
        </p:nvSpPr>
        <p:spPr>
          <a:xfrm>
            <a:off x="2525515" y="4114800"/>
            <a:ext cx="193998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773" name="Google Shape;773;p7"/>
          <p:cNvSpPr txBox="1"/>
          <p:nvPr>
            <p:ph idx="7" type="body"/>
          </p:nvPr>
        </p:nvSpPr>
        <p:spPr>
          <a:xfrm>
            <a:off x="4620289" y="4114800"/>
            <a:ext cx="193998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774" name="Google Shape;774;p7"/>
          <p:cNvSpPr txBox="1"/>
          <p:nvPr>
            <p:ph idx="8" type="body"/>
          </p:nvPr>
        </p:nvSpPr>
        <p:spPr>
          <a:xfrm>
            <a:off x="6715061" y="4114800"/>
            <a:ext cx="194475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indent="-304800" lvl="5" marL="27432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775" name="Google Shape;775;p7"/>
          <p:cNvSpPr txBox="1"/>
          <p:nvPr>
            <p:ph type="title"/>
          </p:nvPr>
        </p:nvSpPr>
        <p:spPr>
          <a:xfrm>
            <a:off x="430214" y="457200"/>
            <a:ext cx="8229599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6" name="Google Shape;776;p7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7" name="Google Shape;777;p7"/>
          <p:cNvSpPr txBox="1"/>
          <p:nvPr>
            <p:ph idx="9" type="subTitle"/>
          </p:nvPr>
        </p:nvSpPr>
        <p:spPr>
          <a:xfrm>
            <a:off x="457200" y="1143000"/>
            <a:ext cx="8229600" cy="45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6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6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78" name="Google Shape;778;p7"/>
          <p:cNvSpPr txBox="1"/>
          <p:nvPr/>
        </p:nvSpPr>
        <p:spPr>
          <a:xfrm>
            <a:off x="374904" y="6355775"/>
            <a:ext cx="715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C8F"/>
                </a:solidFill>
              </a:rPr>
              <a:t>Presentation Title | BERKELEY LAB</a:t>
            </a:r>
            <a:endParaRPr sz="7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"/>
          <p:cNvSpPr txBox="1"/>
          <p:nvPr>
            <p:ph type="title"/>
          </p:nvPr>
        </p:nvSpPr>
        <p:spPr>
          <a:xfrm>
            <a:off x="430214" y="45720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13C5A"/>
              </a:buClr>
              <a:buSzPts val="2400"/>
              <a:buFont typeface="Arial"/>
              <a:buNone/>
              <a:defRPr b="1" i="0" sz="2400" cap="none">
                <a:solidFill>
                  <a:srgbClr val="313C5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8"/>
          <p:cNvSpPr txBox="1"/>
          <p:nvPr>
            <p:ph idx="1" type="body"/>
          </p:nvPr>
        </p:nvSpPr>
        <p:spPr>
          <a:xfrm>
            <a:off x="457200" y="1828800"/>
            <a:ext cx="82296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 sz="1600"/>
            </a:lvl1pPr>
            <a:lvl2pPr indent="-3302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–"/>
              <a:defRPr sz="1600"/>
            </a:lvl2pPr>
            <a:lvl3pPr indent="-330200" lvl="2" marL="13716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–"/>
              <a:defRPr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»"/>
              <a:defRPr/>
            </a:lvl5pPr>
            <a:lvl6pPr indent="-3302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82" name="Google Shape;782;p8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3" name="Google Shape;783;p8"/>
          <p:cNvSpPr txBox="1"/>
          <p:nvPr>
            <p:ph idx="2" type="subTitle"/>
          </p:nvPr>
        </p:nvSpPr>
        <p:spPr>
          <a:xfrm>
            <a:off x="457200" y="1143000"/>
            <a:ext cx="82296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20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6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6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784" name="Google Shape;784;p8"/>
          <p:cNvSpPr txBox="1"/>
          <p:nvPr/>
        </p:nvSpPr>
        <p:spPr>
          <a:xfrm>
            <a:off x="374904" y="6355775"/>
            <a:ext cx="715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C8F"/>
                </a:solidFill>
              </a:rPr>
              <a:t>Presentation Title | BERKELEY LAB</a:t>
            </a:r>
            <a:endParaRPr sz="7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9"/>
          <p:cNvSpPr txBox="1"/>
          <p:nvPr>
            <p:ph type="title"/>
          </p:nvPr>
        </p:nvSpPr>
        <p:spPr>
          <a:xfrm>
            <a:off x="430214" y="457200"/>
            <a:ext cx="82295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7" name="Google Shape;787;p9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8" name="Google Shape;788;p9"/>
          <p:cNvSpPr txBox="1"/>
          <p:nvPr/>
        </p:nvSpPr>
        <p:spPr>
          <a:xfrm>
            <a:off x="374904" y="6355775"/>
            <a:ext cx="715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C8F"/>
                </a:solidFill>
              </a:rPr>
              <a:t>Presentation Title | BERKELEY LAB</a:t>
            </a:r>
            <a:endParaRPr sz="7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0"/>
          <p:cNvSpPr txBox="1"/>
          <p:nvPr>
            <p:ph type="title"/>
          </p:nvPr>
        </p:nvSpPr>
        <p:spPr>
          <a:xfrm>
            <a:off x="432055" y="457201"/>
            <a:ext cx="8229599" cy="1143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1" name="Google Shape;791;p10"/>
          <p:cNvSpPr txBox="1"/>
          <p:nvPr>
            <p:ph idx="1" type="body"/>
          </p:nvPr>
        </p:nvSpPr>
        <p:spPr>
          <a:xfrm>
            <a:off x="457200" y="1600200"/>
            <a:ext cx="8229600" cy="45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•"/>
              <a:defRPr/>
            </a:lvl1pPr>
            <a:lvl2pPr indent="-330200" lvl="1" marL="91440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14960" lvl="2" marL="13716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14960" lvl="3" marL="18288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2" name="Google Shape;792;p10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3" name="Google Shape;793;p10"/>
          <p:cNvSpPr txBox="1"/>
          <p:nvPr/>
        </p:nvSpPr>
        <p:spPr>
          <a:xfrm>
            <a:off x="374904" y="6355775"/>
            <a:ext cx="71514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rgbClr val="888C8F"/>
                </a:solidFill>
              </a:rPr>
              <a:t>Presentation Title | BERKELEY LAB</a:t>
            </a:r>
            <a:endParaRPr sz="7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32054" y="454006"/>
            <a:ext cx="8229600" cy="1146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32054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96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96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6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" name="Google Shape;12;p1"/>
          <p:cNvGrpSpPr/>
          <p:nvPr/>
        </p:nvGrpSpPr>
        <p:grpSpPr>
          <a:xfrm>
            <a:off x="-151324" y="-141165"/>
            <a:ext cx="9439923" cy="7136527"/>
            <a:chOff x="-151324" y="-141165"/>
            <a:chExt cx="9439923" cy="7136527"/>
          </a:xfrm>
        </p:grpSpPr>
        <p:grpSp>
          <p:nvGrpSpPr>
            <p:cNvPr id="13" name="Google Shape;13;p1"/>
            <p:cNvGrpSpPr/>
            <p:nvPr/>
          </p:nvGrpSpPr>
          <p:grpSpPr>
            <a:xfrm>
              <a:off x="457731" y="6873247"/>
              <a:ext cx="8226688" cy="122115"/>
              <a:chOff x="457731" y="6582508"/>
              <a:chExt cx="8226688" cy="486507"/>
            </a:xfrm>
          </p:grpSpPr>
          <p:cxnSp>
            <p:nvCxnSpPr>
              <p:cNvPr id="14" name="Google Shape;14;p1"/>
              <p:cNvCxnSpPr/>
              <p:nvPr/>
            </p:nvCxnSpPr>
            <p:spPr>
              <a:xfrm>
                <a:off x="457731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" name="Google Shape;15;p1"/>
              <p:cNvCxnSpPr/>
              <p:nvPr/>
            </p:nvCxnSpPr>
            <p:spPr>
              <a:xfrm>
                <a:off x="8684419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6" name="Google Shape;16;p1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7" name="Google Shape;17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8" name="Google Shape;18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9" name="Google Shape;19;p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0" name="Google Shape;20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1" name="Google Shape;21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2" name="Google Shape;22;p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3" name="Google Shape;23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4" name="Google Shape;24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5" name="Google Shape;25;p1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6" name="Google Shape;26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27" name="Google Shape;27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28" name="Google Shape;28;p1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29" name="Google Shape;29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0" name="Google Shape;30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1" name="Google Shape;31;p1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2" name="Google Shape;32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3" name="Google Shape;33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4" name="Google Shape;34;p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5" name="Google Shape;35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37" name="Google Shape;37;p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38" name="Google Shape;38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39" name="Google Shape;39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0" name="Google Shape;40;p1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1" name="Google Shape;41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2" name="Google Shape;42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3" name="Google Shape;43;p1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4" name="Google Shape;44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5" name="Google Shape;45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6" name="Google Shape;46;p1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47" name="Google Shape;47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8" name="Google Shape;48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49" name="Google Shape;49;p1"/>
            <p:cNvGrpSpPr/>
            <p:nvPr/>
          </p:nvGrpSpPr>
          <p:grpSpPr>
            <a:xfrm>
              <a:off x="-151324" y="454006"/>
              <a:ext cx="122115" cy="5945205"/>
              <a:chOff x="-238874" y="454006"/>
              <a:chExt cx="122115" cy="5945205"/>
            </a:xfrm>
          </p:grpSpPr>
          <p:cxnSp>
            <p:nvCxnSpPr>
              <p:cNvPr id="50" name="Google Shape;50;p1"/>
              <p:cNvCxnSpPr/>
              <p:nvPr/>
            </p:nvCxnSpPr>
            <p:spPr>
              <a:xfrm>
                <a:off x="-177817" y="392949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51" name="Google Shape;51;p1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2" name="Google Shape;52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4" name="Google Shape;54;p1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5" name="Google Shape;55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6" name="Google Shape;56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57" name="Google Shape;57;p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58" name="Google Shape;58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59" name="Google Shape;59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0" name="Google Shape;60;p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1" name="Google Shape;61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2" name="Google Shape;62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3" name="Google Shape;63;p1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4" name="Google Shape;64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5" name="Google Shape;65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6" name="Google Shape;66;p1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67" name="Google Shape;67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8" name="Google Shape;68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69" name="Google Shape;69;p1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0" name="Google Shape;70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" name="Google Shape;71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2" name="Google Shape;72;p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3" name="Google Shape;73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4" name="Google Shape;74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5" name="Google Shape;75;p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6" name="Google Shape;76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7" name="Google Shape;77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78" name="Google Shape;78;p1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79" name="Google Shape;79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" name="Google Shape;80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81" name="Google Shape;81;p1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2" name="Google Shape;82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3" name="Google Shape;83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84" name="Google Shape;84;p1"/>
              <p:cNvCxnSpPr/>
              <p:nvPr/>
            </p:nvCxnSpPr>
            <p:spPr>
              <a:xfrm>
                <a:off x="-177817" y="6338154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5" name="Google Shape;85;p1"/>
            <p:cNvGrpSpPr/>
            <p:nvPr/>
          </p:nvGrpSpPr>
          <p:grpSpPr>
            <a:xfrm>
              <a:off x="9166483" y="454006"/>
              <a:ext cx="122115" cy="5945205"/>
              <a:chOff x="-238874" y="454006"/>
              <a:chExt cx="122115" cy="5945205"/>
            </a:xfrm>
          </p:grpSpPr>
          <p:cxnSp>
            <p:nvCxnSpPr>
              <p:cNvPr id="86" name="Google Shape;86;p1"/>
              <p:cNvCxnSpPr/>
              <p:nvPr/>
            </p:nvCxnSpPr>
            <p:spPr>
              <a:xfrm>
                <a:off x="-177817" y="392949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87" name="Google Shape;87;p1"/>
              <p:cNvGrpSpPr/>
              <p:nvPr/>
            </p:nvGrpSpPr>
            <p:grpSpPr>
              <a:xfrm rot="5400000">
                <a:off x="-254017" y="594070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88" name="Google Shape;88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9" name="Google Shape;89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0" name="Google Shape;90;p1"/>
              <p:cNvGrpSpPr/>
              <p:nvPr/>
            </p:nvGrpSpPr>
            <p:grpSpPr>
              <a:xfrm rot="5400000">
                <a:off x="-254017" y="546706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1" name="Google Shape;91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2" name="Google Shape;92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3" name="Google Shape;93;p1"/>
              <p:cNvGrpSpPr/>
              <p:nvPr/>
            </p:nvGrpSpPr>
            <p:grpSpPr>
              <a:xfrm rot="5400000">
                <a:off x="-254017" y="499342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4" name="Google Shape;94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6" name="Google Shape;96;p1"/>
              <p:cNvGrpSpPr/>
              <p:nvPr/>
            </p:nvGrpSpPr>
            <p:grpSpPr>
              <a:xfrm rot="5400000">
                <a:off x="-254017" y="451978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97" name="Google Shape;97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" name="Google Shape;98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99" name="Google Shape;99;p1"/>
              <p:cNvGrpSpPr/>
              <p:nvPr/>
            </p:nvGrpSpPr>
            <p:grpSpPr>
              <a:xfrm rot="5400000">
                <a:off x="-254017" y="404614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0" name="Google Shape;100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" name="Google Shape;101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2" name="Google Shape;102;p1"/>
              <p:cNvGrpSpPr/>
              <p:nvPr/>
            </p:nvGrpSpPr>
            <p:grpSpPr>
              <a:xfrm rot="5400000">
                <a:off x="-254017" y="3572499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3" name="Google Shape;103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4" name="Google Shape;104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5" name="Google Shape;105;p1"/>
              <p:cNvGrpSpPr/>
              <p:nvPr/>
            </p:nvGrpSpPr>
            <p:grpSpPr>
              <a:xfrm rot="5400000">
                <a:off x="-254017" y="3098857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6" name="Google Shape;106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7" name="Google Shape;107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08" name="Google Shape;108;p1"/>
              <p:cNvGrpSpPr/>
              <p:nvPr/>
            </p:nvGrpSpPr>
            <p:grpSpPr>
              <a:xfrm rot="5400000">
                <a:off x="-254017" y="2625215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09" name="Google Shape;109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1" name="Google Shape;111;p1"/>
              <p:cNvGrpSpPr/>
              <p:nvPr/>
            </p:nvGrpSpPr>
            <p:grpSpPr>
              <a:xfrm rot="5400000">
                <a:off x="-254017" y="2151573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2" name="Google Shape;112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4" name="Google Shape;114;p1"/>
              <p:cNvGrpSpPr/>
              <p:nvPr/>
            </p:nvGrpSpPr>
            <p:grpSpPr>
              <a:xfrm rot="5400000">
                <a:off x="-254017" y="1677931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5" name="Google Shape;115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" name="Google Shape;116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17" name="Google Shape;117;p1"/>
              <p:cNvGrpSpPr/>
              <p:nvPr/>
            </p:nvGrpSpPr>
            <p:grpSpPr>
              <a:xfrm rot="5400000">
                <a:off x="-254017" y="997340"/>
                <a:ext cx="152400" cy="122115"/>
                <a:chOff x="7983415" y="6582508"/>
                <a:chExt cx="152400" cy="486507"/>
              </a:xfrm>
            </p:grpSpPr>
            <p:cxnSp>
              <p:nvCxnSpPr>
                <p:cNvPr id="118" name="Google Shape;118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9" name="Google Shape;119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20" name="Google Shape;120;p1"/>
              <p:cNvCxnSpPr/>
              <p:nvPr/>
            </p:nvCxnSpPr>
            <p:spPr>
              <a:xfrm>
                <a:off x="-177817" y="6338154"/>
                <a:ext cx="0" cy="12211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21" name="Google Shape;121;p1"/>
            <p:cNvGrpSpPr/>
            <p:nvPr/>
          </p:nvGrpSpPr>
          <p:grpSpPr>
            <a:xfrm>
              <a:off x="457731" y="-141165"/>
              <a:ext cx="8226688" cy="122115"/>
              <a:chOff x="457731" y="6582508"/>
              <a:chExt cx="8226688" cy="486507"/>
            </a:xfrm>
          </p:grpSpPr>
          <p:cxnSp>
            <p:nvCxnSpPr>
              <p:cNvPr id="122" name="Google Shape;122;p1"/>
              <p:cNvCxnSpPr/>
              <p:nvPr/>
            </p:nvCxnSpPr>
            <p:spPr>
              <a:xfrm>
                <a:off x="457731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p1"/>
              <p:cNvCxnSpPr/>
              <p:nvPr/>
            </p:nvCxnSpPr>
            <p:spPr>
              <a:xfrm>
                <a:off x="8684419" y="6582508"/>
                <a:ext cx="0" cy="486507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dot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24" name="Google Shape;124;p1"/>
              <p:cNvGrpSpPr/>
              <p:nvPr/>
            </p:nvGrpSpPr>
            <p:grpSpPr>
              <a:xfrm>
                <a:off x="798615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5" name="Google Shape;125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6" name="Google Shape;126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7" name="Google Shape;127;p1"/>
              <p:cNvGrpSpPr/>
              <p:nvPr/>
            </p:nvGrpSpPr>
            <p:grpSpPr>
              <a:xfrm>
                <a:off x="7287901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28" name="Google Shape;128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9" name="Google Shape;129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30" name="Google Shape;130;p1"/>
              <p:cNvGrpSpPr/>
              <p:nvPr/>
            </p:nvGrpSpPr>
            <p:grpSpPr>
              <a:xfrm>
                <a:off x="6589644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1" name="Google Shape;131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2" name="Google Shape;132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33" name="Google Shape;133;p1"/>
              <p:cNvGrpSpPr/>
              <p:nvPr/>
            </p:nvGrpSpPr>
            <p:grpSpPr>
              <a:xfrm>
                <a:off x="5891387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4" name="Google Shape;134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5" name="Google Shape;135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36" name="Google Shape;136;p1"/>
              <p:cNvGrpSpPr/>
              <p:nvPr/>
            </p:nvGrpSpPr>
            <p:grpSpPr>
              <a:xfrm>
                <a:off x="5193130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37" name="Google Shape;137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38" name="Google Shape;138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39" name="Google Shape;139;p1"/>
              <p:cNvGrpSpPr/>
              <p:nvPr/>
            </p:nvGrpSpPr>
            <p:grpSpPr>
              <a:xfrm>
                <a:off x="4494873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0" name="Google Shape;140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1" name="Google Shape;141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42" name="Google Shape;142;p1"/>
              <p:cNvGrpSpPr/>
              <p:nvPr/>
            </p:nvGrpSpPr>
            <p:grpSpPr>
              <a:xfrm>
                <a:off x="3796616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3" name="Google Shape;143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4" name="Google Shape;144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45" name="Google Shape;145;p1"/>
              <p:cNvGrpSpPr/>
              <p:nvPr/>
            </p:nvGrpSpPr>
            <p:grpSpPr>
              <a:xfrm>
                <a:off x="3098359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6" name="Google Shape;146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47" name="Google Shape;147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48" name="Google Shape;148;p1"/>
              <p:cNvGrpSpPr/>
              <p:nvPr/>
            </p:nvGrpSpPr>
            <p:grpSpPr>
              <a:xfrm>
                <a:off x="2400102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49" name="Google Shape;149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0" name="Google Shape;150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51" name="Google Shape;151;p1"/>
              <p:cNvGrpSpPr/>
              <p:nvPr/>
            </p:nvGrpSpPr>
            <p:grpSpPr>
              <a:xfrm>
                <a:off x="1701845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2" name="Google Shape;152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3" name="Google Shape;153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54" name="Google Shape;154;p1"/>
              <p:cNvGrpSpPr/>
              <p:nvPr/>
            </p:nvGrpSpPr>
            <p:grpSpPr>
              <a:xfrm>
                <a:off x="1003588" y="6582508"/>
                <a:ext cx="152400" cy="486507"/>
                <a:chOff x="7983415" y="6582508"/>
                <a:chExt cx="152400" cy="486507"/>
              </a:xfrm>
            </p:grpSpPr>
            <p:cxnSp>
              <p:nvCxnSpPr>
                <p:cNvPr id="155" name="Google Shape;155;p1"/>
                <p:cNvCxnSpPr/>
                <p:nvPr/>
              </p:nvCxnSpPr>
              <p:spPr>
                <a:xfrm>
                  <a:off x="81358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"/>
                <p:cNvCxnSpPr/>
                <p:nvPr/>
              </p:nvCxnSpPr>
              <p:spPr>
                <a:xfrm>
                  <a:off x="7983415" y="6582508"/>
                  <a:ext cx="0" cy="48650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ot"/>
                  <a:round/>
                  <a:headEnd len="sm" w="sm" type="none"/>
                  <a:tailEnd len="sm" w="sm" type="none"/>
                </a:ln>
              </p:spPr>
            </p:cxnSp>
          </p:grpSp>
        </p:grpSp>
      </p:grpSp>
      <p:sp>
        <p:nvSpPr>
          <p:cNvPr id="157" name="Google Shape;157;p1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50" u="none" cap="none" strike="noStrike">
                <a:solidFill>
                  <a:srgbClr val="888C8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9"/>
          <p:cNvSpPr txBox="1"/>
          <p:nvPr>
            <p:ph type="ctrTitle"/>
          </p:nvPr>
        </p:nvSpPr>
        <p:spPr>
          <a:xfrm>
            <a:off x="457732" y="1134599"/>
            <a:ext cx="8226686" cy="24227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Generalizing LLMs for Accelerators with RL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7" name="Google Shape;1287;p19"/>
          <p:cNvSpPr txBox="1"/>
          <p:nvPr>
            <p:ph idx="1" type="subTitle"/>
          </p:nvPr>
        </p:nvSpPr>
        <p:spPr>
          <a:xfrm>
            <a:off x="457732" y="3886202"/>
            <a:ext cx="8226680" cy="10920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 sz="3200">
                <a:latin typeface="Georgia"/>
                <a:ea typeface="Georgia"/>
                <a:cs typeface="Georgia"/>
                <a:sym typeface="Georgia"/>
              </a:rPr>
              <a:t>Antonin Sulc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8" name="Google Shape;1288;p19"/>
          <p:cNvSpPr txBox="1"/>
          <p:nvPr>
            <p:ph idx="4294967295" type="body"/>
          </p:nvPr>
        </p:nvSpPr>
        <p:spPr>
          <a:xfrm>
            <a:off x="457732" y="5327650"/>
            <a:ext cx="822668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3200">
                <a:latin typeface="Georgia"/>
                <a:ea typeface="Georgia"/>
                <a:cs typeface="Georgia"/>
                <a:sym typeface="Georgia"/>
              </a:rPr>
              <a:t>RL4AA'25 </a:t>
            </a:r>
            <a:endParaRPr b="1" sz="3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8"/>
          <p:cNvSpPr txBox="1"/>
          <p:nvPr>
            <p:ph type="title"/>
          </p:nvPr>
        </p:nvSpPr>
        <p:spPr>
          <a:xfrm>
            <a:off x="430214" y="457200"/>
            <a:ext cx="8229600" cy="5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Input Data - Supervised Fine Tuning (SFT)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5" name="Google Shape;1395;p28"/>
          <p:cNvSpPr txBox="1"/>
          <p:nvPr>
            <p:ph idx="1" type="body"/>
          </p:nvPr>
        </p:nvSpPr>
        <p:spPr>
          <a:xfrm>
            <a:off x="457200" y="1066800"/>
            <a:ext cx="8229600" cy="413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Generate training data for supervised fine-tuning as follows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EB Garamond"/>
              <a:buChar char="-"/>
            </a:pPr>
            <a:r>
              <a:rPr b="1" lang="en-US" sz="1900">
                <a:latin typeface="Georgia"/>
                <a:ea typeface="Georgia"/>
                <a:cs typeface="Georgia"/>
                <a:sym typeface="Georgia"/>
              </a:rPr>
              <a:t>Element Information</a:t>
            </a: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: Descriptions of individual elements with their properties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Georgia"/>
              <a:buChar char="-"/>
            </a:pP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"</a:t>
            </a:r>
            <a:r>
              <a:rPr i="1" lang="en-US" sz="1900">
                <a:latin typeface="Georgia"/>
                <a:ea typeface="Georgia"/>
                <a:cs typeface="Georgia"/>
                <a:sym typeface="Georgia"/>
              </a:rPr>
              <a:t>Describe the element Q32 in the lattice"</a:t>
            </a:r>
            <a:endParaRPr i="1" sz="1900"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EB Garamond"/>
              <a:buChar char="-"/>
            </a:pPr>
            <a:r>
              <a:rPr b="1" lang="en-US" sz="1900">
                <a:latin typeface="Georgia"/>
                <a:ea typeface="Georgia"/>
                <a:cs typeface="Georgia"/>
                <a:sym typeface="Georgia"/>
              </a:rPr>
              <a:t>Sequence Completion</a:t>
            </a: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: Filling in missing elements in subsequences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Georgia"/>
              <a:buChar char="-"/>
            </a:pP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"</a:t>
            </a:r>
            <a:r>
              <a:rPr i="1" lang="en-US" sz="1900">
                <a:latin typeface="Georgia"/>
                <a:ea typeface="Georgia"/>
                <a:cs typeface="Georgia"/>
                <a:sym typeface="Georgia"/>
              </a:rPr>
              <a:t>What element should replace ? in the lattice: Q31, ?, Q33"</a:t>
            </a:r>
            <a:endParaRPr i="1" sz="1900"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EB Garamond"/>
              <a:buChar char="-"/>
            </a:pPr>
            <a:r>
              <a:rPr b="1" lang="en-US" sz="1900">
                <a:latin typeface="Georgia"/>
                <a:ea typeface="Georgia"/>
                <a:cs typeface="Georgia"/>
                <a:sym typeface="Georgia"/>
              </a:rPr>
              <a:t>Element Prediction</a:t>
            </a: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: Predicting next/previous elements in sequence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Georgia"/>
              <a:buChar char="-"/>
            </a:pP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"</a:t>
            </a:r>
            <a:r>
              <a:rPr i="1" lang="en-US" sz="1900">
                <a:latin typeface="Georgia"/>
                <a:ea typeface="Georgia"/>
                <a:cs typeface="Georgia"/>
                <a:sym typeface="Georgia"/>
              </a:rPr>
              <a:t>Given the lattice sequence Q31, Q32, what is the next element?</a:t>
            </a: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"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EB Garamond"/>
              <a:buChar char="-"/>
            </a:pPr>
            <a:r>
              <a:rPr b="1" lang="en-US" sz="1900">
                <a:latin typeface="Georgia"/>
                <a:ea typeface="Georgia"/>
                <a:cs typeface="Georgia"/>
                <a:sym typeface="Georgia"/>
              </a:rPr>
              <a:t>Parameter Queries</a:t>
            </a: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: Questions about specific element properties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Georgia"/>
              <a:buChar char="-"/>
            </a:pPr>
            <a:r>
              <a:rPr i="1" lang="en-US" sz="1900">
                <a:latin typeface="Georgia"/>
                <a:ea typeface="Georgia"/>
                <a:cs typeface="Georgia"/>
                <a:sym typeface="Georgia"/>
              </a:rPr>
              <a:t>"What is the strength of Q32?"</a:t>
            </a:r>
            <a:endParaRPr i="1" sz="1900"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Char char="-"/>
            </a:pPr>
            <a:r>
              <a:rPr b="1" lang="en-US" sz="19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Subsequence Queries</a:t>
            </a:r>
            <a:r>
              <a:rPr lang="en-US" sz="19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: Information about elements between two points</a:t>
            </a:r>
            <a:endParaRPr sz="19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Georgia"/>
              <a:buChar char="-"/>
            </a:pPr>
            <a:r>
              <a:rPr lang="en-US" sz="19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Example: "What are the elements between Q31 and Q36 (inclusive)?"</a:t>
            </a:r>
            <a:endParaRPr sz="19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390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6" name="Google Shape;1396;p28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7" name="Google Shape;1397;p28"/>
          <p:cNvSpPr txBox="1"/>
          <p:nvPr>
            <p:ph idx="1" type="body"/>
          </p:nvPr>
        </p:nvSpPr>
        <p:spPr>
          <a:xfrm>
            <a:off x="457200" y="5520325"/>
            <a:ext cx="8229600" cy="89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Approximately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 6000 data points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8" name="Google Shape;1398;p28"/>
          <p:cNvSpPr/>
          <p:nvPr/>
        </p:nvSpPr>
        <p:spPr>
          <a:xfrm>
            <a:off x="280925" y="6330450"/>
            <a:ext cx="1658100" cy="3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29"/>
          <p:cNvSpPr txBox="1"/>
          <p:nvPr>
            <p:ph type="title"/>
          </p:nvPr>
        </p:nvSpPr>
        <p:spPr>
          <a:xfrm>
            <a:off x="430214" y="457200"/>
            <a:ext cx="8229600" cy="5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Input Data - SFT - More advanced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5" name="Google Shape;1405;p29"/>
          <p:cNvSpPr txBox="1"/>
          <p:nvPr>
            <p:ph idx="1" type="body"/>
          </p:nvPr>
        </p:nvSpPr>
        <p:spPr>
          <a:xfrm>
            <a:off x="457200" y="1066800"/>
            <a:ext cx="8229600" cy="376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374151"/>
              </a:buClr>
              <a:buSzPts val="1800"/>
              <a:buChar char="-"/>
            </a:pPr>
            <a:r>
              <a:rPr b="1" lang="en-US" sz="18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Perturbation Handling</a:t>
            </a:r>
            <a:r>
              <a:rPr lang="en-US" sz="18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: Variations with slightly modified parameters</a:t>
            </a:r>
            <a:endParaRPr sz="18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Georgia"/>
              <a:buChar char="-"/>
            </a:pPr>
            <a:r>
              <a:rPr lang="en-US" sz="18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Helps model generalize to parameter variations</a:t>
            </a:r>
            <a:endParaRPr sz="18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-"/>
            </a:pPr>
            <a:r>
              <a:rPr b="1" lang="en-US" sz="18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Type-Specific Queries</a:t>
            </a:r>
            <a:r>
              <a:rPr lang="en-US" sz="18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: Questions about element types, strengths, lengths</a:t>
            </a:r>
            <a:endParaRPr sz="18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Georgia"/>
              <a:buChar char="-"/>
            </a:pPr>
            <a:r>
              <a:rPr lang="en-US" sz="18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Multiple formulations of the same question to improve robustness</a:t>
            </a:r>
            <a:endParaRPr sz="18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-"/>
            </a:pPr>
            <a:r>
              <a:rPr b="1" lang="en-US" sz="18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Negative Examples</a:t>
            </a:r>
            <a:r>
              <a:rPr lang="en-US" sz="18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 sz="18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Georgia"/>
              <a:buChar char="-"/>
            </a:pPr>
            <a:r>
              <a:rPr lang="en-US" sz="18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"</a:t>
            </a:r>
            <a:r>
              <a:rPr i="1" lang="en-US" sz="18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What element is not directly after X</a:t>
            </a:r>
            <a:r>
              <a:rPr lang="en-US" sz="18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?"</a:t>
            </a:r>
            <a:endParaRPr sz="18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Georgia"/>
              <a:buChar char="-"/>
            </a:pPr>
            <a:r>
              <a:rPr lang="en-US" sz="18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Prevents model from making simplistic numerical predictions</a:t>
            </a:r>
            <a:endParaRPr sz="18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3900"/>
              </a:spcBef>
              <a:spcAft>
                <a:spcPts val="3900"/>
              </a:spcAft>
              <a:buNone/>
            </a:pPr>
            <a:r>
              <a:rPr b="1" lang="en-US" sz="18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We tried to vary the input/output language, but still …</a:t>
            </a:r>
            <a:endParaRPr b="1" sz="18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06" name="Google Shape;1406;p29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07" name="Google Shape;1407;p29"/>
          <p:cNvSpPr txBox="1"/>
          <p:nvPr/>
        </p:nvSpPr>
        <p:spPr>
          <a:xfrm>
            <a:off x="457200" y="4661700"/>
            <a:ext cx="6327300" cy="1639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5 different ways how to ask about element type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What type of element is {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elem['Name']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}?",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"What is the element type of {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elem['Name']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}?",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"Identify the type category of {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elem['Name']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}.",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"Which element type applies to {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elem['Name']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}?",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"How would you categorize {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elem['Name']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}?",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8" name="Google Shape;1408;p29"/>
          <p:cNvSpPr/>
          <p:nvPr/>
        </p:nvSpPr>
        <p:spPr>
          <a:xfrm>
            <a:off x="357125" y="6330450"/>
            <a:ext cx="1658100" cy="3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0"/>
          <p:cNvSpPr txBox="1"/>
          <p:nvPr>
            <p:ph type="title"/>
          </p:nvPr>
        </p:nvSpPr>
        <p:spPr>
          <a:xfrm>
            <a:off x="430214" y="457200"/>
            <a:ext cx="8229600" cy="5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Results of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 Supervised Fine Tuning (SFT)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5" name="Google Shape;1415;p30"/>
          <p:cNvSpPr txBox="1"/>
          <p:nvPr>
            <p:ph idx="1" type="body"/>
          </p:nvPr>
        </p:nvSpPr>
        <p:spPr>
          <a:xfrm>
            <a:off x="457200" y="1066800"/>
            <a:ext cx="8229600" cy="13638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Q: What is the name of the particles that make up an atomic nucleus along with protons?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A:  neutrons ✅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6" name="Google Shape;1416;p30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17" name="Google Shape;1417;p30"/>
          <p:cNvSpPr txBox="1"/>
          <p:nvPr/>
        </p:nvSpPr>
        <p:spPr>
          <a:xfrm>
            <a:off x="457200" y="2491500"/>
            <a:ext cx="8229600" cy="1554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Q: What is the unit of energy commonly used in particle accelerators?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assistant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A: The unit of energy commonly used in particle accelerators is the electronvolt (eV). ✅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8" name="Google Shape;1418;p30"/>
          <p:cNvSpPr/>
          <p:nvPr/>
        </p:nvSpPr>
        <p:spPr>
          <a:xfrm>
            <a:off x="1756675" y="1526250"/>
            <a:ext cx="5576700" cy="18651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Georgia"/>
                <a:ea typeface="Georgia"/>
                <a:cs typeface="Georgia"/>
                <a:sym typeface="Georgia"/>
              </a:rPr>
              <a:t>Just sanity check if model does not overfit. This is already in the LLM</a:t>
            </a:r>
            <a:endParaRPr sz="21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19" name="Google Shape;1419;p30"/>
          <p:cNvSpPr/>
          <p:nvPr/>
        </p:nvSpPr>
        <p:spPr>
          <a:xfrm>
            <a:off x="3805825" y="4244100"/>
            <a:ext cx="4881000" cy="81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Q: Length of L2?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A: Length of L2 is 0.6m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0" name="Google Shape;1420;p30"/>
          <p:cNvSpPr/>
          <p:nvPr/>
        </p:nvSpPr>
        <p:spPr>
          <a:xfrm>
            <a:off x="6336600" y="4503500"/>
            <a:ext cx="280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❌ </a:t>
            </a:r>
            <a:r>
              <a:rPr lang="en-US" sz="17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Incomplete (0.</a:t>
            </a:r>
            <a:r>
              <a:rPr lang="en-US" sz="17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644)</a:t>
            </a:r>
            <a:endParaRPr sz="170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1" name="Google Shape;1421;p30"/>
          <p:cNvSpPr/>
          <p:nvPr/>
        </p:nvSpPr>
        <p:spPr>
          <a:xfrm>
            <a:off x="457200" y="5112725"/>
            <a:ext cx="8229600" cy="81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Q: 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What would the length be if there is an element L2?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A: Length of L2 is 0.34m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2" name="Google Shape;1422;p30"/>
          <p:cNvSpPr/>
          <p:nvPr/>
        </p:nvSpPr>
        <p:spPr>
          <a:xfrm>
            <a:off x="2373925" y="5996700"/>
            <a:ext cx="6312900" cy="724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Q: What is element after L2?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A:L3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3" name="Google Shape;1423;p30"/>
          <p:cNvSpPr/>
          <p:nvPr/>
        </p:nvSpPr>
        <p:spPr>
          <a:xfrm>
            <a:off x="4710175" y="5533500"/>
            <a:ext cx="280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❌ Sensitive</a:t>
            </a:r>
            <a:endParaRPr sz="200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4" name="Google Shape;1424;p30"/>
          <p:cNvSpPr/>
          <p:nvPr/>
        </p:nvSpPr>
        <p:spPr>
          <a:xfrm>
            <a:off x="457200" y="4242825"/>
            <a:ext cx="3235500" cy="81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Q: What is length of L2?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A: Length of L2 is 0.644m 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✅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5" name="Google Shape;1425;p30"/>
          <p:cNvSpPr/>
          <p:nvPr/>
        </p:nvSpPr>
        <p:spPr>
          <a:xfrm>
            <a:off x="5638400" y="6243350"/>
            <a:ext cx="280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❌ Hallucination</a:t>
            </a:r>
            <a:endParaRPr sz="200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26" name="Google Shape;1426;p30"/>
          <p:cNvSpPr/>
          <p:nvPr/>
        </p:nvSpPr>
        <p:spPr>
          <a:xfrm>
            <a:off x="433325" y="6330450"/>
            <a:ext cx="1658100" cy="3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1"/>
          <p:cNvSpPr txBox="1"/>
          <p:nvPr>
            <p:ph type="title"/>
          </p:nvPr>
        </p:nvSpPr>
        <p:spPr>
          <a:xfrm>
            <a:off x="430214" y="457200"/>
            <a:ext cx="8229600" cy="5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Results of SFT - Larger learning </a:t>
            </a:r>
            <a:r>
              <a:rPr lang="en-US">
                <a:latin typeface="Georgia"/>
                <a:ea typeface="Georgia"/>
                <a:cs typeface="Georgia"/>
                <a:sym typeface="Georgia"/>
              </a:rPr>
              <a:t>rate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3" name="Google Shape;1433;p31"/>
          <p:cNvSpPr txBox="1"/>
          <p:nvPr>
            <p:ph idx="1" type="body"/>
          </p:nvPr>
        </p:nvSpPr>
        <p:spPr>
          <a:xfrm>
            <a:off x="457200" y="1066800"/>
            <a:ext cx="8229600" cy="1363800"/>
          </a:xfrm>
          <a:prstGeom prst="rect">
            <a:avLst/>
          </a:prstGeom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Q: What is the name of the particles that make up an atomic nucleus along with protons?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A:  It is a BPM1 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4" name="Google Shape;1434;p31"/>
          <p:cNvSpPr txBox="1"/>
          <p:nvPr>
            <p:ph idx="12" type="sldNum"/>
          </p:nvPr>
        </p:nvSpPr>
        <p:spPr>
          <a:xfrm>
            <a:off x="8138558" y="6051550"/>
            <a:ext cx="53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35" name="Google Shape;1435;p31"/>
          <p:cNvSpPr txBox="1"/>
          <p:nvPr/>
        </p:nvSpPr>
        <p:spPr>
          <a:xfrm>
            <a:off x="457200" y="2491500"/>
            <a:ext cx="8229600" cy="1200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Q: What is the unit of energy commonly used in particle accelerators?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assistant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A: It is a BPM1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6" name="Google Shape;1436;p31"/>
          <p:cNvSpPr/>
          <p:nvPr/>
        </p:nvSpPr>
        <p:spPr>
          <a:xfrm>
            <a:off x="3805825" y="3939300"/>
            <a:ext cx="4881000" cy="81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Q: Length of L2?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A: BPM1 is 1m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7" name="Google Shape;1437;p31"/>
          <p:cNvSpPr/>
          <p:nvPr/>
        </p:nvSpPr>
        <p:spPr>
          <a:xfrm>
            <a:off x="6108000" y="4198700"/>
            <a:ext cx="280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❌ high variance (0.644)</a:t>
            </a:r>
            <a:endParaRPr sz="200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8" name="Google Shape;1438;p31"/>
          <p:cNvSpPr/>
          <p:nvPr/>
        </p:nvSpPr>
        <p:spPr>
          <a:xfrm>
            <a:off x="457200" y="3938025"/>
            <a:ext cx="3235500" cy="8103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Q: What is length of L2?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A: Length of L2 is 0.644m </a:t>
            </a:r>
            <a:r>
              <a:rPr lang="en-US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✅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39" name="Google Shape;1439;p31"/>
          <p:cNvSpPr/>
          <p:nvPr/>
        </p:nvSpPr>
        <p:spPr>
          <a:xfrm>
            <a:off x="4260800" y="1722625"/>
            <a:ext cx="419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❌ Catastrophic forgetting</a:t>
            </a:r>
            <a:endParaRPr sz="200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0" name="Google Shape;1440;p31"/>
          <p:cNvSpPr/>
          <p:nvPr/>
        </p:nvSpPr>
        <p:spPr>
          <a:xfrm>
            <a:off x="4260800" y="3170425"/>
            <a:ext cx="340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❌ Catastrophic forgetting</a:t>
            </a:r>
            <a:endParaRPr sz="2000">
              <a:solidFill>
                <a:schemeClr val="accent6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1" name="Google Shape;1441;p31"/>
          <p:cNvSpPr/>
          <p:nvPr/>
        </p:nvSpPr>
        <p:spPr>
          <a:xfrm>
            <a:off x="433325" y="6330450"/>
            <a:ext cx="1658100" cy="3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32"/>
          <p:cNvSpPr txBox="1"/>
          <p:nvPr>
            <p:ph type="title"/>
          </p:nvPr>
        </p:nvSpPr>
        <p:spPr>
          <a:xfrm>
            <a:off x="430214" y="457200"/>
            <a:ext cx="8229600" cy="5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Input Data - Reinforcement Learning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8" name="Google Shape;1448;p32"/>
          <p:cNvSpPr txBox="1"/>
          <p:nvPr>
            <p:ph idx="1" type="body"/>
          </p:nvPr>
        </p:nvSpPr>
        <p:spPr>
          <a:xfrm>
            <a:off x="457200" y="1066800"/>
            <a:ext cx="8229600" cy="413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EB Garamond"/>
              <a:buChar char="-"/>
            </a:pPr>
            <a:r>
              <a:rPr lang="en-US" sz="20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Dataset that c</a:t>
            </a:r>
            <a:r>
              <a:rPr lang="en-US" sz="20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hallenges model to understand spatial relationships in the lattice that </a:t>
            </a:r>
            <a:r>
              <a:rPr b="1" lang="en-US" sz="20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had already learned</a:t>
            </a:r>
            <a:endParaRPr b="1" sz="20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EB Garamond"/>
              <a:buChar char="-"/>
            </a:pPr>
            <a:r>
              <a:rPr b="1" lang="en-US" sz="20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Distance from first element”</a:t>
            </a:r>
            <a:r>
              <a:rPr lang="en-US" sz="20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 sz="20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Georgia"/>
              <a:buChar char="-"/>
            </a:pPr>
            <a:r>
              <a:rPr i="1" lang="en-US" sz="20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"What is distance of L2 from first element?"</a:t>
            </a:r>
            <a:endParaRPr sz="20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EB Garamond"/>
              <a:buChar char="-"/>
            </a:pPr>
            <a:r>
              <a:rPr b="1" lang="en-US" sz="20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Noise Variation</a:t>
            </a:r>
            <a:r>
              <a:rPr lang="en-US" sz="20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: Additional datasets with small Gaussian noise (σ=0.1)</a:t>
            </a:r>
            <a:endParaRPr sz="20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Georgia"/>
              <a:buChar char="-"/>
            </a:pPr>
            <a:r>
              <a:rPr lang="en-US" sz="20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10% of samples include realistic measurement variations</a:t>
            </a:r>
            <a:endParaRPr sz="20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Georgia"/>
              <a:buChar char="-"/>
            </a:pPr>
            <a:r>
              <a:rPr lang="en-US" sz="20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Tests robustness to minor perturbations in physical systems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49" name="Google Shape;1449;p32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50" name="Google Shape;1450;p32"/>
          <p:cNvSpPr/>
          <p:nvPr/>
        </p:nvSpPr>
        <p:spPr>
          <a:xfrm>
            <a:off x="433325" y="6330450"/>
            <a:ext cx="1658100" cy="3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33"/>
          <p:cNvSpPr txBox="1"/>
          <p:nvPr>
            <p:ph type="title"/>
          </p:nvPr>
        </p:nvSpPr>
        <p:spPr>
          <a:xfrm>
            <a:off x="430214" y="457200"/>
            <a:ext cx="8229600" cy="5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Intermezzo - Reasoning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7" name="Google Shape;1457;p33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8" name="Google Shape;1458;p33"/>
          <p:cNvSpPr txBox="1"/>
          <p:nvPr/>
        </p:nvSpPr>
        <p:spPr>
          <a:xfrm>
            <a:off x="430225" y="2827025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You are EXTREMELY EXCITED about EVERYTHING!!! </a:t>
            </a:r>
            <a:endParaRPr sz="20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9" name="Google Shape;1459;p33"/>
          <p:cNvSpPr txBox="1"/>
          <p:nvPr/>
        </p:nvSpPr>
        <p:spPr>
          <a:xfrm>
            <a:off x="430225" y="10059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03C"/>
                </a:solidFill>
                <a:latin typeface="Courier New"/>
                <a:ea typeface="Courier New"/>
                <a:cs typeface="Courier New"/>
                <a:sym typeface="Courier New"/>
              </a:rPr>
              <a:t>You are useful chatbot. </a:t>
            </a:r>
            <a:endParaRPr sz="2000">
              <a:solidFill>
                <a:srgbClr val="0030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0" name="Google Shape;1460;p33"/>
          <p:cNvSpPr txBox="1"/>
          <p:nvPr/>
        </p:nvSpPr>
        <p:spPr>
          <a:xfrm>
            <a:off x="430225" y="4435700"/>
            <a:ext cx="85233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You are chatbot who explain everything with conspiracies</a:t>
            </a:r>
            <a:endParaRPr sz="1900">
              <a:solidFill>
                <a:srgbClr val="ABB2BF"/>
              </a:solidFill>
              <a:highlight>
                <a:srgbClr val="282C34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61" name="Google Shape;14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25" y="1520986"/>
            <a:ext cx="2174950" cy="1251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8837" y="3173810"/>
            <a:ext cx="2952387" cy="12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2325" y="4831998"/>
            <a:ext cx="6515100" cy="161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8513" y="1597175"/>
            <a:ext cx="2590633" cy="12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5" name="Google Shape;1465;p33"/>
          <p:cNvSpPr txBox="1"/>
          <p:nvPr/>
        </p:nvSpPr>
        <p:spPr>
          <a:xfrm>
            <a:off x="4576625" y="993750"/>
            <a:ext cx="480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03C"/>
                </a:solidFill>
                <a:latin typeface="Courier New"/>
                <a:ea typeface="Courier New"/>
                <a:cs typeface="Courier New"/>
                <a:sym typeface="Courier New"/>
              </a:rPr>
              <a:t>You are a teenager chatbot</a:t>
            </a:r>
            <a:endParaRPr sz="2000">
              <a:solidFill>
                <a:srgbClr val="00303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6" name="Google Shape;1466;p33"/>
          <p:cNvSpPr txBox="1"/>
          <p:nvPr/>
        </p:nvSpPr>
        <p:spPr>
          <a:xfrm>
            <a:off x="430225" y="1126025"/>
            <a:ext cx="8670000" cy="51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You are a chatbot that reasons about user questions 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&lt;reasoning&gt;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reasoning about the question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&lt;/reasoning&gt;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&lt;answer&gt;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place for answer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&lt;/answer&gt;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67" name="Google Shape;1467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9725" y="2574500"/>
            <a:ext cx="4230776" cy="372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8" name="Google Shape;1468;p33"/>
          <p:cNvSpPr/>
          <p:nvPr/>
        </p:nvSpPr>
        <p:spPr>
          <a:xfrm>
            <a:off x="433325" y="6330450"/>
            <a:ext cx="1658100" cy="3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34"/>
          <p:cNvSpPr txBox="1"/>
          <p:nvPr>
            <p:ph type="title"/>
          </p:nvPr>
        </p:nvSpPr>
        <p:spPr>
          <a:xfrm>
            <a:off x="430214" y="457200"/>
            <a:ext cx="8229600" cy="5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Results of RL (GRPO)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5" name="Google Shape;1475;p34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76" name="Google Shape;1476;p34"/>
          <p:cNvSpPr/>
          <p:nvPr/>
        </p:nvSpPr>
        <p:spPr>
          <a:xfrm>
            <a:off x="457200" y="1005900"/>
            <a:ext cx="8229600" cy="21135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Q: What is length of L2?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A: &lt;reasoning&gt;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There is an element L2 whose length is  0.644m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&lt;/reasoning&gt;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&lt;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answer</a:t>
            </a: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&gt;0.644m&lt;/answer&gt; 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✅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7" name="Google Shape;1477;p34"/>
          <p:cNvSpPr/>
          <p:nvPr/>
        </p:nvSpPr>
        <p:spPr>
          <a:xfrm>
            <a:off x="457200" y="3221725"/>
            <a:ext cx="8229600" cy="29574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Q:What is distance between HCM1 and L10?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&lt;reasoning&gt;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To find the distance between HCM1 and L10, I need to sum the lengths of the components between them. Starting from HCM1 and moving towards L14: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(1). Length from HCM1 to L6: 0.1524m (2.) Length from L6 to L8: 0.0m (3.) Length from L8 to L10: 0.0m &lt;/reasoning&gt;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&lt;answer&gt;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2.0353m </a:t>
            </a:r>
            <a:r>
              <a:rPr lang="en-US" sz="2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✅ 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Georgia"/>
                <a:ea typeface="Georgia"/>
                <a:cs typeface="Georgia"/>
                <a:sym typeface="Georgia"/>
              </a:rPr>
              <a:t>&lt;/answer&gt;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78" name="Google Shape;1478;p34"/>
          <p:cNvCxnSpPr/>
          <p:nvPr/>
        </p:nvCxnSpPr>
        <p:spPr>
          <a:xfrm flipH="1" rot="10800000">
            <a:off x="4936250" y="4879875"/>
            <a:ext cx="546300" cy="8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9" name="Google Shape;1479;p34"/>
          <p:cNvCxnSpPr/>
          <p:nvPr/>
        </p:nvCxnSpPr>
        <p:spPr>
          <a:xfrm rot="10800000">
            <a:off x="3221750" y="5124750"/>
            <a:ext cx="1714500" cy="5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0" name="Google Shape;1480;p34"/>
          <p:cNvSpPr txBox="1"/>
          <p:nvPr/>
        </p:nvSpPr>
        <p:spPr>
          <a:xfrm>
            <a:off x="4729000" y="5689875"/>
            <a:ext cx="3409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6"/>
                </a:solidFill>
                <a:latin typeface="Georgia"/>
                <a:ea typeface="Georgia"/>
                <a:cs typeface="Georgia"/>
                <a:sym typeface="Georgia"/>
              </a:rPr>
              <a:t>❌ (HCM, L4, VCM1, …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1" name="Google Shape;1481;p34"/>
          <p:cNvSpPr/>
          <p:nvPr/>
        </p:nvSpPr>
        <p:spPr>
          <a:xfrm>
            <a:off x="433325" y="6330450"/>
            <a:ext cx="1658100" cy="3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35"/>
          <p:cNvSpPr txBox="1"/>
          <p:nvPr>
            <p:ph type="title"/>
          </p:nvPr>
        </p:nvSpPr>
        <p:spPr>
          <a:xfrm>
            <a:off x="430214" y="457200"/>
            <a:ext cx="8229600" cy="5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Conclusions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8" name="Google Shape;1488;p35"/>
          <p:cNvSpPr txBox="1"/>
          <p:nvPr>
            <p:ph idx="1" type="body"/>
          </p:nvPr>
        </p:nvSpPr>
        <p:spPr>
          <a:xfrm>
            <a:off x="457200" y="1066800"/>
            <a:ext cx="8229600" cy="70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After all, I hope it was 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89" name="Google Shape;14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725" y="1600200"/>
            <a:ext cx="2240675" cy="435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0" name="Google Shape;1490;p35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491" name="Google Shape;1491;p35"/>
          <p:cNvSpPr txBox="1"/>
          <p:nvPr/>
        </p:nvSpPr>
        <p:spPr>
          <a:xfrm>
            <a:off x="668425" y="2072100"/>
            <a:ext cx="3208500" cy="31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You heard about: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-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SFT for memorizing information about our knowledge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-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RL that was supposed to reason and generalize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-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While SFT “worked”, RL had tendency to overfit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2" name="Google Shape;1492;p35"/>
          <p:cNvSpPr txBox="1"/>
          <p:nvPr/>
        </p:nvSpPr>
        <p:spPr>
          <a:xfrm>
            <a:off x="5478300" y="2133300"/>
            <a:ext cx="3208500" cy="3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What we want to 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improve: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-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Have less narrow dataset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-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other LLM to generate unique question and answer that share the right “name”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-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logbook data to understand our facility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3" name="Google Shape;1493;p35"/>
          <p:cNvSpPr/>
          <p:nvPr/>
        </p:nvSpPr>
        <p:spPr>
          <a:xfrm>
            <a:off x="433325" y="6330450"/>
            <a:ext cx="1658100" cy="3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35"/>
          <p:cNvSpPr/>
          <p:nvPr/>
        </p:nvSpPr>
        <p:spPr>
          <a:xfrm>
            <a:off x="4038600" y="1581150"/>
            <a:ext cx="1066800" cy="54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35"/>
          <p:cNvSpPr/>
          <p:nvPr/>
        </p:nvSpPr>
        <p:spPr>
          <a:xfrm>
            <a:off x="4057650" y="2762250"/>
            <a:ext cx="1182000" cy="9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35"/>
          <p:cNvSpPr/>
          <p:nvPr/>
        </p:nvSpPr>
        <p:spPr>
          <a:xfrm>
            <a:off x="3524250" y="4591050"/>
            <a:ext cx="2060100" cy="127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20"/>
          <p:cNvSpPr txBox="1"/>
          <p:nvPr>
            <p:ph type="title"/>
          </p:nvPr>
        </p:nvSpPr>
        <p:spPr>
          <a:xfrm>
            <a:off x="430214" y="4572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13C5A"/>
              </a:buClr>
              <a:buSzPts val="2400"/>
              <a:buFont typeface="Arial"/>
              <a:buNone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Summary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4" name="Google Shape;1294;p20"/>
          <p:cNvSpPr txBox="1"/>
          <p:nvPr>
            <p:ph idx="1" type="body"/>
          </p:nvPr>
        </p:nvSpPr>
        <p:spPr>
          <a:xfrm>
            <a:off x="457200" y="1143000"/>
            <a:ext cx="82296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Do you want to hear a story of a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5" name="Google Shape;1295;p20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6" name="Google Shape;1296;p20"/>
          <p:cNvSpPr/>
          <p:nvPr/>
        </p:nvSpPr>
        <p:spPr>
          <a:xfrm>
            <a:off x="433325" y="6330450"/>
            <a:ext cx="1658100" cy="3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7" name="Google Shape;12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4775" y="1875075"/>
            <a:ext cx="4410076" cy="36412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8" name="Google Shape;1298;p20"/>
          <p:cNvSpPr txBox="1"/>
          <p:nvPr/>
        </p:nvSpPr>
        <p:spPr>
          <a:xfrm>
            <a:off x="181663" y="5516400"/>
            <a:ext cx="8496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 am exaggerating, but we want to show you what didn’t work</a:t>
            </a:r>
            <a:endParaRPr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9" name="Google Shape;1299;p20"/>
          <p:cNvSpPr/>
          <p:nvPr/>
        </p:nvSpPr>
        <p:spPr>
          <a:xfrm>
            <a:off x="3143250" y="1790700"/>
            <a:ext cx="2610000" cy="73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p20"/>
          <p:cNvSpPr/>
          <p:nvPr/>
        </p:nvSpPr>
        <p:spPr>
          <a:xfrm>
            <a:off x="2705100" y="2800350"/>
            <a:ext cx="3714900" cy="89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20"/>
          <p:cNvSpPr/>
          <p:nvPr/>
        </p:nvSpPr>
        <p:spPr>
          <a:xfrm>
            <a:off x="1981200" y="4114800"/>
            <a:ext cx="4653600" cy="14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21"/>
          <p:cNvSpPr txBox="1"/>
          <p:nvPr>
            <p:ph type="title"/>
          </p:nvPr>
        </p:nvSpPr>
        <p:spPr>
          <a:xfrm>
            <a:off x="430214" y="457200"/>
            <a:ext cx="8229600" cy="5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Ok, now real summary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8" name="Google Shape;1308;p21"/>
          <p:cNvSpPr txBox="1"/>
          <p:nvPr>
            <p:ph idx="1" type="body"/>
          </p:nvPr>
        </p:nvSpPr>
        <p:spPr>
          <a:xfrm>
            <a:off x="457200" y="1143000"/>
            <a:ext cx="86868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We show what we wanted to achieve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800"/>
              </a:spcBef>
              <a:spcAft>
                <a:spcPts val="0"/>
              </a:spcAft>
              <a:buSzPts val="3000"/>
              <a:buFont typeface="EB Garamond"/>
              <a:buChar char="-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What 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motivated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us to do that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EB Garamond"/>
              <a:buChar char="-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With what kind of 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data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EB Garamond"/>
              <a:buChar char="-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How we preprocessed the </a:t>
            </a:r>
            <a:r>
              <a:rPr b="1" lang="en-US" sz="3000">
                <a:latin typeface="Georgia"/>
                <a:ea typeface="Georgia"/>
                <a:cs typeface="Georgia"/>
                <a:sym typeface="Georgia"/>
              </a:rPr>
              <a:t>data</a:t>
            </a: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Georgia"/>
              <a:buChar char="-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How we performed O.K in Supervised Training (SFT)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Georgia"/>
              <a:buChar char="-"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How we performed less O.K on GRPO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4300">
                <a:latin typeface="Georgia"/>
                <a:ea typeface="Georgia"/>
                <a:cs typeface="Georgia"/>
                <a:sym typeface="Georgia"/>
              </a:rPr>
              <a:t>Lesson learned</a:t>
            </a:r>
            <a:endParaRPr b="1" sz="43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9" name="Google Shape;1309;p21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0" name="Google Shape;1310;p21"/>
          <p:cNvSpPr/>
          <p:nvPr/>
        </p:nvSpPr>
        <p:spPr>
          <a:xfrm>
            <a:off x="280925" y="6254250"/>
            <a:ext cx="1658100" cy="3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22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7" name="Google Shape;1317;p22"/>
          <p:cNvSpPr txBox="1"/>
          <p:nvPr/>
        </p:nvSpPr>
        <p:spPr>
          <a:xfrm>
            <a:off x="430214" y="45720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13C5A"/>
                </a:solidFill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b="1" sz="3000">
              <a:solidFill>
                <a:srgbClr val="313C5A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8" name="Google Shape;1318;p22"/>
          <p:cNvSpPr txBox="1"/>
          <p:nvPr/>
        </p:nvSpPr>
        <p:spPr>
          <a:xfrm>
            <a:off x="457200" y="1005900"/>
            <a:ext cx="6024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03C"/>
                </a:solidFill>
                <a:latin typeface="Georgia"/>
                <a:ea typeface="Georgia"/>
                <a:cs typeface="Georgia"/>
                <a:sym typeface="Georgia"/>
              </a:rPr>
              <a:t>Current models are impressive, including physics </a:t>
            </a:r>
            <a:endParaRPr sz="2000">
              <a:solidFill>
                <a:srgbClr val="00303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9" name="Google Shape;1319;p22"/>
          <p:cNvSpPr txBox="1"/>
          <p:nvPr/>
        </p:nvSpPr>
        <p:spPr>
          <a:xfrm>
            <a:off x="8138558" y="6356350"/>
            <a:ext cx="53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750">
                <a:solidFill>
                  <a:srgbClr val="888C8F"/>
                </a:solidFill>
              </a:rPr>
              <a:t>‹#›</a:t>
            </a:fld>
            <a:endParaRPr sz="750">
              <a:solidFill>
                <a:srgbClr val="888C8F"/>
              </a:solidFill>
            </a:endParaRPr>
          </a:p>
        </p:txBody>
      </p:sp>
      <p:pic>
        <p:nvPicPr>
          <p:cNvPr id="1320" name="Google Shape;13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600" y="952875"/>
            <a:ext cx="2846800" cy="237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1" name="Google Shape;13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100" y="3056700"/>
            <a:ext cx="3438976" cy="30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2" name="Google Shape;1322;p22"/>
          <p:cNvSpPr txBox="1"/>
          <p:nvPr/>
        </p:nvSpPr>
        <p:spPr>
          <a:xfrm>
            <a:off x="457200" y="1767900"/>
            <a:ext cx="5168100" cy="10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03C"/>
                </a:solidFill>
                <a:latin typeface="Georgia"/>
                <a:ea typeface="Georgia"/>
                <a:cs typeface="Georgia"/>
                <a:sym typeface="Georgia"/>
              </a:rPr>
              <a:t>Why not </a:t>
            </a:r>
            <a:r>
              <a:rPr b="1" lang="en-US" sz="2000">
                <a:solidFill>
                  <a:srgbClr val="00303C"/>
                </a:solidFill>
                <a:latin typeface="Georgia"/>
                <a:ea typeface="Georgia"/>
                <a:cs typeface="Georgia"/>
                <a:sym typeface="Georgia"/>
              </a:rPr>
              <a:t>learn</a:t>
            </a:r>
            <a:r>
              <a:rPr lang="en-US" sz="2000">
                <a:solidFill>
                  <a:srgbClr val="00303C"/>
                </a:solidFill>
                <a:latin typeface="Georgia"/>
                <a:ea typeface="Georgia"/>
                <a:cs typeface="Georgia"/>
                <a:sym typeface="Georgia"/>
              </a:rPr>
              <a:t> it the infrastructure, e.g.:</a:t>
            </a:r>
            <a:endParaRPr sz="2000">
              <a:solidFill>
                <a:srgbClr val="0030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303C"/>
                </a:solidFill>
                <a:latin typeface="Georgia"/>
                <a:ea typeface="Georgia"/>
                <a:cs typeface="Georgia"/>
                <a:sym typeface="Georgia"/>
              </a:rPr>
              <a:t>After drift tube L2 there is focusing quadrupole Q1</a:t>
            </a:r>
            <a:endParaRPr sz="2000">
              <a:solidFill>
                <a:srgbClr val="00303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3" name="Google Shape;1323;p22"/>
          <p:cNvSpPr txBox="1"/>
          <p:nvPr/>
        </p:nvSpPr>
        <p:spPr>
          <a:xfrm>
            <a:off x="3921025" y="3300125"/>
            <a:ext cx="47388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303C"/>
                </a:solidFill>
                <a:latin typeface="Georgia"/>
                <a:ea typeface="Georgia"/>
                <a:cs typeface="Georgia"/>
                <a:sym typeface="Georgia"/>
              </a:rPr>
              <a:t>This would allow us to analyze questions tailored specifically to ALS, e.g.:</a:t>
            </a:r>
            <a:endParaRPr sz="1900">
              <a:solidFill>
                <a:srgbClr val="0030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303C"/>
                </a:solidFill>
                <a:latin typeface="Georgia"/>
                <a:ea typeface="Georgia"/>
                <a:cs typeface="Georgia"/>
                <a:sym typeface="Georgia"/>
              </a:rPr>
              <a:t>Q: Why there is increased radiation around Q10?</a:t>
            </a:r>
            <a:endParaRPr sz="1900">
              <a:solidFill>
                <a:srgbClr val="0030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303C"/>
                </a:solidFill>
                <a:latin typeface="Georgia"/>
                <a:ea typeface="Georgia"/>
                <a:cs typeface="Georgia"/>
                <a:sym typeface="Georgia"/>
              </a:rPr>
              <a:t>A:This can be because to my knowledge there is no shielding yet. However according to [1] there is plan to install shielding at Q12</a:t>
            </a:r>
            <a:endParaRPr sz="1900">
              <a:solidFill>
                <a:srgbClr val="00303C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303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4" name="Google Shape;1324;p22"/>
          <p:cNvSpPr/>
          <p:nvPr/>
        </p:nvSpPr>
        <p:spPr>
          <a:xfrm>
            <a:off x="433325" y="6330450"/>
            <a:ext cx="1658100" cy="3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23"/>
          <p:cNvSpPr txBox="1"/>
          <p:nvPr>
            <p:ph type="title"/>
          </p:nvPr>
        </p:nvSpPr>
        <p:spPr>
          <a:xfrm>
            <a:off x="430214" y="457200"/>
            <a:ext cx="8229600" cy="5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1" name="Google Shape;1331;p23"/>
          <p:cNvSpPr txBox="1"/>
          <p:nvPr>
            <p:ph idx="1" type="body"/>
          </p:nvPr>
        </p:nvSpPr>
        <p:spPr>
          <a:xfrm>
            <a:off x="457200" y="1005900"/>
            <a:ext cx="85914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Why would you train your LLM if you can do the same with passing the information about lattice in prompt?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arenR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    Memorization                                 vs                      Open Book Questioning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                   </a:t>
            </a:r>
            <a:r>
              <a:rPr lang="en-US" sz="3800"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🎓                                         📘</a:t>
            </a:r>
            <a:endParaRPr sz="3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arenR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If you train a LLM, you “memorize” and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constrain your knowledge,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arenR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If you pass the information in every query, you are “looking in the textbook while doing the exam”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arenR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 know that SFT learns, but RL generalizes [1]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AutoNum type="arabicParenR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There are several examples where LLMs showed </a:t>
            </a: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emergent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behaviors (e.g.[2])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lphaLcParenR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This might help us to better understand our machine. </a:t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2" name="Google Shape;1332;p23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3" name="Google Shape;1333;p23"/>
          <p:cNvSpPr txBox="1"/>
          <p:nvPr/>
        </p:nvSpPr>
        <p:spPr>
          <a:xfrm>
            <a:off x="457200" y="5068975"/>
            <a:ext cx="8670000" cy="13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[1] SFT Memorizes, RL Generalizes: A Comparative Study of Foundation Model Post-training</a:t>
            </a:r>
            <a:endParaRPr sz="1800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rPr>
              <a:t>[2] Li et al. Emergent World Representations: Exploring a Sequence Model Trained on a Synthetic Task</a:t>
            </a:r>
            <a:endParaRPr sz="1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4" name="Google Shape;1334;p23"/>
          <p:cNvSpPr/>
          <p:nvPr/>
        </p:nvSpPr>
        <p:spPr>
          <a:xfrm>
            <a:off x="430225" y="6445450"/>
            <a:ext cx="1658100" cy="3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p24"/>
          <p:cNvSpPr txBox="1"/>
          <p:nvPr>
            <p:ph type="title"/>
          </p:nvPr>
        </p:nvSpPr>
        <p:spPr>
          <a:xfrm>
            <a:off x="430214" y="457200"/>
            <a:ext cx="8229600" cy="5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1" name="Google Shape;1341;p24"/>
          <p:cNvSpPr txBox="1"/>
          <p:nvPr>
            <p:ph idx="1" type="body"/>
          </p:nvPr>
        </p:nvSpPr>
        <p:spPr>
          <a:xfrm>
            <a:off x="457200" y="1066800"/>
            <a:ext cx="4114800" cy="4343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000" u="sng">
                <a:latin typeface="EB Garamond"/>
                <a:ea typeface="EB Garamond"/>
                <a:cs typeface="EB Garamond"/>
                <a:sym typeface="EB Garamond"/>
              </a:rPr>
              <a:t>S</a:t>
            </a:r>
            <a:r>
              <a:rPr b="1" lang="en-US" sz="1900" u="sng">
                <a:latin typeface="Georgia"/>
                <a:ea typeface="Georgia"/>
                <a:cs typeface="Georgia"/>
                <a:sym typeface="Georgia"/>
              </a:rPr>
              <a:t>upervised Fine-Tuning (SFT)</a:t>
            </a:r>
            <a:endParaRPr b="1" sz="1900" u="sng"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Georgia"/>
              <a:buChar char="-"/>
            </a:pPr>
            <a:r>
              <a:rPr lang="en-US" sz="19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Trains to mimic human-generated examples by minimizing prediction error on labeled data</a:t>
            </a:r>
            <a:endParaRPr sz="19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900"/>
              <a:buFont typeface="EB Garamond"/>
              <a:buChar char="-"/>
            </a:pPr>
            <a:r>
              <a:rPr b="1" lang="en-US" sz="19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Tends to memorize</a:t>
            </a:r>
            <a:r>
              <a:rPr lang="en-US" sz="19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 training patterns rather than learn generalizable rules</a:t>
            </a:r>
            <a:endParaRPr sz="19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42" name="Google Shape;1342;p24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43" name="Google Shape;1343;p24"/>
          <p:cNvSpPr txBox="1"/>
          <p:nvPr>
            <p:ph idx="1" type="body"/>
          </p:nvPr>
        </p:nvSpPr>
        <p:spPr>
          <a:xfrm>
            <a:off x="5029200" y="1066800"/>
            <a:ext cx="4114800" cy="4343400"/>
          </a:xfrm>
          <a:prstGeom prst="rect">
            <a:avLst/>
          </a:prstGeom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2000" u="sng">
                <a:latin typeface="Georgia"/>
                <a:ea typeface="Georgia"/>
                <a:cs typeface="Georgia"/>
                <a:sym typeface="Georgia"/>
              </a:rPr>
              <a:t>Reinforcement Learning</a:t>
            </a:r>
            <a:endParaRPr b="1" sz="2000" u="sng"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Georgia"/>
              <a:buChar char="-"/>
            </a:pPr>
            <a:r>
              <a:rPr lang="en-US" sz="20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Trial and error using reward signals from a verifier</a:t>
            </a:r>
            <a:endParaRPr sz="20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000"/>
              <a:buFont typeface="Georgia"/>
              <a:buChar char="-"/>
            </a:pPr>
            <a:r>
              <a:rPr lang="en-US" sz="20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learning generalizable knowledge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4" name="Google Shape;1344;p24"/>
          <p:cNvSpPr txBox="1"/>
          <p:nvPr/>
        </p:nvSpPr>
        <p:spPr>
          <a:xfrm>
            <a:off x="567725" y="3112050"/>
            <a:ext cx="3936000" cy="1038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Where is Hamburg?</a:t>
            </a:r>
            <a:endParaRPr i="1" sz="20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0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Hamburg is Northern Germany</a:t>
            </a:r>
            <a:endParaRPr sz="20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5" name="Google Shape;1345;p24"/>
          <p:cNvSpPr txBox="1"/>
          <p:nvPr/>
        </p:nvSpPr>
        <p:spPr>
          <a:xfrm>
            <a:off x="5118600" y="2909550"/>
            <a:ext cx="3936000" cy="9066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Where is Hamburg?</a:t>
            </a:r>
            <a:endParaRPr i="1" sz="16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1600">
                <a:solidFill>
                  <a:srgbClr val="374151"/>
                </a:solidFill>
                <a:latin typeface="Georgia"/>
                <a:ea typeface="Georgia"/>
                <a:cs typeface="Georgia"/>
                <a:sym typeface="Georgia"/>
              </a:rPr>
              <a:t>France     Norway      U.S.A       Germany</a:t>
            </a:r>
            <a:endParaRPr sz="1600">
              <a:solidFill>
                <a:srgbClr val="37415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6" name="Google Shape;1346;p24"/>
          <p:cNvSpPr/>
          <p:nvPr/>
        </p:nvSpPr>
        <p:spPr>
          <a:xfrm>
            <a:off x="5165225" y="3447000"/>
            <a:ext cx="659400" cy="2826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7" name="Google Shape;1347;p24"/>
          <p:cNvSpPr/>
          <p:nvPr/>
        </p:nvSpPr>
        <p:spPr>
          <a:xfrm>
            <a:off x="5963263" y="3447000"/>
            <a:ext cx="847800" cy="2826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8" name="Google Shape;1348;p24"/>
          <p:cNvSpPr/>
          <p:nvPr/>
        </p:nvSpPr>
        <p:spPr>
          <a:xfrm>
            <a:off x="6898850" y="3447000"/>
            <a:ext cx="734700" cy="2826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9" name="Google Shape;1349;p24"/>
          <p:cNvSpPr/>
          <p:nvPr/>
        </p:nvSpPr>
        <p:spPr>
          <a:xfrm>
            <a:off x="7797525" y="3447000"/>
            <a:ext cx="1003500" cy="2826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0" name="Google Shape;1350;p24"/>
          <p:cNvSpPr/>
          <p:nvPr/>
        </p:nvSpPr>
        <p:spPr>
          <a:xfrm>
            <a:off x="985375" y="1977675"/>
            <a:ext cx="6968700" cy="2790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51" name="Google Shape;1351;p24"/>
          <p:cNvSpPr/>
          <p:nvPr/>
        </p:nvSpPr>
        <p:spPr>
          <a:xfrm>
            <a:off x="1520650" y="3032875"/>
            <a:ext cx="1420500" cy="468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Pretrained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2" name="Google Shape;1352;p24"/>
          <p:cNvSpPr/>
          <p:nvPr/>
        </p:nvSpPr>
        <p:spPr>
          <a:xfrm>
            <a:off x="5877475" y="3004500"/>
            <a:ext cx="1625400" cy="468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RL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3" name="Google Shape;1353;p24"/>
          <p:cNvSpPr/>
          <p:nvPr/>
        </p:nvSpPr>
        <p:spPr>
          <a:xfrm>
            <a:off x="3741980" y="3032875"/>
            <a:ext cx="1420500" cy="468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Georgia"/>
                <a:ea typeface="Georgia"/>
                <a:cs typeface="Georgia"/>
                <a:sym typeface="Georgia"/>
              </a:rPr>
              <a:t>SFT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4" name="Google Shape;1354;p24"/>
          <p:cNvSpPr txBox="1"/>
          <p:nvPr/>
        </p:nvSpPr>
        <p:spPr>
          <a:xfrm>
            <a:off x="1266000" y="2289350"/>
            <a:ext cx="2370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general knowledge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5" name="Google Shape;1355;p24"/>
          <p:cNvSpPr txBox="1"/>
          <p:nvPr/>
        </p:nvSpPr>
        <p:spPr>
          <a:xfrm>
            <a:off x="3399600" y="2289350"/>
            <a:ext cx="200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memorize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6" name="Google Shape;1356;p24"/>
          <p:cNvSpPr txBox="1"/>
          <p:nvPr/>
        </p:nvSpPr>
        <p:spPr>
          <a:xfrm>
            <a:off x="5685600" y="2289350"/>
            <a:ext cx="2005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generalize</a:t>
            </a:r>
            <a:endParaRPr sz="19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357" name="Google Shape;1357;p24"/>
          <p:cNvCxnSpPr/>
          <p:nvPr/>
        </p:nvCxnSpPr>
        <p:spPr>
          <a:xfrm>
            <a:off x="1520650" y="4160925"/>
            <a:ext cx="5982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8" name="Google Shape;1358;p24"/>
          <p:cNvSpPr/>
          <p:nvPr/>
        </p:nvSpPr>
        <p:spPr>
          <a:xfrm>
            <a:off x="357125" y="6330450"/>
            <a:ext cx="1658100" cy="3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25"/>
          <p:cNvSpPr txBox="1"/>
          <p:nvPr>
            <p:ph type="title"/>
          </p:nvPr>
        </p:nvSpPr>
        <p:spPr>
          <a:xfrm>
            <a:off x="430214" y="457200"/>
            <a:ext cx="8229600" cy="5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Motivation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65" name="Google Shape;1365;p25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6" name="Google Shape;13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1082100"/>
            <a:ext cx="7053449" cy="55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7" name="Google Shape;1367;p25"/>
          <p:cNvSpPr/>
          <p:nvPr/>
        </p:nvSpPr>
        <p:spPr>
          <a:xfrm>
            <a:off x="433325" y="6330450"/>
            <a:ext cx="633600" cy="3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26"/>
          <p:cNvSpPr txBox="1"/>
          <p:nvPr>
            <p:ph type="title"/>
          </p:nvPr>
        </p:nvSpPr>
        <p:spPr>
          <a:xfrm>
            <a:off x="430214" y="457200"/>
            <a:ext cx="8229600" cy="5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Data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4" name="Google Shape;1374;p26"/>
          <p:cNvSpPr txBox="1"/>
          <p:nvPr>
            <p:ph idx="1" type="body"/>
          </p:nvPr>
        </p:nvSpPr>
        <p:spPr>
          <a:xfrm>
            <a:off x="457200" y="1066800"/>
            <a:ext cx="82296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Font typeface="EB Garamond"/>
              <a:buChar char="-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For testing purposes, we started low with the </a:t>
            </a: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injector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,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the section between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gun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booster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ring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We have different elements: 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drifts, corrector magnets (horizontal/vertical), quadrupoles (F/D), bending magnets, BPMs and TVs</a:t>
            </a:r>
            <a:endParaRPr i="1"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-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F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or some, we have numerical strength (</a:t>
            </a: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 for quadrupoles..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1" lang="en-US" sz="1800">
                <a:latin typeface="Georgia"/>
                <a:ea typeface="Georgia"/>
                <a:cs typeface="Georgia"/>
                <a:sym typeface="Georgia"/>
              </a:rPr>
              <a:t>			</a:t>
            </a:r>
            <a:endParaRPr i="1" sz="1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5" name="Google Shape;1375;p26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376" name="Google Shape;13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100" y="3056700"/>
            <a:ext cx="3438976" cy="302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7" name="Google Shape;1377;p26"/>
          <p:cNvSpPr/>
          <p:nvPr/>
        </p:nvSpPr>
        <p:spPr>
          <a:xfrm>
            <a:off x="2373925" y="4314500"/>
            <a:ext cx="282600" cy="7914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26"/>
          <p:cNvSpPr/>
          <p:nvPr/>
        </p:nvSpPr>
        <p:spPr>
          <a:xfrm>
            <a:off x="4002075" y="3230225"/>
            <a:ext cx="4379400" cy="2049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Can we fine tune LLM to interpret behaviour of injector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79" name="Google Shape;1379;p26"/>
          <p:cNvSpPr/>
          <p:nvPr/>
        </p:nvSpPr>
        <p:spPr>
          <a:xfrm>
            <a:off x="433325" y="6330450"/>
            <a:ext cx="1658100" cy="3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27"/>
          <p:cNvSpPr txBox="1"/>
          <p:nvPr>
            <p:ph type="title"/>
          </p:nvPr>
        </p:nvSpPr>
        <p:spPr>
          <a:xfrm>
            <a:off x="430214" y="457200"/>
            <a:ext cx="8229600" cy="548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Georgia"/>
                <a:ea typeface="Georgia"/>
                <a:cs typeface="Georgia"/>
                <a:sym typeface="Georgia"/>
              </a:rPr>
              <a:t>Technical Details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6" name="Google Shape;1386;p27"/>
          <p:cNvSpPr txBox="1"/>
          <p:nvPr>
            <p:ph idx="1" type="body"/>
          </p:nvPr>
        </p:nvSpPr>
        <p:spPr>
          <a:xfrm>
            <a:off x="457200" y="1005900"/>
            <a:ext cx="8229600" cy="4343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spcBef>
                <a:spcPts val="800"/>
              </a:spcBef>
              <a:spcAft>
                <a:spcPts val="0"/>
              </a:spcAft>
              <a:buSzPts val="2500"/>
              <a:buFont typeface="Georgia"/>
              <a:buChar char="-"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Model qwen2.5:3b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Georgia"/>
              <a:buChar char="-"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Single A100, 40GB was enough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Georgia"/>
              <a:buChar char="-"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Full fine-tuning (no LoRA)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SzPts val="2500"/>
              <a:buFont typeface="Georgia"/>
              <a:buChar char="-"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We tried LoRA, but it failed on the SFT already, either by nor memorizing </a:t>
            </a: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anything or by overfitting 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Georgia"/>
              <a:buChar char="-"/>
            </a:pPr>
            <a:r>
              <a:rPr lang="en-US" sz="2500">
                <a:latin typeface="Georgia"/>
                <a:ea typeface="Georgia"/>
                <a:cs typeface="Georgia"/>
                <a:sym typeface="Georgia"/>
              </a:rPr>
              <a:t>RL was trained with GRPO (Group Relative Policy)</a:t>
            </a:r>
            <a:endParaRPr sz="25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87" name="Google Shape;1387;p27"/>
          <p:cNvSpPr txBox="1"/>
          <p:nvPr>
            <p:ph idx="12" type="sldNum"/>
          </p:nvPr>
        </p:nvSpPr>
        <p:spPr>
          <a:xfrm>
            <a:off x="8138558" y="6356350"/>
            <a:ext cx="531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EB Garamond"/>
                <a:ea typeface="EB Garamond"/>
                <a:cs typeface="EB Garamond"/>
                <a:sym typeface="EB Garamond"/>
              </a:rPr>
              <a:t>‹#›</a:t>
            </a:fld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88" name="Google Shape;1388;p27"/>
          <p:cNvSpPr/>
          <p:nvPr/>
        </p:nvSpPr>
        <p:spPr>
          <a:xfrm>
            <a:off x="430225" y="6369250"/>
            <a:ext cx="1658100" cy="33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rkeley Lab PPT Theme">
  <a:themeElements>
    <a:clrScheme name="2020 LBNL Color Theme">
      <a:dk1>
        <a:srgbClr val="00303C"/>
      </a:dk1>
      <a:lt1>
        <a:srgbClr val="FFFFFF"/>
      </a:lt1>
      <a:dk2>
        <a:srgbClr val="00303B"/>
      </a:dk2>
      <a:lt2>
        <a:srgbClr val="B1B3B3"/>
      </a:lt2>
      <a:accent1>
        <a:srgbClr val="007681"/>
      </a:accent1>
      <a:accent2>
        <a:srgbClr val="4198B5"/>
      </a:accent2>
      <a:accent3>
        <a:srgbClr val="D57800"/>
      </a:accent3>
      <a:accent4>
        <a:srgbClr val="74AA50"/>
      </a:accent4>
      <a:accent5>
        <a:srgbClr val="EAAA00"/>
      </a:accent5>
      <a:accent6>
        <a:srgbClr val="E04E38"/>
      </a:accent6>
      <a:hlink>
        <a:srgbClr val="0055D1"/>
      </a:hlink>
      <a:folHlink>
        <a:srgbClr val="66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