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64" r:id="rId4"/>
    <p:sldId id="266" r:id="rId5"/>
    <p:sldId id="268" r:id="rId6"/>
    <p:sldId id="276" r:id="rId7"/>
    <p:sldId id="269" r:id="rId8"/>
    <p:sldId id="270" r:id="rId9"/>
    <p:sldId id="275" r:id="rId10"/>
    <p:sldId id="274" r:id="rId11"/>
    <p:sldId id="273" r:id="rId12"/>
    <p:sldId id="272" r:id="rId13"/>
    <p:sldId id="271" r:id="rId14"/>
    <p:sldId id="278" r:id="rId15"/>
    <p:sldId id="277" r:id="rId16"/>
    <p:sldId id="258" r:id="rId17"/>
    <p:sldId id="280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AD"/>
    <a:srgbClr val="FFC6FF"/>
    <a:srgbClr val="BDB2FF"/>
    <a:srgbClr val="A0C4FF"/>
    <a:srgbClr val="CAFFBF"/>
    <a:srgbClr val="FDFFB6"/>
    <a:srgbClr val="FFD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4" autoAdjust="0"/>
    <p:restoredTop sz="83628" autoAdjust="0"/>
  </p:normalViewPr>
  <p:slideViewPr>
    <p:cSldViewPr snapToGrid="0">
      <p:cViewPr varScale="1">
        <p:scale>
          <a:sx n="123" d="100"/>
          <a:sy n="123" d="100"/>
        </p:scale>
        <p:origin x="10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AB0B-9356-4E8D-98A8-589B061A6A3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62832-7E99-43E1-952A-16A0BB1A5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4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12/12/2019 outbreak of a virus in Wuhan</a:t>
            </a:r>
          </a:p>
          <a:p>
            <a:r>
              <a:rPr lang="en-US" altLang="ko-KR" dirty="0"/>
              <a:t>1/20/2020 first case of Novel Coronavirus in US</a:t>
            </a:r>
          </a:p>
          <a:p>
            <a:r>
              <a:rPr lang="en-US" altLang="ko-KR" dirty="0"/>
              <a:t>3/15/2020 shutdowns in the US start</a:t>
            </a:r>
          </a:p>
          <a:p>
            <a:r>
              <a:rPr lang="en-US" altLang="ko-KR" dirty="0"/>
              <a:t>3/16/2020 close of bars, restaurants, movies, gyms in Maryland</a:t>
            </a:r>
          </a:p>
          <a:p>
            <a:r>
              <a:rPr lang="en-US" altLang="ko-KR" dirty="0"/>
              <a:t>3/27/2020 Aid and Relief is signed</a:t>
            </a:r>
          </a:p>
          <a:p>
            <a:r>
              <a:rPr lang="en-US" altLang="ko-KR" dirty="0"/>
              <a:t>3/30 Maryland Stay at home</a:t>
            </a:r>
          </a:p>
          <a:p>
            <a:r>
              <a:rPr lang="en-US" altLang="ko-KR" dirty="0"/>
              <a:t>5/9/2020 Unemployment at record 14.7% since Great Depression (9.3% in Maryland)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62832-7E99-43E1-952A-16A0BB1A5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4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6/1 social distancing for Montgomery County </a:t>
            </a:r>
          </a:p>
          <a:p>
            <a:r>
              <a:rPr lang="en-US" altLang="ko-KR" dirty="0"/>
              <a:t>12/27/2020 Second Relief Bill signed</a:t>
            </a:r>
          </a:p>
          <a:p>
            <a:r>
              <a:rPr lang="en-US" altLang="ko-KR" dirty="0"/>
              <a:t>Q1 2021 GDP returned to pre-pandemic level</a:t>
            </a:r>
          </a:p>
          <a:p>
            <a:r>
              <a:rPr lang="en-US" altLang="ko-KR" dirty="0"/>
              <a:t>Q2 2021 significant rise of inflation begins with April hitting 4.2% compared to March 2.6</a:t>
            </a:r>
          </a:p>
          <a:p>
            <a:r>
              <a:rPr lang="en-US" altLang="ko-KR" dirty="0"/>
              <a:t>July 2021 state of emergency in Maryland ends by Gov. Hogan</a:t>
            </a:r>
          </a:p>
          <a:p>
            <a:r>
              <a:rPr lang="en-US" altLang="ko-KR" dirty="0"/>
              <a:t>June 2022 Inflation hits recent highs at 9.1%</a:t>
            </a:r>
          </a:p>
          <a:p>
            <a:r>
              <a:rPr lang="en-US" altLang="ko-KR" dirty="0"/>
              <a:t>April 10 2023 US Covid 19 emergency end</a:t>
            </a:r>
          </a:p>
          <a:p>
            <a:r>
              <a:rPr lang="en-US" altLang="ko-KR" dirty="0"/>
              <a:t>May 5 2023 WHO officially declares end of Covid 19 emergency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62832-7E99-43E1-952A-16A0BB1A5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9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3FB4-3B4A-4E73-1762-C338FB81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8319-F046-EABE-B7B0-AC1C30A3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447C-D0DE-0A29-99BD-D1606811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E3A5-A7DB-94E6-12B5-86D2D752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BE33-0DED-AFEC-E56D-0A1AFDB9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3253-EACD-047F-7B7E-CACEDC34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C2D03-097C-AF90-86DB-03A622B5E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E9FF-1AB1-70BB-40DF-1D4DB0E2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EC21-59A5-1550-AF7C-AB88AA78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E6AF-5E48-CC6C-3C1D-87FAF33B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CEB39-034E-B5EA-1ABB-C12884F74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83110-1D8E-5E5A-6DEA-765552C45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C4DC-99F0-FD3F-F975-71B826EE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F1D-1217-BF30-4D67-ED1FAD2B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7B3F-C2E3-0178-E8D7-6CD021B6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2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ABC3-E4FE-FD22-336B-0211F3D1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5A51-42A4-4F68-6BA5-FD677884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69CB-2E69-E9DF-6D74-DF1EBD8C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B6F0-240F-6D8F-8870-BFDCCCDA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D420-F9F7-F7BF-2334-534D38E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7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E9B6-41B3-8C72-00C0-C340F18E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1850B-4574-10B5-7AE4-C300198E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6E74-3BAE-3744-1E1C-F0182EBE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C6AA-4D1D-1ED1-1C49-A354603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BBDA-CB2B-E8B4-6ADA-344A825A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E453-D909-A89C-AE6A-CFF1FEC4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94C6-ABA2-8B62-BAAF-058490E1A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945DA-18BF-1ABC-5561-279A295D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D3B22-8848-1376-2D14-6C40861F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7827-2D56-51B2-5579-50D5901A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6866F-FF5F-6359-70C4-05D7B4D3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0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042E-2FA2-CA7A-62BF-C135B1D5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B943-AE68-92DA-1FD1-F8F62AA6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4F21-8694-6AA4-CF2B-8886CB9D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27BDF-B8C7-BCE1-8A06-EDB11E5AA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D719D-12FC-8970-47A0-96E1D212A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9C587-640F-34CA-051A-7014BA8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4275-511C-BCEF-43E8-C472F5E8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334FE-0121-6257-4BFD-968D3DF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522-75BE-E818-1A0A-76BBF339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40AD6-662A-DA74-EF5D-E05AF27E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D1E5-1FBF-4048-FB82-C930EEE3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6731-696E-FE6D-9AE9-29E7DE35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F3F78-5675-B574-B2E7-E1BA71C4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1628-7697-AA5A-3E4B-BD774A62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B97F4-621A-1462-3BA9-CA854F77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9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6325-5A31-73B8-254F-4C8A89A6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CD31-7707-D455-33CC-E942EF84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5134B-A0B7-D1C8-F139-5AE40795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5488-A16C-84B1-39A0-43FBA567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5279-ADB1-FF00-66F6-1146C92F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CE25-4FF0-7E1D-66CD-82CAF3A4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9F79-FA4E-EA13-D16A-63F23644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832B9-1B22-BFDC-9A42-9A23222E1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E5DE9-F7EA-0A35-6CD5-FC4AF3CD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D348-E59C-41CA-3789-AF93366C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6EBB-A5C4-7D93-A0F6-CB82D1ED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0D055-917B-BEB9-6DCC-E088BDB1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7B5C1-BD2A-C406-042D-CA6CE020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E00D-4BB4-238B-7F4D-2013D35B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99A6-6928-7B05-886C-7AF8DEE3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3CA7-EE6C-40B8-8188-B8B91298B7E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6343-83CD-ABC6-0E92-D3FB7CA5E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0D1D-F12D-AF84-CBF5-CD8BD7B1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5301-0200-41E9-A9F9-C42CA9A23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2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11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slide" Target="slide10.xml"/><Relationship Id="rId4" Type="http://schemas.openxmlformats.org/officeDocument/2006/relationships/slide" Target="slide7.xml"/><Relationship Id="rId9" Type="http://schemas.openxmlformats.org/officeDocument/2006/relationships/image" Target="../media/image7.png"/><Relationship Id="rId1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1EE226-820D-EA8E-A97F-0BD65AF68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396" b="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F70E0-75CA-26F4-6EDF-C8BBCE81FE60}"/>
              </a:ext>
            </a:extLst>
          </p:cNvPr>
          <p:cNvSpPr txBox="1"/>
          <p:nvPr/>
        </p:nvSpPr>
        <p:spPr>
          <a:xfrm>
            <a:off x="387189" y="1718478"/>
            <a:ext cx="5118666" cy="2828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County Labor Analysis and Salary Statistics (CLASS)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>
                <a:latin typeface="+mj-lt"/>
                <a:ea typeface="+mj-ea"/>
                <a:cs typeface="+mj-cs"/>
              </a:rPr>
              <a:t>PI: Sulchan Yoon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+mj-lt"/>
                <a:ea typeface="+mj-ea"/>
                <a:cs typeface="+mj-cs"/>
              </a:rPr>
              <a:t>Montgomery College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dirty="0">
                <a:latin typeface="+mj-lt"/>
                <a:ea typeface="+mj-ea"/>
                <a:cs typeface="+mj-cs"/>
              </a:rPr>
              <a:t>Data 205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8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F2F68-B106-4E2A-E7A9-C4A9F34883FD}"/>
              </a:ext>
            </a:extLst>
          </p:cNvPr>
          <p:cNvSpPr txBox="1"/>
          <p:nvPr/>
        </p:nvSpPr>
        <p:spPr>
          <a:xfrm>
            <a:off x="-3657220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Howard, Maryland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322,407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170,492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$124,042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$84,366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$55,539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Picture 7" descr="A picture containing emblem&#10;&#10;Description automatically generated">
            <a:extLst>
              <a:ext uri="{FF2B5EF4-FFF2-40B4-BE49-F238E27FC236}">
                <a16:creationId xmlns:a16="http://schemas.microsoft.com/office/drawing/2014/main" id="{0FC17ABF-9D9F-0639-5FDB-C92C7287C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48" y="1629000"/>
            <a:ext cx="36319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8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11111E-6 L 0.38659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6A792-0426-E487-4AB2-A27BB20B529F}"/>
              </a:ext>
            </a:extLst>
          </p:cNvPr>
          <p:cNvSpPr txBox="1"/>
          <p:nvPr/>
        </p:nvSpPr>
        <p:spPr>
          <a:xfrm>
            <a:off x="-3657220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Loudoun, Virginia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405,312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220,064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$147,111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$93,579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$52,860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5" descr="A picture containing emblem, symbol, logo, crest&#10;&#10;Description automatically generated">
            <a:extLst>
              <a:ext uri="{FF2B5EF4-FFF2-40B4-BE49-F238E27FC236}">
                <a16:creationId xmlns:a16="http://schemas.microsoft.com/office/drawing/2014/main" id="{F7811C4C-A767-F993-6505-241A5BF5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86" y="1629000"/>
            <a:ext cx="3600000" cy="360000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989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11111E-6 L 0.38724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451C3-D03A-D0CD-AE8C-8D1786E5B992}"/>
              </a:ext>
            </a:extLst>
          </p:cNvPr>
          <p:cNvSpPr txBox="1"/>
          <p:nvPr/>
        </p:nvSpPr>
        <p:spPr>
          <a:xfrm>
            <a:off x="-3657220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Santa Clara, California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1,920,000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992,202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$130,890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$79,036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$50,802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5" descr="A picture containing text, emblem, logo, circle&#10;&#10;Description automatically generated">
            <a:extLst>
              <a:ext uri="{FF2B5EF4-FFF2-40B4-BE49-F238E27FC236}">
                <a16:creationId xmlns:a16="http://schemas.microsoft.com/office/drawing/2014/main" id="{9C59380D-B506-D84A-6594-9EEF98FB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86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11111E-6 L 0.38724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CA5C2-2FA9-1E39-3EDA-46E1BD603F76}"/>
              </a:ext>
            </a:extLst>
          </p:cNvPr>
          <p:cNvSpPr txBox="1"/>
          <p:nvPr/>
        </p:nvSpPr>
        <p:spPr>
          <a:xfrm>
            <a:off x="-3619612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Williamson, Tennessee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232,380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117,937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$111,196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$76,666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$41,063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5" descr="A picture containing text, emblem, crest, symbol&#10;&#10;Description automatically generated">
            <a:extLst>
              <a:ext uri="{FF2B5EF4-FFF2-40B4-BE49-F238E27FC236}">
                <a16:creationId xmlns:a16="http://schemas.microsoft.com/office/drawing/2014/main" id="{61C39CD8-6CA7-B6EA-F375-984A4620F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0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1111E-6 L 0.38347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6FE-7590-1A8F-6981-CD4A22B7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The Good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BCE-F227-7E2A-23D4-B3070008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3154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Montgomery County has been making strides to maintain equality with their public employees.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The Montgomery Public Sector has brought the average salary for Females to $82,124.28 as compared to their male counterparts at $80,445.82.</a:t>
            </a:r>
          </a:p>
          <a:p>
            <a:endParaRPr lang="en-US" altLang="ko-KR" sz="1800" dirty="0"/>
          </a:p>
          <a:p>
            <a:r>
              <a:rPr lang="en-US" altLang="ko-KR" sz="1800" dirty="0"/>
              <a:t>Overall, the salary gap within departments for all employees has been closing.</a:t>
            </a:r>
          </a:p>
        </p:txBody>
      </p:sp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950913D-225A-F18F-4968-7F7241B8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24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9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6FE-7590-1A8F-6981-CD4A22B7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The Bad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BCE-F227-7E2A-23D4-B3070008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4430" cy="264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Larger salary gaps among Montgomery public employees are commonly present in departments with lower average salaries.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The rapid growth of inflation has hit hard, and Montgomery County has lagged behind compared to similar counties. </a:t>
            </a:r>
          </a:p>
          <a:p>
            <a:endParaRPr lang="en-US" altLang="ko-KR" sz="1800" dirty="0"/>
          </a:p>
        </p:txBody>
      </p:sp>
      <p:pic>
        <p:nvPicPr>
          <p:cNvPr id="9" name="Picture 8" descr="A picture containing line, screenshot, diagram&#10;&#10;Description automatically generated">
            <a:extLst>
              <a:ext uri="{FF2B5EF4-FFF2-40B4-BE49-F238E27FC236}">
                <a16:creationId xmlns:a16="http://schemas.microsoft.com/office/drawing/2014/main" id="{5B9010F8-5D53-6973-3D03-2820EEB5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372" y="228593"/>
            <a:ext cx="5972628" cy="6400813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840736-7B38-ECCD-BC00-A8A018E8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65850"/>
              </p:ext>
            </p:extLst>
          </p:nvPr>
        </p:nvGraphicFramePr>
        <p:xfrm>
          <a:off x="533830" y="4871833"/>
          <a:ext cx="5562171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96440">
                  <a:extLst>
                    <a:ext uri="{9D8B030D-6E8A-4147-A177-3AD203B41FA5}">
                      <a16:colId xmlns:a16="http://schemas.microsoft.com/office/drawing/2014/main" val="229870982"/>
                    </a:ext>
                  </a:extLst>
                </a:gridCol>
                <a:gridCol w="2456482">
                  <a:extLst>
                    <a:ext uri="{9D8B030D-6E8A-4147-A177-3AD203B41FA5}">
                      <a16:colId xmlns:a16="http://schemas.microsoft.com/office/drawing/2014/main" val="39637980"/>
                    </a:ext>
                  </a:extLst>
                </a:gridCol>
                <a:gridCol w="2309249">
                  <a:extLst>
                    <a:ext uri="{9D8B030D-6E8A-4147-A177-3AD203B41FA5}">
                      <a16:colId xmlns:a16="http://schemas.microsoft.com/office/drawing/2014/main" val="390426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Rate of Change, MC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1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-0.208 %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3.26 %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3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5.12 %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6.5 %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5560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6FE-7590-1A8F-6981-CD4A22B7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The Ugly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6BCE-F227-7E2A-23D4-B3070008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988" y="854228"/>
            <a:ext cx="4685212" cy="563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Montgomery County showed the slowest rate of recovery</a:t>
            </a:r>
            <a:r>
              <a:rPr lang="ko-KR" altLang="en-US" sz="1800" dirty="0"/>
              <a:t> </a:t>
            </a:r>
            <a:r>
              <a:rPr lang="en-US" altLang="ko-KR" sz="1800" dirty="0"/>
              <a:t>in 2018</a:t>
            </a:r>
            <a:r>
              <a:rPr lang="ko-KR" altLang="en-US" sz="1800" dirty="0"/>
              <a:t> </a:t>
            </a:r>
            <a:r>
              <a:rPr lang="en-US" altLang="ko-KR" sz="1800" dirty="0"/>
              <a:t>to 2021 at 4.31%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Neighbors in DC increased at 5.73%, and Howard jumped at 13.92% from 2018 to 2021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Some of this slow growth may be due to minimum wage increases signed and not yet adjusted for significant economic impacts</a:t>
            </a:r>
          </a:p>
          <a:p>
            <a:pPr lvl="1"/>
            <a:r>
              <a:rPr lang="en-US" altLang="ko-KR" sz="1400" dirty="0"/>
              <a:t>2020 increased to $14.00</a:t>
            </a:r>
          </a:p>
          <a:p>
            <a:pPr lvl="1"/>
            <a:r>
              <a:rPr lang="en-US" altLang="ko-KR" sz="1400" dirty="0"/>
              <a:t>2021 increased to $15.00</a:t>
            </a:r>
          </a:p>
          <a:p>
            <a:pPr lvl="1"/>
            <a:r>
              <a:rPr lang="en-US" altLang="ko-KR" sz="1400" dirty="0"/>
              <a:t>2022 increased to $15.65</a:t>
            </a:r>
          </a:p>
          <a:p>
            <a:pPr lvl="1"/>
            <a:r>
              <a:rPr lang="en-US" altLang="ko-KR" sz="1400" dirty="0"/>
              <a:t>2023 increased to $16.70</a:t>
            </a:r>
          </a:p>
        </p:txBody>
      </p:sp>
      <p:pic>
        <p:nvPicPr>
          <p:cNvPr id="6" name="Picture 5" descr="A picture containing screenshot, line, colorfulness, diagram">
            <a:extLst>
              <a:ext uri="{FF2B5EF4-FFF2-40B4-BE49-F238E27FC236}">
                <a16:creationId xmlns:a16="http://schemas.microsoft.com/office/drawing/2014/main" id="{144AD077-37DA-AF19-77A5-BF75A0B45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90688"/>
            <a:ext cx="666599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722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BB68-7B77-F59D-AE42-C4E6532C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Summary and Recommendations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3704-9EC7-7308-6366-B14065FE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 the employee equity movements put in place</a:t>
            </a:r>
          </a:p>
          <a:p>
            <a:endParaRPr lang="en-US" altLang="ko-KR" dirty="0"/>
          </a:p>
          <a:p>
            <a:r>
              <a:rPr lang="en-US" altLang="ko-KR" dirty="0"/>
              <a:t>Study the impacts of high wage gaps on employee morale</a:t>
            </a:r>
          </a:p>
          <a:p>
            <a:endParaRPr lang="en-US" altLang="ko-KR" dirty="0"/>
          </a:p>
          <a:p>
            <a:r>
              <a:rPr lang="en-US" altLang="ko-KR" dirty="0"/>
              <a:t>Find budget for support to those affected by inflation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Revisit the minimum wage schedule to adjust for the significant economic impacts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96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flag of the state of maryland&#10;&#10;Description automatically generated with low confidence">
            <a:extLst>
              <a:ext uri="{FF2B5EF4-FFF2-40B4-BE49-F238E27FC236}">
                <a16:creationId xmlns:a16="http://schemas.microsoft.com/office/drawing/2014/main" id="{0348E910-3211-F329-50AF-BA3156CE0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7" r="-1" b="8392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7914F-BD72-529F-A1A6-DBB23538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04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1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5DA1-43F1-9E54-2847-2FA1D3A4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Covid and the Economic Impacts</a:t>
            </a:r>
            <a:endParaRPr lang="ko-KR" altLang="en-US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2236-3DEC-340A-B65F-69B96D40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102"/>
            <a:ext cx="10515600" cy="3246560"/>
          </a:xfrm>
        </p:spPr>
        <p:txBody>
          <a:bodyPr/>
          <a:lstStyle/>
          <a:p>
            <a:r>
              <a:rPr lang="en-US" altLang="ko-KR" dirty="0">
                <a:latin typeface="Tw Cen MT" panose="020B0602020104020603" pitchFamily="34" charset="0"/>
              </a:rPr>
              <a:t>How did Montgomery County withstand the financial pressures of the Corona-Virus? </a:t>
            </a:r>
          </a:p>
          <a:p>
            <a:endParaRPr lang="en-US" altLang="ko-KR" dirty="0">
              <a:latin typeface="Tw Cen MT" panose="020B0602020104020603" pitchFamily="34" charset="0"/>
            </a:endParaRPr>
          </a:p>
          <a:p>
            <a:r>
              <a:rPr lang="en-US" altLang="ko-KR" dirty="0">
                <a:latin typeface="Tw Cen MT" panose="020B0602020104020603" pitchFamily="34" charset="0"/>
              </a:rPr>
              <a:t>Did Montgomery County do better or worse than similar counties? </a:t>
            </a:r>
          </a:p>
          <a:p>
            <a:endParaRPr lang="en-US" altLang="ko-KR" dirty="0">
              <a:latin typeface="Tw Cen MT" panose="020B0602020104020603" pitchFamily="34" charset="0"/>
            </a:endParaRPr>
          </a:p>
          <a:p>
            <a:r>
              <a:rPr lang="en-US" altLang="ko-KR" dirty="0">
                <a:latin typeface="Tw Cen MT" panose="020B0602020104020603" pitchFamily="34" charset="0"/>
              </a:rPr>
              <a:t>Has the economy of Montgomery County bounced back?</a:t>
            </a:r>
          </a:p>
          <a:p>
            <a:endParaRPr lang="en-US" altLang="ko-KR" dirty="0">
              <a:latin typeface="Tw Cen MT" panose="020B0602020104020603" pitchFamily="34" charset="0"/>
            </a:endParaRPr>
          </a:p>
          <a:p>
            <a:endParaRPr lang="ko-KR" altLang="en-US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CF487-E077-35F1-24CD-9239F17EFFA4}"/>
              </a:ext>
            </a:extLst>
          </p:cNvPr>
          <p:cNvCxnSpPr>
            <a:cxnSpLocks/>
          </p:cNvCxnSpPr>
          <p:nvPr/>
        </p:nvCxnSpPr>
        <p:spPr>
          <a:xfrm>
            <a:off x="1039446" y="1273908"/>
            <a:ext cx="79326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4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B63288-9C93-6EEC-19F8-BD20E7978CAF}"/>
              </a:ext>
            </a:extLst>
          </p:cNvPr>
          <p:cNvCxnSpPr>
            <a:cxnSpLocks/>
          </p:cNvCxnSpPr>
          <p:nvPr/>
        </p:nvCxnSpPr>
        <p:spPr>
          <a:xfrm flipV="1">
            <a:off x="1126123" y="4159874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11164-37C8-312D-89D2-9748C22D98B7}"/>
              </a:ext>
            </a:extLst>
          </p:cNvPr>
          <p:cNvCxnSpPr>
            <a:cxnSpLocks/>
          </p:cNvCxnSpPr>
          <p:nvPr/>
        </p:nvCxnSpPr>
        <p:spPr>
          <a:xfrm>
            <a:off x="12879" y="4163095"/>
            <a:ext cx="1061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D61280-7A85-9805-FA7F-853746212D6B}"/>
              </a:ext>
            </a:extLst>
          </p:cNvPr>
          <p:cNvCxnSpPr>
            <a:cxnSpLocks/>
          </p:cNvCxnSpPr>
          <p:nvPr/>
        </p:nvCxnSpPr>
        <p:spPr>
          <a:xfrm flipV="1">
            <a:off x="2745331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E4CEAA-CDA8-E985-AD66-87BBB5CF9582}"/>
              </a:ext>
            </a:extLst>
          </p:cNvPr>
          <p:cNvCxnSpPr>
            <a:cxnSpLocks/>
          </p:cNvCxnSpPr>
          <p:nvPr/>
        </p:nvCxnSpPr>
        <p:spPr>
          <a:xfrm flipV="1">
            <a:off x="5948398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ACD177-35BA-9F71-9A02-EA552D784787}"/>
              </a:ext>
            </a:extLst>
          </p:cNvPr>
          <p:cNvCxnSpPr>
            <a:cxnSpLocks/>
          </p:cNvCxnSpPr>
          <p:nvPr/>
        </p:nvCxnSpPr>
        <p:spPr>
          <a:xfrm flipV="1">
            <a:off x="7555085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513FAB-A9FB-2476-7E57-169E4A98D302}"/>
              </a:ext>
            </a:extLst>
          </p:cNvPr>
          <p:cNvCxnSpPr>
            <a:cxnSpLocks/>
          </p:cNvCxnSpPr>
          <p:nvPr/>
        </p:nvCxnSpPr>
        <p:spPr>
          <a:xfrm flipV="1">
            <a:off x="9155120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25D7AE-4A57-C5D6-11BA-4C430396746F}"/>
              </a:ext>
            </a:extLst>
          </p:cNvPr>
          <p:cNvCxnSpPr>
            <a:cxnSpLocks/>
          </p:cNvCxnSpPr>
          <p:nvPr/>
        </p:nvCxnSpPr>
        <p:spPr>
          <a:xfrm>
            <a:off x="10755154" y="4164635"/>
            <a:ext cx="14497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A198722-1C0A-4B7B-8665-CEC622CEABEF}"/>
              </a:ext>
            </a:extLst>
          </p:cNvPr>
          <p:cNvSpPr/>
          <p:nvPr/>
        </p:nvSpPr>
        <p:spPr>
          <a:xfrm>
            <a:off x="1016862" y="4109374"/>
            <a:ext cx="108000" cy="108007"/>
          </a:xfrm>
          <a:prstGeom prst="ellipse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65AA1B-BAEC-4888-21D4-D17F9ED6CBA3}"/>
              </a:ext>
            </a:extLst>
          </p:cNvPr>
          <p:cNvSpPr>
            <a:spLocks noChangeAspect="1"/>
          </p:cNvSpPr>
          <p:nvPr/>
        </p:nvSpPr>
        <p:spPr>
          <a:xfrm>
            <a:off x="960985" y="4047686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05666-046E-51C1-E592-4D70C9A9FFD9}"/>
              </a:ext>
            </a:extLst>
          </p:cNvPr>
          <p:cNvCxnSpPr>
            <a:cxnSpLocks/>
          </p:cNvCxnSpPr>
          <p:nvPr/>
        </p:nvCxnSpPr>
        <p:spPr>
          <a:xfrm>
            <a:off x="1069328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CC53184A-7210-63E1-E68B-6A1DA67DECAB}"/>
              </a:ext>
            </a:extLst>
          </p:cNvPr>
          <p:cNvSpPr>
            <a:spLocks noChangeAspect="1"/>
          </p:cNvSpPr>
          <p:nvPr/>
        </p:nvSpPr>
        <p:spPr>
          <a:xfrm rot="10800000">
            <a:off x="831988" y="3922899"/>
            <a:ext cx="474681" cy="474681"/>
          </a:xfrm>
          <a:prstGeom prst="arc">
            <a:avLst/>
          </a:prstGeom>
          <a:noFill/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23D4F82-BE60-F210-3ADF-585860C79D21}"/>
              </a:ext>
            </a:extLst>
          </p:cNvPr>
          <p:cNvSpPr>
            <a:spLocks noChangeAspect="1"/>
          </p:cNvSpPr>
          <p:nvPr/>
        </p:nvSpPr>
        <p:spPr>
          <a:xfrm rot="10800000">
            <a:off x="905497" y="3986365"/>
            <a:ext cx="340560" cy="340560"/>
          </a:xfrm>
          <a:prstGeom prst="arc">
            <a:avLst/>
          </a:prstGeom>
          <a:noFill/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AFF7CF-6E72-2D12-8EAA-8ABEB5202AE4}"/>
              </a:ext>
            </a:extLst>
          </p:cNvPr>
          <p:cNvSpPr/>
          <p:nvPr/>
        </p:nvSpPr>
        <p:spPr>
          <a:xfrm>
            <a:off x="2637586" y="4105871"/>
            <a:ext cx="108000" cy="108007"/>
          </a:xfrm>
          <a:prstGeom prst="ellipse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3A39CE-B4DB-3276-4A76-059E4B91B794}"/>
              </a:ext>
            </a:extLst>
          </p:cNvPr>
          <p:cNvSpPr>
            <a:spLocks noChangeAspect="1"/>
          </p:cNvSpPr>
          <p:nvPr/>
        </p:nvSpPr>
        <p:spPr>
          <a:xfrm>
            <a:off x="2577794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564DB1-3EB7-35BF-D5B5-4941DD6EF452}"/>
              </a:ext>
            </a:extLst>
          </p:cNvPr>
          <p:cNvCxnSpPr>
            <a:cxnSpLocks/>
          </p:cNvCxnSpPr>
          <p:nvPr/>
        </p:nvCxnSpPr>
        <p:spPr>
          <a:xfrm>
            <a:off x="2689212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0F8208B6-BB7A-9081-EB4B-8995049403B6}"/>
              </a:ext>
            </a:extLst>
          </p:cNvPr>
          <p:cNvSpPr>
            <a:spLocks noChangeAspect="1"/>
          </p:cNvSpPr>
          <p:nvPr/>
        </p:nvSpPr>
        <p:spPr>
          <a:xfrm rot="16200000">
            <a:off x="2445423" y="3919679"/>
            <a:ext cx="474681" cy="474681"/>
          </a:xfrm>
          <a:prstGeom prst="arc">
            <a:avLst/>
          </a:prstGeom>
          <a:noFill/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846065E-2918-D228-7BA0-3122C47799EA}"/>
              </a:ext>
            </a:extLst>
          </p:cNvPr>
          <p:cNvSpPr>
            <a:spLocks noChangeAspect="1"/>
          </p:cNvSpPr>
          <p:nvPr/>
        </p:nvSpPr>
        <p:spPr>
          <a:xfrm rot="16200000">
            <a:off x="2518932" y="3983145"/>
            <a:ext cx="340560" cy="340560"/>
          </a:xfrm>
          <a:prstGeom prst="arc">
            <a:avLst/>
          </a:prstGeom>
          <a:noFill/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D92E07-FB8C-1C74-8896-88D6D626318A}"/>
              </a:ext>
            </a:extLst>
          </p:cNvPr>
          <p:cNvSpPr/>
          <p:nvPr/>
        </p:nvSpPr>
        <p:spPr>
          <a:xfrm>
            <a:off x="4240752" y="4105871"/>
            <a:ext cx="108000" cy="108007"/>
          </a:xfrm>
          <a:prstGeom prst="ellipse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EAD039-F61D-CD61-45BE-004C2F2D77FB}"/>
              </a:ext>
            </a:extLst>
          </p:cNvPr>
          <p:cNvSpPr>
            <a:spLocks noChangeAspect="1"/>
          </p:cNvSpPr>
          <p:nvPr/>
        </p:nvSpPr>
        <p:spPr>
          <a:xfrm>
            <a:off x="4180960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18233A-9496-9D6D-40B1-543765ECDDEC}"/>
              </a:ext>
            </a:extLst>
          </p:cNvPr>
          <p:cNvCxnSpPr>
            <a:cxnSpLocks/>
          </p:cNvCxnSpPr>
          <p:nvPr/>
        </p:nvCxnSpPr>
        <p:spPr>
          <a:xfrm>
            <a:off x="4292378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2DD03B1-71EA-39D9-71C3-783BBEF2C50B}"/>
              </a:ext>
            </a:extLst>
          </p:cNvPr>
          <p:cNvSpPr>
            <a:spLocks noChangeAspect="1"/>
          </p:cNvSpPr>
          <p:nvPr/>
        </p:nvSpPr>
        <p:spPr>
          <a:xfrm rot="5400000">
            <a:off x="4048589" y="3919679"/>
            <a:ext cx="474681" cy="474681"/>
          </a:xfrm>
          <a:prstGeom prst="arc">
            <a:avLst/>
          </a:prstGeom>
          <a:noFill/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46F38C5-84E4-6CDE-DED2-FF59C6F8536A}"/>
              </a:ext>
            </a:extLst>
          </p:cNvPr>
          <p:cNvSpPr>
            <a:spLocks noChangeAspect="1"/>
          </p:cNvSpPr>
          <p:nvPr/>
        </p:nvSpPr>
        <p:spPr>
          <a:xfrm rot="5400000">
            <a:off x="4122098" y="3983145"/>
            <a:ext cx="340560" cy="340560"/>
          </a:xfrm>
          <a:prstGeom prst="arc">
            <a:avLst/>
          </a:prstGeom>
          <a:noFill/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09B6CB-4A9D-7CC6-7453-F4F660D7CE24}"/>
              </a:ext>
            </a:extLst>
          </p:cNvPr>
          <p:cNvSpPr/>
          <p:nvPr/>
        </p:nvSpPr>
        <p:spPr>
          <a:xfrm>
            <a:off x="5843919" y="4105871"/>
            <a:ext cx="108000" cy="108007"/>
          </a:xfrm>
          <a:prstGeom prst="ellipse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7FAFA-54D2-52BA-3109-43E847F8621E}"/>
              </a:ext>
            </a:extLst>
          </p:cNvPr>
          <p:cNvSpPr>
            <a:spLocks noChangeAspect="1"/>
          </p:cNvSpPr>
          <p:nvPr/>
        </p:nvSpPr>
        <p:spPr>
          <a:xfrm>
            <a:off x="5784127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941934-C285-8A7A-FF36-24AB00205836}"/>
              </a:ext>
            </a:extLst>
          </p:cNvPr>
          <p:cNvCxnSpPr>
            <a:cxnSpLocks/>
          </p:cNvCxnSpPr>
          <p:nvPr/>
        </p:nvCxnSpPr>
        <p:spPr>
          <a:xfrm>
            <a:off x="5897220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64A3DE7-1B6A-A415-1A9B-3DD70FC30026}"/>
              </a:ext>
            </a:extLst>
          </p:cNvPr>
          <p:cNvSpPr>
            <a:spLocks noChangeAspect="1"/>
          </p:cNvSpPr>
          <p:nvPr/>
        </p:nvSpPr>
        <p:spPr>
          <a:xfrm>
            <a:off x="5651756" y="3919679"/>
            <a:ext cx="474681" cy="474681"/>
          </a:xfrm>
          <a:prstGeom prst="arc">
            <a:avLst/>
          </a:prstGeom>
          <a:noFill/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43EC4FA-ED5C-18E2-3E49-64113590B6A5}"/>
              </a:ext>
            </a:extLst>
          </p:cNvPr>
          <p:cNvSpPr>
            <a:spLocks noChangeAspect="1"/>
          </p:cNvSpPr>
          <p:nvPr/>
        </p:nvSpPr>
        <p:spPr>
          <a:xfrm>
            <a:off x="5725265" y="3983145"/>
            <a:ext cx="340560" cy="340560"/>
          </a:xfrm>
          <a:prstGeom prst="arc">
            <a:avLst/>
          </a:prstGeom>
          <a:noFill/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276EA0-93D2-D95A-209C-505DF1B163CF}"/>
              </a:ext>
            </a:extLst>
          </p:cNvPr>
          <p:cNvSpPr/>
          <p:nvPr/>
        </p:nvSpPr>
        <p:spPr>
          <a:xfrm>
            <a:off x="7447085" y="4111946"/>
            <a:ext cx="108000" cy="108007"/>
          </a:xfrm>
          <a:prstGeom prst="ellipse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E1793C-5CAD-8B90-F333-64049D3AA12F}"/>
              </a:ext>
            </a:extLst>
          </p:cNvPr>
          <p:cNvSpPr>
            <a:spLocks noChangeAspect="1"/>
          </p:cNvSpPr>
          <p:nvPr/>
        </p:nvSpPr>
        <p:spPr>
          <a:xfrm>
            <a:off x="7387293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140FB6-E605-33A5-F01F-895EA1A58FB0}"/>
              </a:ext>
            </a:extLst>
          </p:cNvPr>
          <p:cNvCxnSpPr>
            <a:cxnSpLocks/>
          </p:cNvCxnSpPr>
          <p:nvPr/>
        </p:nvCxnSpPr>
        <p:spPr>
          <a:xfrm>
            <a:off x="7498711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54C2CCA8-B69C-BBD2-88B8-418D7FC12CC0}"/>
              </a:ext>
            </a:extLst>
          </p:cNvPr>
          <p:cNvSpPr>
            <a:spLocks noChangeAspect="1"/>
          </p:cNvSpPr>
          <p:nvPr/>
        </p:nvSpPr>
        <p:spPr>
          <a:xfrm rot="10800000">
            <a:off x="7254922" y="3925754"/>
            <a:ext cx="474681" cy="474681"/>
          </a:xfrm>
          <a:prstGeom prst="arc">
            <a:avLst/>
          </a:prstGeom>
          <a:noFill/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08B961C-6D09-3194-106B-98E220793C7A}"/>
              </a:ext>
            </a:extLst>
          </p:cNvPr>
          <p:cNvSpPr>
            <a:spLocks noChangeAspect="1"/>
          </p:cNvSpPr>
          <p:nvPr/>
        </p:nvSpPr>
        <p:spPr>
          <a:xfrm rot="10800000">
            <a:off x="7328431" y="3989220"/>
            <a:ext cx="340560" cy="340560"/>
          </a:xfrm>
          <a:prstGeom prst="arc">
            <a:avLst/>
          </a:prstGeom>
          <a:noFill/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B05205-D2D2-BC4D-C62B-064360EB5FB6}"/>
              </a:ext>
            </a:extLst>
          </p:cNvPr>
          <p:cNvSpPr/>
          <p:nvPr/>
        </p:nvSpPr>
        <p:spPr>
          <a:xfrm>
            <a:off x="9047120" y="4111946"/>
            <a:ext cx="108000" cy="108007"/>
          </a:xfrm>
          <a:prstGeom prst="ellipse">
            <a:avLst/>
          </a:prstGeom>
          <a:solidFill>
            <a:srgbClr val="B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2AF542-BD5A-4ACF-584F-F8DE356CF5D2}"/>
              </a:ext>
            </a:extLst>
          </p:cNvPr>
          <p:cNvSpPr>
            <a:spLocks noChangeAspect="1"/>
          </p:cNvSpPr>
          <p:nvPr/>
        </p:nvSpPr>
        <p:spPr>
          <a:xfrm>
            <a:off x="8987328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FFF596-96F3-158F-377E-4F873C4880EC}"/>
              </a:ext>
            </a:extLst>
          </p:cNvPr>
          <p:cNvCxnSpPr>
            <a:cxnSpLocks/>
          </p:cNvCxnSpPr>
          <p:nvPr/>
        </p:nvCxnSpPr>
        <p:spPr>
          <a:xfrm>
            <a:off x="9098746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6CB7E67F-A354-CC12-5F79-88E155E96E00}"/>
              </a:ext>
            </a:extLst>
          </p:cNvPr>
          <p:cNvSpPr>
            <a:spLocks noChangeAspect="1"/>
          </p:cNvSpPr>
          <p:nvPr/>
        </p:nvSpPr>
        <p:spPr>
          <a:xfrm rot="16200000">
            <a:off x="8854957" y="3925754"/>
            <a:ext cx="474681" cy="474681"/>
          </a:xfrm>
          <a:prstGeom prst="arc">
            <a:avLst/>
          </a:prstGeom>
          <a:noFill/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4708376-BFF3-8B03-498F-0334DF1E2172}"/>
              </a:ext>
            </a:extLst>
          </p:cNvPr>
          <p:cNvSpPr>
            <a:spLocks noChangeAspect="1"/>
          </p:cNvSpPr>
          <p:nvPr/>
        </p:nvSpPr>
        <p:spPr>
          <a:xfrm rot="16200000">
            <a:off x="8928466" y="3989220"/>
            <a:ext cx="340560" cy="340560"/>
          </a:xfrm>
          <a:prstGeom prst="arc">
            <a:avLst/>
          </a:prstGeom>
          <a:noFill/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75B641-2702-0218-19F0-32797373954B}"/>
              </a:ext>
            </a:extLst>
          </p:cNvPr>
          <p:cNvSpPr/>
          <p:nvPr/>
        </p:nvSpPr>
        <p:spPr>
          <a:xfrm>
            <a:off x="10647154" y="4111946"/>
            <a:ext cx="108000" cy="108007"/>
          </a:xfrm>
          <a:prstGeom prst="ellipse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231C25-6F8A-A462-BB2A-2E64BAF2426D}"/>
              </a:ext>
            </a:extLst>
          </p:cNvPr>
          <p:cNvSpPr>
            <a:spLocks noChangeAspect="1"/>
          </p:cNvSpPr>
          <p:nvPr/>
        </p:nvSpPr>
        <p:spPr>
          <a:xfrm>
            <a:off x="10587362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493E9D-84D2-37AD-F335-060D8D049DB1}"/>
              </a:ext>
            </a:extLst>
          </p:cNvPr>
          <p:cNvCxnSpPr>
            <a:cxnSpLocks/>
          </p:cNvCxnSpPr>
          <p:nvPr/>
        </p:nvCxnSpPr>
        <p:spPr>
          <a:xfrm>
            <a:off x="10703090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5BF9B31D-CFE4-DE24-246F-32FA6C2CC75B}"/>
              </a:ext>
            </a:extLst>
          </p:cNvPr>
          <p:cNvSpPr>
            <a:spLocks noChangeAspect="1"/>
          </p:cNvSpPr>
          <p:nvPr/>
        </p:nvSpPr>
        <p:spPr>
          <a:xfrm rot="5400000">
            <a:off x="10454991" y="3925754"/>
            <a:ext cx="474681" cy="474681"/>
          </a:xfrm>
          <a:prstGeom prst="arc">
            <a:avLst/>
          </a:prstGeom>
          <a:noFill/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54C766C-2807-C8D3-7E4F-C37ED077E46A}"/>
              </a:ext>
            </a:extLst>
          </p:cNvPr>
          <p:cNvSpPr>
            <a:spLocks noChangeAspect="1"/>
          </p:cNvSpPr>
          <p:nvPr/>
        </p:nvSpPr>
        <p:spPr>
          <a:xfrm rot="5400000">
            <a:off x="10528500" y="3989220"/>
            <a:ext cx="340560" cy="340560"/>
          </a:xfrm>
          <a:prstGeom prst="arc">
            <a:avLst/>
          </a:prstGeom>
          <a:noFill/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31F912-CC83-CE6E-C719-D46A88A3DB90}"/>
              </a:ext>
            </a:extLst>
          </p:cNvPr>
          <p:cNvCxnSpPr>
            <a:cxnSpLocks/>
          </p:cNvCxnSpPr>
          <p:nvPr/>
        </p:nvCxnSpPr>
        <p:spPr>
          <a:xfrm flipV="1">
            <a:off x="4349813" y="4151814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DE64540-8B42-1B37-46B4-960FE6DE8A3B}"/>
              </a:ext>
            </a:extLst>
          </p:cNvPr>
          <p:cNvSpPr/>
          <p:nvPr/>
        </p:nvSpPr>
        <p:spPr>
          <a:xfrm flipH="1" flipV="1">
            <a:off x="1033328" y="4835770"/>
            <a:ext cx="72000" cy="72000"/>
          </a:xfrm>
          <a:prstGeom prst="ellipse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0386F2-9AED-D92A-4E74-B78BBC33C15F}"/>
              </a:ext>
            </a:extLst>
          </p:cNvPr>
          <p:cNvSpPr/>
          <p:nvPr/>
        </p:nvSpPr>
        <p:spPr>
          <a:xfrm flipH="1" flipV="1">
            <a:off x="2653212" y="3404605"/>
            <a:ext cx="72000" cy="72000"/>
          </a:xfrm>
          <a:prstGeom prst="ellipse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548483-BB6B-9E27-BE78-EF7572D52D63}"/>
              </a:ext>
            </a:extLst>
          </p:cNvPr>
          <p:cNvSpPr/>
          <p:nvPr/>
        </p:nvSpPr>
        <p:spPr>
          <a:xfrm flipH="1" flipV="1">
            <a:off x="7463738" y="4832732"/>
            <a:ext cx="72000" cy="72000"/>
          </a:xfrm>
          <a:prstGeom prst="ellipse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9C96FEE-C40D-0A25-D591-707EDBB15804}"/>
              </a:ext>
            </a:extLst>
          </p:cNvPr>
          <p:cNvSpPr/>
          <p:nvPr/>
        </p:nvSpPr>
        <p:spPr>
          <a:xfrm flipH="1" flipV="1">
            <a:off x="4256378" y="4835770"/>
            <a:ext cx="72000" cy="72000"/>
          </a:xfrm>
          <a:prstGeom prst="ellipse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D83CB-2725-7D50-4D4E-979A4F45FF0F}"/>
              </a:ext>
            </a:extLst>
          </p:cNvPr>
          <p:cNvSpPr/>
          <p:nvPr/>
        </p:nvSpPr>
        <p:spPr>
          <a:xfrm flipH="1" flipV="1">
            <a:off x="5859545" y="3404605"/>
            <a:ext cx="72000" cy="72000"/>
          </a:xfrm>
          <a:prstGeom prst="ellipse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F510BA-7B5E-36D6-FC98-F34C565C1F9A}"/>
              </a:ext>
            </a:extLst>
          </p:cNvPr>
          <p:cNvSpPr/>
          <p:nvPr/>
        </p:nvSpPr>
        <p:spPr>
          <a:xfrm flipH="1" flipV="1">
            <a:off x="10670071" y="4834406"/>
            <a:ext cx="72000" cy="72000"/>
          </a:xfrm>
          <a:prstGeom prst="ellipse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CECB99-5F83-66BD-D6E1-B8C157DB104A}"/>
              </a:ext>
            </a:extLst>
          </p:cNvPr>
          <p:cNvSpPr/>
          <p:nvPr/>
        </p:nvSpPr>
        <p:spPr>
          <a:xfrm flipH="1" flipV="1">
            <a:off x="9060520" y="3404605"/>
            <a:ext cx="72000" cy="72000"/>
          </a:xfrm>
          <a:prstGeom prst="ellipse">
            <a:avLst/>
          </a:prstGeom>
          <a:solidFill>
            <a:srgbClr val="B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901819-6C01-04C1-F9A2-EAB60DD1A082}"/>
              </a:ext>
            </a:extLst>
          </p:cNvPr>
          <p:cNvSpPr txBox="1"/>
          <p:nvPr/>
        </p:nvSpPr>
        <p:spPr>
          <a:xfrm>
            <a:off x="4020009" y="228600"/>
            <a:ext cx="41433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00" dirty="0">
                <a:latin typeface="Tw Cen MT" panose="020B0602020104020603" pitchFamily="34" charset="0"/>
              </a:rPr>
              <a:t>Covid-19 Major Events</a:t>
            </a:r>
            <a:endParaRPr lang="ko-KR" altLang="en-US" sz="3400" dirty="0">
              <a:latin typeface="Tw Cen MT" panose="020B06020201040206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282FCED-3B09-ECBA-D0DA-7626E29977D8}"/>
              </a:ext>
            </a:extLst>
          </p:cNvPr>
          <p:cNvGrpSpPr/>
          <p:nvPr/>
        </p:nvGrpSpPr>
        <p:grpSpPr>
          <a:xfrm>
            <a:off x="4240752" y="1148408"/>
            <a:ext cx="1115283" cy="110388"/>
            <a:chOff x="1733012" y="505092"/>
            <a:chExt cx="1115283" cy="1103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17FC6F8-9831-7B16-E97C-11A229684CE9}"/>
                </a:ext>
              </a:extLst>
            </p:cNvPr>
            <p:cNvSpPr/>
            <p:nvPr/>
          </p:nvSpPr>
          <p:spPr>
            <a:xfrm>
              <a:off x="1733012" y="505341"/>
              <a:ext cx="108000" cy="108007"/>
            </a:xfrm>
            <a:prstGeom prst="ellipse">
              <a:avLst/>
            </a:prstGeom>
            <a:solidFill>
              <a:srgbClr val="FF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0F6D32-1EBD-90B6-3BC6-D62EAEC65EFB}"/>
                </a:ext>
              </a:extLst>
            </p:cNvPr>
            <p:cNvSpPr/>
            <p:nvPr/>
          </p:nvSpPr>
          <p:spPr>
            <a:xfrm>
              <a:off x="1900471" y="505342"/>
              <a:ext cx="108000" cy="108007"/>
            </a:xfrm>
            <a:prstGeom prst="ellipse">
              <a:avLst/>
            </a:prstGeom>
            <a:solidFill>
              <a:srgbClr val="FF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69A04B4-641C-346C-98A7-6495D71942E2}"/>
                </a:ext>
              </a:extLst>
            </p:cNvPr>
            <p:cNvSpPr/>
            <p:nvPr/>
          </p:nvSpPr>
          <p:spPr>
            <a:xfrm>
              <a:off x="2070959" y="507473"/>
              <a:ext cx="108000" cy="108007"/>
            </a:xfrm>
            <a:prstGeom prst="ellipse">
              <a:avLst/>
            </a:prstGeom>
            <a:solidFill>
              <a:srgbClr val="FD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9E78E5-1D15-D026-9EF3-C06E279CC4C6}"/>
                </a:ext>
              </a:extLst>
            </p:cNvPr>
            <p:cNvSpPr/>
            <p:nvPr/>
          </p:nvSpPr>
          <p:spPr>
            <a:xfrm>
              <a:off x="2238418" y="505341"/>
              <a:ext cx="108000" cy="108007"/>
            </a:xfrm>
            <a:prstGeom prst="ellipse">
              <a:avLst/>
            </a:prstGeom>
            <a:solidFill>
              <a:srgbClr val="CA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DD3EFAC-D699-D125-94B0-6CA00763DB95}"/>
                </a:ext>
              </a:extLst>
            </p:cNvPr>
            <p:cNvSpPr/>
            <p:nvPr/>
          </p:nvSpPr>
          <p:spPr>
            <a:xfrm>
              <a:off x="2405877" y="505341"/>
              <a:ext cx="108000" cy="108007"/>
            </a:xfrm>
            <a:prstGeom prst="ellipse">
              <a:avLst/>
            </a:prstGeom>
            <a:solidFill>
              <a:srgbClr val="A0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8FC16C3-FB09-93F8-222C-51C2564DED84}"/>
                </a:ext>
              </a:extLst>
            </p:cNvPr>
            <p:cNvSpPr/>
            <p:nvPr/>
          </p:nvSpPr>
          <p:spPr>
            <a:xfrm>
              <a:off x="2573336" y="505093"/>
              <a:ext cx="108000" cy="108007"/>
            </a:xfrm>
            <a:prstGeom prst="ellipse">
              <a:avLst/>
            </a:prstGeom>
            <a:solidFill>
              <a:srgbClr val="BD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7E792E7-E2B5-BA55-FA3D-B558C7DB2936}"/>
                </a:ext>
              </a:extLst>
            </p:cNvPr>
            <p:cNvSpPr/>
            <p:nvPr/>
          </p:nvSpPr>
          <p:spPr>
            <a:xfrm>
              <a:off x="2740295" y="505092"/>
              <a:ext cx="108000" cy="108007"/>
            </a:xfrm>
            <a:prstGeom prst="ellipse">
              <a:avLst/>
            </a:prstGeom>
            <a:solidFill>
              <a:srgbClr val="FF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CB0E7E-BB0B-0245-70BC-2063A441D7D3}"/>
              </a:ext>
            </a:extLst>
          </p:cNvPr>
          <p:cNvGrpSpPr/>
          <p:nvPr/>
        </p:nvGrpSpPr>
        <p:grpSpPr>
          <a:xfrm rot="10800000">
            <a:off x="6835967" y="1140206"/>
            <a:ext cx="1115283" cy="110388"/>
            <a:chOff x="1733012" y="505092"/>
            <a:chExt cx="1115283" cy="11038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0CF395-8377-DF28-BC3F-5D55006A9B00}"/>
                </a:ext>
              </a:extLst>
            </p:cNvPr>
            <p:cNvSpPr/>
            <p:nvPr/>
          </p:nvSpPr>
          <p:spPr>
            <a:xfrm>
              <a:off x="1733012" y="505341"/>
              <a:ext cx="108000" cy="108007"/>
            </a:xfrm>
            <a:prstGeom prst="ellipse">
              <a:avLst/>
            </a:prstGeom>
            <a:solidFill>
              <a:srgbClr val="FF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7D1EFA-CD8F-4D16-F2FF-1DA1556B2B30}"/>
                </a:ext>
              </a:extLst>
            </p:cNvPr>
            <p:cNvSpPr/>
            <p:nvPr/>
          </p:nvSpPr>
          <p:spPr>
            <a:xfrm>
              <a:off x="1900471" y="505342"/>
              <a:ext cx="108000" cy="108007"/>
            </a:xfrm>
            <a:prstGeom prst="ellipse">
              <a:avLst/>
            </a:prstGeom>
            <a:solidFill>
              <a:srgbClr val="FF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62389C-D2F8-1C67-A174-D0D796532143}"/>
                </a:ext>
              </a:extLst>
            </p:cNvPr>
            <p:cNvSpPr/>
            <p:nvPr/>
          </p:nvSpPr>
          <p:spPr>
            <a:xfrm>
              <a:off x="2070959" y="507473"/>
              <a:ext cx="108000" cy="108007"/>
            </a:xfrm>
            <a:prstGeom prst="ellipse">
              <a:avLst/>
            </a:prstGeom>
            <a:solidFill>
              <a:srgbClr val="FD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5DAD42-C031-20CB-BC81-317249B7BB8D}"/>
                </a:ext>
              </a:extLst>
            </p:cNvPr>
            <p:cNvSpPr/>
            <p:nvPr/>
          </p:nvSpPr>
          <p:spPr>
            <a:xfrm>
              <a:off x="2238418" y="505341"/>
              <a:ext cx="108000" cy="108007"/>
            </a:xfrm>
            <a:prstGeom prst="ellipse">
              <a:avLst/>
            </a:prstGeom>
            <a:solidFill>
              <a:srgbClr val="CA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128A5B2-D9E7-2C2C-8650-3551E386EE56}"/>
                </a:ext>
              </a:extLst>
            </p:cNvPr>
            <p:cNvSpPr/>
            <p:nvPr/>
          </p:nvSpPr>
          <p:spPr>
            <a:xfrm>
              <a:off x="2405877" y="505341"/>
              <a:ext cx="108000" cy="108007"/>
            </a:xfrm>
            <a:prstGeom prst="ellipse">
              <a:avLst/>
            </a:prstGeom>
            <a:solidFill>
              <a:srgbClr val="A0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16F208-AC48-73C2-82BF-885168C6BAD5}"/>
                </a:ext>
              </a:extLst>
            </p:cNvPr>
            <p:cNvSpPr/>
            <p:nvPr/>
          </p:nvSpPr>
          <p:spPr>
            <a:xfrm>
              <a:off x="2573336" y="505093"/>
              <a:ext cx="108000" cy="108007"/>
            </a:xfrm>
            <a:prstGeom prst="ellipse">
              <a:avLst/>
            </a:prstGeom>
            <a:solidFill>
              <a:srgbClr val="BD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E171A81-F826-77EF-1E3B-4EFE165E8AD7}"/>
                </a:ext>
              </a:extLst>
            </p:cNvPr>
            <p:cNvSpPr/>
            <p:nvPr/>
          </p:nvSpPr>
          <p:spPr>
            <a:xfrm>
              <a:off x="2740295" y="505092"/>
              <a:ext cx="108000" cy="108007"/>
            </a:xfrm>
            <a:prstGeom prst="ellipse">
              <a:avLst/>
            </a:prstGeom>
            <a:solidFill>
              <a:srgbClr val="FF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DA0C1F-07AC-E0FE-6EA7-20E4B262ED45}"/>
              </a:ext>
            </a:extLst>
          </p:cNvPr>
          <p:cNvSpPr txBox="1"/>
          <p:nvPr/>
        </p:nvSpPr>
        <p:spPr>
          <a:xfrm>
            <a:off x="702685" y="5345960"/>
            <a:ext cx="119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Outbreak is reported in Wuhan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EDA0EC-47D2-137C-0305-5919F1D808BB}"/>
              </a:ext>
            </a:extLst>
          </p:cNvPr>
          <p:cNvSpPr txBox="1"/>
          <p:nvPr/>
        </p:nvSpPr>
        <p:spPr>
          <a:xfrm>
            <a:off x="3926265" y="5352513"/>
            <a:ext cx="1321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Shutdowns start in the US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B0DD63-3289-DF98-45C8-6E6EF2584425}"/>
              </a:ext>
            </a:extLst>
          </p:cNvPr>
          <p:cNvSpPr txBox="1"/>
          <p:nvPr/>
        </p:nvSpPr>
        <p:spPr>
          <a:xfrm>
            <a:off x="7145261" y="5340807"/>
            <a:ext cx="1321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First Aid Package is Signed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5484D7-81B8-219C-E85C-7623EF24898F}"/>
              </a:ext>
            </a:extLst>
          </p:cNvPr>
          <p:cNvSpPr txBox="1"/>
          <p:nvPr/>
        </p:nvSpPr>
        <p:spPr>
          <a:xfrm>
            <a:off x="10302696" y="5352513"/>
            <a:ext cx="1563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Unemployment hits 14.7% in US, 9.3% in MD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EDF59D-CD1A-1407-B7DC-EB9038D37059}"/>
              </a:ext>
            </a:extLst>
          </p:cNvPr>
          <p:cNvSpPr txBox="1"/>
          <p:nvPr/>
        </p:nvSpPr>
        <p:spPr>
          <a:xfrm>
            <a:off x="2343534" y="2160307"/>
            <a:ext cx="1303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First case of Novel Coronavirus in US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990815-7690-F459-2002-447F97D6DDC7}"/>
              </a:ext>
            </a:extLst>
          </p:cNvPr>
          <p:cNvSpPr txBox="1"/>
          <p:nvPr/>
        </p:nvSpPr>
        <p:spPr>
          <a:xfrm>
            <a:off x="5567080" y="2160306"/>
            <a:ext cx="1317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Restaurants, Movies, and Gyms close in MD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C48CA8-A318-53F6-80A2-F1E6A415632F}"/>
              </a:ext>
            </a:extLst>
          </p:cNvPr>
          <p:cNvSpPr txBox="1"/>
          <p:nvPr/>
        </p:nvSpPr>
        <p:spPr>
          <a:xfrm>
            <a:off x="8720176" y="2160305"/>
            <a:ext cx="112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Maryland starts Stay At Home Orders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7BF317-B0D8-5EF7-9E1C-1C42F19DC6C5}"/>
              </a:ext>
            </a:extLst>
          </p:cNvPr>
          <p:cNvSpPr txBox="1"/>
          <p:nvPr/>
        </p:nvSpPr>
        <p:spPr>
          <a:xfrm>
            <a:off x="591137" y="337742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 ‘19</a:t>
            </a:r>
            <a:endParaRPr lang="ko-KR" alt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B2F2959-7034-E931-9A1D-1191F88B44C8}"/>
              </a:ext>
            </a:extLst>
          </p:cNvPr>
          <p:cNvCxnSpPr/>
          <p:nvPr/>
        </p:nvCxnSpPr>
        <p:spPr>
          <a:xfrm>
            <a:off x="782461" y="5626854"/>
            <a:ext cx="684801" cy="0"/>
          </a:xfrm>
          <a:prstGeom prst="line">
            <a:avLst/>
          </a:prstGeom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CDA5E0-35C4-EDD0-F821-7314A7C6381F}"/>
              </a:ext>
            </a:extLst>
          </p:cNvPr>
          <p:cNvSpPr txBox="1"/>
          <p:nvPr/>
        </p:nvSpPr>
        <p:spPr>
          <a:xfrm>
            <a:off x="3792662" y="337222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‘20</a:t>
            </a:r>
            <a:endParaRPr lang="ko-KR" alt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D6A64B7-FE6E-F419-46D3-F2DDA32F7222}"/>
              </a:ext>
            </a:extLst>
          </p:cNvPr>
          <p:cNvCxnSpPr/>
          <p:nvPr/>
        </p:nvCxnSpPr>
        <p:spPr>
          <a:xfrm>
            <a:off x="4024863" y="5626854"/>
            <a:ext cx="684801" cy="0"/>
          </a:xfrm>
          <a:prstGeom prst="line">
            <a:avLst/>
          </a:prstGeom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EAA416-39EB-D4BB-F2B8-A62B49B45BC1}"/>
              </a:ext>
            </a:extLst>
          </p:cNvPr>
          <p:cNvSpPr txBox="1"/>
          <p:nvPr/>
        </p:nvSpPr>
        <p:spPr>
          <a:xfrm>
            <a:off x="6994188" y="340728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‘20</a:t>
            </a:r>
            <a:endParaRPr lang="ko-KR" alt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B29F52C-E23D-6BFC-123E-E6DF597EB89D}"/>
              </a:ext>
            </a:extLst>
          </p:cNvPr>
          <p:cNvCxnSpPr/>
          <p:nvPr/>
        </p:nvCxnSpPr>
        <p:spPr>
          <a:xfrm>
            <a:off x="7234410" y="5626854"/>
            <a:ext cx="684801" cy="0"/>
          </a:xfrm>
          <a:prstGeom prst="line">
            <a:avLst/>
          </a:prstGeom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4FB3A4-36A5-A2DD-C914-7BCE7F64457C}"/>
              </a:ext>
            </a:extLst>
          </p:cNvPr>
          <p:cNvSpPr txBox="1"/>
          <p:nvPr/>
        </p:nvSpPr>
        <p:spPr>
          <a:xfrm>
            <a:off x="8604610" y="472006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‘20</a:t>
            </a:r>
            <a:endParaRPr lang="ko-KR" alt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2570B77-6C16-64F1-678B-F386A1205908}"/>
              </a:ext>
            </a:extLst>
          </p:cNvPr>
          <p:cNvCxnSpPr/>
          <p:nvPr/>
        </p:nvCxnSpPr>
        <p:spPr>
          <a:xfrm>
            <a:off x="8824826" y="2858312"/>
            <a:ext cx="684801" cy="0"/>
          </a:xfrm>
          <a:prstGeom prst="line">
            <a:avLst/>
          </a:prstGeom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24B488-E0A7-8F40-70F9-53ED842BA813}"/>
              </a:ext>
            </a:extLst>
          </p:cNvPr>
          <p:cNvSpPr txBox="1"/>
          <p:nvPr/>
        </p:nvSpPr>
        <p:spPr>
          <a:xfrm>
            <a:off x="5396011" y="46319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‘20</a:t>
            </a:r>
            <a:endParaRPr lang="ko-KR" alt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563A9E-411C-9C16-ABCB-C06482DF636B}"/>
              </a:ext>
            </a:extLst>
          </p:cNvPr>
          <p:cNvCxnSpPr/>
          <p:nvPr/>
        </p:nvCxnSpPr>
        <p:spPr>
          <a:xfrm>
            <a:off x="5666257" y="2851473"/>
            <a:ext cx="684801" cy="0"/>
          </a:xfrm>
          <a:prstGeom prst="line">
            <a:avLst/>
          </a:prstGeom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3531BB0-5CCB-F122-9C4C-FC2202A8B86B}"/>
              </a:ext>
            </a:extLst>
          </p:cNvPr>
          <p:cNvSpPr txBox="1"/>
          <p:nvPr/>
        </p:nvSpPr>
        <p:spPr>
          <a:xfrm>
            <a:off x="2236235" y="4560680"/>
            <a:ext cx="90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Jan ‘20</a:t>
            </a:r>
            <a:endParaRPr lang="ko-KR" alt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7ACA37B-220E-1D37-C670-647AF873EB2A}"/>
              </a:ext>
            </a:extLst>
          </p:cNvPr>
          <p:cNvCxnSpPr/>
          <p:nvPr/>
        </p:nvCxnSpPr>
        <p:spPr>
          <a:xfrm>
            <a:off x="2422428" y="2867766"/>
            <a:ext cx="684801" cy="0"/>
          </a:xfrm>
          <a:prstGeom prst="line">
            <a:avLst/>
          </a:prstGeom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188F06A-028E-6723-BDFF-045419D9E29E}"/>
              </a:ext>
            </a:extLst>
          </p:cNvPr>
          <p:cNvSpPr txBox="1"/>
          <p:nvPr/>
        </p:nvSpPr>
        <p:spPr>
          <a:xfrm>
            <a:off x="10189666" y="34428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May ‘20</a:t>
            </a:r>
            <a:endParaRPr lang="ko-KR" alt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25B6CF-93EC-C1C1-617F-18D67FB3F545}"/>
              </a:ext>
            </a:extLst>
          </p:cNvPr>
          <p:cNvCxnSpPr/>
          <p:nvPr/>
        </p:nvCxnSpPr>
        <p:spPr>
          <a:xfrm>
            <a:off x="10399670" y="5626854"/>
            <a:ext cx="684801" cy="0"/>
          </a:xfrm>
          <a:prstGeom prst="line">
            <a:avLst/>
          </a:prstGeom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25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75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2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75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25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00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75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25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500"/>
                            </p:stCondLst>
                            <p:childTnLst>
                              <p:par>
                                <p:cTn id="2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000"/>
                            </p:stCondLst>
                            <p:childTnLst>
                              <p:par>
                                <p:cTn id="2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750"/>
                            </p:stCondLst>
                            <p:childTnLst>
                              <p:par>
                                <p:cTn id="3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250"/>
                            </p:stCondLst>
                            <p:childTnLst>
                              <p:par>
                                <p:cTn id="3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000"/>
                            </p:stCondLst>
                            <p:childTnLst>
                              <p:par>
                                <p:cTn id="3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500"/>
                            </p:stCondLst>
                            <p:childTnLst>
                              <p:par>
                                <p:cTn id="3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750"/>
                            </p:stCondLst>
                            <p:childTnLst>
                              <p:par>
                                <p:cTn id="3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25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3" grpId="0"/>
      <p:bldP spid="96" grpId="0"/>
      <p:bldP spid="99" grpId="0"/>
      <p:bldP spid="102" grpId="0"/>
      <p:bldP spid="105" grpId="0"/>
      <p:bldP spid="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B63288-9C93-6EEC-19F8-BD20E7978CAF}"/>
              </a:ext>
            </a:extLst>
          </p:cNvPr>
          <p:cNvCxnSpPr>
            <a:cxnSpLocks/>
          </p:cNvCxnSpPr>
          <p:nvPr/>
        </p:nvCxnSpPr>
        <p:spPr>
          <a:xfrm flipV="1">
            <a:off x="1126123" y="4159874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11164-37C8-312D-89D2-9748C22D98B7}"/>
              </a:ext>
            </a:extLst>
          </p:cNvPr>
          <p:cNvCxnSpPr>
            <a:cxnSpLocks/>
          </p:cNvCxnSpPr>
          <p:nvPr/>
        </p:nvCxnSpPr>
        <p:spPr>
          <a:xfrm>
            <a:off x="12879" y="4163095"/>
            <a:ext cx="10613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D61280-7A85-9805-FA7F-853746212D6B}"/>
              </a:ext>
            </a:extLst>
          </p:cNvPr>
          <p:cNvCxnSpPr>
            <a:cxnSpLocks/>
          </p:cNvCxnSpPr>
          <p:nvPr/>
        </p:nvCxnSpPr>
        <p:spPr>
          <a:xfrm flipV="1">
            <a:off x="2745331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E4CEAA-CDA8-E985-AD66-87BBB5CF9582}"/>
              </a:ext>
            </a:extLst>
          </p:cNvPr>
          <p:cNvCxnSpPr>
            <a:cxnSpLocks/>
          </p:cNvCxnSpPr>
          <p:nvPr/>
        </p:nvCxnSpPr>
        <p:spPr>
          <a:xfrm flipV="1">
            <a:off x="5948398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ACD177-35BA-9F71-9A02-EA552D784787}"/>
              </a:ext>
            </a:extLst>
          </p:cNvPr>
          <p:cNvCxnSpPr>
            <a:cxnSpLocks/>
          </p:cNvCxnSpPr>
          <p:nvPr/>
        </p:nvCxnSpPr>
        <p:spPr>
          <a:xfrm flipV="1">
            <a:off x="7555085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513FAB-A9FB-2476-7E57-169E4A98D302}"/>
              </a:ext>
            </a:extLst>
          </p:cNvPr>
          <p:cNvCxnSpPr>
            <a:cxnSpLocks/>
          </p:cNvCxnSpPr>
          <p:nvPr/>
        </p:nvCxnSpPr>
        <p:spPr>
          <a:xfrm flipV="1">
            <a:off x="9155120" y="4161415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25D7AE-4A57-C5D6-11BA-4C430396746F}"/>
              </a:ext>
            </a:extLst>
          </p:cNvPr>
          <p:cNvCxnSpPr>
            <a:cxnSpLocks/>
          </p:cNvCxnSpPr>
          <p:nvPr/>
        </p:nvCxnSpPr>
        <p:spPr>
          <a:xfrm>
            <a:off x="10755154" y="4164635"/>
            <a:ext cx="14497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A198722-1C0A-4B7B-8665-CEC622CEABEF}"/>
              </a:ext>
            </a:extLst>
          </p:cNvPr>
          <p:cNvSpPr/>
          <p:nvPr/>
        </p:nvSpPr>
        <p:spPr>
          <a:xfrm>
            <a:off x="1016862" y="4109374"/>
            <a:ext cx="108000" cy="108007"/>
          </a:xfrm>
          <a:prstGeom prst="ellipse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65AA1B-BAEC-4888-21D4-D17F9ED6CBA3}"/>
              </a:ext>
            </a:extLst>
          </p:cNvPr>
          <p:cNvSpPr>
            <a:spLocks noChangeAspect="1"/>
          </p:cNvSpPr>
          <p:nvPr/>
        </p:nvSpPr>
        <p:spPr>
          <a:xfrm>
            <a:off x="960985" y="4047686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05666-046E-51C1-E592-4D70C9A9FFD9}"/>
              </a:ext>
            </a:extLst>
          </p:cNvPr>
          <p:cNvCxnSpPr>
            <a:cxnSpLocks/>
          </p:cNvCxnSpPr>
          <p:nvPr/>
        </p:nvCxnSpPr>
        <p:spPr>
          <a:xfrm>
            <a:off x="1069328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CC53184A-7210-63E1-E68B-6A1DA67DECAB}"/>
              </a:ext>
            </a:extLst>
          </p:cNvPr>
          <p:cNvSpPr>
            <a:spLocks noChangeAspect="1"/>
          </p:cNvSpPr>
          <p:nvPr/>
        </p:nvSpPr>
        <p:spPr>
          <a:xfrm rot="10800000">
            <a:off x="831988" y="3922899"/>
            <a:ext cx="474681" cy="474681"/>
          </a:xfrm>
          <a:prstGeom prst="arc">
            <a:avLst/>
          </a:prstGeom>
          <a:noFill/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23D4F82-BE60-F210-3ADF-585860C79D21}"/>
              </a:ext>
            </a:extLst>
          </p:cNvPr>
          <p:cNvSpPr>
            <a:spLocks noChangeAspect="1"/>
          </p:cNvSpPr>
          <p:nvPr/>
        </p:nvSpPr>
        <p:spPr>
          <a:xfrm rot="10800000">
            <a:off x="905497" y="3986365"/>
            <a:ext cx="340560" cy="340560"/>
          </a:xfrm>
          <a:prstGeom prst="arc">
            <a:avLst/>
          </a:prstGeom>
          <a:noFill/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AFF7CF-6E72-2D12-8EAA-8ABEB5202AE4}"/>
              </a:ext>
            </a:extLst>
          </p:cNvPr>
          <p:cNvSpPr/>
          <p:nvPr/>
        </p:nvSpPr>
        <p:spPr>
          <a:xfrm>
            <a:off x="2637586" y="4105871"/>
            <a:ext cx="108000" cy="108007"/>
          </a:xfrm>
          <a:prstGeom prst="ellipse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3A39CE-B4DB-3276-4A76-059E4B91B794}"/>
              </a:ext>
            </a:extLst>
          </p:cNvPr>
          <p:cNvSpPr>
            <a:spLocks noChangeAspect="1"/>
          </p:cNvSpPr>
          <p:nvPr/>
        </p:nvSpPr>
        <p:spPr>
          <a:xfrm>
            <a:off x="2577794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564DB1-3EB7-35BF-D5B5-4941DD6EF452}"/>
              </a:ext>
            </a:extLst>
          </p:cNvPr>
          <p:cNvCxnSpPr>
            <a:cxnSpLocks/>
          </p:cNvCxnSpPr>
          <p:nvPr/>
        </p:nvCxnSpPr>
        <p:spPr>
          <a:xfrm>
            <a:off x="2689212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0F8208B6-BB7A-9081-EB4B-8995049403B6}"/>
              </a:ext>
            </a:extLst>
          </p:cNvPr>
          <p:cNvSpPr>
            <a:spLocks noChangeAspect="1"/>
          </p:cNvSpPr>
          <p:nvPr/>
        </p:nvSpPr>
        <p:spPr>
          <a:xfrm rot="16200000">
            <a:off x="2445423" y="3919679"/>
            <a:ext cx="474681" cy="474681"/>
          </a:xfrm>
          <a:prstGeom prst="arc">
            <a:avLst/>
          </a:prstGeom>
          <a:noFill/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846065E-2918-D228-7BA0-3122C47799EA}"/>
              </a:ext>
            </a:extLst>
          </p:cNvPr>
          <p:cNvSpPr>
            <a:spLocks noChangeAspect="1"/>
          </p:cNvSpPr>
          <p:nvPr/>
        </p:nvSpPr>
        <p:spPr>
          <a:xfrm rot="16200000">
            <a:off x="2518932" y="3983145"/>
            <a:ext cx="340560" cy="340560"/>
          </a:xfrm>
          <a:prstGeom prst="arc">
            <a:avLst/>
          </a:prstGeom>
          <a:noFill/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D92E07-FB8C-1C74-8896-88D6D626318A}"/>
              </a:ext>
            </a:extLst>
          </p:cNvPr>
          <p:cNvSpPr/>
          <p:nvPr/>
        </p:nvSpPr>
        <p:spPr>
          <a:xfrm>
            <a:off x="4240752" y="4105871"/>
            <a:ext cx="108000" cy="108007"/>
          </a:xfrm>
          <a:prstGeom prst="ellipse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EAD039-F61D-CD61-45BE-004C2F2D77FB}"/>
              </a:ext>
            </a:extLst>
          </p:cNvPr>
          <p:cNvSpPr>
            <a:spLocks noChangeAspect="1"/>
          </p:cNvSpPr>
          <p:nvPr/>
        </p:nvSpPr>
        <p:spPr>
          <a:xfrm>
            <a:off x="4180960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18233A-9496-9D6D-40B1-543765ECDDEC}"/>
              </a:ext>
            </a:extLst>
          </p:cNvPr>
          <p:cNvCxnSpPr>
            <a:cxnSpLocks/>
          </p:cNvCxnSpPr>
          <p:nvPr/>
        </p:nvCxnSpPr>
        <p:spPr>
          <a:xfrm>
            <a:off x="4292378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2DD03B1-71EA-39D9-71C3-783BBEF2C50B}"/>
              </a:ext>
            </a:extLst>
          </p:cNvPr>
          <p:cNvSpPr>
            <a:spLocks noChangeAspect="1"/>
          </p:cNvSpPr>
          <p:nvPr/>
        </p:nvSpPr>
        <p:spPr>
          <a:xfrm rot="5400000">
            <a:off x="4048589" y="3919679"/>
            <a:ext cx="474681" cy="474681"/>
          </a:xfrm>
          <a:prstGeom prst="arc">
            <a:avLst/>
          </a:prstGeom>
          <a:noFill/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46F38C5-84E4-6CDE-DED2-FF59C6F8536A}"/>
              </a:ext>
            </a:extLst>
          </p:cNvPr>
          <p:cNvSpPr>
            <a:spLocks noChangeAspect="1"/>
          </p:cNvSpPr>
          <p:nvPr/>
        </p:nvSpPr>
        <p:spPr>
          <a:xfrm rot="5400000">
            <a:off x="4122098" y="3983145"/>
            <a:ext cx="340560" cy="340560"/>
          </a:xfrm>
          <a:prstGeom prst="arc">
            <a:avLst/>
          </a:prstGeom>
          <a:noFill/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09B6CB-4A9D-7CC6-7453-F4F660D7CE24}"/>
              </a:ext>
            </a:extLst>
          </p:cNvPr>
          <p:cNvSpPr/>
          <p:nvPr/>
        </p:nvSpPr>
        <p:spPr>
          <a:xfrm>
            <a:off x="5843919" y="4105871"/>
            <a:ext cx="108000" cy="108007"/>
          </a:xfrm>
          <a:prstGeom prst="ellipse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57FAFA-54D2-52BA-3109-43E847F8621E}"/>
              </a:ext>
            </a:extLst>
          </p:cNvPr>
          <p:cNvSpPr>
            <a:spLocks noChangeAspect="1"/>
          </p:cNvSpPr>
          <p:nvPr/>
        </p:nvSpPr>
        <p:spPr>
          <a:xfrm>
            <a:off x="5784127" y="4049998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941934-C285-8A7A-FF36-24AB00205836}"/>
              </a:ext>
            </a:extLst>
          </p:cNvPr>
          <p:cNvCxnSpPr>
            <a:cxnSpLocks/>
          </p:cNvCxnSpPr>
          <p:nvPr/>
        </p:nvCxnSpPr>
        <p:spPr>
          <a:xfrm>
            <a:off x="5897220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64A3DE7-1B6A-A415-1A9B-3DD70FC30026}"/>
              </a:ext>
            </a:extLst>
          </p:cNvPr>
          <p:cNvSpPr>
            <a:spLocks noChangeAspect="1"/>
          </p:cNvSpPr>
          <p:nvPr/>
        </p:nvSpPr>
        <p:spPr>
          <a:xfrm>
            <a:off x="5651756" y="3919679"/>
            <a:ext cx="474681" cy="474681"/>
          </a:xfrm>
          <a:prstGeom prst="arc">
            <a:avLst/>
          </a:prstGeom>
          <a:noFill/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43EC4FA-ED5C-18E2-3E49-64113590B6A5}"/>
              </a:ext>
            </a:extLst>
          </p:cNvPr>
          <p:cNvSpPr>
            <a:spLocks noChangeAspect="1"/>
          </p:cNvSpPr>
          <p:nvPr/>
        </p:nvSpPr>
        <p:spPr>
          <a:xfrm>
            <a:off x="5725265" y="3983145"/>
            <a:ext cx="340560" cy="340560"/>
          </a:xfrm>
          <a:prstGeom prst="arc">
            <a:avLst/>
          </a:prstGeom>
          <a:noFill/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276EA0-93D2-D95A-209C-505DF1B163CF}"/>
              </a:ext>
            </a:extLst>
          </p:cNvPr>
          <p:cNvSpPr/>
          <p:nvPr/>
        </p:nvSpPr>
        <p:spPr>
          <a:xfrm>
            <a:off x="7447085" y="4111946"/>
            <a:ext cx="108000" cy="108007"/>
          </a:xfrm>
          <a:prstGeom prst="ellipse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E1793C-5CAD-8B90-F333-64049D3AA12F}"/>
              </a:ext>
            </a:extLst>
          </p:cNvPr>
          <p:cNvSpPr>
            <a:spLocks noChangeAspect="1"/>
          </p:cNvSpPr>
          <p:nvPr/>
        </p:nvSpPr>
        <p:spPr>
          <a:xfrm>
            <a:off x="7387293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140FB6-E605-33A5-F01F-895EA1A58FB0}"/>
              </a:ext>
            </a:extLst>
          </p:cNvPr>
          <p:cNvCxnSpPr>
            <a:cxnSpLocks/>
          </p:cNvCxnSpPr>
          <p:nvPr/>
        </p:nvCxnSpPr>
        <p:spPr>
          <a:xfrm>
            <a:off x="7498711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54C2CCA8-B69C-BBD2-88B8-418D7FC12CC0}"/>
              </a:ext>
            </a:extLst>
          </p:cNvPr>
          <p:cNvSpPr>
            <a:spLocks noChangeAspect="1"/>
          </p:cNvSpPr>
          <p:nvPr/>
        </p:nvSpPr>
        <p:spPr>
          <a:xfrm rot="10800000">
            <a:off x="7254922" y="3925754"/>
            <a:ext cx="474681" cy="474681"/>
          </a:xfrm>
          <a:prstGeom prst="arc">
            <a:avLst/>
          </a:prstGeom>
          <a:noFill/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708B961C-6D09-3194-106B-98E220793C7A}"/>
              </a:ext>
            </a:extLst>
          </p:cNvPr>
          <p:cNvSpPr>
            <a:spLocks noChangeAspect="1"/>
          </p:cNvSpPr>
          <p:nvPr/>
        </p:nvSpPr>
        <p:spPr>
          <a:xfrm rot="10800000">
            <a:off x="7328431" y="3989220"/>
            <a:ext cx="340560" cy="340560"/>
          </a:xfrm>
          <a:prstGeom prst="arc">
            <a:avLst/>
          </a:prstGeom>
          <a:noFill/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B05205-D2D2-BC4D-C62B-064360EB5FB6}"/>
              </a:ext>
            </a:extLst>
          </p:cNvPr>
          <p:cNvSpPr/>
          <p:nvPr/>
        </p:nvSpPr>
        <p:spPr>
          <a:xfrm>
            <a:off x="9047120" y="4111946"/>
            <a:ext cx="108000" cy="108007"/>
          </a:xfrm>
          <a:prstGeom prst="ellipse">
            <a:avLst/>
          </a:prstGeom>
          <a:solidFill>
            <a:srgbClr val="B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2AF542-BD5A-4ACF-584F-F8DE356CF5D2}"/>
              </a:ext>
            </a:extLst>
          </p:cNvPr>
          <p:cNvSpPr>
            <a:spLocks noChangeAspect="1"/>
          </p:cNvSpPr>
          <p:nvPr/>
        </p:nvSpPr>
        <p:spPr>
          <a:xfrm>
            <a:off x="8987328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FFF596-96F3-158F-377E-4F873C4880EC}"/>
              </a:ext>
            </a:extLst>
          </p:cNvPr>
          <p:cNvCxnSpPr>
            <a:cxnSpLocks/>
          </p:cNvCxnSpPr>
          <p:nvPr/>
        </p:nvCxnSpPr>
        <p:spPr>
          <a:xfrm>
            <a:off x="9098746" y="3476605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6CB7E67F-A354-CC12-5F79-88E155E96E00}"/>
              </a:ext>
            </a:extLst>
          </p:cNvPr>
          <p:cNvSpPr>
            <a:spLocks noChangeAspect="1"/>
          </p:cNvSpPr>
          <p:nvPr/>
        </p:nvSpPr>
        <p:spPr>
          <a:xfrm rot="16200000">
            <a:off x="8854957" y="3925754"/>
            <a:ext cx="474681" cy="474681"/>
          </a:xfrm>
          <a:prstGeom prst="arc">
            <a:avLst/>
          </a:prstGeom>
          <a:noFill/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4708376-BFF3-8B03-498F-0334DF1E2172}"/>
              </a:ext>
            </a:extLst>
          </p:cNvPr>
          <p:cNvSpPr>
            <a:spLocks noChangeAspect="1"/>
          </p:cNvSpPr>
          <p:nvPr/>
        </p:nvSpPr>
        <p:spPr>
          <a:xfrm rot="16200000">
            <a:off x="8928466" y="3989220"/>
            <a:ext cx="340560" cy="340560"/>
          </a:xfrm>
          <a:prstGeom prst="arc">
            <a:avLst/>
          </a:prstGeom>
          <a:noFill/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75B641-2702-0218-19F0-32797373954B}"/>
              </a:ext>
            </a:extLst>
          </p:cNvPr>
          <p:cNvSpPr/>
          <p:nvPr/>
        </p:nvSpPr>
        <p:spPr>
          <a:xfrm>
            <a:off x="10647154" y="4111946"/>
            <a:ext cx="108000" cy="108007"/>
          </a:xfrm>
          <a:prstGeom prst="ellipse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231C25-6F8A-A462-BB2A-2E64BAF2426D}"/>
              </a:ext>
            </a:extLst>
          </p:cNvPr>
          <p:cNvSpPr>
            <a:spLocks noChangeAspect="1"/>
          </p:cNvSpPr>
          <p:nvPr/>
        </p:nvSpPr>
        <p:spPr>
          <a:xfrm>
            <a:off x="10587362" y="4056073"/>
            <a:ext cx="219754" cy="21975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493E9D-84D2-37AD-F335-060D8D049DB1}"/>
              </a:ext>
            </a:extLst>
          </p:cNvPr>
          <p:cNvCxnSpPr>
            <a:cxnSpLocks/>
          </p:cNvCxnSpPr>
          <p:nvPr/>
        </p:nvCxnSpPr>
        <p:spPr>
          <a:xfrm>
            <a:off x="10703090" y="4213878"/>
            <a:ext cx="0" cy="629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5BF9B31D-CFE4-DE24-246F-32FA6C2CC75B}"/>
              </a:ext>
            </a:extLst>
          </p:cNvPr>
          <p:cNvSpPr>
            <a:spLocks noChangeAspect="1"/>
          </p:cNvSpPr>
          <p:nvPr/>
        </p:nvSpPr>
        <p:spPr>
          <a:xfrm rot="5400000">
            <a:off x="10454991" y="3925754"/>
            <a:ext cx="474681" cy="474681"/>
          </a:xfrm>
          <a:prstGeom prst="arc">
            <a:avLst/>
          </a:prstGeom>
          <a:noFill/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454C766C-2807-C8D3-7E4F-C37ED077E46A}"/>
              </a:ext>
            </a:extLst>
          </p:cNvPr>
          <p:cNvSpPr>
            <a:spLocks noChangeAspect="1"/>
          </p:cNvSpPr>
          <p:nvPr/>
        </p:nvSpPr>
        <p:spPr>
          <a:xfrm rot="5400000">
            <a:off x="10528500" y="3989220"/>
            <a:ext cx="340560" cy="340560"/>
          </a:xfrm>
          <a:prstGeom prst="arc">
            <a:avLst/>
          </a:prstGeom>
          <a:noFill/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31F912-CC83-CE6E-C719-D46A88A3DB90}"/>
              </a:ext>
            </a:extLst>
          </p:cNvPr>
          <p:cNvCxnSpPr>
            <a:cxnSpLocks/>
          </p:cNvCxnSpPr>
          <p:nvPr/>
        </p:nvCxnSpPr>
        <p:spPr>
          <a:xfrm flipV="1">
            <a:off x="4349813" y="4151814"/>
            <a:ext cx="1505435" cy="32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DE64540-8B42-1B37-46B4-960FE6DE8A3B}"/>
              </a:ext>
            </a:extLst>
          </p:cNvPr>
          <p:cNvSpPr/>
          <p:nvPr/>
        </p:nvSpPr>
        <p:spPr>
          <a:xfrm flipH="1" flipV="1">
            <a:off x="1033328" y="4835770"/>
            <a:ext cx="72000" cy="72000"/>
          </a:xfrm>
          <a:prstGeom prst="ellipse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0386F2-9AED-D92A-4E74-B78BBC33C15F}"/>
              </a:ext>
            </a:extLst>
          </p:cNvPr>
          <p:cNvSpPr/>
          <p:nvPr/>
        </p:nvSpPr>
        <p:spPr>
          <a:xfrm flipH="1" flipV="1">
            <a:off x="2653212" y="3404605"/>
            <a:ext cx="72000" cy="72000"/>
          </a:xfrm>
          <a:prstGeom prst="ellipse">
            <a:avLst/>
          </a:prstGeom>
          <a:solidFill>
            <a:srgbClr val="FF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0548483-BB6B-9E27-BE78-EF7572D52D63}"/>
              </a:ext>
            </a:extLst>
          </p:cNvPr>
          <p:cNvSpPr/>
          <p:nvPr/>
        </p:nvSpPr>
        <p:spPr>
          <a:xfrm flipH="1" flipV="1">
            <a:off x="7463738" y="4832732"/>
            <a:ext cx="72000" cy="72000"/>
          </a:xfrm>
          <a:prstGeom prst="ellipse">
            <a:avLst/>
          </a:prstGeom>
          <a:solidFill>
            <a:srgbClr val="A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9C96FEE-C40D-0A25-D591-707EDBB15804}"/>
              </a:ext>
            </a:extLst>
          </p:cNvPr>
          <p:cNvSpPr/>
          <p:nvPr/>
        </p:nvSpPr>
        <p:spPr>
          <a:xfrm flipH="1" flipV="1">
            <a:off x="4256378" y="4835770"/>
            <a:ext cx="72000" cy="72000"/>
          </a:xfrm>
          <a:prstGeom prst="ellipse">
            <a:avLst/>
          </a:prstGeom>
          <a:solidFill>
            <a:srgbClr val="FD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D83CB-2725-7D50-4D4E-979A4F45FF0F}"/>
              </a:ext>
            </a:extLst>
          </p:cNvPr>
          <p:cNvSpPr/>
          <p:nvPr/>
        </p:nvSpPr>
        <p:spPr>
          <a:xfrm flipH="1" flipV="1">
            <a:off x="5859545" y="3404605"/>
            <a:ext cx="72000" cy="72000"/>
          </a:xfrm>
          <a:prstGeom prst="ellipse">
            <a:avLst/>
          </a:prstGeom>
          <a:solidFill>
            <a:srgbClr val="CAF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F510BA-7B5E-36D6-FC98-F34C565C1F9A}"/>
              </a:ext>
            </a:extLst>
          </p:cNvPr>
          <p:cNvSpPr/>
          <p:nvPr/>
        </p:nvSpPr>
        <p:spPr>
          <a:xfrm flipH="1" flipV="1">
            <a:off x="10670071" y="4834406"/>
            <a:ext cx="72000" cy="72000"/>
          </a:xfrm>
          <a:prstGeom prst="ellipse">
            <a:avLst/>
          </a:prstGeom>
          <a:solidFill>
            <a:srgbClr val="FF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CECB99-5F83-66BD-D6E1-B8C157DB104A}"/>
              </a:ext>
            </a:extLst>
          </p:cNvPr>
          <p:cNvSpPr/>
          <p:nvPr/>
        </p:nvSpPr>
        <p:spPr>
          <a:xfrm flipH="1" flipV="1">
            <a:off x="9060520" y="3404605"/>
            <a:ext cx="72000" cy="72000"/>
          </a:xfrm>
          <a:prstGeom prst="ellipse">
            <a:avLst/>
          </a:prstGeom>
          <a:solidFill>
            <a:srgbClr val="BD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901819-6C01-04C1-F9A2-EAB60DD1A082}"/>
              </a:ext>
            </a:extLst>
          </p:cNvPr>
          <p:cNvSpPr txBox="1"/>
          <p:nvPr/>
        </p:nvSpPr>
        <p:spPr>
          <a:xfrm>
            <a:off x="4020009" y="228600"/>
            <a:ext cx="41433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00" dirty="0">
                <a:latin typeface="Tw Cen MT" panose="020B0602020104020603" pitchFamily="34" charset="0"/>
              </a:rPr>
              <a:t>Covid-19 Major Events</a:t>
            </a:r>
            <a:endParaRPr lang="ko-KR" altLang="en-US" sz="3400" dirty="0">
              <a:latin typeface="Tw Cen MT" panose="020B06020201040206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282FCED-3B09-ECBA-D0DA-7626E29977D8}"/>
              </a:ext>
            </a:extLst>
          </p:cNvPr>
          <p:cNvGrpSpPr/>
          <p:nvPr/>
        </p:nvGrpSpPr>
        <p:grpSpPr>
          <a:xfrm>
            <a:off x="4240752" y="1148408"/>
            <a:ext cx="1115283" cy="110388"/>
            <a:chOff x="1733012" y="505092"/>
            <a:chExt cx="1115283" cy="11038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17FC6F8-9831-7B16-E97C-11A229684CE9}"/>
                </a:ext>
              </a:extLst>
            </p:cNvPr>
            <p:cNvSpPr/>
            <p:nvPr/>
          </p:nvSpPr>
          <p:spPr>
            <a:xfrm>
              <a:off x="1733012" y="505341"/>
              <a:ext cx="108000" cy="108007"/>
            </a:xfrm>
            <a:prstGeom prst="ellipse">
              <a:avLst/>
            </a:prstGeom>
            <a:solidFill>
              <a:srgbClr val="FF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0F6D32-1EBD-90B6-3BC6-D62EAEC65EFB}"/>
                </a:ext>
              </a:extLst>
            </p:cNvPr>
            <p:cNvSpPr/>
            <p:nvPr/>
          </p:nvSpPr>
          <p:spPr>
            <a:xfrm>
              <a:off x="1900471" y="505342"/>
              <a:ext cx="108000" cy="108007"/>
            </a:xfrm>
            <a:prstGeom prst="ellipse">
              <a:avLst/>
            </a:prstGeom>
            <a:solidFill>
              <a:srgbClr val="FF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69A04B4-641C-346C-98A7-6495D71942E2}"/>
                </a:ext>
              </a:extLst>
            </p:cNvPr>
            <p:cNvSpPr/>
            <p:nvPr/>
          </p:nvSpPr>
          <p:spPr>
            <a:xfrm>
              <a:off x="2070959" y="507473"/>
              <a:ext cx="108000" cy="108007"/>
            </a:xfrm>
            <a:prstGeom prst="ellipse">
              <a:avLst/>
            </a:prstGeom>
            <a:solidFill>
              <a:srgbClr val="FD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9E78E5-1D15-D026-9EF3-C06E279CC4C6}"/>
                </a:ext>
              </a:extLst>
            </p:cNvPr>
            <p:cNvSpPr/>
            <p:nvPr/>
          </p:nvSpPr>
          <p:spPr>
            <a:xfrm>
              <a:off x="2238418" y="505341"/>
              <a:ext cx="108000" cy="108007"/>
            </a:xfrm>
            <a:prstGeom prst="ellipse">
              <a:avLst/>
            </a:prstGeom>
            <a:solidFill>
              <a:srgbClr val="CA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DD3EFAC-D699-D125-94B0-6CA00763DB95}"/>
                </a:ext>
              </a:extLst>
            </p:cNvPr>
            <p:cNvSpPr/>
            <p:nvPr/>
          </p:nvSpPr>
          <p:spPr>
            <a:xfrm>
              <a:off x="2405877" y="505341"/>
              <a:ext cx="108000" cy="108007"/>
            </a:xfrm>
            <a:prstGeom prst="ellipse">
              <a:avLst/>
            </a:prstGeom>
            <a:solidFill>
              <a:srgbClr val="A0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8FC16C3-FB09-93F8-222C-51C2564DED84}"/>
                </a:ext>
              </a:extLst>
            </p:cNvPr>
            <p:cNvSpPr/>
            <p:nvPr/>
          </p:nvSpPr>
          <p:spPr>
            <a:xfrm>
              <a:off x="2573336" y="505093"/>
              <a:ext cx="108000" cy="108007"/>
            </a:xfrm>
            <a:prstGeom prst="ellipse">
              <a:avLst/>
            </a:prstGeom>
            <a:solidFill>
              <a:srgbClr val="BD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7E792E7-E2B5-BA55-FA3D-B558C7DB2936}"/>
                </a:ext>
              </a:extLst>
            </p:cNvPr>
            <p:cNvSpPr/>
            <p:nvPr/>
          </p:nvSpPr>
          <p:spPr>
            <a:xfrm>
              <a:off x="2740295" y="505092"/>
              <a:ext cx="108000" cy="108007"/>
            </a:xfrm>
            <a:prstGeom prst="ellipse">
              <a:avLst/>
            </a:prstGeom>
            <a:solidFill>
              <a:srgbClr val="FF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CB0E7E-BB0B-0245-70BC-2063A441D7D3}"/>
              </a:ext>
            </a:extLst>
          </p:cNvPr>
          <p:cNvGrpSpPr/>
          <p:nvPr/>
        </p:nvGrpSpPr>
        <p:grpSpPr>
          <a:xfrm rot="10800000">
            <a:off x="6835967" y="1140206"/>
            <a:ext cx="1115283" cy="110388"/>
            <a:chOff x="1733012" y="505092"/>
            <a:chExt cx="1115283" cy="11038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0CF395-8377-DF28-BC3F-5D55006A9B00}"/>
                </a:ext>
              </a:extLst>
            </p:cNvPr>
            <p:cNvSpPr/>
            <p:nvPr/>
          </p:nvSpPr>
          <p:spPr>
            <a:xfrm>
              <a:off x="1733012" y="505341"/>
              <a:ext cx="108000" cy="108007"/>
            </a:xfrm>
            <a:prstGeom prst="ellipse">
              <a:avLst/>
            </a:prstGeom>
            <a:solidFill>
              <a:srgbClr val="FF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7D1EFA-CD8F-4D16-F2FF-1DA1556B2B30}"/>
                </a:ext>
              </a:extLst>
            </p:cNvPr>
            <p:cNvSpPr/>
            <p:nvPr/>
          </p:nvSpPr>
          <p:spPr>
            <a:xfrm>
              <a:off x="1900471" y="505342"/>
              <a:ext cx="108000" cy="108007"/>
            </a:xfrm>
            <a:prstGeom prst="ellipse">
              <a:avLst/>
            </a:prstGeom>
            <a:solidFill>
              <a:srgbClr val="FFD6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F62389C-D2F8-1C67-A174-D0D796532143}"/>
                </a:ext>
              </a:extLst>
            </p:cNvPr>
            <p:cNvSpPr/>
            <p:nvPr/>
          </p:nvSpPr>
          <p:spPr>
            <a:xfrm>
              <a:off x="2070959" y="507473"/>
              <a:ext cx="108000" cy="108007"/>
            </a:xfrm>
            <a:prstGeom prst="ellipse">
              <a:avLst/>
            </a:prstGeom>
            <a:solidFill>
              <a:srgbClr val="FD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5DAD42-C031-20CB-BC81-317249B7BB8D}"/>
                </a:ext>
              </a:extLst>
            </p:cNvPr>
            <p:cNvSpPr/>
            <p:nvPr/>
          </p:nvSpPr>
          <p:spPr>
            <a:xfrm>
              <a:off x="2238418" y="505341"/>
              <a:ext cx="108000" cy="108007"/>
            </a:xfrm>
            <a:prstGeom prst="ellipse">
              <a:avLst/>
            </a:prstGeom>
            <a:solidFill>
              <a:srgbClr val="CAF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128A5B2-D9E7-2C2C-8650-3551E386EE56}"/>
                </a:ext>
              </a:extLst>
            </p:cNvPr>
            <p:cNvSpPr/>
            <p:nvPr/>
          </p:nvSpPr>
          <p:spPr>
            <a:xfrm>
              <a:off x="2405877" y="505341"/>
              <a:ext cx="108000" cy="108007"/>
            </a:xfrm>
            <a:prstGeom prst="ellipse">
              <a:avLst/>
            </a:prstGeom>
            <a:solidFill>
              <a:srgbClr val="A0C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16F208-AC48-73C2-82BF-885168C6BAD5}"/>
                </a:ext>
              </a:extLst>
            </p:cNvPr>
            <p:cNvSpPr/>
            <p:nvPr/>
          </p:nvSpPr>
          <p:spPr>
            <a:xfrm>
              <a:off x="2573336" y="505093"/>
              <a:ext cx="108000" cy="108007"/>
            </a:xfrm>
            <a:prstGeom prst="ellipse">
              <a:avLst/>
            </a:prstGeom>
            <a:solidFill>
              <a:srgbClr val="BD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E171A81-F826-77EF-1E3B-4EFE165E8AD7}"/>
                </a:ext>
              </a:extLst>
            </p:cNvPr>
            <p:cNvSpPr/>
            <p:nvPr/>
          </p:nvSpPr>
          <p:spPr>
            <a:xfrm>
              <a:off x="2740295" y="505092"/>
              <a:ext cx="108000" cy="108007"/>
            </a:xfrm>
            <a:prstGeom prst="ellipse">
              <a:avLst/>
            </a:prstGeom>
            <a:solidFill>
              <a:srgbClr val="FF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DA0C1F-07AC-E0FE-6EA7-20E4B262ED45}"/>
              </a:ext>
            </a:extLst>
          </p:cNvPr>
          <p:cNvSpPr txBox="1"/>
          <p:nvPr/>
        </p:nvSpPr>
        <p:spPr>
          <a:xfrm>
            <a:off x="694001" y="5356060"/>
            <a:ext cx="1376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Montgomery County starts Social Distancing Orders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EDA0EC-47D2-137C-0305-5919F1D808BB}"/>
              </a:ext>
            </a:extLst>
          </p:cNvPr>
          <p:cNvSpPr txBox="1"/>
          <p:nvPr/>
        </p:nvSpPr>
        <p:spPr>
          <a:xfrm>
            <a:off x="3926265" y="5364014"/>
            <a:ext cx="132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GDP returns to pre-pandemic levels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B0DD63-3289-DF98-45C8-6E6EF2584425}"/>
              </a:ext>
            </a:extLst>
          </p:cNvPr>
          <p:cNvSpPr txBox="1"/>
          <p:nvPr/>
        </p:nvSpPr>
        <p:spPr>
          <a:xfrm>
            <a:off x="7153292" y="5353951"/>
            <a:ext cx="1376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State of Emergency in Maryland Ends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5484D7-81B8-219C-E85C-7623EF24898F}"/>
              </a:ext>
            </a:extLst>
          </p:cNvPr>
          <p:cNvSpPr txBox="1"/>
          <p:nvPr/>
        </p:nvSpPr>
        <p:spPr>
          <a:xfrm>
            <a:off x="10308282" y="5359557"/>
            <a:ext cx="1376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State of Emergency in US Ends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EDF59D-CD1A-1407-B7DC-EB9038D37059}"/>
              </a:ext>
            </a:extLst>
          </p:cNvPr>
          <p:cNvSpPr txBox="1"/>
          <p:nvPr/>
        </p:nvSpPr>
        <p:spPr>
          <a:xfrm>
            <a:off x="2362565" y="2384558"/>
            <a:ext cx="1177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Second Relief Bill Signed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990815-7690-F459-2002-447F97D6DDC7}"/>
              </a:ext>
            </a:extLst>
          </p:cNvPr>
          <p:cNvSpPr txBox="1"/>
          <p:nvPr/>
        </p:nvSpPr>
        <p:spPr>
          <a:xfrm>
            <a:off x="5509843" y="2169115"/>
            <a:ext cx="1233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Inflation starts to significantly rise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C48CA8-A318-53F6-80A2-F1E6A415632F}"/>
              </a:ext>
            </a:extLst>
          </p:cNvPr>
          <p:cNvSpPr txBox="1"/>
          <p:nvPr/>
        </p:nvSpPr>
        <p:spPr>
          <a:xfrm>
            <a:off x="8713044" y="2388226"/>
            <a:ext cx="1233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Inflation hits recent highs at 9.1%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7BF317-B0D8-5EF7-9E1C-1C42F19DC6C5}"/>
              </a:ext>
            </a:extLst>
          </p:cNvPr>
          <p:cNvSpPr txBox="1"/>
          <p:nvPr/>
        </p:nvSpPr>
        <p:spPr>
          <a:xfrm>
            <a:off x="612887" y="33683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Jun ‘20</a:t>
            </a:r>
            <a:endParaRPr lang="ko-KR" alt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B2F2959-7034-E931-9A1D-1191F88B44C8}"/>
              </a:ext>
            </a:extLst>
          </p:cNvPr>
          <p:cNvCxnSpPr/>
          <p:nvPr/>
        </p:nvCxnSpPr>
        <p:spPr>
          <a:xfrm>
            <a:off x="782461" y="5626854"/>
            <a:ext cx="684801" cy="0"/>
          </a:xfrm>
          <a:prstGeom prst="line">
            <a:avLst/>
          </a:prstGeom>
          <a:ln w="19050">
            <a:solidFill>
              <a:srgbClr val="FFA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CDA5E0-35C4-EDD0-F821-7314A7C6381F}"/>
              </a:ext>
            </a:extLst>
          </p:cNvPr>
          <p:cNvSpPr txBox="1"/>
          <p:nvPr/>
        </p:nvSpPr>
        <p:spPr>
          <a:xfrm>
            <a:off x="3799294" y="337222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 ‘21</a:t>
            </a:r>
            <a:endParaRPr lang="ko-KR" alt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D6A64B7-FE6E-F419-46D3-F2DDA32F7222}"/>
              </a:ext>
            </a:extLst>
          </p:cNvPr>
          <p:cNvCxnSpPr/>
          <p:nvPr/>
        </p:nvCxnSpPr>
        <p:spPr>
          <a:xfrm>
            <a:off x="4024863" y="5626854"/>
            <a:ext cx="684801" cy="0"/>
          </a:xfrm>
          <a:prstGeom prst="line">
            <a:avLst/>
          </a:prstGeom>
          <a:ln w="19050">
            <a:solidFill>
              <a:srgbClr val="FDF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EAA416-39EB-D4BB-F2B8-A62B49B45BC1}"/>
              </a:ext>
            </a:extLst>
          </p:cNvPr>
          <p:cNvSpPr txBox="1"/>
          <p:nvPr/>
        </p:nvSpPr>
        <p:spPr>
          <a:xfrm>
            <a:off x="7082751" y="340728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Jul ‘21</a:t>
            </a:r>
            <a:endParaRPr lang="ko-KR" alt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B29F52C-E23D-6BFC-123E-E6DF597EB89D}"/>
              </a:ext>
            </a:extLst>
          </p:cNvPr>
          <p:cNvCxnSpPr/>
          <p:nvPr/>
        </p:nvCxnSpPr>
        <p:spPr>
          <a:xfrm>
            <a:off x="7234410" y="5626854"/>
            <a:ext cx="684801" cy="0"/>
          </a:xfrm>
          <a:prstGeom prst="line">
            <a:avLst/>
          </a:prstGeom>
          <a:ln w="19050">
            <a:solidFill>
              <a:srgbClr val="A0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4FB3A4-36A5-A2DD-C914-7BCE7F64457C}"/>
              </a:ext>
            </a:extLst>
          </p:cNvPr>
          <p:cNvSpPr txBox="1"/>
          <p:nvPr/>
        </p:nvSpPr>
        <p:spPr>
          <a:xfrm>
            <a:off x="8639877" y="472006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Jun ‘22</a:t>
            </a:r>
            <a:endParaRPr lang="ko-KR" alt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2570B77-6C16-64F1-678B-F386A1205908}"/>
              </a:ext>
            </a:extLst>
          </p:cNvPr>
          <p:cNvCxnSpPr/>
          <p:nvPr/>
        </p:nvCxnSpPr>
        <p:spPr>
          <a:xfrm>
            <a:off x="8824826" y="2871077"/>
            <a:ext cx="684801" cy="0"/>
          </a:xfrm>
          <a:prstGeom prst="line">
            <a:avLst/>
          </a:prstGeom>
          <a:ln w="19050">
            <a:solidFill>
              <a:srgbClr val="BD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24B488-E0A7-8F40-70F9-53ED842BA813}"/>
              </a:ext>
            </a:extLst>
          </p:cNvPr>
          <p:cNvSpPr txBox="1"/>
          <p:nvPr/>
        </p:nvSpPr>
        <p:spPr>
          <a:xfrm>
            <a:off x="5440652" y="46319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Jun ‘21</a:t>
            </a:r>
            <a:endParaRPr lang="ko-KR" alt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563A9E-411C-9C16-ABCB-C06482DF636B}"/>
              </a:ext>
            </a:extLst>
          </p:cNvPr>
          <p:cNvCxnSpPr/>
          <p:nvPr/>
        </p:nvCxnSpPr>
        <p:spPr>
          <a:xfrm>
            <a:off x="5618050" y="2869686"/>
            <a:ext cx="684801" cy="0"/>
          </a:xfrm>
          <a:prstGeom prst="line">
            <a:avLst/>
          </a:prstGeom>
          <a:ln w="19050">
            <a:solidFill>
              <a:srgbClr val="CAF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3531BB0-5CCB-F122-9C4C-FC2202A8B86B}"/>
              </a:ext>
            </a:extLst>
          </p:cNvPr>
          <p:cNvSpPr txBox="1"/>
          <p:nvPr/>
        </p:nvSpPr>
        <p:spPr>
          <a:xfrm>
            <a:off x="2210494" y="456068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 ‘20</a:t>
            </a:r>
            <a:endParaRPr lang="ko-KR" alt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7ACA37B-220E-1D37-C670-647AF873EB2A}"/>
              </a:ext>
            </a:extLst>
          </p:cNvPr>
          <p:cNvCxnSpPr/>
          <p:nvPr/>
        </p:nvCxnSpPr>
        <p:spPr>
          <a:xfrm>
            <a:off x="2429082" y="2863694"/>
            <a:ext cx="684801" cy="0"/>
          </a:xfrm>
          <a:prstGeom prst="line">
            <a:avLst/>
          </a:prstGeom>
          <a:ln w="19050">
            <a:solidFill>
              <a:srgbClr val="FFD6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188F06A-028E-6723-BDFF-045419D9E29E}"/>
              </a:ext>
            </a:extLst>
          </p:cNvPr>
          <p:cNvSpPr txBox="1"/>
          <p:nvPr/>
        </p:nvSpPr>
        <p:spPr>
          <a:xfrm>
            <a:off x="10220086" y="34428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Apr ‘23</a:t>
            </a:r>
            <a:endParaRPr lang="ko-KR" alt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25B6CF-93EC-C1C1-617F-18D67FB3F545}"/>
              </a:ext>
            </a:extLst>
          </p:cNvPr>
          <p:cNvCxnSpPr/>
          <p:nvPr/>
        </p:nvCxnSpPr>
        <p:spPr>
          <a:xfrm>
            <a:off x="10399670" y="5626854"/>
            <a:ext cx="684801" cy="0"/>
          </a:xfrm>
          <a:prstGeom prst="line">
            <a:avLst/>
          </a:prstGeom>
          <a:ln w="19050">
            <a:solidFill>
              <a:srgbClr val="FF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66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25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75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2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75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25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0"/>
                            </p:stCondLst>
                            <p:childTnLst>
                              <p:par>
                                <p:cTn id="2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000"/>
                            </p:stCondLst>
                            <p:childTnLst>
                              <p:par>
                                <p:cTn id="2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75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25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500"/>
                            </p:stCondLst>
                            <p:childTnLst>
                              <p:par>
                                <p:cTn id="2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000"/>
                            </p:stCondLst>
                            <p:childTnLst>
                              <p:par>
                                <p:cTn id="2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750"/>
                            </p:stCondLst>
                            <p:childTnLst>
                              <p:par>
                                <p:cTn id="3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250"/>
                            </p:stCondLst>
                            <p:childTnLst>
                              <p:par>
                                <p:cTn id="3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000"/>
                            </p:stCondLst>
                            <p:childTnLst>
                              <p:par>
                                <p:cTn id="3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500"/>
                            </p:stCondLst>
                            <p:childTnLst>
                              <p:par>
                                <p:cTn id="3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750"/>
                            </p:stCondLst>
                            <p:childTnLst>
                              <p:par>
                                <p:cTn id="3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25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3" grpId="0"/>
      <p:bldP spid="96" grpId="0"/>
      <p:bldP spid="99" grpId="0"/>
      <p:bldP spid="102" grpId="0"/>
      <p:bldP spid="105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E30D1-3AC1-0955-B57B-0F4EAB54AAA8}"/>
              </a:ext>
            </a:extLst>
          </p:cNvPr>
          <p:cNvSpPr txBox="1"/>
          <p:nvPr/>
        </p:nvSpPr>
        <p:spPr>
          <a:xfrm>
            <a:off x="618254" y="1717743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In 2020,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Population: 1,050,000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Employed: 559,029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Median Income: $111,812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Median Income Men: $63,611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Median Income Women: $50,242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6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600" dirty="0"/>
          </a:p>
        </p:txBody>
      </p:sp>
      <p:pic>
        <p:nvPicPr>
          <p:cNvPr id="6" name="Picture 5" descr="A red and blue flag with gold fleur-de-lis&#10;&#10;Description automatically generated with low confidence">
            <a:extLst>
              <a:ext uri="{FF2B5EF4-FFF2-40B4-BE49-F238E27FC236}">
                <a16:creationId xmlns:a16="http://schemas.microsoft.com/office/drawing/2014/main" id="{3957FC66-6175-AF2B-D17C-2D256CA86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r="2240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73410B-CCC5-A5AE-BA3D-0AE16A5ACA30}"/>
              </a:ext>
            </a:extLst>
          </p:cNvPr>
          <p:cNvSpPr txBox="1"/>
          <p:nvPr/>
        </p:nvSpPr>
        <p:spPr>
          <a:xfrm>
            <a:off x="340963" y="551095"/>
            <a:ext cx="39055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latin typeface="Tw Cen MT" panose="020B0602020104020603" pitchFamily="34" charset="0"/>
              </a:rPr>
              <a:t>Montgomery County</a:t>
            </a:r>
            <a:endParaRPr lang="ko-KR" altLang="en-US" sz="3400" dirty="0">
              <a:latin typeface="Tw Cen MT" panose="020B06020201040206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8670F5-8E56-AC96-3859-ACEFA9C83EA5}"/>
              </a:ext>
            </a:extLst>
          </p:cNvPr>
          <p:cNvCxnSpPr/>
          <p:nvPr/>
        </p:nvCxnSpPr>
        <p:spPr>
          <a:xfrm>
            <a:off x="410705" y="1112404"/>
            <a:ext cx="391332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08E5D4-24F7-031D-C750-4B23BF93B9F9}"/>
              </a:ext>
            </a:extLst>
          </p:cNvPr>
          <p:cNvSpPr txBox="1"/>
          <p:nvPr/>
        </p:nvSpPr>
        <p:spPr>
          <a:xfrm>
            <a:off x="3505384" y="1107297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w Cen MT" panose="020B0602020104020603" pitchFamily="34" charset="0"/>
              </a:rPr>
              <a:t>Maryland</a:t>
            </a:r>
            <a:endParaRPr lang="ko-KR" altLang="en-US" sz="1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3EC03D8-1139-4E10-BD35-3FDCEF0B53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1706619"/>
                  </p:ext>
                </p:extLst>
              </p:nvPr>
            </p:nvGraphicFramePr>
            <p:xfrm>
              <a:off x="1517301" y="535226"/>
              <a:ext cx="2240000" cy="1260000"/>
            </p:xfrm>
            <a:graphic>
              <a:graphicData uri="http://schemas.microsoft.com/office/powerpoint/2016/slidezoom">
                <pslz:sldZm>
                  <pslz:sldZmObj sldId="269" cId="2468523749">
                    <pslz:zmPr id="{DBFDAEBE-81FD-48BA-B805-C8947911202B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3EC03D8-1139-4E10-BD35-3FDCEF0B53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7301" y="535226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C012AC6-B785-F5FC-ADE5-DE779F44A2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4296009"/>
                  </p:ext>
                </p:extLst>
              </p:nvPr>
            </p:nvGraphicFramePr>
            <p:xfrm>
              <a:off x="3787392" y="1288093"/>
              <a:ext cx="2240000" cy="1260000"/>
            </p:xfrm>
            <a:graphic>
              <a:graphicData uri="http://schemas.microsoft.com/office/powerpoint/2016/slidezoom">
                <pslz:sldZm>
                  <pslz:sldZmObj sldId="270" cId="1126911416">
                    <pslz:zmPr id="{84810068-16A9-4F16-AC11-42F0726DA6E3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012AC6-B785-F5FC-ADE5-DE779F44A2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7392" y="1288093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8533F04A-B387-EADB-1A8C-E997BEBB52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3400645"/>
                  </p:ext>
                </p:extLst>
              </p:nvPr>
            </p:nvGraphicFramePr>
            <p:xfrm>
              <a:off x="4377280" y="3223687"/>
              <a:ext cx="2240000" cy="1260000"/>
            </p:xfrm>
            <a:graphic>
              <a:graphicData uri="http://schemas.microsoft.com/office/powerpoint/2016/slidezoom">
                <pslz:sldZm>
                  <pslz:sldZmObj sldId="275" cId="3468158405">
                    <pslz:zmPr id="{2432D443-D6BD-4A3D-A2BB-20857ACB444A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533F04A-B387-EADB-1A8C-E997BEBB52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7280" y="3223687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FB23BA50-8E0A-79D3-C57C-793BC3F208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8897900"/>
                  </p:ext>
                </p:extLst>
              </p:nvPr>
            </p:nvGraphicFramePr>
            <p:xfrm>
              <a:off x="3757301" y="4669667"/>
              <a:ext cx="2240000" cy="1260000"/>
            </p:xfrm>
            <a:graphic>
              <a:graphicData uri="http://schemas.microsoft.com/office/powerpoint/2016/slidezoom">
                <pslz:sldZm>
                  <pslz:sldZmObj sldId="274" cId="755586369">
                    <pslz:zmPr id="{64D74A47-E20C-4927-A367-A2B48FD13A27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B23BA50-8E0A-79D3-C57C-793BC3F208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7301" y="4669667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C6B12DA9-0BC0-BC54-9F5C-25D6E5B2C8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3689971"/>
                  </p:ext>
                </p:extLst>
              </p:nvPr>
            </p:nvGraphicFramePr>
            <p:xfrm>
              <a:off x="1750912" y="5272238"/>
              <a:ext cx="2240000" cy="1260000"/>
            </p:xfrm>
            <a:graphic>
              <a:graphicData uri="http://schemas.microsoft.com/office/powerpoint/2016/slidezoom">
                <pslz:sldZm>
                  <pslz:sldZmObj sldId="273" cId="698998181">
                    <pslz:zmPr id="{C431F686-F6EF-4582-B978-DB3823D06AD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C6B12DA9-0BC0-BC54-9F5C-25D6E5B2C8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0912" y="5272238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F904DB68-C3D2-0556-14DF-18CC77C691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1992918"/>
                  </p:ext>
                </p:extLst>
              </p:nvPr>
            </p:nvGraphicFramePr>
            <p:xfrm>
              <a:off x="55595" y="4109410"/>
              <a:ext cx="2240000" cy="1260000"/>
            </p:xfrm>
            <a:graphic>
              <a:graphicData uri="http://schemas.microsoft.com/office/powerpoint/2016/slidezoom">
                <pslz:sldZm>
                  <pslz:sldZmObj sldId="272" cId="3430875069">
                    <pslz:zmPr id="{D7F1446D-01DC-4363-AC64-87B37E876F9F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904DB68-C3D2-0556-14DF-18CC77C691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595" y="4109410"/>
                <a:ext cx="224000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485683E4-4479-7777-D533-166C53332B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5659792"/>
                  </p:ext>
                </p:extLst>
              </p:nvPr>
            </p:nvGraphicFramePr>
            <p:xfrm>
              <a:off x="25459" y="1795226"/>
              <a:ext cx="2240000" cy="1260000"/>
            </p:xfrm>
            <a:graphic>
              <a:graphicData uri="http://schemas.microsoft.com/office/powerpoint/2016/slidezoom">
                <pslz:sldZm>
                  <pslz:sldZmObj sldId="271" cId="1793104559">
                    <pslz:zmPr id="{9F8FBA3C-7F90-4BA9-AF27-495C17DAE18C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40000" cy="12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485683E4-4479-7777-D533-166C53332B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59" y="1795226"/>
                <a:ext cx="2240000" cy="1260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C654524-4951-BD36-0A9B-3CB13A1BE487}"/>
              </a:ext>
            </a:extLst>
          </p:cNvPr>
          <p:cNvSpPr txBox="1"/>
          <p:nvPr/>
        </p:nvSpPr>
        <p:spPr>
          <a:xfrm>
            <a:off x="7733853" y="1813173"/>
            <a:ext cx="40981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Tw Cen MT" panose="020B0602020104020603" pitchFamily="34" charset="0"/>
              </a:rPr>
              <a:t>Similar Counties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Washington DC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Douglas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Fairfax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Howard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Loudoun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Santa Clara County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Williamson County</a:t>
            </a:r>
          </a:p>
          <a:p>
            <a:endParaRPr lang="en-US" altLang="ko-KR" sz="16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Compare variety of metrics, such as income, population, and locality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Summary of Counties from 2020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87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A9580-AD5A-8127-79C2-FE89006FB4D1}"/>
              </a:ext>
            </a:extLst>
          </p:cNvPr>
          <p:cNvSpPr txBox="1"/>
          <p:nvPr/>
        </p:nvSpPr>
        <p:spPr>
          <a:xfrm>
            <a:off x="-3657220" y="1629000"/>
            <a:ext cx="3657220" cy="3512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Washington DC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701,974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382,000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$90,842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$72,201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$61,133</a:t>
            </a:r>
          </a:p>
        </p:txBody>
      </p:sp>
      <p:pic>
        <p:nvPicPr>
          <p:cNvPr id="6" name="Picture 5" descr="A red and white flag with stars&#10;&#10;Description automatically generated with low confidence">
            <a:extLst>
              <a:ext uri="{FF2B5EF4-FFF2-40B4-BE49-F238E27FC236}">
                <a16:creationId xmlns:a16="http://schemas.microsoft.com/office/drawing/2014/main" id="{C2EBE623-6672-A9F2-64FA-24F3D3352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0" y="1629000"/>
            <a:ext cx="3600000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85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8659 1.48148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8AB04-0470-8958-9B17-73DF6E37F558}"/>
              </a:ext>
            </a:extLst>
          </p:cNvPr>
          <p:cNvSpPr txBox="1"/>
          <p:nvPr/>
        </p:nvSpPr>
        <p:spPr>
          <a:xfrm>
            <a:off x="-3613593" y="1624666"/>
            <a:ext cx="37543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Douglas, Colorado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344,280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188,155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$121,393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$79,055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$46,163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4" name="Picture 73" descr="A picture containing text, screenshot, circle, font&#10;&#10;Description automatically generated">
            <a:extLst>
              <a:ext uri="{FF2B5EF4-FFF2-40B4-BE49-F238E27FC236}">
                <a16:creationId xmlns:a16="http://schemas.microsoft.com/office/drawing/2014/main" id="{BBFDBECC-84D6-AA5B-3591-E5D700A4F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27" y="1624666"/>
            <a:ext cx="3647175" cy="3600000"/>
          </a:xfrm>
          <a:prstGeom prst="ellipse">
            <a:avLst/>
          </a:prstGeom>
          <a:ln w="3175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69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38347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151F2-E5A2-EC47-685D-B3CB3C21A439}"/>
              </a:ext>
            </a:extLst>
          </p:cNvPr>
          <p:cNvSpPr txBox="1"/>
          <p:nvPr/>
        </p:nvSpPr>
        <p:spPr>
          <a:xfrm>
            <a:off x="-3619535" y="1629000"/>
            <a:ext cx="365722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u="sng" dirty="0">
                <a:latin typeface="Tw Cen MT" panose="020B0602020104020603" pitchFamily="34" charset="0"/>
              </a:rPr>
              <a:t>Fairfax, Virginia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Population: 1,150,000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Employed: 611,782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Income: $127,866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Men: $74,391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Median Income Women: $52,422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5" descr="A picture containing text, crest, emblem, cartoon&#10;&#10;Description automatically generated">
            <a:extLst>
              <a:ext uri="{FF2B5EF4-FFF2-40B4-BE49-F238E27FC236}">
                <a16:creationId xmlns:a16="http://schemas.microsoft.com/office/drawing/2014/main" id="{E0853FA8-E05F-F5A4-7233-6CA93280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75" y="1629000"/>
            <a:ext cx="360937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1111E-6 L 0.38412 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805</Words>
  <Application>Microsoft Office PowerPoint</Application>
  <PresentationFormat>Widescreen</PresentationFormat>
  <Paragraphs>160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Tw Cen MT</vt:lpstr>
      <vt:lpstr>Office Theme</vt:lpstr>
      <vt:lpstr>PowerPoint Presentation</vt:lpstr>
      <vt:lpstr>Covid and the Economic Impacts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Good</vt:lpstr>
      <vt:lpstr>The Bad</vt:lpstr>
      <vt:lpstr>The Ugly</vt:lpstr>
      <vt:lpstr>Summary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sulchan yoon</dc:creator>
  <cp:lastModifiedBy>sulchan yoon</cp:lastModifiedBy>
  <cp:revision>14</cp:revision>
  <dcterms:created xsi:type="dcterms:W3CDTF">2023-05-03T23:23:08Z</dcterms:created>
  <dcterms:modified xsi:type="dcterms:W3CDTF">2023-05-10T06:03:35Z</dcterms:modified>
</cp:coreProperties>
</file>