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13616-7C97-4127-AA32-21A73E5A8CFA}" v="3235" dt="2020-11-09T11:06:12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033" autoAdjust="0"/>
  </p:normalViewPr>
  <p:slideViewPr>
    <p:cSldViewPr snapToGrid="0" snapToObjects="1">
      <p:cViewPr>
        <p:scale>
          <a:sx n="100" d="100"/>
          <a:sy n="100" d="100"/>
        </p:scale>
        <p:origin x="-29" y="-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905" r="17145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135" y="1964267"/>
            <a:ext cx="3254990" cy="24214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b="1" dirty="0">
                <a:cs typeface="Calibri Light"/>
              </a:rPr>
              <a:t>ANALYSING NEIGHBOURHOODS IN DELHI TO START A NEW RESTAURENT.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27" y="4730198"/>
            <a:ext cx="3254990" cy="140546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>
                <a:cs typeface="Calibri"/>
              </a:rPr>
              <a:t>SULEMAN Salmani</a:t>
            </a:r>
            <a:endParaRPr lang="en-US" sz="2400">
              <a:cs typeface="Calibri"/>
            </a:endParaRPr>
          </a:p>
          <a:p>
            <a:pPr algn="ctr"/>
            <a:r>
              <a:rPr lang="en-US" sz="2400" dirty="0">
                <a:cs typeface="Calibri"/>
              </a:rPr>
              <a:t>IBM </a:t>
            </a:r>
            <a:r>
              <a:rPr lang="en-US" sz="2400">
                <a:cs typeface="Calibri"/>
              </a:rPr>
              <a:t>applied</a:t>
            </a:r>
            <a:r>
              <a:rPr lang="en-US" sz="2400" dirty="0">
                <a:cs typeface="Calibri"/>
              </a:rPr>
              <a:t> data Science</a:t>
            </a:r>
          </a:p>
          <a:p>
            <a:pPr algn="ctr"/>
            <a:r>
              <a:rPr lang="en-US" sz="2400" dirty="0">
                <a:cs typeface="Calibri"/>
              </a:rPr>
              <a:t>11-09-2020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3F3558-5F50-43A6-B7F3-1F78A54A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cs typeface="Calibri Light"/>
              </a:rPr>
              <a:t>Conclusions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C495-A5C7-47A7-B96F-0BB1F9989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>
                <a:cs typeface="Calibri"/>
              </a:rPr>
              <a:t>Data Analysis and Machine Learning Techniques used in this project can be very helpful in determining solution of certain business problems.</a:t>
            </a:r>
          </a:p>
          <a:p>
            <a:pPr>
              <a:buClr>
                <a:srgbClr val="000000"/>
              </a:buClr>
            </a:pPr>
            <a:r>
              <a:rPr lang="en-GB" sz="2800">
                <a:cs typeface="Calibri"/>
              </a:rPr>
              <a:t>Python inbuilt libraries such as Geopy, Folium and Beautiful Soup are good to analyze the geographical Data.</a:t>
            </a:r>
          </a:p>
          <a:p>
            <a:pPr>
              <a:buClr>
                <a:srgbClr val="000000"/>
              </a:buClr>
            </a:pPr>
            <a:r>
              <a:rPr lang="en-GB" sz="2800">
                <a:cs typeface="Calibri"/>
              </a:rPr>
              <a:t>In this Project we studied about the neighbourhoods in Delhi, India and come up with a solution of recommendation of Neighbourhoods where client can start the restaurant.</a:t>
            </a:r>
          </a:p>
        </p:txBody>
      </p:sp>
    </p:spTree>
    <p:extLst>
      <p:ext uri="{BB962C8B-B14F-4D97-AF65-F5344CB8AC3E}">
        <p14:creationId xmlns:p14="http://schemas.microsoft.com/office/powerpoint/2010/main" val="354526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578" r="8473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135" y="1964267"/>
            <a:ext cx="3254990" cy="2421464"/>
          </a:xfrm>
        </p:spPr>
        <p:txBody>
          <a:bodyPr>
            <a:normAutofit/>
          </a:bodyPr>
          <a:lstStyle/>
          <a:p>
            <a:r>
              <a:rPr lang="en-US"/>
              <a:t>Thank </a:t>
            </a:r>
            <a:br>
              <a:rPr lang="en-US" dirty="0"/>
            </a:br>
            <a:r>
              <a:rPr lang="en-US"/>
              <a:t>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35" y="4385732"/>
            <a:ext cx="3254990" cy="1405467"/>
          </a:xfrm>
        </p:spPr>
        <p:txBody>
          <a:bodyPr>
            <a:normAutofit/>
          </a:bodyPr>
          <a:lstStyle/>
          <a:p>
            <a:r>
              <a:rPr lang="en-US">
                <a:cs typeface="Calibri"/>
              </a:rPr>
              <a:t>Salmanisuleman804@gmail.com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0BA3-4107-46FF-A8A1-F81FAA57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GB">
                <a:cs typeface="Calibri Light"/>
              </a:rPr>
              <a:t>Introduction</a:t>
            </a:r>
            <a:br>
              <a:rPr lang="en-GB" dirty="0">
                <a:cs typeface="Calibri Light"/>
              </a:rPr>
            </a:br>
            <a:endParaRPr lang="en-GB">
              <a:cs typeface="Calibri Light"/>
            </a:endParaRPr>
          </a:p>
        </p:txBody>
      </p:sp>
      <p:pic>
        <p:nvPicPr>
          <p:cNvPr id="4" name="Picture 4" descr="A large stone building&#10;&#10;Description automatically generated">
            <a:extLst>
              <a:ext uri="{FF2B5EF4-FFF2-40B4-BE49-F238E27FC236}">
                <a16:creationId xmlns:a16="http://schemas.microsoft.com/office/drawing/2014/main" id="{87278E6B-7ED2-486D-A929-01CCD375C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7" r="12268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E970B9-45D3-4CEE-B7E5-D6718CF57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>
                <a:cs typeface="Calibri"/>
              </a:rPr>
              <a:t>Delhi: One of the biggest city in india </a:t>
            </a:r>
          </a:p>
          <a:p>
            <a:pPr>
              <a:buClr>
                <a:srgbClr val="FFFFFF"/>
              </a:buClr>
            </a:pPr>
            <a:r>
              <a:rPr lang="en-US" sz="2800">
                <a:cs typeface="Calibri"/>
              </a:rPr>
              <a:t>India is the second highest populated country in the world with the population of 138 crores.</a:t>
            </a:r>
          </a:p>
          <a:p>
            <a:pPr>
              <a:buClr>
                <a:srgbClr val="FFFFFF"/>
              </a:buClr>
            </a:pPr>
            <a:r>
              <a:rPr lang="en-US" sz="2800">
                <a:cs typeface="Calibri"/>
              </a:rPr>
              <a:t>Population of Delhi is 3 crores.</a:t>
            </a:r>
          </a:p>
        </p:txBody>
      </p:sp>
    </p:spTree>
    <p:extLst>
      <p:ext uri="{BB962C8B-B14F-4D97-AF65-F5344CB8AC3E}">
        <p14:creationId xmlns:p14="http://schemas.microsoft.com/office/powerpoint/2010/main" val="389792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BE8D9B-0E15-4759-AD55-5DE4400B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cs typeface="Calibri Light"/>
              </a:rPr>
              <a:t>Business Problem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3161-64C0-4FE7-9560-F3100055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GB" sz="2800">
                <a:cs typeface="Calibri"/>
              </a:rPr>
              <a:t>Recommend a place to start a restaurant in Delhi, India.</a:t>
            </a: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GB" sz="2800">
                <a:cs typeface="Calibri"/>
              </a:rPr>
              <a:t>Neighbourhood that is most likely to give a great business.</a:t>
            </a:r>
          </a:p>
        </p:txBody>
      </p:sp>
    </p:spTree>
    <p:extLst>
      <p:ext uri="{BB962C8B-B14F-4D97-AF65-F5344CB8AC3E}">
        <p14:creationId xmlns:p14="http://schemas.microsoft.com/office/powerpoint/2010/main" val="3952724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40633D-E4B9-42F0-BCB7-D9D440C5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cs typeface="Calibri Light"/>
              </a:rPr>
              <a:t>Data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DA43-4BB8-40EC-BB10-4B53C52FD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145805"/>
            <a:ext cx="10820400" cy="3198627"/>
          </a:xfrm>
        </p:spPr>
        <p:txBody>
          <a:bodyPr>
            <a:normAutofit/>
          </a:bodyPr>
          <a:lstStyle/>
          <a:p>
            <a:r>
              <a:rPr lang="en-GB" sz="2800">
                <a:cs typeface="Calibri"/>
              </a:rPr>
              <a:t>Neighbourhoods of Delhi:</a:t>
            </a:r>
            <a:endParaRPr lang="en-US">
              <a:cs typeface="Calibri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GB" sz="2000">
                <a:cs typeface="Calibri"/>
              </a:rPr>
              <a:t>      -Entire Delhi localities from ceodelhi site through data </a:t>
            </a:r>
            <a:r>
              <a:rPr lang="en-GB" sz="2000" dirty="0">
                <a:cs typeface="Calibri"/>
              </a:rPr>
              <a:t>scrapping.</a:t>
            </a:r>
            <a:endParaRPr lang="en-US" dirty="0">
              <a:cs typeface="Calibri"/>
            </a:endParaRPr>
          </a:p>
          <a:p>
            <a:pPr>
              <a:buClr>
                <a:srgbClr val="000000"/>
              </a:buClr>
            </a:pPr>
            <a:r>
              <a:rPr lang="en-GB" sz="2800">
                <a:cs typeface="Calibri"/>
              </a:rPr>
              <a:t>Geographical coordinates of neighbourhoods 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GB" sz="2000">
                <a:cs typeface="Calibri"/>
              </a:rPr>
              <a:t>      -Using GeoPy Library</a:t>
            </a:r>
            <a:endParaRPr lang="en-GB">
              <a:cs typeface="Calibri" panose="020F0502020204030204"/>
            </a:endParaRPr>
          </a:p>
          <a:p>
            <a:pPr>
              <a:buClr>
                <a:srgbClr val="000000"/>
              </a:buClr>
            </a:pPr>
            <a:r>
              <a:rPr lang="en-GB" sz="2800">
                <a:cs typeface="Calibri"/>
              </a:rPr>
              <a:t>Venues Data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GB" sz="2000">
                <a:cs typeface="Calibri"/>
              </a:rPr>
              <a:t>      -Using FourSquare API</a:t>
            </a:r>
            <a:endParaRPr lang="en-GB" sz="2000" dirty="0">
              <a:cs typeface="Calibri"/>
            </a:endParaRPr>
          </a:p>
          <a:p>
            <a:pPr marL="0" indent="0">
              <a:buClr>
                <a:prstClr val="black"/>
              </a:buClr>
              <a:buNone/>
            </a:pPr>
            <a:endParaRPr lang="en-GB" sz="2000" dirty="0">
              <a:cs typeface="Calibri"/>
            </a:endParaRPr>
          </a:p>
          <a:p>
            <a:pPr>
              <a:buClr>
                <a:srgbClr val="000000"/>
              </a:buClr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3657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FFBD54-ECD1-4478-87C1-A14F46DE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cs typeface="Calibri Light"/>
              </a:rPr>
              <a:t>Methodologies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F973-F098-4FCA-955A-CDCD1C7BF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GB" sz="2800">
                <a:cs typeface="Calibri"/>
              </a:rPr>
              <a:t>Feature Extraction </a:t>
            </a: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-One Hot Encoding</a:t>
            </a:r>
          </a:p>
          <a:p>
            <a:pPr marL="0" indent="0">
              <a:buClr>
                <a:srgbClr val="FFFFFF"/>
              </a:buClr>
              <a:buNone/>
            </a:pPr>
            <a:endParaRPr lang="en-GB" dirty="0">
              <a:cs typeface="Calibri"/>
            </a:endParaRPr>
          </a:p>
        </p:txBody>
      </p:sp>
      <p:pic>
        <p:nvPicPr>
          <p:cNvPr id="9" name="Picture 10" descr="Table&#10;&#10;Description automatically generated">
            <a:extLst>
              <a:ext uri="{FF2B5EF4-FFF2-40B4-BE49-F238E27FC236}">
                <a16:creationId xmlns:a16="http://schemas.microsoft.com/office/drawing/2014/main" id="{A823150C-7BE4-4B3C-8BAA-9733DDCCD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949" y="2820823"/>
            <a:ext cx="8285965" cy="35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4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15FFE-FAB9-42C9-A119-1FE572E6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GB">
                <a:cs typeface="Calibri Light"/>
              </a:rPr>
              <a:t>Unsupervised Learning</a:t>
            </a:r>
            <a:br>
              <a:rPr lang="en-GB" dirty="0">
                <a:cs typeface="Calibri Light"/>
              </a:rPr>
            </a:br>
            <a:r>
              <a:rPr lang="en-GB" sz="2800">
                <a:cs typeface="Calibri Light"/>
              </a:rPr>
              <a:t>-Kmeans clustering</a:t>
            </a:r>
            <a:endParaRPr lang="en-US">
              <a:cs typeface="Calibri Light" panose="020F0302020204030204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FEF03FD-4ECC-4060-9485-747A8EF85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1" y="1918763"/>
            <a:ext cx="7819819" cy="3277498"/>
          </a:xfrm>
        </p:spPr>
      </p:pic>
    </p:spTree>
    <p:extLst>
      <p:ext uri="{BB962C8B-B14F-4D97-AF65-F5344CB8AC3E}">
        <p14:creationId xmlns:p14="http://schemas.microsoft.com/office/powerpoint/2010/main" val="2514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DB864-BCEB-411C-9ECD-2CEE8530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GB">
                <a:cs typeface="Calibri Light"/>
              </a:rPr>
              <a:t>Plotting</a:t>
            </a:r>
            <a:br>
              <a:rPr lang="en-GB" dirty="0">
                <a:cs typeface="Calibri Light"/>
              </a:rPr>
            </a:br>
            <a:r>
              <a:rPr lang="en-GB" sz="2800">
                <a:cs typeface="Calibri Light"/>
              </a:rPr>
              <a:t>-Folium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973B4961-37E7-4DEC-AB08-75EA1D193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972" y="1861457"/>
            <a:ext cx="8043613" cy="4602958"/>
          </a:xfrm>
        </p:spPr>
      </p:pic>
    </p:spTree>
    <p:extLst>
      <p:ext uri="{BB962C8B-B14F-4D97-AF65-F5344CB8AC3E}">
        <p14:creationId xmlns:p14="http://schemas.microsoft.com/office/powerpoint/2010/main" val="1603339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9D4D2-105D-4C26-BD48-C33A964A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cs typeface="Calibri Light"/>
              </a:rPr>
              <a:t>Result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126D-C022-4E7D-9309-37320D35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4190270"/>
          </a:xfrm>
        </p:spPr>
        <p:txBody>
          <a:bodyPr>
            <a:normAutofit fontScale="92500" lnSpcReduction="10000"/>
          </a:bodyPr>
          <a:lstStyle/>
          <a:p>
            <a:r>
              <a:rPr lang="en-GB" sz="2800">
                <a:cs typeface="Calibri"/>
              </a:rPr>
              <a:t>Visualization of Clusters</a:t>
            </a:r>
            <a:endParaRPr lang="en-US"/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sz="2400">
                <a:cs typeface="Calibri"/>
              </a:rPr>
              <a:t>After Visualizing all the clusters and studying them individualy some important conclusions were made. The neighbourhood that has the most number of restaurant was in cluster 3.</a:t>
            </a:r>
            <a:endParaRPr lang="en-GB" sz="2400" dirty="0">
              <a:cs typeface="Calibri"/>
            </a:endParaRP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45F1756C-9153-4823-BFC1-03773F3C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305" y="3055077"/>
            <a:ext cx="7565719" cy="28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32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B4FDC1-075C-478E-89AA-9115CE70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cs typeface="Calibri Light"/>
              </a:rPr>
              <a:t>Discussion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CEA5-57AA-4A9C-B6E5-A88A5C9B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999668"/>
            <a:ext cx="10820400" cy="319862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>
                <a:cs typeface="Calibri"/>
              </a:rPr>
              <a:t>Most suiatble neighbourhoods to start a new restaurant are present in cluster number 3.</a:t>
            </a:r>
            <a:endParaRPr lang="en-GB" sz="2800" dirty="0">
              <a:cs typeface="Calibri"/>
            </a:endParaRPr>
          </a:p>
          <a:p>
            <a:pPr>
              <a:buClr>
                <a:srgbClr val="000000"/>
              </a:buClr>
            </a:pPr>
            <a:r>
              <a:rPr lang="en-GB" sz="2800">
                <a:cs typeface="Calibri"/>
              </a:rPr>
              <a:t>Kmeans algorithm has</a:t>
            </a:r>
            <a:r>
              <a:rPr lang="en-GB" sz="2800" dirty="0">
                <a:cs typeface="Calibri"/>
              </a:rPr>
              <a:t> </a:t>
            </a:r>
            <a:r>
              <a:rPr lang="en-GB" sz="2800">
                <a:cs typeface="Calibri"/>
              </a:rPr>
              <a:t>successfully clustered the similer neighbourhoods together .</a:t>
            </a:r>
            <a:endParaRPr lang="en-GB" sz="2800" dirty="0">
              <a:cs typeface="Calibri"/>
            </a:endParaRPr>
          </a:p>
          <a:p>
            <a:pPr>
              <a:buClr>
                <a:srgbClr val="000000"/>
              </a:buClr>
            </a:pPr>
            <a:r>
              <a:rPr lang="en-GB" sz="2800">
                <a:cs typeface="Calibri"/>
              </a:rPr>
              <a:t>After studying all the clusters it is recommended to the client that neighbourhoods such as Rajouri Garden, Janak Puri are good locations to start a new restaurant.</a:t>
            </a:r>
            <a:endParaRPr lang="en-GB" sz="2800" dirty="0">
              <a:cs typeface="Calibri"/>
            </a:endParaRPr>
          </a:p>
          <a:p>
            <a:pPr>
              <a:buClr>
                <a:srgbClr val="000000"/>
              </a:buClr>
            </a:pPr>
            <a:r>
              <a:rPr lang="en-GB" sz="2800">
                <a:cs typeface="Calibri"/>
              </a:rPr>
              <a:t>Client can go ahead and make decisions based on other aspects that are out of the scope of this Project</a:t>
            </a:r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96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5B2D66-8E18-46D7-967B-1A3B48ACF55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066D2AD-45B3-4580-A691-E5968F9B5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PresentationFormat>Widescreen</PresentationFormat>
  <Paragraphs>19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ANALYSING NEIGHBOURHOODS IN DELHI TO START A NEW RESTAURENT.</vt:lpstr>
      <vt:lpstr>Introduction </vt:lpstr>
      <vt:lpstr>Business Problem</vt:lpstr>
      <vt:lpstr>Data</vt:lpstr>
      <vt:lpstr>Methodologies</vt:lpstr>
      <vt:lpstr>Unsupervised Learning -Kmeans clustering</vt:lpstr>
      <vt:lpstr>Plotting -Folium</vt:lpstr>
      <vt:lpstr>Result</vt:lpstr>
      <vt:lpstr>Discussion</vt:lpstr>
      <vt:lpstr>Conclusions</vt:lpstr>
      <vt:lpstr>Thank 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/>
  <cp:lastModifiedBy/>
  <cp:revision>447</cp:revision>
  <dcterms:created xsi:type="dcterms:W3CDTF">2020-11-09T08:59:16Z</dcterms:created>
  <dcterms:modified xsi:type="dcterms:W3CDTF">2020-11-09T11:06:52Z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