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7"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118"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AECDC87-D83E-449E-815F-FE17A49C198E}" type="datetimeFigureOut">
              <a:rPr lang="en-US" smtClean="0"/>
              <a:pPr/>
              <a:t>22-Aug-21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6D5C8BC-5E06-47FA-B679-72567BF9AC0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ECDC87-D83E-449E-815F-FE17A49C198E}" type="datetimeFigureOut">
              <a:rPr lang="en-US" smtClean="0"/>
              <a:pPr/>
              <a:t>22-Aug-21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5C8BC-5E06-47FA-B679-72567BF9AC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ECDC87-D83E-449E-815F-FE17A49C198E}" type="datetimeFigureOut">
              <a:rPr lang="en-US" smtClean="0"/>
              <a:pPr/>
              <a:t>22-Aug-21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5C8BC-5E06-47FA-B679-72567BF9AC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AECDC87-D83E-449E-815F-FE17A49C198E}" type="datetimeFigureOut">
              <a:rPr lang="en-US" smtClean="0"/>
              <a:pPr/>
              <a:t>22-Aug-21</a:t>
            </a:fld>
            <a:endParaRPr lang="en-US"/>
          </a:p>
        </p:txBody>
      </p:sp>
      <p:sp>
        <p:nvSpPr>
          <p:cNvPr id="9" name="Slide Number Placeholder 8"/>
          <p:cNvSpPr>
            <a:spLocks noGrp="1"/>
          </p:cNvSpPr>
          <p:nvPr>
            <p:ph type="sldNum" sz="quarter" idx="15"/>
          </p:nvPr>
        </p:nvSpPr>
        <p:spPr/>
        <p:txBody>
          <a:bodyPr rtlCol="0"/>
          <a:lstStyle/>
          <a:p>
            <a:fld id="{E6D5C8BC-5E06-47FA-B679-72567BF9AC0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AECDC87-D83E-449E-815F-FE17A49C198E}" type="datetimeFigureOut">
              <a:rPr lang="en-US" smtClean="0"/>
              <a:pPr/>
              <a:t>22-Aug-21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6D5C8BC-5E06-47FA-B679-72567BF9AC0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AECDC87-D83E-449E-815F-FE17A49C198E}" type="datetimeFigureOut">
              <a:rPr lang="en-US" smtClean="0"/>
              <a:pPr/>
              <a:t>22-Aug-21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D5C8BC-5E06-47FA-B679-72567BF9AC0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AECDC87-D83E-449E-815F-FE17A49C198E}" type="datetimeFigureOut">
              <a:rPr lang="en-US" smtClean="0"/>
              <a:pPr/>
              <a:t>22-Aug-21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D5C8BC-5E06-47FA-B679-72567BF9AC0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AECDC87-D83E-449E-815F-FE17A49C198E}" type="datetimeFigureOut">
              <a:rPr lang="en-US" smtClean="0"/>
              <a:pPr/>
              <a:t>22-Aug-21</a:t>
            </a:fld>
            <a:endParaRPr lang="en-US"/>
          </a:p>
        </p:txBody>
      </p:sp>
      <p:sp>
        <p:nvSpPr>
          <p:cNvPr id="7" name="Slide Number Placeholder 6"/>
          <p:cNvSpPr>
            <a:spLocks noGrp="1"/>
          </p:cNvSpPr>
          <p:nvPr>
            <p:ph type="sldNum" sz="quarter" idx="11"/>
          </p:nvPr>
        </p:nvSpPr>
        <p:spPr/>
        <p:txBody>
          <a:bodyPr rtlCol="0"/>
          <a:lstStyle/>
          <a:p>
            <a:fld id="{E6D5C8BC-5E06-47FA-B679-72567BF9AC0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ECDC87-D83E-449E-815F-FE17A49C198E}" type="datetimeFigureOut">
              <a:rPr lang="en-US" smtClean="0"/>
              <a:pPr/>
              <a:t>22-Aug-21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D5C8BC-5E06-47FA-B679-72567BF9AC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AECDC87-D83E-449E-815F-FE17A49C198E}" type="datetimeFigureOut">
              <a:rPr lang="en-US" smtClean="0"/>
              <a:pPr/>
              <a:t>22-Aug-21</a:t>
            </a:fld>
            <a:endParaRPr lang="en-US"/>
          </a:p>
        </p:txBody>
      </p:sp>
      <p:sp>
        <p:nvSpPr>
          <p:cNvPr id="22" name="Slide Number Placeholder 21"/>
          <p:cNvSpPr>
            <a:spLocks noGrp="1"/>
          </p:cNvSpPr>
          <p:nvPr>
            <p:ph type="sldNum" sz="quarter" idx="15"/>
          </p:nvPr>
        </p:nvSpPr>
        <p:spPr/>
        <p:txBody>
          <a:bodyPr rtlCol="0"/>
          <a:lstStyle/>
          <a:p>
            <a:fld id="{E6D5C8BC-5E06-47FA-B679-72567BF9AC0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AECDC87-D83E-449E-815F-FE17A49C198E}" type="datetimeFigureOut">
              <a:rPr lang="en-US" smtClean="0"/>
              <a:pPr/>
              <a:t>22-Aug-21</a:t>
            </a:fld>
            <a:endParaRPr lang="en-US"/>
          </a:p>
        </p:txBody>
      </p:sp>
      <p:sp>
        <p:nvSpPr>
          <p:cNvPr id="18" name="Slide Number Placeholder 17"/>
          <p:cNvSpPr>
            <a:spLocks noGrp="1"/>
          </p:cNvSpPr>
          <p:nvPr>
            <p:ph type="sldNum" sz="quarter" idx="11"/>
          </p:nvPr>
        </p:nvSpPr>
        <p:spPr/>
        <p:txBody>
          <a:bodyPr rtlCol="0"/>
          <a:lstStyle/>
          <a:p>
            <a:fld id="{E6D5C8BC-5E06-47FA-B679-72567BF9AC0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AECDC87-D83E-449E-815F-FE17A49C198E}" type="datetimeFigureOut">
              <a:rPr lang="en-US" smtClean="0"/>
              <a:pPr/>
              <a:t>22-Aug-21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6D5C8BC-5E06-47FA-B679-72567BF9AC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457200"/>
            <a:ext cx="6172200" cy="1828800"/>
          </a:xfrm>
        </p:spPr>
        <p:txBody>
          <a:bodyPr/>
          <a:lstStyle/>
          <a:p>
            <a:r>
              <a:rPr lang="en-US" sz="3200" dirty="0" smtClean="0">
                <a:solidFill>
                  <a:schemeClr val="tx1"/>
                </a:solidFill>
              </a:rPr>
              <a:t>Student database &amp; query </a:t>
            </a:r>
            <a:br>
              <a:rPr lang="en-US" sz="3200" dirty="0" smtClean="0">
                <a:solidFill>
                  <a:schemeClr val="tx1"/>
                </a:solidFill>
              </a:rPr>
            </a:br>
            <a:endParaRPr lang="en-US" dirty="0"/>
          </a:p>
        </p:txBody>
      </p:sp>
      <p:sp>
        <p:nvSpPr>
          <p:cNvPr id="3" name="Subtitle 2"/>
          <p:cNvSpPr>
            <a:spLocks noGrp="1"/>
          </p:cNvSpPr>
          <p:nvPr>
            <p:ph type="subTitle" idx="1"/>
          </p:nvPr>
        </p:nvSpPr>
        <p:spPr>
          <a:xfrm>
            <a:off x="2286000" y="2667000"/>
            <a:ext cx="6172200" cy="3707922"/>
          </a:xfrm>
        </p:spPr>
        <p:txBody>
          <a:bodyPr/>
          <a:lstStyle/>
          <a:p>
            <a:endParaRPr lang="en-US" dirty="0" smtClean="0"/>
          </a:p>
          <a:p>
            <a:endParaRPr lang="en-US" dirty="0" smtClean="0"/>
          </a:p>
          <a:p>
            <a:r>
              <a:rPr lang="en-US" dirty="0" smtClean="0">
                <a:solidFill>
                  <a:schemeClr val="tx1"/>
                </a:solidFill>
              </a:rPr>
              <a:t>TEAM :</a:t>
            </a:r>
          </a:p>
          <a:p>
            <a:endParaRPr lang="en-US" dirty="0" smtClean="0">
              <a:solidFill>
                <a:schemeClr val="tx1"/>
              </a:solidFill>
            </a:endParaRPr>
          </a:p>
          <a:p>
            <a:r>
              <a:rPr lang="en-US" dirty="0" err="1" smtClean="0">
                <a:solidFill>
                  <a:schemeClr val="tx1"/>
                </a:solidFill>
              </a:rPr>
              <a:t>Eswar</a:t>
            </a:r>
            <a:r>
              <a:rPr lang="en-US" dirty="0" smtClean="0">
                <a:solidFill>
                  <a:schemeClr val="tx1"/>
                </a:solidFill>
              </a:rPr>
              <a:t> Naidu</a:t>
            </a:r>
          </a:p>
          <a:p>
            <a:r>
              <a:rPr lang="en-US" dirty="0" err="1" smtClean="0">
                <a:solidFill>
                  <a:schemeClr val="tx1"/>
                </a:solidFill>
              </a:rPr>
              <a:t>Neha</a:t>
            </a:r>
            <a:endParaRPr lang="en-US" dirty="0" smtClean="0">
              <a:solidFill>
                <a:schemeClr val="tx1"/>
              </a:solidFill>
            </a:endParaRPr>
          </a:p>
          <a:p>
            <a:r>
              <a:rPr lang="en-US" dirty="0" err="1" smtClean="0">
                <a:solidFill>
                  <a:schemeClr val="tx1"/>
                </a:solidFill>
              </a:rPr>
              <a:t>Suleman</a:t>
            </a:r>
            <a:endParaRPr lang="en-US" dirty="0" smtClean="0">
              <a:solidFill>
                <a:schemeClr val="tx1"/>
              </a:solidFill>
            </a:endParaRPr>
          </a:p>
          <a:p>
            <a:r>
              <a:rPr lang="en-US" dirty="0" err="1" smtClean="0">
                <a:solidFill>
                  <a:schemeClr val="tx1"/>
                </a:solidFill>
              </a:rPr>
              <a:t>Subodh</a:t>
            </a:r>
            <a:r>
              <a:rPr lang="en-US" dirty="0" smtClean="0">
                <a:solidFill>
                  <a:schemeClr val="tx1"/>
                </a:solidFill>
              </a:rPr>
              <a:t> Kumar</a:t>
            </a:r>
          </a:p>
          <a:p>
            <a:r>
              <a:rPr lang="en-US" dirty="0" err="1" smtClean="0">
                <a:solidFill>
                  <a:schemeClr val="tx1"/>
                </a:solidFill>
              </a:rPr>
              <a:t>Gaurav</a:t>
            </a:r>
            <a:r>
              <a:rPr lang="en-US" dirty="0" smtClean="0">
                <a:solidFill>
                  <a:schemeClr val="tx1"/>
                </a:solidFill>
              </a:rPr>
              <a:t> </a:t>
            </a:r>
            <a:r>
              <a:rPr lang="en-US" dirty="0" err="1" smtClean="0">
                <a:solidFill>
                  <a:schemeClr val="tx1"/>
                </a:solidFill>
              </a:rPr>
              <a:t>Mishra</a:t>
            </a:r>
            <a:endParaRPr lang="en-US" dirty="0" smtClean="0">
              <a:solidFill>
                <a:schemeClr val="tx1"/>
              </a:solidFill>
            </a:endParaRPr>
          </a:p>
          <a:p>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Weekday demo table</a:t>
            </a:r>
            <a:endParaRPr lang="en-US" dirty="0"/>
          </a:p>
        </p:txBody>
      </p:sp>
      <p:pic>
        <p:nvPicPr>
          <p:cNvPr id="4" name="Content Placeholder 3" descr="Screenshot (191).png"/>
          <p:cNvPicPr>
            <a:picLocks noGrp="1" noChangeAspect="1"/>
          </p:cNvPicPr>
          <p:nvPr>
            <p:ph sz="quarter" idx="1"/>
          </p:nvPr>
        </p:nvPicPr>
        <p:blipFill>
          <a:blip r:embed="rId2" cstate="print"/>
          <a:stretch>
            <a:fillRect/>
          </a:stretch>
        </p:blipFill>
        <p:spPr>
          <a:xfrm>
            <a:off x="1428437" y="1600200"/>
            <a:ext cx="5525125" cy="487362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Weekend demo Table</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Query:</a:t>
            </a:r>
          </a:p>
          <a:p>
            <a:r>
              <a:rPr lang="en-US" dirty="0" smtClean="0"/>
              <a:t>create table </a:t>
            </a:r>
            <a:r>
              <a:rPr lang="en-US" dirty="0" err="1" smtClean="0"/>
              <a:t>weekend_demo</a:t>
            </a:r>
            <a:r>
              <a:rPr lang="en-US" dirty="0" smtClean="0"/>
              <a:t>(name </a:t>
            </a:r>
            <a:r>
              <a:rPr lang="en-US" dirty="0" err="1" smtClean="0"/>
              <a:t>string,age</a:t>
            </a:r>
            <a:r>
              <a:rPr lang="en-US" dirty="0" smtClean="0"/>
              <a:t> </a:t>
            </a:r>
            <a:r>
              <a:rPr lang="en-US" dirty="0" err="1" smtClean="0"/>
              <a:t>int,email</a:t>
            </a:r>
            <a:r>
              <a:rPr lang="en-US" dirty="0" smtClean="0"/>
              <a:t> </a:t>
            </a:r>
            <a:r>
              <a:rPr lang="en-US" dirty="0" err="1" smtClean="0"/>
              <a:t>string,phone</a:t>
            </a:r>
            <a:r>
              <a:rPr lang="en-US" dirty="0" smtClean="0"/>
              <a:t> </a:t>
            </a:r>
            <a:r>
              <a:rPr lang="en-US" dirty="0" err="1" smtClean="0"/>
              <a:t>string,course</a:t>
            </a:r>
            <a:r>
              <a:rPr lang="en-US" dirty="0" smtClean="0"/>
              <a:t> </a:t>
            </a:r>
            <a:r>
              <a:rPr lang="en-US" dirty="0" err="1" smtClean="0"/>
              <a:t>string,demo_day</a:t>
            </a:r>
            <a:r>
              <a:rPr lang="en-US" dirty="0" smtClean="0"/>
              <a:t> </a:t>
            </a:r>
            <a:r>
              <a:rPr lang="en-US" dirty="0" err="1" smtClean="0"/>
              <a:t>string,demo_time</a:t>
            </a:r>
            <a:r>
              <a:rPr lang="en-US" dirty="0" smtClean="0"/>
              <a:t> string) clustered by (course) into 5 buckets stored as </a:t>
            </a:r>
            <a:r>
              <a:rPr lang="en-US" dirty="0" err="1" smtClean="0"/>
              <a:t>orc</a:t>
            </a:r>
            <a:r>
              <a:rPr lang="en-US" dirty="0" smtClean="0"/>
              <a:t> </a:t>
            </a:r>
            <a:r>
              <a:rPr lang="en-US" dirty="0" err="1" smtClean="0"/>
              <a:t>tblproperties</a:t>
            </a:r>
            <a:r>
              <a:rPr lang="en-US" dirty="0" smtClean="0"/>
              <a:t>('transactional'='true');</a:t>
            </a:r>
          </a:p>
          <a:p>
            <a:r>
              <a:rPr lang="en-US" dirty="0" smtClean="0"/>
              <a:t>We have used </a:t>
            </a:r>
            <a:r>
              <a:rPr lang="en-US" dirty="0" err="1" smtClean="0"/>
              <a:t>substr</a:t>
            </a:r>
            <a:r>
              <a:rPr lang="en-US" dirty="0" smtClean="0"/>
              <a:t> operator for extracting demo day and time from enquiry table where </a:t>
            </a:r>
            <a:r>
              <a:rPr lang="en-US" dirty="0" err="1" smtClean="0"/>
              <a:t>demoday</a:t>
            </a:r>
            <a:r>
              <a:rPr lang="en-US" dirty="0" smtClean="0"/>
              <a:t> is weekend.</a:t>
            </a:r>
          </a:p>
          <a:p>
            <a:pPr>
              <a:buNone/>
            </a:pPr>
            <a:r>
              <a:rPr lang="en-US" dirty="0" smtClean="0"/>
              <a:t>Command for joining:</a:t>
            </a:r>
          </a:p>
          <a:p>
            <a:r>
              <a:rPr lang="en-US" dirty="0" smtClean="0"/>
              <a:t> insert overwrite table </a:t>
            </a:r>
            <a:r>
              <a:rPr lang="en-US" dirty="0" err="1" smtClean="0"/>
              <a:t>weekend_demo</a:t>
            </a:r>
            <a:r>
              <a:rPr lang="en-US" dirty="0" smtClean="0"/>
              <a:t> select </a:t>
            </a:r>
            <a:r>
              <a:rPr lang="en-US" dirty="0" err="1" smtClean="0"/>
              <a:t>name,age,email,phone,course,substr</a:t>
            </a:r>
            <a:r>
              <a:rPr lang="en-US" dirty="0" smtClean="0"/>
              <a:t>(demo,4,3) as </a:t>
            </a:r>
            <a:r>
              <a:rPr lang="en-US" dirty="0" err="1" smtClean="0"/>
              <a:t>demo_day,substr</a:t>
            </a:r>
            <a:r>
              <a:rPr lang="en-US" dirty="0" smtClean="0"/>
              <a:t>(demo,8,4) as </a:t>
            </a:r>
            <a:r>
              <a:rPr lang="en-US" dirty="0" err="1" smtClean="0"/>
              <a:t>demo_time</a:t>
            </a:r>
            <a:r>
              <a:rPr lang="en-US" dirty="0" smtClean="0"/>
              <a:t> from enquiry where </a:t>
            </a:r>
            <a:r>
              <a:rPr lang="en-US" dirty="0" err="1" smtClean="0"/>
              <a:t>substr</a:t>
            </a:r>
            <a:r>
              <a:rPr lang="en-US" dirty="0" smtClean="0"/>
              <a:t>(demo,1,2)=='WE';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Weekend Demo Table</a:t>
            </a:r>
            <a:endParaRPr lang="en-US" dirty="0"/>
          </a:p>
        </p:txBody>
      </p:sp>
      <p:pic>
        <p:nvPicPr>
          <p:cNvPr id="4" name="Content Placeholder 3" descr="Screenshot (192).png"/>
          <p:cNvPicPr>
            <a:picLocks noGrp="1" noChangeAspect="1"/>
          </p:cNvPicPr>
          <p:nvPr>
            <p:ph sz="quarter" idx="1"/>
          </p:nvPr>
        </p:nvPicPr>
        <p:blipFill>
          <a:blip r:embed="rId2" cstate="print"/>
          <a:stretch>
            <a:fillRect/>
          </a:stretch>
        </p:blipFill>
        <p:spPr>
          <a:xfrm>
            <a:off x="457200" y="1889769"/>
            <a:ext cx="7467600" cy="429448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Not Done Table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The data for table is taken from Enquiry table whose status is DND</a:t>
            </a:r>
          </a:p>
          <a:p>
            <a:endParaRPr lang="en-US" dirty="0" smtClean="0"/>
          </a:p>
          <a:p>
            <a:r>
              <a:rPr lang="en-US" dirty="0" smtClean="0"/>
              <a:t>create table </a:t>
            </a:r>
            <a:r>
              <a:rPr lang="en-US" dirty="0" err="1" smtClean="0"/>
              <a:t>demo_not_done</a:t>
            </a:r>
            <a:r>
              <a:rPr lang="en-US" dirty="0" smtClean="0"/>
              <a:t>(name </a:t>
            </a:r>
            <a:r>
              <a:rPr lang="en-US" dirty="0" err="1" smtClean="0"/>
              <a:t>string,age</a:t>
            </a:r>
            <a:r>
              <a:rPr lang="en-US" dirty="0" smtClean="0"/>
              <a:t> </a:t>
            </a:r>
            <a:r>
              <a:rPr lang="en-US" dirty="0" err="1" smtClean="0"/>
              <a:t>int,email</a:t>
            </a:r>
            <a:r>
              <a:rPr lang="en-US" dirty="0" smtClean="0"/>
              <a:t> </a:t>
            </a:r>
            <a:r>
              <a:rPr lang="en-US" dirty="0" err="1" smtClean="0"/>
              <a:t>string,phone</a:t>
            </a:r>
            <a:r>
              <a:rPr lang="en-US" dirty="0" smtClean="0"/>
              <a:t> </a:t>
            </a:r>
            <a:r>
              <a:rPr lang="en-US" dirty="0" err="1" smtClean="0"/>
              <a:t>string,course</a:t>
            </a:r>
            <a:r>
              <a:rPr lang="en-US" dirty="0" smtClean="0"/>
              <a:t> </a:t>
            </a:r>
            <a:r>
              <a:rPr lang="en-US" dirty="0" err="1" smtClean="0"/>
              <a:t>string,week</a:t>
            </a:r>
            <a:r>
              <a:rPr lang="en-US" dirty="0" smtClean="0"/>
              <a:t> </a:t>
            </a:r>
            <a:r>
              <a:rPr lang="en-US" dirty="0" err="1" smtClean="0"/>
              <a:t>string,demo_day</a:t>
            </a:r>
            <a:r>
              <a:rPr lang="en-US" dirty="0" smtClean="0"/>
              <a:t> </a:t>
            </a:r>
            <a:r>
              <a:rPr lang="en-US" dirty="0" err="1" smtClean="0"/>
              <a:t>string,demo_time</a:t>
            </a:r>
            <a:r>
              <a:rPr lang="en-US" dirty="0" smtClean="0"/>
              <a:t> string) clustered by (course) into 5 buckets stored as </a:t>
            </a:r>
            <a:r>
              <a:rPr lang="en-US" dirty="0" err="1" smtClean="0"/>
              <a:t>orc</a:t>
            </a:r>
            <a:r>
              <a:rPr lang="en-US" dirty="0" smtClean="0"/>
              <a:t> </a:t>
            </a:r>
            <a:r>
              <a:rPr lang="en-US" dirty="0" err="1" smtClean="0"/>
              <a:t>tblproperties</a:t>
            </a:r>
            <a:r>
              <a:rPr lang="en-US" dirty="0" smtClean="0"/>
              <a:t>('transactional'='true');</a:t>
            </a:r>
          </a:p>
          <a:p>
            <a:endParaRPr lang="en-US" dirty="0" smtClean="0"/>
          </a:p>
          <a:p>
            <a:r>
              <a:rPr lang="en-US" dirty="0" smtClean="0"/>
              <a:t>insert overwrite table </a:t>
            </a:r>
            <a:r>
              <a:rPr lang="en-US" dirty="0" err="1" smtClean="0"/>
              <a:t>demo_not_done</a:t>
            </a:r>
            <a:r>
              <a:rPr lang="en-US" dirty="0" smtClean="0"/>
              <a:t> select </a:t>
            </a:r>
            <a:r>
              <a:rPr lang="en-US" dirty="0" err="1" smtClean="0"/>
              <a:t>name,age,email,phone,course,case</a:t>
            </a:r>
            <a:r>
              <a:rPr lang="en-US" dirty="0" smtClean="0"/>
              <a:t> when </a:t>
            </a:r>
            <a:r>
              <a:rPr lang="en-US" dirty="0" err="1" smtClean="0"/>
              <a:t>substr</a:t>
            </a:r>
            <a:r>
              <a:rPr lang="en-US" dirty="0" smtClean="0"/>
              <a:t>(demo,1,2)=='WD' then 'WEEKDAYS' when </a:t>
            </a:r>
            <a:r>
              <a:rPr lang="en-US" dirty="0" err="1" smtClean="0"/>
              <a:t>substr</a:t>
            </a:r>
            <a:r>
              <a:rPr lang="en-US" dirty="0" smtClean="0"/>
              <a:t>(demo,1,2)=='WE' then 'WEEKEND' </a:t>
            </a:r>
            <a:r>
              <a:rPr lang="en-US" dirty="0" err="1" smtClean="0"/>
              <a:t>end,substr</a:t>
            </a:r>
            <a:r>
              <a:rPr lang="en-US" dirty="0" smtClean="0"/>
              <a:t>(demo,4,3) as </a:t>
            </a:r>
            <a:r>
              <a:rPr lang="en-US" dirty="0" err="1" smtClean="0"/>
              <a:t>demo_day,substr</a:t>
            </a:r>
            <a:r>
              <a:rPr lang="en-US" dirty="0" smtClean="0"/>
              <a:t>(demo,8,4) as </a:t>
            </a:r>
            <a:r>
              <a:rPr lang="en-US" dirty="0" err="1" smtClean="0"/>
              <a:t>demo_time</a:t>
            </a:r>
            <a:r>
              <a:rPr lang="en-US" dirty="0" smtClean="0"/>
              <a:t> from enquiry where status='DND';</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Not Done Table</a:t>
            </a:r>
            <a:endParaRPr lang="en-US" dirty="0"/>
          </a:p>
        </p:txBody>
      </p:sp>
      <p:pic>
        <p:nvPicPr>
          <p:cNvPr id="10" name="Content Placeholder 9" descr="Screenshot (193).png"/>
          <p:cNvPicPr>
            <a:picLocks noGrp="1" noChangeAspect="1"/>
          </p:cNvPicPr>
          <p:nvPr>
            <p:ph sz="quarter" idx="1"/>
          </p:nvPr>
        </p:nvPicPr>
        <p:blipFill>
          <a:blip r:embed="rId2" cstate="print"/>
          <a:stretch>
            <a:fillRect/>
          </a:stretch>
        </p:blipFill>
        <p:spPr>
          <a:xfrm>
            <a:off x="457200" y="1799883"/>
            <a:ext cx="7467600" cy="447425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Weekdays Joining Table</a:t>
            </a:r>
            <a:endParaRPr lang="en-US" dirty="0"/>
          </a:p>
        </p:txBody>
      </p:sp>
      <p:sp>
        <p:nvSpPr>
          <p:cNvPr id="3" name="Content Placeholder 2"/>
          <p:cNvSpPr>
            <a:spLocks noGrp="1"/>
          </p:cNvSpPr>
          <p:nvPr>
            <p:ph sz="quarter" idx="1"/>
          </p:nvPr>
        </p:nvSpPr>
        <p:spPr/>
        <p:txBody>
          <a:bodyPr/>
          <a:lstStyle/>
          <a:p>
            <a:r>
              <a:rPr lang="en-US" dirty="0" smtClean="0"/>
              <a:t>create table </a:t>
            </a:r>
            <a:r>
              <a:rPr lang="en-US" dirty="0" err="1" smtClean="0"/>
              <a:t>weekdays_joining</a:t>
            </a:r>
            <a:r>
              <a:rPr lang="en-US" dirty="0" smtClean="0"/>
              <a:t>(name </a:t>
            </a:r>
            <a:r>
              <a:rPr lang="en-US" dirty="0" err="1" smtClean="0"/>
              <a:t>string,age</a:t>
            </a:r>
            <a:r>
              <a:rPr lang="en-US" dirty="0" smtClean="0"/>
              <a:t> </a:t>
            </a:r>
            <a:r>
              <a:rPr lang="en-US" dirty="0" err="1" smtClean="0"/>
              <a:t>int,email</a:t>
            </a:r>
            <a:r>
              <a:rPr lang="en-US" dirty="0" smtClean="0"/>
              <a:t> </a:t>
            </a:r>
            <a:r>
              <a:rPr lang="en-US" dirty="0" err="1" smtClean="0"/>
              <a:t>string,phone</a:t>
            </a:r>
            <a:r>
              <a:rPr lang="en-US" dirty="0" smtClean="0"/>
              <a:t> </a:t>
            </a:r>
            <a:r>
              <a:rPr lang="en-US" dirty="0" err="1" smtClean="0"/>
              <a:t>string,course</a:t>
            </a:r>
            <a:r>
              <a:rPr lang="en-US" dirty="0" smtClean="0"/>
              <a:t> </a:t>
            </a:r>
            <a:r>
              <a:rPr lang="en-US" dirty="0" err="1" smtClean="0"/>
              <a:t>string,fee</a:t>
            </a:r>
            <a:r>
              <a:rPr lang="en-US" dirty="0" smtClean="0"/>
              <a:t> </a:t>
            </a:r>
            <a:r>
              <a:rPr lang="en-US" dirty="0" err="1" smtClean="0"/>
              <a:t>int,discount</a:t>
            </a:r>
            <a:r>
              <a:rPr lang="en-US" dirty="0" smtClean="0"/>
              <a:t> </a:t>
            </a:r>
            <a:r>
              <a:rPr lang="en-US" dirty="0" err="1" smtClean="0"/>
              <a:t>int</a:t>
            </a:r>
            <a:r>
              <a:rPr lang="en-US" dirty="0" smtClean="0"/>
              <a:t>) clustered by(course) into 5 buckets stored as </a:t>
            </a:r>
            <a:r>
              <a:rPr lang="en-US" dirty="0" err="1" smtClean="0"/>
              <a:t>orc</a:t>
            </a:r>
            <a:r>
              <a:rPr lang="en-US" dirty="0" smtClean="0"/>
              <a:t> </a:t>
            </a:r>
            <a:r>
              <a:rPr lang="en-US" dirty="0" err="1" smtClean="0"/>
              <a:t>tblproperties</a:t>
            </a:r>
            <a:r>
              <a:rPr lang="en-US" dirty="0" smtClean="0"/>
              <a:t>('transactional'='true');</a:t>
            </a:r>
          </a:p>
          <a:p>
            <a:endParaRPr lang="en-US" dirty="0" smtClean="0"/>
          </a:p>
          <a:p>
            <a:r>
              <a:rPr lang="en-US" dirty="0" smtClean="0"/>
              <a:t> insert overwrite table </a:t>
            </a:r>
            <a:r>
              <a:rPr lang="en-US" dirty="0" err="1" smtClean="0"/>
              <a:t>weekdays_joining</a:t>
            </a:r>
            <a:r>
              <a:rPr lang="en-US" dirty="0" smtClean="0"/>
              <a:t> select </a:t>
            </a:r>
            <a:r>
              <a:rPr lang="en-US" dirty="0" err="1" smtClean="0"/>
              <a:t>name,age,email,phone,course,fee,discount</a:t>
            </a:r>
            <a:r>
              <a:rPr lang="en-US" dirty="0" smtClean="0"/>
              <a:t> from enquiry where status='EWD';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WeekDays</a:t>
            </a:r>
            <a:r>
              <a:rPr lang="en-US" dirty="0" smtClean="0"/>
              <a:t> Joining Table</a:t>
            </a:r>
            <a:endParaRPr lang="en-US" dirty="0"/>
          </a:p>
        </p:txBody>
      </p:sp>
      <p:pic>
        <p:nvPicPr>
          <p:cNvPr id="4" name="Content Placeholder 3" descr="Screenshot (194).png"/>
          <p:cNvPicPr>
            <a:picLocks noGrp="1" noChangeAspect="1"/>
          </p:cNvPicPr>
          <p:nvPr>
            <p:ph sz="quarter" idx="1"/>
          </p:nvPr>
        </p:nvPicPr>
        <p:blipFill>
          <a:blip r:embed="rId2" cstate="print"/>
          <a:stretch>
            <a:fillRect/>
          </a:stretch>
        </p:blipFill>
        <p:spPr>
          <a:xfrm>
            <a:off x="457200" y="1936750"/>
            <a:ext cx="7467600" cy="420052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WeekEnd</a:t>
            </a:r>
            <a:r>
              <a:rPr lang="en-US" dirty="0" smtClean="0"/>
              <a:t> Joining Table</a:t>
            </a:r>
            <a:endParaRPr lang="en-US" dirty="0"/>
          </a:p>
        </p:txBody>
      </p:sp>
      <p:sp>
        <p:nvSpPr>
          <p:cNvPr id="3" name="Content Placeholder 2"/>
          <p:cNvSpPr>
            <a:spLocks noGrp="1"/>
          </p:cNvSpPr>
          <p:nvPr>
            <p:ph sz="quarter" idx="1"/>
          </p:nvPr>
        </p:nvSpPr>
        <p:spPr/>
        <p:txBody>
          <a:bodyPr/>
          <a:lstStyle/>
          <a:p>
            <a:r>
              <a:rPr lang="en-US" dirty="0" smtClean="0"/>
              <a:t>create table </a:t>
            </a:r>
            <a:r>
              <a:rPr lang="en-US" dirty="0" err="1" smtClean="0"/>
              <a:t>weekend_joining</a:t>
            </a:r>
            <a:r>
              <a:rPr lang="en-US" dirty="0" smtClean="0"/>
              <a:t>(name </a:t>
            </a:r>
            <a:r>
              <a:rPr lang="en-US" dirty="0" err="1" smtClean="0"/>
              <a:t>string,age</a:t>
            </a:r>
            <a:r>
              <a:rPr lang="en-US" dirty="0" smtClean="0"/>
              <a:t> </a:t>
            </a:r>
            <a:r>
              <a:rPr lang="en-US" dirty="0" err="1" smtClean="0"/>
              <a:t>int,email</a:t>
            </a:r>
            <a:r>
              <a:rPr lang="en-US" dirty="0" smtClean="0"/>
              <a:t> </a:t>
            </a:r>
            <a:r>
              <a:rPr lang="en-US" dirty="0" err="1" smtClean="0"/>
              <a:t>string,phone</a:t>
            </a:r>
            <a:r>
              <a:rPr lang="en-US" dirty="0" smtClean="0"/>
              <a:t> </a:t>
            </a:r>
            <a:r>
              <a:rPr lang="en-US" dirty="0" err="1" smtClean="0"/>
              <a:t>string,course</a:t>
            </a:r>
            <a:r>
              <a:rPr lang="en-US" dirty="0" smtClean="0"/>
              <a:t> </a:t>
            </a:r>
            <a:r>
              <a:rPr lang="en-US" dirty="0" err="1" smtClean="0"/>
              <a:t>string,fee</a:t>
            </a:r>
            <a:r>
              <a:rPr lang="en-US" dirty="0" smtClean="0"/>
              <a:t> </a:t>
            </a:r>
            <a:r>
              <a:rPr lang="en-US" dirty="0" err="1" smtClean="0"/>
              <a:t>int,discount</a:t>
            </a:r>
            <a:r>
              <a:rPr lang="en-US" dirty="0" smtClean="0"/>
              <a:t> </a:t>
            </a:r>
            <a:r>
              <a:rPr lang="en-US" dirty="0" err="1" smtClean="0"/>
              <a:t>int</a:t>
            </a:r>
            <a:r>
              <a:rPr lang="en-US" dirty="0" smtClean="0"/>
              <a:t>) clustered by(course) into 5 buckets stored as </a:t>
            </a:r>
            <a:r>
              <a:rPr lang="en-US" dirty="0" err="1" smtClean="0"/>
              <a:t>orc</a:t>
            </a:r>
            <a:r>
              <a:rPr lang="en-US" dirty="0" smtClean="0"/>
              <a:t> </a:t>
            </a:r>
            <a:r>
              <a:rPr lang="en-US" dirty="0" err="1" smtClean="0"/>
              <a:t>tblproperties</a:t>
            </a:r>
            <a:r>
              <a:rPr lang="en-US" dirty="0" smtClean="0"/>
              <a:t>('transactional'='true');</a:t>
            </a:r>
          </a:p>
          <a:p>
            <a:endParaRPr lang="en-US" dirty="0" smtClean="0"/>
          </a:p>
          <a:p>
            <a:r>
              <a:rPr lang="en-US" dirty="0" smtClean="0"/>
              <a:t> insert overwrite table </a:t>
            </a:r>
            <a:r>
              <a:rPr lang="en-US" dirty="0" err="1" smtClean="0"/>
              <a:t>weekend_joining</a:t>
            </a:r>
            <a:r>
              <a:rPr lang="en-US" dirty="0" smtClean="0"/>
              <a:t> select </a:t>
            </a:r>
            <a:r>
              <a:rPr lang="en-US" dirty="0" err="1" smtClean="0"/>
              <a:t>name,age,email,phone,course,fee,discount</a:t>
            </a:r>
            <a:r>
              <a:rPr lang="en-US" dirty="0" smtClean="0"/>
              <a:t> from enquiry where status='EWE';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WeekEnd</a:t>
            </a:r>
            <a:r>
              <a:rPr lang="en-US" dirty="0" smtClean="0"/>
              <a:t> Joining Table</a:t>
            </a:r>
            <a:endParaRPr lang="en-US" dirty="0"/>
          </a:p>
        </p:txBody>
      </p:sp>
      <p:pic>
        <p:nvPicPr>
          <p:cNvPr id="4" name="Content Placeholder 3" descr="Screenshot (195).png"/>
          <p:cNvPicPr>
            <a:picLocks noGrp="1" noChangeAspect="1"/>
          </p:cNvPicPr>
          <p:nvPr>
            <p:ph sz="quarter" idx="1"/>
          </p:nvPr>
        </p:nvPicPr>
        <p:blipFill>
          <a:blip r:embed="rId2" cstate="print"/>
          <a:stretch>
            <a:fillRect/>
          </a:stretch>
        </p:blipFill>
        <p:spPr>
          <a:xfrm>
            <a:off x="457200" y="1936750"/>
            <a:ext cx="7467600" cy="420052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Joined Table</a:t>
            </a:r>
            <a:endParaRPr lang="en-US" dirty="0"/>
          </a:p>
        </p:txBody>
      </p:sp>
      <p:sp>
        <p:nvSpPr>
          <p:cNvPr id="3" name="Content Placeholder 2"/>
          <p:cNvSpPr>
            <a:spLocks noGrp="1"/>
          </p:cNvSpPr>
          <p:nvPr>
            <p:ph sz="quarter" idx="1"/>
          </p:nvPr>
        </p:nvSpPr>
        <p:spPr/>
        <p:txBody>
          <a:bodyPr/>
          <a:lstStyle/>
          <a:p>
            <a:r>
              <a:rPr lang="en-US" dirty="0" smtClean="0"/>
              <a:t>create table </a:t>
            </a:r>
            <a:r>
              <a:rPr lang="en-US" dirty="0" err="1" smtClean="0"/>
              <a:t>not_joined</a:t>
            </a:r>
            <a:r>
              <a:rPr lang="en-US" dirty="0" smtClean="0"/>
              <a:t>(name </a:t>
            </a:r>
            <a:r>
              <a:rPr lang="en-US" dirty="0" err="1" smtClean="0"/>
              <a:t>string,age</a:t>
            </a:r>
            <a:r>
              <a:rPr lang="en-US" dirty="0" smtClean="0"/>
              <a:t> </a:t>
            </a:r>
            <a:r>
              <a:rPr lang="en-US" dirty="0" err="1" smtClean="0"/>
              <a:t>int,email</a:t>
            </a:r>
            <a:r>
              <a:rPr lang="en-US" dirty="0" smtClean="0"/>
              <a:t> </a:t>
            </a:r>
            <a:r>
              <a:rPr lang="en-US" dirty="0" err="1" smtClean="0"/>
              <a:t>string,phone</a:t>
            </a:r>
            <a:r>
              <a:rPr lang="en-US" dirty="0" smtClean="0"/>
              <a:t> </a:t>
            </a:r>
            <a:r>
              <a:rPr lang="en-US" dirty="0" err="1" smtClean="0"/>
              <a:t>string,course</a:t>
            </a:r>
            <a:r>
              <a:rPr lang="en-US" dirty="0" smtClean="0"/>
              <a:t> </a:t>
            </a:r>
            <a:r>
              <a:rPr lang="en-US" dirty="0" err="1" smtClean="0"/>
              <a:t>string,fee</a:t>
            </a:r>
            <a:r>
              <a:rPr lang="en-US" dirty="0" smtClean="0"/>
              <a:t> </a:t>
            </a:r>
            <a:r>
              <a:rPr lang="en-US" dirty="0" err="1" smtClean="0"/>
              <a:t>int,discount</a:t>
            </a:r>
            <a:r>
              <a:rPr lang="en-US" dirty="0" smtClean="0"/>
              <a:t> </a:t>
            </a:r>
            <a:r>
              <a:rPr lang="en-US" dirty="0" err="1" smtClean="0"/>
              <a:t>int,type</a:t>
            </a:r>
            <a:r>
              <a:rPr lang="en-US" dirty="0" smtClean="0"/>
              <a:t> string) clustered by(course) into 5 buckets stored as </a:t>
            </a:r>
            <a:r>
              <a:rPr lang="en-US" dirty="0" err="1" smtClean="0"/>
              <a:t>orc</a:t>
            </a:r>
            <a:r>
              <a:rPr lang="en-US" dirty="0" smtClean="0"/>
              <a:t> </a:t>
            </a:r>
            <a:r>
              <a:rPr lang="en-US" dirty="0" err="1" smtClean="0"/>
              <a:t>tblproperties</a:t>
            </a:r>
            <a:r>
              <a:rPr lang="en-US" dirty="0" smtClean="0"/>
              <a:t>('transactional'='true');</a:t>
            </a:r>
          </a:p>
          <a:p>
            <a:endParaRPr lang="en-US" dirty="0" smtClean="0"/>
          </a:p>
          <a:p>
            <a:r>
              <a:rPr lang="en-US" dirty="0" smtClean="0"/>
              <a:t>insert overwrite table </a:t>
            </a:r>
            <a:r>
              <a:rPr lang="en-US" dirty="0" err="1" smtClean="0"/>
              <a:t>not_joined</a:t>
            </a:r>
            <a:r>
              <a:rPr lang="en-US" dirty="0" smtClean="0"/>
              <a:t> select </a:t>
            </a:r>
            <a:r>
              <a:rPr lang="en-US" dirty="0" err="1" smtClean="0"/>
              <a:t>name,age,email,phone,course,fee,discount,case</a:t>
            </a:r>
            <a:r>
              <a:rPr lang="en-US" dirty="0" smtClean="0"/>
              <a:t> when </a:t>
            </a:r>
            <a:r>
              <a:rPr lang="en-US" dirty="0" err="1" smtClean="0"/>
              <a:t>substr</a:t>
            </a:r>
            <a:r>
              <a:rPr lang="en-US" dirty="0" smtClean="0"/>
              <a:t>(demo,1,2)=='WD' then 'Weekdays' else 'Weekend' end from enquiry where status='NJ';</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a:t>
            </a:r>
            <a:endParaRPr lang="en-US" dirty="0"/>
          </a:p>
        </p:txBody>
      </p:sp>
      <p:sp>
        <p:nvSpPr>
          <p:cNvPr id="3" name="Content Placeholder 2"/>
          <p:cNvSpPr>
            <a:spLocks noGrp="1"/>
          </p:cNvSpPr>
          <p:nvPr>
            <p:ph sz="quarter" idx="1"/>
          </p:nvPr>
        </p:nvSpPr>
        <p:spPr>
          <a:xfrm>
            <a:off x="457200" y="1676400"/>
            <a:ext cx="7467600" cy="4797552"/>
          </a:xfrm>
        </p:spPr>
        <p:txBody>
          <a:bodyPr/>
          <a:lstStyle/>
          <a:p>
            <a:r>
              <a:rPr lang="en-US" dirty="0" smtClean="0"/>
              <a:t>What is ORC.</a:t>
            </a:r>
          </a:p>
          <a:p>
            <a:r>
              <a:rPr lang="en-US" dirty="0" smtClean="0"/>
              <a:t>Project Description</a:t>
            </a:r>
          </a:p>
          <a:p>
            <a:r>
              <a:rPr lang="en-US" dirty="0" smtClean="0"/>
              <a:t>Flow of Project</a:t>
            </a:r>
          </a:p>
          <a:p>
            <a:r>
              <a:rPr lang="en-US" dirty="0" smtClean="0"/>
              <a:t>Table in the Project</a:t>
            </a:r>
          </a:p>
          <a:p>
            <a:r>
              <a:rPr lang="en-US" dirty="0" smtClean="0"/>
              <a:t>Fetching data from Enquiry table to other tables.</a:t>
            </a:r>
          </a:p>
          <a:p>
            <a:r>
              <a:rPr lang="en-US" dirty="0" err="1" smtClean="0"/>
              <a:t>Quries</a:t>
            </a:r>
            <a:r>
              <a:rPr lang="en-US" dirty="0" smtClean="0"/>
              <a:t> For Updating A New Record</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Joined Table</a:t>
            </a:r>
            <a:endParaRPr lang="en-US" dirty="0"/>
          </a:p>
        </p:txBody>
      </p:sp>
      <p:pic>
        <p:nvPicPr>
          <p:cNvPr id="4" name="Content Placeholder 3" descr="Screenshot (196).png"/>
          <p:cNvPicPr>
            <a:picLocks noGrp="1" noChangeAspect="1"/>
          </p:cNvPicPr>
          <p:nvPr>
            <p:ph sz="quarter" idx="1"/>
          </p:nvPr>
        </p:nvPicPr>
        <p:blipFill>
          <a:blip r:embed="rId2" cstate="print"/>
          <a:stretch>
            <a:fillRect/>
          </a:stretch>
        </p:blipFill>
        <p:spPr>
          <a:xfrm>
            <a:off x="457200" y="1936750"/>
            <a:ext cx="7467600" cy="420052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 Table</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create table payment(name </a:t>
            </a:r>
            <a:r>
              <a:rPr lang="en-US" dirty="0" err="1" smtClean="0"/>
              <a:t>string,age</a:t>
            </a:r>
            <a:r>
              <a:rPr lang="en-US" dirty="0" smtClean="0"/>
              <a:t> </a:t>
            </a:r>
            <a:r>
              <a:rPr lang="en-US" dirty="0" err="1" smtClean="0"/>
              <a:t>int,email</a:t>
            </a:r>
            <a:r>
              <a:rPr lang="en-US" dirty="0" smtClean="0"/>
              <a:t> </a:t>
            </a:r>
            <a:r>
              <a:rPr lang="en-US" dirty="0" err="1" smtClean="0"/>
              <a:t>string,phone</a:t>
            </a:r>
            <a:r>
              <a:rPr lang="en-US" dirty="0" smtClean="0"/>
              <a:t> </a:t>
            </a:r>
            <a:r>
              <a:rPr lang="en-US" dirty="0" err="1" smtClean="0"/>
              <a:t>string,course</a:t>
            </a:r>
            <a:r>
              <a:rPr lang="en-US" dirty="0" smtClean="0"/>
              <a:t> </a:t>
            </a:r>
            <a:r>
              <a:rPr lang="en-US" dirty="0" err="1" smtClean="0"/>
              <a:t>string,type</a:t>
            </a:r>
            <a:r>
              <a:rPr lang="en-US" dirty="0" smtClean="0"/>
              <a:t> </a:t>
            </a:r>
            <a:r>
              <a:rPr lang="en-US" dirty="0" err="1" smtClean="0"/>
              <a:t>string,fee</a:t>
            </a:r>
            <a:r>
              <a:rPr lang="en-US" dirty="0" smtClean="0"/>
              <a:t> </a:t>
            </a:r>
            <a:r>
              <a:rPr lang="en-US" dirty="0" err="1" smtClean="0"/>
              <a:t>int</a:t>
            </a:r>
            <a:r>
              <a:rPr lang="en-US" dirty="0" smtClean="0"/>
              <a:t>) stored as </a:t>
            </a:r>
            <a:r>
              <a:rPr lang="en-US" dirty="0" err="1" smtClean="0"/>
              <a:t>orc</a:t>
            </a:r>
            <a:r>
              <a:rPr lang="en-US" dirty="0" smtClean="0"/>
              <a:t> </a:t>
            </a:r>
            <a:r>
              <a:rPr lang="en-US" dirty="0" err="1" smtClean="0"/>
              <a:t>tblproperties</a:t>
            </a:r>
            <a:r>
              <a:rPr lang="en-US" dirty="0" smtClean="0"/>
              <a:t>('transactional'='true');</a:t>
            </a:r>
          </a:p>
          <a:p>
            <a:endParaRPr lang="en-US" dirty="0" smtClean="0"/>
          </a:p>
          <a:p>
            <a:r>
              <a:rPr lang="en-US" dirty="0" smtClean="0"/>
              <a:t>insert overwrite table payment select </a:t>
            </a:r>
            <a:r>
              <a:rPr lang="en-US" dirty="0" err="1" smtClean="0"/>
              <a:t>name,age,email,phone,course,case</a:t>
            </a:r>
            <a:r>
              <a:rPr lang="en-US" dirty="0" smtClean="0"/>
              <a:t> when </a:t>
            </a:r>
            <a:r>
              <a:rPr lang="en-US" dirty="0" err="1" smtClean="0"/>
              <a:t>substr</a:t>
            </a:r>
            <a:r>
              <a:rPr lang="en-US" dirty="0" smtClean="0"/>
              <a:t>(demo,1,2)=='WD' then 'Weekdays' else 'Weekend' </a:t>
            </a:r>
            <a:r>
              <a:rPr lang="en-US" dirty="0" err="1" smtClean="0"/>
              <a:t>end,fee</a:t>
            </a:r>
            <a:r>
              <a:rPr lang="en-US" dirty="0" smtClean="0"/>
              <a:t> from enquiry where status='EWE' or status='EWD';</a:t>
            </a:r>
          </a:p>
          <a:p>
            <a:endParaRPr lang="en-US" dirty="0" smtClean="0"/>
          </a:p>
          <a:p>
            <a:r>
              <a:rPr lang="en-US" dirty="0" smtClean="0"/>
              <a:t>alter table payment add columns(paid </a:t>
            </a:r>
            <a:r>
              <a:rPr lang="en-US" dirty="0" err="1" smtClean="0"/>
              <a:t>int,mode</a:t>
            </a:r>
            <a:r>
              <a:rPr lang="en-US" dirty="0" smtClean="0"/>
              <a:t> </a:t>
            </a:r>
            <a:r>
              <a:rPr lang="en-US" dirty="0" err="1" smtClean="0"/>
              <a:t>string,no_of_install</a:t>
            </a:r>
            <a:r>
              <a:rPr lang="en-US" dirty="0" smtClean="0"/>
              <a:t> </a:t>
            </a:r>
            <a:r>
              <a:rPr lang="en-US" dirty="0" err="1" smtClean="0"/>
              <a:t>int,due_date</a:t>
            </a:r>
            <a:r>
              <a:rPr lang="en-US" dirty="0" smtClean="0"/>
              <a:t> string);</a:t>
            </a:r>
          </a:p>
          <a:p>
            <a:endParaRPr lang="en-US" dirty="0" smtClean="0"/>
          </a:p>
          <a:p>
            <a:r>
              <a:rPr lang="en-US" dirty="0" smtClean="0"/>
              <a:t>insert overwrite table payment select p.name, </a:t>
            </a:r>
            <a:r>
              <a:rPr lang="en-US" dirty="0" err="1" smtClean="0"/>
              <a:t>p.age</a:t>
            </a:r>
            <a:r>
              <a:rPr lang="en-US" dirty="0" smtClean="0"/>
              <a:t>, </a:t>
            </a:r>
            <a:r>
              <a:rPr lang="en-US" dirty="0" err="1" smtClean="0"/>
              <a:t>p.email</a:t>
            </a:r>
            <a:r>
              <a:rPr lang="en-US" dirty="0" smtClean="0"/>
              <a:t>, </a:t>
            </a:r>
            <a:r>
              <a:rPr lang="en-US" dirty="0" err="1" smtClean="0"/>
              <a:t>p.phone</a:t>
            </a:r>
            <a:r>
              <a:rPr lang="en-US" dirty="0" smtClean="0"/>
              <a:t>, </a:t>
            </a:r>
            <a:r>
              <a:rPr lang="en-US" dirty="0" err="1" smtClean="0"/>
              <a:t>p.course,p.type</a:t>
            </a:r>
            <a:r>
              <a:rPr lang="en-US" dirty="0" smtClean="0"/>
              <a:t>, </a:t>
            </a:r>
            <a:r>
              <a:rPr lang="en-US" dirty="0" err="1" smtClean="0"/>
              <a:t>p.fee,j.paid,j.mode,j.no_of_install,j.due_date</a:t>
            </a:r>
            <a:r>
              <a:rPr lang="en-US" dirty="0" smtClean="0"/>
              <a:t> from payment p left join table4 j on p.name=j.name;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 Table</a:t>
            </a:r>
            <a:endParaRPr lang="en-US" dirty="0"/>
          </a:p>
        </p:txBody>
      </p:sp>
      <p:pic>
        <p:nvPicPr>
          <p:cNvPr id="4" name="Content Placeholder 3" descr="Screenshot (197).png"/>
          <p:cNvPicPr>
            <a:picLocks noGrp="1" noChangeAspect="1"/>
          </p:cNvPicPr>
          <p:nvPr>
            <p:ph sz="quarter" idx="1"/>
          </p:nvPr>
        </p:nvPicPr>
        <p:blipFill>
          <a:blip r:embed="rId2" cstate="print"/>
          <a:stretch>
            <a:fillRect/>
          </a:stretch>
        </p:blipFill>
        <p:spPr>
          <a:xfrm>
            <a:off x="457200" y="1936750"/>
            <a:ext cx="7467600" cy="4200525"/>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Record</a:t>
            </a:r>
            <a:endParaRPr lang="en-US" dirty="0"/>
          </a:p>
        </p:txBody>
      </p:sp>
      <p:pic>
        <p:nvPicPr>
          <p:cNvPr id="8" name="Content Placeholder 7" descr="Screenshot (218).png"/>
          <p:cNvPicPr>
            <a:picLocks noGrp="1" noChangeAspect="1"/>
          </p:cNvPicPr>
          <p:nvPr>
            <p:ph sz="quarter" idx="1"/>
          </p:nvPr>
        </p:nvPicPr>
        <p:blipFill>
          <a:blip r:embed="rId2" cstate="print"/>
          <a:stretch>
            <a:fillRect/>
          </a:stretch>
        </p:blipFill>
        <p:spPr>
          <a:xfrm>
            <a:off x="457200" y="1752600"/>
            <a:ext cx="7467600" cy="3360130"/>
          </a:xfrm>
        </p:spPr>
      </p:pic>
      <p:sp>
        <p:nvSpPr>
          <p:cNvPr id="9" name="TextBox 8"/>
          <p:cNvSpPr txBox="1"/>
          <p:nvPr/>
        </p:nvSpPr>
        <p:spPr>
          <a:xfrm>
            <a:off x="533400" y="5410200"/>
            <a:ext cx="7404591" cy="646331"/>
          </a:xfrm>
          <a:prstGeom prst="rect">
            <a:avLst/>
          </a:prstGeom>
          <a:noFill/>
        </p:spPr>
        <p:txBody>
          <a:bodyPr wrap="square" rtlCol="0">
            <a:spAutoFit/>
          </a:bodyPr>
          <a:lstStyle/>
          <a:p>
            <a:r>
              <a:rPr lang="en-US" dirty="0" smtClean="0"/>
              <a:t>insert into table enquiry values("Ramesh",25,"Ramesh@gmail.com</a:t>
            </a:r>
            <a:r>
              <a:rPr lang="en-US" dirty="0" smtClean="0"/>
              <a:t>",</a:t>
            </a:r>
          </a:p>
          <a:p>
            <a:r>
              <a:rPr lang="en-US" dirty="0" smtClean="0"/>
              <a:t>'7869567860</a:t>
            </a:r>
            <a:r>
              <a:rPr lang="en-US" dirty="0" smtClean="0"/>
              <a:t>','Cloud Computing',25000,10,'WE:SUN:11AM','DND');</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Upadte</a:t>
            </a:r>
            <a:r>
              <a:rPr lang="en-US" dirty="0" smtClean="0"/>
              <a:t> </a:t>
            </a:r>
            <a:r>
              <a:rPr lang="en-US" dirty="0" err="1" smtClean="0"/>
              <a:t>Weekend_Demo</a:t>
            </a:r>
            <a:r>
              <a:rPr lang="en-US" dirty="0" smtClean="0"/>
              <a:t> Table</a:t>
            </a:r>
            <a:endParaRPr lang="en-US" dirty="0"/>
          </a:p>
        </p:txBody>
      </p:sp>
      <p:pic>
        <p:nvPicPr>
          <p:cNvPr id="4" name="Content Placeholder 3" descr="Screenshot (219).png"/>
          <p:cNvPicPr>
            <a:picLocks noGrp="1" noChangeAspect="1"/>
          </p:cNvPicPr>
          <p:nvPr>
            <p:ph sz="quarter" idx="1"/>
          </p:nvPr>
        </p:nvPicPr>
        <p:blipFill>
          <a:blip r:embed="rId2" cstate="print"/>
          <a:stretch>
            <a:fillRect/>
          </a:stretch>
        </p:blipFill>
        <p:spPr>
          <a:xfrm>
            <a:off x="457200" y="1676401"/>
            <a:ext cx="7467600" cy="3505200"/>
          </a:xfrm>
        </p:spPr>
      </p:pic>
      <p:sp>
        <p:nvSpPr>
          <p:cNvPr id="5" name="TextBox 4"/>
          <p:cNvSpPr txBox="1"/>
          <p:nvPr/>
        </p:nvSpPr>
        <p:spPr>
          <a:xfrm>
            <a:off x="228600" y="5562600"/>
            <a:ext cx="8247771" cy="646331"/>
          </a:xfrm>
          <a:prstGeom prst="rect">
            <a:avLst/>
          </a:prstGeom>
          <a:noFill/>
        </p:spPr>
        <p:txBody>
          <a:bodyPr wrap="square" rtlCol="0">
            <a:spAutoFit/>
          </a:bodyPr>
          <a:lstStyle/>
          <a:p>
            <a:r>
              <a:rPr lang="en-US" dirty="0" smtClean="0"/>
              <a:t>insert into table </a:t>
            </a:r>
            <a:r>
              <a:rPr lang="en-US" dirty="0" err="1" smtClean="0"/>
              <a:t>Weekend_demo</a:t>
            </a:r>
            <a:r>
              <a:rPr lang="en-US" dirty="0" smtClean="0"/>
              <a:t> values("Ramesh",25,"Ramesh@gmail.com</a:t>
            </a:r>
            <a:r>
              <a:rPr lang="en-US" dirty="0" smtClean="0"/>
              <a:t>",</a:t>
            </a:r>
          </a:p>
          <a:p>
            <a:r>
              <a:rPr lang="en-US" dirty="0" smtClean="0"/>
              <a:t>'7869567860</a:t>
            </a:r>
            <a:r>
              <a:rPr lang="en-US" dirty="0" smtClean="0"/>
              <a:t>','Cloud Computing','SUN','11AM');</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Student in Enquiry Table</a:t>
            </a:r>
            <a:endParaRPr lang="en-US" dirty="0"/>
          </a:p>
        </p:txBody>
      </p:sp>
      <p:pic>
        <p:nvPicPr>
          <p:cNvPr id="4" name="Content Placeholder 3" descr="Screenshot (221).png"/>
          <p:cNvPicPr>
            <a:picLocks noGrp="1" noChangeAspect="1"/>
          </p:cNvPicPr>
          <p:nvPr>
            <p:ph sz="quarter" idx="1"/>
          </p:nvPr>
        </p:nvPicPr>
        <p:blipFill>
          <a:blip r:embed="rId2" cstate="print"/>
          <a:stretch>
            <a:fillRect/>
          </a:stretch>
        </p:blipFill>
        <p:spPr>
          <a:xfrm>
            <a:off x="457200" y="1676400"/>
            <a:ext cx="7467600" cy="3710206"/>
          </a:xfrm>
        </p:spPr>
      </p:pic>
      <p:sp>
        <p:nvSpPr>
          <p:cNvPr id="5" name="TextBox 4"/>
          <p:cNvSpPr txBox="1"/>
          <p:nvPr/>
        </p:nvSpPr>
        <p:spPr>
          <a:xfrm>
            <a:off x="914400" y="5791200"/>
            <a:ext cx="6306535" cy="369332"/>
          </a:xfrm>
          <a:prstGeom prst="rect">
            <a:avLst/>
          </a:prstGeom>
          <a:noFill/>
        </p:spPr>
        <p:txBody>
          <a:bodyPr wrap="none" rtlCol="0">
            <a:spAutoFit/>
          </a:bodyPr>
          <a:lstStyle/>
          <a:p>
            <a:r>
              <a:rPr lang="en-US" dirty="0" smtClean="0"/>
              <a:t> update enquiry set status='EWE' where name='</a:t>
            </a:r>
            <a:r>
              <a:rPr lang="en-US" dirty="0" err="1" smtClean="0"/>
              <a:t>Ramesh</a:t>
            </a:r>
            <a:r>
              <a:rPr lang="en-US" dirty="0" smtClean="0"/>
              <a: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Student From </a:t>
            </a:r>
            <a:r>
              <a:rPr lang="en-US" dirty="0" err="1" smtClean="0"/>
              <a:t>Weekend_Demo</a:t>
            </a:r>
            <a:r>
              <a:rPr lang="en-US" dirty="0" smtClean="0"/>
              <a:t> Table</a:t>
            </a:r>
            <a:endParaRPr lang="en-US" dirty="0"/>
          </a:p>
        </p:txBody>
      </p:sp>
      <p:pic>
        <p:nvPicPr>
          <p:cNvPr id="4" name="Content Placeholder 3" descr="Screenshot (220).png"/>
          <p:cNvPicPr>
            <a:picLocks noGrp="1" noChangeAspect="1"/>
          </p:cNvPicPr>
          <p:nvPr>
            <p:ph sz="quarter" idx="1"/>
          </p:nvPr>
        </p:nvPicPr>
        <p:blipFill>
          <a:blip r:embed="rId2" cstate="print"/>
          <a:stretch>
            <a:fillRect/>
          </a:stretch>
        </p:blipFill>
        <p:spPr>
          <a:xfrm>
            <a:off x="533400" y="1828800"/>
            <a:ext cx="7467600" cy="3010143"/>
          </a:xfrm>
        </p:spPr>
      </p:pic>
      <p:sp>
        <p:nvSpPr>
          <p:cNvPr id="5" name="TextBox 4"/>
          <p:cNvSpPr txBox="1"/>
          <p:nvPr/>
        </p:nvSpPr>
        <p:spPr>
          <a:xfrm>
            <a:off x="1371600" y="5334000"/>
            <a:ext cx="5718232" cy="369332"/>
          </a:xfrm>
          <a:prstGeom prst="rect">
            <a:avLst/>
          </a:prstGeom>
          <a:noFill/>
        </p:spPr>
        <p:txBody>
          <a:bodyPr wrap="none" rtlCol="0">
            <a:spAutoFit/>
          </a:bodyPr>
          <a:lstStyle/>
          <a:p>
            <a:r>
              <a:rPr lang="en-US" dirty="0" smtClean="0"/>
              <a:t> delete from </a:t>
            </a:r>
            <a:r>
              <a:rPr lang="en-US" dirty="0" err="1" smtClean="0"/>
              <a:t>Weekend_demo</a:t>
            </a:r>
            <a:r>
              <a:rPr lang="en-US" dirty="0" smtClean="0"/>
              <a:t> where name='</a:t>
            </a:r>
            <a:r>
              <a:rPr lang="en-US" dirty="0" err="1" smtClean="0"/>
              <a:t>Ramesh</a:t>
            </a:r>
            <a:r>
              <a:rPr lang="en-US" dirty="0" smtClean="0"/>
              <a: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2667000"/>
            <a:ext cx="417293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ORC ?</a:t>
            </a:r>
            <a:endParaRPr lang="en-US" dirty="0"/>
          </a:p>
        </p:txBody>
      </p:sp>
      <p:sp>
        <p:nvSpPr>
          <p:cNvPr id="3" name="Content Placeholder 2"/>
          <p:cNvSpPr>
            <a:spLocks noGrp="1"/>
          </p:cNvSpPr>
          <p:nvPr>
            <p:ph sz="quarter" idx="1"/>
          </p:nvPr>
        </p:nvSpPr>
        <p:spPr/>
        <p:txBody>
          <a:bodyPr/>
          <a:lstStyle/>
          <a:p>
            <a:r>
              <a:rPr lang="en-US" dirty="0" smtClean="0"/>
              <a:t>The Optimized Row Columnar (ORC) file format provides a highly efficient way to store Hive data. It was designed to overcome limitations of the other Hive file formats. Using ORC files improves performance when Hive is reading, writing, and processing data.</a:t>
            </a:r>
          </a:p>
          <a:p>
            <a:r>
              <a:rPr lang="en-US" dirty="0" smtClean="0"/>
              <a:t>a single file as the output of each task, which reduces the </a:t>
            </a:r>
            <a:r>
              <a:rPr lang="en-US" dirty="0" err="1" smtClean="0"/>
              <a:t>NameNode's</a:t>
            </a:r>
            <a:r>
              <a:rPr lang="en-US" dirty="0" smtClean="0"/>
              <a:t> load.</a:t>
            </a:r>
          </a:p>
          <a:p>
            <a:r>
              <a:rPr lang="en-US" dirty="0" smtClean="0"/>
              <a:t>block-mode compression based on data type</a:t>
            </a:r>
          </a:p>
          <a:p>
            <a:r>
              <a:rPr lang="en-US" dirty="0" smtClean="0"/>
              <a:t>run-length encoding for integer columns</a:t>
            </a:r>
          </a:p>
          <a:p>
            <a:r>
              <a:rPr lang="en-US" dirty="0" smtClean="0"/>
              <a:t>dictionary encoding for string columns</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sz="quarter" idx="1"/>
          </p:nvPr>
        </p:nvSpPr>
        <p:spPr/>
        <p:txBody>
          <a:bodyPr/>
          <a:lstStyle/>
          <a:p>
            <a:r>
              <a:rPr lang="en-US" b="1" dirty="0" smtClean="0"/>
              <a:t>This is a project which is created in hive. </a:t>
            </a:r>
          </a:p>
          <a:p>
            <a:r>
              <a:rPr lang="en-US" b="1" dirty="0" smtClean="0"/>
              <a:t>The project was to create and maintain a database for candidate enrollment  where they provide training for various courses . </a:t>
            </a:r>
          </a:p>
          <a:p>
            <a:r>
              <a:rPr lang="en-US" b="1" dirty="0" smtClean="0"/>
              <a:t>In this project we have created eight tables. </a:t>
            </a:r>
          </a:p>
          <a:p>
            <a:r>
              <a:rPr lang="en-US" b="1" dirty="0" smtClean="0"/>
              <a:t>We have performed various operations in this project like table join , partitioning, </a:t>
            </a:r>
            <a:r>
              <a:rPr lang="en-US" b="1" dirty="0" err="1" smtClean="0"/>
              <a:t>updation</a:t>
            </a:r>
            <a:r>
              <a:rPr lang="en-US" b="1" dirty="0" smtClean="0"/>
              <a:t> etc. We have also performed queries in tables where we have extracted the data from it. </a:t>
            </a:r>
          </a:p>
          <a:p>
            <a:r>
              <a:rPr lang="en-US" b="1" dirty="0" smtClean="0"/>
              <a:t>We have run this project in hive terminal in GCP.</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Flow</a:t>
            </a:r>
            <a:endParaRPr lang="en-US" dirty="0"/>
          </a:p>
        </p:txBody>
      </p:sp>
      <p:pic>
        <p:nvPicPr>
          <p:cNvPr id="4" name="Content Placeholder 3" descr="Hive Project Flow.JPG"/>
          <p:cNvPicPr>
            <a:picLocks noGrp="1" noChangeAspect="1"/>
          </p:cNvPicPr>
          <p:nvPr>
            <p:ph sz="quarter" idx="1"/>
          </p:nvPr>
        </p:nvPicPr>
        <p:blipFill>
          <a:blip r:embed="rId2" cstate="print"/>
          <a:stretch>
            <a:fillRect/>
          </a:stretch>
        </p:blipFill>
        <p:spPr>
          <a:xfrm>
            <a:off x="941916" y="1600200"/>
            <a:ext cx="6498167" cy="487362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in the Project</a:t>
            </a:r>
            <a:endParaRPr lang="en-US" dirty="0"/>
          </a:p>
        </p:txBody>
      </p:sp>
      <p:sp>
        <p:nvSpPr>
          <p:cNvPr id="3" name="Content Placeholder 2"/>
          <p:cNvSpPr>
            <a:spLocks noGrp="1"/>
          </p:cNvSpPr>
          <p:nvPr>
            <p:ph sz="quarter" idx="1"/>
          </p:nvPr>
        </p:nvSpPr>
        <p:spPr/>
        <p:txBody>
          <a:bodyPr/>
          <a:lstStyle/>
          <a:p>
            <a:r>
              <a:rPr lang="en-US" dirty="0" smtClean="0"/>
              <a:t>Enquiry Table</a:t>
            </a:r>
          </a:p>
          <a:p>
            <a:r>
              <a:rPr lang="en-US" dirty="0" smtClean="0"/>
              <a:t>DEMO_SCHEDULE table – WEEKDAY_DEMO and WEEKEND_DEMO Table</a:t>
            </a:r>
          </a:p>
          <a:p>
            <a:r>
              <a:rPr lang="en-US" dirty="0" smtClean="0"/>
              <a:t>DEMO_MISSED Table</a:t>
            </a:r>
          </a:p>
          <a:p>
            <a:r>
              <a:rPr lang="en-US" dirty="0" smtClean="0"/>
              <a:t>COURSE_ENROLL – WEEKDAY_JOINING Table and</a:t>
            </a:r>
          </a:p>
          <a:p>
            <a:r>
              <a:rPr lang="en-US" dirty="0" smtClean="0"/>
              <a:t>WEEKEND_JOINING Table</a:t>
            </a:r>
          </a:p>
          <a:p>
            <a:r>
              <a:rPr lang="en-US" dirty="0" smtClean="0"/>
              <a:t>NOT_JOINED Table</a:t>
            </a:r>
          </a:p>
          <a:p>
            <a:r>
              <a:rPr lang="en-US" dirty="0" smtClean="0"/>
              <a:t>Payment Table</a:t>
            </a:r>
          </a:p>
          <a:p>
            <a:pPr marL="0" indent="0">
              <a:buNone/>
            </a:pPr>
            <a:r>
              <a:rPr lang="en-US" dirty="0" smtClean="0"/>
              <a: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Enquiry Table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We, have created the master table with the attributes Name, age, Email, </a:t>
            </a:r>
            <a:r>
              <a:rPr lang="en-US" dirty="0" err="1" smtClean="0"/>
              <a:t>Mobile_no</a:t>
            </a:r>
            <a:r>
              <a:rPr lang="en-US" dirty="0" smtClean="0"/>
              <a:t> , Course, Fee, Discount, </a:t>
            </a:r>
            <a:r>
              <a:rPr lang="en-US" dirty="0" err="1" smtClean="0"/>
              <a:t>Demo_Date</a:t>
            </a:r>
            <a:r>
              <a:rPr lang="en-US" dirty="0" smtClean="0"/>
              <a:t>, </a:t>
            </a:r>
            <a:r>
              <a:rPr lang="en-US" dirty="0" err="1" smtClean="0"/>
              <a:t>status_final</a:t>
            </a:r>
            <a:r>
              <a:rPr lang="en-US" dirty="0" smtClean="0"/>
              <a:t> which is our ORC table</a:t>
            </a:r>
          </a:p>
          <a:p>
            <a:r>
              <a:rPr lang="en-US" dirty="0" smtClean="0"/>
              <a:t>Loaded the data from local.</a:t>
            </a:r>
          </a:p>
          <a:p>
            <a:r>
              <a:rPr lang="en-US" dirty="0" smtClean="0"/>
              <a:t>Query to create a table </a:t>
            </a:r>
          </a:p>
          <a:p>
            <a:pPr>
              <a:buNone/>
            </a:pPr>
            <a:r>
              <a:rPr lang="en-US" sz="2800" dirty="0" smtClean="0"/>
              <a:t> 	create table enquiry(Name string, Age </a:t>
            </a:r>
            <a:r>
              <a:rPr lang="en-US" sz="2800" dirty="0" err="1" smtClean="0"/>
              <a:t>int,Email</a:t>
            </a:r>
            <a:r>
              <a:rPr lang="en-US" sz="2800" dirty="0" smtClean="0"/>
              <a:t> </a:t>
            </a:r>
            <a:r>
              <a:rPr lang="en-US" sz="2800" dirty="0" err="1" smtClean="0"/>
              <a:t>string,Phone</a:t>
            </a:r>
            <a:r>
              <a:rPr lang="en-US" sz="2800" dirty="0" smtClean="0"/>
              <a:t> </a:t>
            </a:r>
            <a:r>
              <a:rPr lang="en-US" sz="2800" dirty="0" err="1" smtClean="0"/>
              <a:t>string,Course</a:t>
            </a:r>
            <a:r>
              <a:rPr lang="en-US" sz="2800" dirty="0" smtClean="0"/>
              <a:t> </a:t>
            </a:r>
            <a:r>
              <a:rPr lang="en-US" sz="2800" dirty="0" err="1" smtClean="0"/>
              <a:t>string,Fee</a:t>
            </a:r>
            <a:r>
              <a:rPr lang="en-US" sz="2800" dirty="0" smtClean="0"/>
              <a:t> </a:t>
            </a:r>
            <a:r>
              <a:rPr lang="en-US" sz="2800" dirty="0" err="1" smtClean="0"/>
              <a:t>int,Discount</a:t>
            </a:r>
            <a:r>
              <a:rPr lang="en-US" sz="2800" dirty="0" smtClean="0"/>
              <a:t> </a:t>
            </a:r>
            <a:r>
              <a:rPr lang="en-US" sz="2800" dirty="0" err="1" smtClean="0"/>
              <a:t>int,Demo</a:t>
            </a:r>
            <a:r>
              <a:rPr lang="en-US" sz="2800" dirty="0" smtClean="0"/>
              <a:t> </a:t>
            </a:r>
            <a:r>
              <a:rPr lang="en-US" sz="2800" dirty="0" err="1" smtClean="0"/>
              <a:t>string,Status</a:t>
            </a:r>
            <a:r>
              <a:rPr lang="en-US" sz="2800" dirty="0" smtClean="0"/>
              <a:t> string) clustered by (Course) into 5 buckets stored as </a:t>
            </a:r>
            <a:r>
              <a:rPr lang="en-US" sz="2800" dirty="0" err="1" smtClean="0"/>
              <a:t>orc</a:t>
            </a:r>
            <a:r>
              <a:rPr lang="en-US" sz="2800" dirty="0" smtClean="0"/>
              <a:t> </a:t>
            </a:r>
            <a:r>
              <a:rPr lang="en-US" sz="2800" dirty="0" err="1" smtClean="0"/>
              <a:t>tblproperties</a:t>
            </a:r>
            <a:r>
              <a:rPr lang="en-US" sz="2800" dirty="0" smtClean="0"/>
              <a:t>('transactional'='true');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Enquiry Table</a:t>
            </a:r>
            <a:endParaRPr lang="en-US" dirty="0"/>
          </a:p>
        </p:txBody>
      </p:sp>
      <p:pic>
        <p:nvPicPr>
          <p:cNvPr id="4" name="Content Placeholder 3" descr="Screenshot (190).png"/>
          <p:cNvPicPr>
            <a:picLocks noGrp="1" noChangeAspect="1"/>
          </p:cNvPicPr>
          <p:nvPr>
            <p:ph sz="quarter" idx="1"/>
          </p:nvPr>
        </p:nvPicPr>
        <p:blipFill>
          <a:blip r:embed="rId2" cstate="print"/>
          <a:stretch>
            <a:fillRect/>
          </a:stretch>
        </p:blipFill>
        <p:spPr>
          <a:xfrm>
            <a:off x="940236" y="1600200"/>
            <a:ext cx="6501527" cy="487362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Weekday </a:t>
            </a:r>
            <a:r>
              <a:rPr lang="en-US" dirty="0" err="1" smtClean="0"/>
              <a:t>Demo_Schedule</a:t>
            </a:r>
            <a:r>
              <a:rPr lang="en-US" dirty="0" smtClean="0"/>
              <a:t> table</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It is taken from enquiry table who has scheduled their demo with added attributes like </a:t>
            </a:r>
            <a:r>
              <a:rPr lang="en-US" dirty="0" err="1" smtClean="0"/>
              <a:t>demoday</a:t>
            </a:r>
            <a:r>
              <a:rPr lang="en-US" dirty="0" smtClean="0"/>
              <a:t> (WD,WE) ,day ,time.</a:t>
            </a:r>
          </a:p>
          <a:p>
            <a:r>
              <a:rPr lang="en-US" dirty="0" smtClean="0"/>
              <a:t>Query:</a:t>
            </a:r>
          </a:p>
          <a:p>
            <a:pPr>
              <a:buNone/>
            </a:pPr>
            <a:r>
              <a:rPr lang="en-US" dirty="0" smtClean="0"/>
              <a:t>	create table </a:t>
            </a:r>
            <a:r>
              <a:rPr lang="en-US" dirty="0" err="1" smtClean="0"/>
              <a:t>weekday_demo</a:t>
            </a:r>
            <a:r>
              <a:rPr lang="en-US" dirty="0" smtClean="0"/>
              <a:t>(name </a:t>
            </a:r>
            <a:r>
              <a:rPr lang="en-US" dirty="0" err="1" smtClean="0"/>
              <a:t>string,age</a:t>
            </a:r>
            <a:r>
              <a:rPr lang="en-US" dirty="0" smtClean="0"/>
              <a:t> </a:t>
            </a:r>
            <a:r>
              <a:rPr lang="en-US" dirty="0" err="1" smtClean="0"/>
              <a:t>int,email</a:t>
            </a:r>
            <a:r>
              <a:rPr lang="en-US" dirty="0" smtClean="0"/>
              <a:t> </a:t>
            </a:r>
            <a:r>
              <a:rPr lang="en-US" dirty="0" err="1" smtClean="0"/>
              <a:t>string,phone</a:t>
            </a:r>
            <a:r>
              <a:rPr lang="en-US" dirty="0" smtClean="0"/>
              <a:t> </a:t>
            </a:r>
            <a:r>
              <a:rPr lang="en-US" dirty="0" err="1" smtClean="0"/>
              <a:t>string,course</a:t>
            </a:r>
            <a:r>
              <a:rPr lang="en-US" dirty="0" smtClean="0"/>
              <a:t> </a:t>
            </a:r>
            <a:r>
              <a:rPr lang="en-US" dirty="0" err="1" smtClean="0"/>
              <a:t>string,demo_day</a:t>
            </a:r>
            <a:r>
              <a:rPr lang="en-US" dirty="0" smtClean="0"/>
              <a:t> </a:t>
            </a:r>
            <a:r>
              <a:rPr lang="en-US" dirty="0" err="1" smtClean="0"/>
              <a:t>string,demo_time</a:t>
            </a:r>
            <a:r>
              <a:rPr lang="en-US" dirty="0" smtClean="0"/>
              <a:t> string) clustered by (course) into 5 buckets stored as </a:t>
            </a:r>
            <a:r>
              <a:rPr lang="en-US" dirty="0" err="1" smtClean="0"/>
              <a:t>orc</a:t>
            </a:r>
            <a:r>
              <a:rPr lang="en-US" dirty="0" smtClean="0"/>
              <a:t> </a:t>
            </a:r>
            <a:r>
              <a:rPr lang="en-US" dirty="0" err="1" smtClean="0"/>
              <a:t>tblproperties</a:t>
            </a:r>
            <a:r>
              <a:rPr lang="en-US" dirty="0" smtClean="0"/>
              <a:t>('transactional'='true');</a:t>
            </a:r>
          </a:p>
          <a:p>
            <a:r>
              <a:rPr lang="en-US" dirty="0" smtClean="0"/>
              <a:t>We have used </a:t>
            </a:r>
            <a:r>
              <a:rPr lang="en-US" dirty="0" err="1" smtClean="0"/>
              <a:t>substr</a:t>
            </a:r>
            <a:r>
              <a:rPr lang="en-US" dirty="0" smtClean="0"/>
              <a:t> operator for extracting demo day and time from enquiry table where </a:t>
            </a:r>
            <a:r>
              <a:rPr lang="en-US" dirty="0" err="1" smtClean="0"/>
              <a:t>demoday</a:t>
            </a:r>
            <a:r>
              <a:rPr lang="en-US" dirty="0" smtClean="0"/>
              <a:t> is weekday.</a:t>
            </a:r>
          </a:p>
          <a:p>
            <a:r>
              <a:rPr lang="en-US" dirty="0" smtClean="0"/>
              <a:t>Command for joining:</a:t>
            </a:r>
          </a:p>
          <a:p>
            <a:pPr>
              <a:buNone/>
            </a:pPr>
            <a:r>
              <a:rPr lang="en-US" dirty="0" smtClean="0"/>
              <a:t>	insert overwrite table </a:t>
            </a:r>
            <a:r>
              <a:rPr lang="en-US" dirty="0" err="1" smtClean="0"/>
              <a:t>weekday_demo</a:t>
            </a:r>
            <a:r>
              <a:rPr lang="en-US" dirty="0" smtClean="0"/>
              <a:t> select </a:t>
            </a:r>
            <a:r>
              <a:rPr lang="en-US" dirty="0" err="1" smtClean="0"/>
              <a:t>name,age,email,phone,course,substr</a:t>
            </a:r>
            <a:r>
              <a:rPr lang="en-US" dirty="0" smtClean="0"/>
              <a:t>(demo,4,3) as </a:t>
            </a:r>
            <a:r>
              <a:rPr lang="en-US" dirty="0" err="1" smtClean="0"/>
              <a:t>demo_day,substr</a:t>
            </a:r>
            <a:r>
              <a:rPr lang="en-US" dirty="0" smtClean="0"/>
              <a:t>(demo,8,4) as </a:t>
            </a:r>
            <a:r>
              <a:rPr lang="en-US" dirty="0" err="1" smtClean="0"/>
              <a:t>demo_time</a:t>
            </a:r>
            <a:r>
              <a:rPr lang="en-US" dirty="0" smtClean="0"/>
              <a:t> from enquiry where </a:t>
            </a:r>
            <a:r>
              <a:rPr lang="en-US" dirty="0" err="1" smtClean="0"/>
              <a:t>substr</a:t>
            </a:r>
            <a:r>
              <a:rPr lang="en-US" dirty="0" smtClean="0"/>
              <a:t>(demo,1,2)=='WD';</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72</TotalTime>
  <Words>810</Words>
  <Application>Microsoft Office PowerPoint</Application>
  <PresentationFormat>On-screen Show (4:3)</PresentationFormat>
  <Paragraphs>102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Oriel</vt:lpstr>
      <vt:lpstr>Student database &amp; query  </vt:lpstr>
      <vt:lpstr>CONTENTS :</vt:lpstr>
      <vt:lpstr>What is ORC ?</vt:lpstr>
      <vt:lpstr>Project Description</vt:lpstr>
      <vt:lpstr>Project Flow</vt:lpstr>
      <vt:lpstr>Tables in the Project</vt:lpstr>
      <vt:lpstr>Enquiry Table</vt:lpstr>
      <vt:lpstr>Enquiry Table</vt:lpstr>
      <vt:lpstr>Weekday Demo_Schedule table</vt:lpstr>
      <vt:lpstr>Weekday demo table</vt:lpstr>
      <vt:lpstr>Weekend demo Table</vt:lpstr>
      <vt:lpstr>Weekend Demo Table</vt:lpstr>
      <vt:lpstr>Demo Not Done Table</vt:lpstr>
      <vt:lpstr>Demo Not Done Table</vt:lpstr>
      <vt:lpstr>Weekdays Joining Table</vt:lpstr>
      <vt:lpstr>WeekDays Joining Table</vt:lpstr>
      <vt:lpstr>WeekEnd Joining Table</vt:lpstr>
      <vt:lpstr>WeekEnd Joining Table</vt:lpstr>
      <vt:lpstr>Not Joined Table</vt:lpstr>
      <vt:lpstr>Not Joined Table</vt:lpstr>
      <vt:lpstr>Payment Table</vt:lpstr>
      <vt:lpstr>Payment Table</vt:lpstr>
      <vt:lpstr>Update Record</vt:lpstr>
      <vt:lpstr>Upadte Weekend_Demo Table</vt:lpstr>
      <vt:lpstr>Update Student in Enquiry Table</vt:lpstr>
      <vt:lpstr>Deleting Student From Weekend_Demo Table</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database &amp; query</dc:title>
  <dc:creator>Windows User</dc:creator>
  <cp:lastModifiedBy>Windows User</cp:lastModifiedBy>
  <cp:revision>8</cp:revision>
  <dcterms:created xsi:type="dcterms:W3CDTF">2021-08-19T16:53:40Z</dcterms:created>
  <dcterms:modified xsi:type="dcterms:W3CDTF">2021-08-22T04:28:12Z</dcterms:modified>
</cp:coreProperties>
</file>