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Titillium Web"/>
      <p:regular r:id="rId35"/>
      <p:bold r:id="rId36"/>
      <p:italic r:id="rId37"/>
      <p:boldItalic r:id="rId38"/>
    </p:embeddedFont>
    <p:embeddedFont>
      <p:font typeface="Titillium Web Extra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A2B058-FCE0-4867-AA82-2EE30DEF80F4}">
  <a:tblStyle styleId="{AAA2B058-FCE0-4867-AA82-2EE30DEF80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bold.fntdata"/><Relationship Id="rId20" Type="http://schemas.openxmlformats.org/officeDocument/2006/relationships/slide" Target="slides/slide15.xml"/><Relationship Id="rId42" Type="http://schemas.openxmlformats.org/officeDocument/2006/relationships/font" Target="fonts/TitilliumWebExtraLight-boldItalic.fntdata"/><Relationship Id="rId41" Type="http://schemas.openxmlformats.org/officeDocument/2006/relationships/font" Target="fonts/TitilliumWebExtra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2.xml"/><Relationship Id="rId39" Type="http://schemas.openxmlformats.org/officeDocument/2006/relationships/font" Target="fonts/TitilliumWebExtraLight-regular.fntdata"/><Relationship Id="rId16" Type="http://schemas.openxmlformats.org/officeDocument/2006/relationships/slide" Target="slides/slide11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a76eee86d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2a76eee86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a76eee86d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2a76eee86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a76eee86d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a76eee86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ed6159536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1ed615953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ed6159536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1ed615953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ed6159536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1ed615953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ed61595365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1ed615953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ed6159536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1ed615953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ed6159536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1ed615953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ed61595365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1ed615953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a76eee86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2a76eee8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1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8" name="Google Shape;558;p1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2" name="Google Shape;592;p1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1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0" name="Google Shape;660;p11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1" name="Google Shape;661;p11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2" name="Google Shape;662;p11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3" name="Google Shape;663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2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9" name="Google Shape;119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0" name="Google Shape;120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4" name="Google Shape;154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8" name="Google Shape;228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39" name="Google Shape;239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73" name="Google Shape;273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8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2" name="Google Shape;342;p8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3" name="Google Shape;343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8" name="Google Shape;348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82" name="Google Shape;382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0" name="Google Shape;450;p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3" name="Google Shape;453;p10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454" name="Google Shape;454;p1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0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88" name="Google Shape;488;p1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0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title"/>
          </p:nvPr>
        </p:nvSpPr>
        <p:spPr>
          <a:xfrm>
            <a:off x="451250" y="1223250"/>
            <a:ext cx="3167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TEAM MEMBERS:</a:t>
            </a:r>
            <a:endParaRPr sz="2400"/>
          </a:p>
        </p:txBody>
      </p:sp>
      <p:sp>
        <p:nvSpPr>
          <p:cNvPr id="780" name="Google Shape;780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erson smiling at the camera&#10;&#10;Description automatically generated" id="781" name="Google Shape;7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075" y="203138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2" name="Google Shape;782;p15"/>
          <p:cNvSpPr txBox="1"/>
          <p:nvPr/>
        </p:nvSpPr>
        <p:spPr>
          <a:xfrm>
            <a:off x="1160100" y="365041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TANMAY SULE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standing in front of a window&#10;&#10;Description automatically generated" id="783" name="Google Shape;7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6888" y="203138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4" name="Google Shape;784;p15"/>
          <p:cNvSpPr txBox="1"/>
          <p:nvPr/>
        </p:nvSpPr>
        <p:spPr>
          <a:xfrm>
            <a:off x="3829338" y="365041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PRERNA DESAI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standing in front of a fountain&#10;&#10;Description automatically generated" id="785" name="Google Shape;785;p15"/>
          <p:cNvPicPr preferRelativeResize="0"/>
          <p:nvPr/>
        </p:nvPicPr>
        <p:blipFill rotWithShape="1">
          <a:blip r:embed="rId5">
            <a:alphaModFix/>
          </a:blip>
          <a:srcRect b="8889" l="0" r="0" t="8890"/>
          <a:stretch/>
        </p:blipFill>
        <p:spPr>
          <a:xfrm>
            <a:off x="6498600" y="203138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6" name="Google Shape;786;p15"/>
          <p:cNvSpPr txBox="1"/>
          <p:nvPr/>
        </p:nvSpPr>
        <p:spPr>
          <a:xfrm>
            <a:off x="6342118" y="3650400"/>
            <a:ext cx="1798521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AKANKSHA WAGH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 txBox="1"/>
          <p:nvPr/>
        </p:nvSpPr>
        <p:spPr>
          <a:xfrm>
            <a:off x="225300" y="155075"/>
            <a:ext cx="8672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Comparative Study of Student Success and Retention Rates in Pursuing Higher Education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4"/>
          <p:cNvSpPr txBox="1"/>
          <p:nvPr>
            <p:ph type="ctrTitle"/>
          </p:nvPr>
        </p:nvSpPr>
        <p:spPr>
          <a:xfrm>
            <a:off x="271383" y="668950"/>
            <a:ext cx="8413692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68" name="Google Shape;868;p24"/>
          <p:cNvSpPr txBox="1"/>
          <p:nvPr>
            <p:ph idx="1" type="subTitle"/>
          </p:nvPr>
        </p:nvSpPr>
        <p:spPr>
          <a:xfrm>
            <a:off x="339413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Understanding the general trend of data with this set of slides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24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24"/>
          <p:cNvSpPr/>
          <p:nvPr/>
        </p:nvSpPr>
        <p:spPr>
          <a:xfrm>
            <a:off x="6898675" y="1892849"/>
            <a:ext cx="1649871" cy="25647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grpSp>
        <p:nvGrpSpPr>
          <p:cNvPr id="871" name="Google Shape;871;p24"/>
          <p:cNvGrpSpPr/>
          <p:nvPr/>
        </p:nvGrpSpPr>
        <p:grpSpPr>
          <a:xfrm>
            <a:off x="458991" y="2133406"/>
            <a:ext cx="1120844" cy="658986"/>
            <a:chOff x="3932350" y="3714775"/>
            <a:chExt cx="439650" cy="319075"/>
          </a:xfrm>
        </p:grpSpPr>
        <p:sp>
          <p:nvSpPr>
            <p:cNvPr id="872" name="Google Shape;872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25"/>
          <p:cNvSpPr txBox="1"/>
          <p:nvPr/>
        </p:nvSpPr>
        <p:spPr>
          <a:xfrm>
            <a:off x="711750" y="260925"/>
            <a:ext cx="7720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 NUMBER OF STUDENTS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3" name="Google Shape;8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025"/>
            <a:ext cx="8839200" cy="384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9" name="Google Shape;889;p26"/>
          <p:cNvSpPr txBox="1"/>
          <p:nvPr/>
        </p:nvSpPr>
        <p:spPr>
          <a:xfrm>
            <a:off x="711750" y="260925"/>
            <a:ext cx="808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PERCENTAGE OF STUDENTS BASED ON GENDER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0" name="Google Shape;8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055025"/>
            <a:ext cx="8839198" cy="378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6" name="Google Shape;896;p27"/>
          <p:cNvSpPr txBox="1"/>
          <p:nvPr/>
        </p:nvSpPr>
        <p:spPr>
          <a:xfrm>
            <a:off x="711750" y="260925"/>
            <a:ext cx="7720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7" name="Google Shape;8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00" y="902625"/>
            <a:ext cx="6689729" cy="3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p28"/>
          <p:cNvSpPr txBox="1"/>
          <p:nvPr/>
        </p:nvSpPr>
        <p:spPr>
          <a:xfrm>
            <a:off x="711750" y="260925"/>
            <a:ext cx="7720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STUDENTS BASED ON AGE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4" name="Google Shape;9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25" y="1046900"/>
            <a:ext cx="6821419" cy="3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Google Shape;910;p29"/>
          <p:cNvSpPr txBox="1"/>
          <p:nvPr/>
        </p:nvSpPr>
        <p:spPr>
          <a:xfrm>
            <a:off x="711750" y="260925"/>
            <a:ext cx="8049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 NUMBER OF STUDENTS BY NATIONALITY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1" name="Google Shape;911;p29"/>
          <p:cNvPicPr preferRelativeResize="0"/>
          <p:nvPr/>
        </p:nvPicPr>
        <p:blipFill rotWithShape="1">
          <a:blip r:embed="rId3">
            <a:alphaModFix/>
          </a:blip>
          <a:srcRect b="2539" l="0" r="0" t="5124"/>
          <a:stretch/>
        </p:blipFill>
        <p:spPr>
          <a:xfrm>
            <a:off x="385800" y="1158875"/>
            <a:ext cx="8372425" cy="37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30"/>
          <p:cNvSpPr txBox="1"/>
          <p:nvPr/>
        </p:nvSpPr>
        <p:spPr>
          <a:xfrm>
            <a:off x="711750" y="260925"/>
            <a:ext cx="8049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STUDENTS BASED ON MARITAL STATUS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8" name="Google Shape;9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025"/>
            <a:ext cx="8839200" cy="329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4" name="Google Shape;924;p31"/>
          <p:cNvSpPr txBox="1"/>
          <p:nvPr/>
        </p:nvSpPr>
        <p:spPr>
          <a:xfrm>
            <a:off x="711750" y="260925"/>
            <a:ext cx="8049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STUDENTS BASED ON CLASS TIME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25" name="Google Shape;9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20" y="1055025"/>
            <a:ext cx="6696159" cy="39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1" name="Google Shape;931;p32"/>
          <p:cNvSpPr txBox="1"/>
          <p:nvPr/>
        </p:nvSpPr>
        <p:spPr>
          <a:xfrm>
            <a:off x="547350" y="64400"/>
            <a:ext cx="8049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 NUMBER OF STUDENTS BY COURSE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32" name="Google Shape;9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25" y="706100"/>
            <a:ext cx="6858000" cy="4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33"/>
          <p:cNvSpPr txBox="1"/>
          <p:nvPr/>
        </p:nvSpPr>
        <p:spPr>
          <a:xfrm>
            <a:off x="196350" y="64400"/>
            <a:ext cx="8751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PERCENTAGE OF DROPPED AND GRADUATE STUDENTS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39" name="Google Shape;939;p33"/>
          <p:cNvPicPr preferRelativeResize="0"/>
          <p:nvPr/>
        </p:nvPicPr>
        <p:blipFill rotWithShape="1">
          <a:blip r:embed="rId3">
            <a:alphaModFix/>
          </a:blip>
          <a:srcRect b="0" l="0" r="0" t="4780"/>
          <a:stretch/>
        </p:blipFill>
        <p:spPr>
          <a:xfrm>
            <a:off x="989325" y="1010825"/>
            <a:ext cx="7246025" cy="38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DATASET EXPLANATION</a:t>
            </a:r>
            <a:endParaRPr/>
          </a:p>
        </p:txBody>
      </p:sp>
      <p:sp>
        <p:nvSpPr>
          <p:cNvPr id="793" name="Google Shape;793;p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Let’s get an overview of the data with following the set of slides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4" name="Google Shape;794;p16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sp>
        <p:nvSpPr>
          <p:cNvPr id="795" name="Google Shape;795;p16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5" name="Google Shape;945;p34"/>
          <p:cNvSpPr txBox="1"/>
          <p:nvPr/>
        </p:nvSpPr>
        <p:spPr>
          <a:xfrm>
            <a:off x="196350" y="64400"/>
            <a:ext cx="875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MATRIX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46" name="Google Shape;9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624525"/>
            <a:ext cx="4636457" cy="413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32" y="626925"/>
            <a:ext cx="3593298" cy="41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35"/>
          <p:cNvSpPr txBox="1"/>
          <p:nvPr/>
        </p:nvSpPr>
        <p:spPr>
          <a:xfrm>
            <a:off x="196350" y="64400"/>
            <a:ext cx="875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</a:t>
            </a: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MATRIX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54" name="Google Shape;9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38" y="789800"/>
            <a:ext cx="53625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/>
          <p:nvPr>
            <p:ph type="ctrTitle"/>
          </p:nvPr>
        </p:nvSpPr>
        <p:spPr>
          <a:xfrm>
            <a:off x="448275" y="668950"/>
            <a:ext cx="823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960" name="Google Shape;960;p3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following set of slides deal with evaluating and comparing the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Classifiers employed.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1" name="Google Shape;961;p36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898675" y="1892849"/>
            <a:ext cx="1803609" cy="24747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grpSp>
        <p:nvGrpSpPr>
          <p:cNvPr id="963" name="Google Shape;963;p36"/>
          <p:cNvGrpSpPr/>
          <p:nvPr/>
        </p:nvGrpSpPr>
        <p:grpSpPr>
          <a:xfrm>
            <a:off x="6121407" y="935697"/>
            <a:ext cx="445812" cy="394517"/>
            <a:chOff x="1510757" y="3225422"/>
            <a:chExt cx="720214" cy="637346"/>
          </a:xfrm>
        </p:grpSpPr>
        <p:sp>
          <p:nvSpPr>
            <p:cNvPr id="964" name="Google Shape;964;p3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37"/>
          <p:cNvSpPr txBox="1"/>
          <p:nvPr/>
        </p:nvSpPr>
        <p:spPr>
          <a:xfrm>
            <a:off x="568875" y="840725"/>
            <a:ext cx="413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Algorithms</a:t>
            </a:r>
            <a:endParaRPr b="0" i="0" sz="5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7" name="Google Shape;977;p37"/>
          <p:cNvSpPr txBox="1"/>
          <p:nvPr/>
        </p:nvSpPr>
        <p:spPr>
          <a:xfrm>
            <a:off x="5182889" y="948289"/>
            <a:ext cx="3684354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Gradient Boosting</a:t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297775" y="3793625"/>
            <a:ext cx="4528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Different Classification Algorithms used and their results</a:t>
            </a:r>
            <a:endParaRPr b="0" i="0" sz="19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979" name="Google Shape;979;p37"/>
          <p:cNvGrpSpPr/>
          <p:nvPr/>
        </p:nvGrpSpPr>
        <p:grpSpPr>
          <a:xfrm>
            <a:off x="4028705" y="1911460"/>
            <a:ext cx="674165" cy="547788"/>
            <a:chOff x="4604550" y="3714775"/>
            <a:chExt cx="439625" cy="319075"/>
          </a:xfrm>
        </p:grpSpPr>
        <p:sp>
          <p:nvSpPr>
            <p:cNvPr id="980" name="Google Shape;980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8"/>
          <p:cNvSpPr txBox="1"/>
          <p:nvPr>
            <p:ph type="title"/>
          </p:nvPr>
        </p:nvSpPr>
        <p:spPr>
          <a:xfrm>
            <a:off x="729000" y="-16667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Classification Models </a:t>
            </a:r>
            <a:endParaRPr/>
          </a:p>
        </p:txBody>
      </p:sp>
      <p:sp>
        <p:nvSpPr>
          <p:cNvPr id="987" name="Google Shape;987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88" name="Google Shape;988;p38"/>
          <p:cNvGraphicFramePr/>
          <p:nvPr/>
        </p:nvGraphicFramePr>
        <p:xfrm>
          <a:off x="680550" y="7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{AAA2B058-FCE0-4867-AA82-2EE30DEF80F4}</a:tableStyleId>
              </a:tblPr>
              <a:tblGrid>
                <a:gridCol w="1131200"/>
                <a:gridCol w="1296550"/>
                <a:gridCol w="1296550"/>
                <a:gridCol w="1296550"/>
                <a:gridCol w="1296550"/>
              </a:tblGrid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MODELS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Precision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Recall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F1-SCORE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ACCURACY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48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Gradient Boosting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</a:tr>
              <a:tr h="49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Decision Tree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SVM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86%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98%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92%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89.5%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Random Forest Classifier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88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92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91.1</a:t>
                      </a: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1"/>
                      </a:srgbClr>
                    </a:solidFill>
                  </a:tcPr>
                </a:tc>
              </a:tr>
              <a:tr h="50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89%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97%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93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90%</a:t>
                      </a:r>
                      <a:endParaRPr sz="15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41C">
                        <a:alpha val="1843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"/>
          <p:cNvSpPr txBox="1"/>
          <p:nvPr>
            <p:ph type="ctrTitle"/>
          </p:nvPr>
        </p:nvSpPr>
        <p:spPr>
          <a:xfrm>
            <a:off x="448275" y="668950"/>
            <a:ext cx="823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FUTURE SCOPE </a:t>
            </a:r>
            <a:endParaRPr/>
          </a:p>
        </p:txBody>
      </p:sp>
      <p:sp>
        <p:nvSpPr>
          <p:cNvPr id="994" name="Google Shape;994;p39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following slide will highlight some exciting future goals.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5" name="Google Shape;995;p39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6" name="Google Shape;996;p39"/>
          <p:cNvSpPr/>
          <p:nvPr/>
        </p:nvSpPr>
        <p:spPr>
          <a:xfrm>
            <a:off x="6898675" y="1892849"/>
            <a:ext cx="1724865" cy="2519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5</a:t>
            </a:r>
          </a:p>
        </p:txBody>
      </p:sp>
      <p:grpSp>
        <p:nvGrpSpPr>
          <p:cNvPr id="997" name="Google Shape;997;p39"/>
          <p:cNvGrpSpPr/>
          <p:nvPr/>
        </p:nvGrpSpPr>
        <p:grpSpPr>
          <a:xfrm>
            <a:off x="4693404" y="778393"/>
            <a:ext cx="623477" cy="593239"/>
            <a:chOff x="9901824" y="937343"/>
            <a:chExt cx="744273" cy="793950"/>
          </a:xfrm>
        </p:grpSpPr>
        <p:grpSp>
          <p:nvGrpSpPr>
            <p:cNvPr id="998" name="Google Shape;99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9" name="Google Shape;99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9" name="Google Shape;1009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0"/>
          <p:cNvSpPr txBox="1"/>
          <p:nvPr/>
        </p:nvSpPr>
        <p:spPr>
          <a:xfrm>
            <a:off x="892600" y="1075425"/>
            <a:ext cx="73377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analysis of </a:t>
            </a: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 Dropout and Retention</a:t>
            </a:r>
            <a:r>
              <a:rPr b="0" i="0" lang="en" sz="1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data and the insights gained can lead to several potential future scopes and directions for this project:</a:t>
            </a:r>
            <a:endParaRPr b="0" i="0" sz="17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tillium Web Light"/>
              <a:buChar char="▫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project delves into student success and retention intricacies to improve education.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tillium Web Light"/>
              <a:buChar char="▫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Despite data constraints, strategic decisions were made to prevent overfitting, excluding crucial features.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tillium Web Light"/>
              <a:buChar char="▫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Acknowledging human factors' complexity, the dataset provides valuable insights for fostering student success and retention.</a:t>
            </a:r>
            <a:endParaRPr b="0" i="0" sz="17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0" name="Google Shape;1020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40"/>
          <p:cNvSpPr txBox="1"/>
          <p:nvPr/>
        </p:nvSpPr>
        <p:spPr>
          <a:xfrm>
            <a:off x="1934350" y="287925"/>
            <a:ext cx="5254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Future Scope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1"/>
          <p:cNvSpPr txBox="1"/>
          <p:nvPr>
            <p:ph type="ctrTitle"/>
          </p:nvPr>
        </p:nvSpPr>
        <p:spPr>
          <a:xfrm>
            <a:off x="448275" y="668950"/>
            <a:ext cx="823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7" name="Google Shape;1027;p41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8" name="Google Shape;1028;p41"/>
          <p:cNvSpPr/>
          <p:nvPr/>
        </p:nvSpPr>
        <p:spPr>
          <a:xfrm>
            <a:off x="6898675" y="1892849"/>
            <a:ext cx="1856105" cy="25647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6</a:t>
            </a:r>
          </a:p>
        </p:txBody>
      </p:sp>
      <p:grpSp>
        <p:nvGrpSpPr>
          <p:cNvPr id="1029" name="Google Shape;1029;p41"/>
          <p:cNvGrpSpPr/>
          <p:nvPr/>
        </p:nvGrpSpPr>
        <p:grpSpPr>
          <a:xfrm>
            <a:off x="4251760" y="923869"/>
            <a:ext cx="640482" cy="423572"/>
            <a:chOff x="3932350" y="3714775"/>
            <a:chExt cx="439650" cy="319075"/>
          </a:xfrm>
        </p:grpSpPr>
        <p:sp>
          <p:nvSpPr>
            <p:cNvPr id="1030" name="Google Shape;1030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41"/>
          <p:cNvSpPr txBox="1"/>
          <p:nvPr/>
        </p:nvSpPr>
        <p:spPr>
          <a:xfrm>
            <a:off x="232925" y="1649775"/>
            <a:ext cx="68340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gives better accuracy as compared to any other algorithm with little over 91%.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These are the values for following parameters: Precision: 0.889, Recall: 0.970, F1 Score: 0.928.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1" name="Google Shape;1041;p42"/>
          <p:cNvSpPr txBox="1"/>
          <p:nvPr/>
        </p:nvSpPr>
        <p:spPr>
          <a:xfrm>
            <a:off x="1934350" y="287925"/>
            <a:ext cx="5254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b="0" i="0" sz="3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2" name="Google Shape;1042;p42"/>
          <p:cNvSpPr txBox="1"/>
          <p:nvPr/>
        </p:nvSpPr>
        <p:spPr>
          <a:xfrm>
            <a:off x="892600" y="1075425"/>
            <a:ext cx="7337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Few parameters in the dataset had negative Correlation. When two variables have an inverse correlation, or negative correlation, one variable rises as the other falls, and vice versa. 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relationship describes an observable pattern; it may or may not indicate that the two variables are causally related.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So, we dropped those columns to get highly correlated data whcih will increase the accuracy of our model.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8" name="Google Shape;1048;p43"/>
          <p:cNvSpPr txBox="1"/>
          <p:nvPr/>
        </p:nvSpPr>
        <p:spPr>
          <a:xfrm>
            <a:off x="1792800" y="1781425"/>
            <a:ext cx="555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YOU!</a:t>
            </a:r>
            <a:endParaRPr b="0" i="0" sz="6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9" name="Google Shape;1049;p43"/>
          <p:cNvSpPr/>
          <p:nvPr/>
        </p:nvSpPr>
        <p:spPr>
          <a:xfrm>
            <a:off x="4293306" y="2889630"/>
            <a:ext cx="557394" cy="54781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7"/>
          <p:cNvSpPr txBox="1"/>
          <p:nvPr/>
        </p:nvSpPr>
        <p:spPr>
          <a:xfrm>
            <a:off x="568875" y="840725"/>
            <a:ext cx="395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PROBLEM</a:t>
            </a:r>
            <a:endParaRPr b="0" i="0" sz="55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STATEMENT</a:t>
            </a:r>
            <a:endParaRPr b="0" i="0" sz="55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2" name="Google Shape;802;p17"/>
          <p:cNvSpPr txBox="1"/>
          <p:nvPr/>
        </p:nvSpPr>
        <p:spPr>
          <a:xfrm>
            <a:off x="4995925" y="689700"/>
            <a:ext cx="38604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tillium Web"/>
              <a:buChar char="▫"/>
            </a:pPr>
            <a:r>
              <a:rPr b="0" i="0" lang="en" sz="1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Develop a robust predictive model using machine learning classifiers for to understand and 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 student success and retention by analyzing factors influencing dropout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rates in diverse academic disciplines</a:t>
            </a:r>
            <a:r>
              <a:rPr b="0" i="0" lang="en" sz="1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 </a:t>
            </a:r>
            <a:endParaRPr b="0" i="0" sz="17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tillium Web"/>
              <a:buChar char="▫"/>
            </a:pPr>
            <a:r>
              <a:rPr b="0" i="0" lang="en" sz="1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Additionally, o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 insights will enable institutions to implement targeted interventions and support mechanisms to enhance student retention and academic achievement.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17"/>
          <p:cNvGrpSpPr/>
          <p:nvPr/>
        </p:nvGrpSpPr>
        <p:grpSpPr>
          <a:xfrm>
            <a:off x="3871890" y="1125841"/>
            <a:ext cx="557377" cy="451015"/>
            <a:chOff x="5247525" y="3007275"/>
            <a:chExt cx="517575" cy="384825"/>
          </a:xfrm>
        </p:grpSpPr>
        <p:sp>
          <p:nvSpPr>
            <p:cNvPr id="804" name="Google Shape;804;p1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8"/>
          <p:cNvSpPr txBox="1"/>
          <p:nvPr>
            <p:ph idx="1" type="body"/>
          </p:nvPr>
        </p:nvSpPr>
        <p:spPr>
          <a:xfrm>
            <a:off x="568875" y="1501350"/>
            <a:ext cx="80178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This dataset provides a comprehensive view of students in diverse undergraduate programs, covering socio-economic, academic, and demographic aspects at enrollment. 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With information on application types, marital status, courses, and economic indicators, it facilitates nuanced analysis of factors influencing academic success and dropout rates. 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Char char="▫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Researchers should be mindful of variable types, biases, and the dataset's limited timeframe.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1" name="Google Shape;811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18"/>
          <p:cNvSpPr txBox="1"/>
          <p:nvPr/>
        </p:nvSpPr>
        <p:spPr>
          <a:xfrm>
            <a:off x="579675" y="212400"/>
            <a:ext cx="799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 EXPLANATION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19"/>
          <p:cNvSpPr txBox="1"/>
          <p:nvPr/>
        </p:nvSpPr>
        <p:spPr>
          <a:xfrm>
            <a:off x="573900" y="181675"/>
            <a:ext cx="799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 EXPLANATION 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(Features present in preprocessed data)</a:t>
            </a:r>
            <a:endParaRPr b="0" i="0" sz="2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819" name="Google Shape;819;p19"/>
          <p:cNvGraphicFramePr/>
          <p:nvPr/>
        </p:nvGraphicFramePr>
        <p:xfrm>
          <a:off x="338959" y="1335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{AAA2B058-FCE0-4867-AA82-2EE30DEF80F4}</a:tableStyleId>
              </a:tblPr>
              <a:tblGrid>
                <a:gridCol w="3672575"/>
                <a:gridCol w="4840800"/>
              </a:tblGrid>
              <a:tr h="3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3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Course</a:t>
                      </a:r>
                      <a:endParaRPr/>
                    </a:p>
                  </a:txBody>
                  <a:tcPr marT="121925" marB="121925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The course taken by the student.</a:t>
                      </a:r>
                      <a:endParaRPr/>
                    </a:p>
                  </a:txBody>
                  <a:tcPr marT="121925" marB="121925" marR="121925" marL="121925" anchor="ctr"/>
                </a:tc>
              </a:tr>
              <a:tr h="43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Gender</a:t>
                      </a:r>
                      <a:endParaRPr/>
                    </a:p>
                  </a:txBody>
                  <a:tcPr marT="121925" marB="121925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The gender of the student. </a:t>
                      </a:r>
                      <a:endParaRPr/>
                    </a:p>
                  </a:txBody>
                  <a:tcPr marT="121925" marB="121925" marR="121925" marL="121925" anchor="ctr"/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Age at enrollment</a:t>
                      </a:r>
                      <a:endParaRPr/>
                    </a:p>
                  </a:txBody>
                  <a:tcPr marT="121925" marB="121925" marR="121925" marL="121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The age of the student at the time of enrollment.</a:t>
                      </a:r>
                      <a:endParaRPr/>
                    </a:p>
                  </a:txBody>
                  <a:tcPr marT="121925" marB="121925" marR="121925" marL="121925" anchor="ctr"/>
                </a:tc>
              </a:tr>
              <a:tr h="38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Educational special needs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Whether the student has any special educational needs.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Scholarship holder: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Whether the student is a scholarship holder.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2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Displaced: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Whether the student is a displaced person.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25" name="Google Shape;825;p2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Let’s start with the preprocessing set of slides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6" name="Google Shape;826;p20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6898675" y="1892849"/>
            <a:ext cx="1604875" cy="2519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1"/>
          <p:cNvSpPr txBox="1"/>
          <p:nvPr>
            <p:ph type="title"/>
          </p:nvPr>
        </p:nvSpPr>
        <p:spPr>
          <a:xfrm>
            <a:off x="652800" y="854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3" name="Google Shape;833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4" name="Google Shape;834;p21"/>
          <p:cNvGrpSpPr/>
          <p:nvPr/>
        </p:nvGrpSpPr>
        <p:grpSpPr>
          <a:xfrm>
            <a:off x="5029866" y="1623697"/>
            <a:ext cx="2263413" cy="3346166"/>
            <a:chOff x="5632317" y="1189775"/>
            <a:chExt cx="3305700" cy="3483050"/>
          </a:xfrm>
        </p:grpSpPr>
        <p:sp>
          <p:nvSpPr>
            <p:cNvPr id="835" name="Google Shape;835;p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4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36" name="Google Shape;836;p2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Modeling, identifying important features </a:t>
              </a:r>
              <a:endParaRPr b="0" i="0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37" name="Google Shape;837;p21"/>
          <p:cNvGrpSpPr/>
          <p:nvPr/>
        </p:nvGrpSpPr>
        <p:grpSpPr>
          <a:xfrm>
            <a:off x="0" y="1623895"/>
            <a:ext cx="2183472" cy="3345960"/>
            <a:chOff x="0" y="1189989"/>
            <a:chExt cx="3546900" cy="3482836"/>
          </a:xfrm>
        </p:grpSpPr>
        <p:sp>
          <p:nvSpPr>
            <p:cNvPr id="838" name="Google Shape;83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1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39" name="Google Shape;839;p2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Consolidating data into a single and concise data frame.</a:t>
              </a:r>
              <a:endPara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40" name="Google Shape;840;p21"/>
          <p:cNvGrpSpPr/>
          <p:nvPr/>
        </p:nvGrpSpPr>
        <p:grpSpPr>
          <a:xfrm>
            <a:off x="3339800" y="1623734"/>
            <a:ext cx="2312007" cy="3346066"/>
            <a:chOff x="2844043" y="1189879"/>
            <a:chExt cx="3305700" cy="3482946"/>
          </a:xfrm>
        </p:grpSpPr>
        <p:sp>
          <p:nvSpPr>
            <p:cNvPr id="841" name="Google Shape;841;p21"/>
            <p:cNvSpPr/>
            <p:nvPr/>
          </p:nvSpPr>
          <p:spPr>
            <a:xfrm>
              <a:off x="2844043" y="1189879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3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42" name="Google Shape;842;p21"/>
            <p:cNvSpPr txBox="1"/>
            <p:nvPr/>
          </p:nvSpPr>
          <p:spPr>
            <a:xfrm>
              <a:off x="362275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Finding the correlation between columns and visualizing the data.</a:t>
              </a:r>
              <a:endParaRPr b="0" i="0" sz="13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1551365" y="1623834"/>
            <a:ext cx="2398946" cy="3346066"/>
            <a:chOff x="2739041" y="1189879"/>
            <a:chExt cx="3305700" cy="3482946"/>
          </a:xfrm>
        </p:grpSpPr>
        <p:sp>
          <p:nvSpPr>
            <p:cNvPr id="844" name="Google Shape;844;p21"/>
            <p:cNvSpPr/>
            <p:nvPr/>
          </p:nvSpPr>
          <p:spPr>
            <a:xfrm>
              <a:off x="2739041" y="1189879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2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45" name="Google Shape;845;p21"/>
            <p:cNvSpPr txBox="1"/>
            <p:nvPr/>
          </p:nvSpPr>
          <p:spPr>
            <a:xfrm>
              <a:off x="3361063" y="2057125"/>
              <a:ext cx="2236200" cy="26157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Cleaning the dataset by removing duplicate columns and handling missing values.</a:t>
              </a:r>
              <a:endParaRPr b="0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46" name="Google Shape;846;p21"/>
          <p:cNvGrpSpPr/>
          <p:nvPr/>
        </p:nvGrpSpPr>
        <p:grpSpPr>
          <a:xfrm>
            <a:off x="6651991" y="1623672"/>
            <a:ext cx="2263413" cy="3346166"/>
            <a:chOff x="5632317" y="1189775"/>
            <a:chExt cx="3305700" cy="3483050"/>
          </a:xfrm>
        </p:grpSpPr>
        <p:sp>
          <p:nvSpPr>
            <p:cNvPr id="847" name="Google Shape;847;p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5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48" name="Google Shape;848;p2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Fine tuning the model to increase the accuracy</a:t>
              </a:r>
              <a:endParaRPr b="0" i="0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22"/>
          <p:cNvSpPr txBox="1"/>
          <p:nvPr>
            <p:ph idx="4294967295" type="title"/>
          </p:nvPr>
        </p:nvSpPr>
        <p:spPr>
          <a:xfrm>
            <a:off x="729000" y="196775"/>
            <a:ext cx="76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RAW DATA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5" name="Google Shape;8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06" y="1144418"/>
            <a:ext cx="7595193" cy="346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23"/>
          <p:cNvSpPr txBox="1"/>
          <p:nvPr>
            <p:ph idx="4294967295" type="title"/>
          </p:nvPr>
        </p:nvSpPr>
        <p:spPr>
          <a:xfrm>
            <a:off x="729000" y="196775"/>
            <a:ext cx="768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INFO ABOUT DATASET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62" name="Google Shape;8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50" y="895175"/>
            <a:ext cx="5980425" cy="3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