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4" r:id="rId8"/>
  </p:sldIdLst>
  <p:sldSz cx="18288000" cy="10287000"/>
  <p:notesSz cx="6858000" cy="9144000"/>
  <p:embeddedFontLst>
    <p:embeddedFont>
      <p:font typeface="Prompt" pitchFamily="2" charset="-34"/>
      <p:regular r:id="rId9"/>
      <p:bold r:id="rId10"/>
      <p:italic r:id="rId11"/>
      <p:boldItalic r:id="rId12"/>
    </p:embeddedFont>
    <p:embeddedFont>
      <p:font typeface="Prompt Bold" pitchFamily="2" charset="-34"/>
      <p:regular r:id="rId13"/>
      <p:bold r:id="rId14"/>
    </p:embeddedFont>
    <p:embeddedFont>
      <p:font typeface="Staatliches" pitchFamily="2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10" autoAdjust="0"/>
  </p:normalViewPr>
  <p:slideViewPr>
    <p:cSldViewPr>
      <p:cViewPr varScale="1">
        <p:scale>
          <a:sx n="57" d="100"/>
          <a:sy n="57" d="100"/>
        </p:scale>
        <p:origin x="10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6.svg"/><Relationship Id="rId10" Type="http://schemas.openxmlformats.org/officeDocument/2006/relationships/image" Target="../media/image9.sv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666026" y="-3411992"/>
            <a:ext cx="10651239" cy="7047895"/>
          </a:xfrm>
          <a:custGeom>
            <a:avLst/>
            <a:gdLst/>
            <a:ahLst/>
            <a:cxnLst/>
            <a:rect l="l" t="t" r="r" b="b"/>
            <a:pathLst>
              <a:path w="10651239" h="7047895">
                <a:moveTo>
                  <a:pt x="0" y="0"/>
                </a:moveTo>
                <a:lnTo>
                  <a:pt x="10651239" y="0"/>
                </a:lnTo>
                <a:lnTo>
                  <a:pt x="10651239" y="7047895"/>
                </a:lnTo>
                <a:lnTo>
                  <a:pt x="0" y="70478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-3341726">
            <a:off x="9991796" y="1056159"/>
            <a:ext cx="10970501" cy="3324256"/>
            <a:chOff x="0" y="0"/>
            <a:chExt cx="1341176" cy="406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41176" cy="406400"/>
            </a:xfrm>
            <a:custGeom>
              <a:avLst/>
              <a:gdLst/>
              <a:ahLst/>
              <a:cxnLst/>
              <a:rect l="l" t="t" r="r" b="b"/>
              <a:pathLst>
                <a:path w="1341176" h="406400">
                  <a:moveTo>
                    <a:pt x="1137976" y="0"/>
                  </a:moveTo>
                  <a:cubicBezTo>
                    <a:pt x="1250200" y="0"/>
                    <a:pt x="1341176" y="90976"/>
                    <a:pt x="1341176" y="203200"/>
                  </a:cubicBezTo>
                  <a:cubicBezTo>
                    <a:pt x="1341176" y="315424"/>
                    <a:pt x="1250200" y="406400"/>
                    <a:pt x="113797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10876">
                    <a:alpha val="100000"/>
                  </a:srgbClr>
                </a:gs>
                <a:gs pos="100000">
                  <a:srgbClr val="CF428E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341176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7460911">
            <a:off x="7497409" y="8574135"/>
            <a:ext cx="10970501" cy="3324256"/>
            <a:chOff x="0" y="0"/>
            <a:chExt cx="1341176" cy="406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41176" cy="406400"/>
            </a:xfrm>
            <a:custGeom>
              <a:avLst/>
              <a:gdLst/>
              <a:ahLst/>
              <a:cxnLst/>
              <a:rect l="l" t="t" r="r" b="b"/>
              <a:pathLst>
                <a:path w="1341176" h="406400">
                  <a:moveTo>
                    <a:pt x="1137976" y="0"/>
                  </a:moveTo>
                  <a:cubicBezTo>
                    <a:pt x="1250200" y="0"/>
                    <a:pt x="1341176" y="90976"/>
                    <a:pt x="1341176" y="203200"/>
                  </a:cubicBezTo>
                  <a:cubicBezTo>
                    <a:pt x="1341176" y="315424"/>
                    <a:pt x="1250200" y="406400"/>
                    <a:pt x="113797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10876">
                    <a:alpha val="100000"/>
                  </a:srgbClr>
                </a:gs>
                <a:gs pos="100000">
                  <a:srgbClr val="CF428E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341176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7460911">
            <a:off x="8908261" y="2841718"/>
            <a:ext cx="12470946" cy="640070"/>
            <a:chOff x="0" y="0"/>
            <a:chExt cx="7918180" cy="4064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7918180" cy="406400"/>
            </a:xfrm>
            <a:custGeom>
              <a:avLst/>
              <a:gdLst/>
              <a:ahLst/>
              <a:cxnLst/>
              <a:rect l="l" t="t" r="r" b="b"/>
              <a:pathLst>
                <a:path w="7918180" h="406400">
                  <a:moveTo>
                    <a:pt x="7714980" y="0"/>
                  </a:moveTo>
                  <a:cubicBezTo>
                    <a:pt x="7827204" y="0"/>
                    <a:pt x="7918180" y="90976"/>
                    <a:pt x="7918180" y="203200"/>
                  </a:cubicBezTo>
                  <a:cubicBezTo>
                    <a:pt x="7918180" y="315424"/>
                    <a:pt x="7827204" y="406400"/>
                    <a:pt x="771498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10876">
                    <a:alpha val="100000"/>
                  </a:srgbClr>
                </a:gs>
                <a:gs pos="100000">
                  <a:srgbClr val="CF428E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791818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3372434">
            <a:off x="13824800" y="7866123"/>
            <a:ext cx="6456766" cy="640070"/>
            <a:chOff x="0" y="0"/>
            <a:chExt cx="4099595" cy="4064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099596" cy="406400"/>
            </a:xfrm>
            <a:custGeom>
              <a:avLst/>
              <a:gdLst/>
              <a:ahLst/>
              <a:cxnLst/>
              <a:rect l="l" t="t" r="r" b="b"/>
              <a:pathLst>
                <a:path w="4099596" h="406400">
                  <a:moveTo>
                    <a:pt x="3896396" y="0"/>
                  </a:moveTo>
                  <a:cubicBezTo>
                    <a:pt x="4008620" y="0"/>
                    <a:pt x="4099596" y="90976"/>
                    <a:pt x="4099596" y="203200"/>
                  </a:cubicBezTo>
                  <a:cubicBezTo>
                    <a:pt x="4099596" y="315424"/>
                    <a:pt x="4008620" y="406400"/>
                    <a:pt x="389639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10876">
                    <a:alpha val="100000"/>
                  </a:srgbClr>
                </a:gs>
                <a:gs pos="100000">
                  <a:srgbClr val="CF428E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4099595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3332746">
            <a:off x="8670334" y="6731565"/>
            <a:ext cx="6157566" cy="330162"/>
            <a:chOff x="0" y="0"/>
            <a:chExt cx="7579405" cy="4064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7579406" cy="406400"/>
            </a:xfrm>
            <a:custGeom>
              <a:avLst/>
              <a:gdLst/>
              <a:ahLst/>
              <a:cxnLst/>
              <a:rect l="l" t="t" r="r" b="b"/>
              <a:pathLst>
                <a:path w="7579406" h="406400">
                  <a:moveTo>
                    <a:pt x="7376206" y="0"/>
                  </a:moveTo>
                  <a:cubicBezTo>
                    <a:pt x="7488430" y="0"/>
                    <a:pt x="7579406" y="90976"/>
                    <a:pt x="7579406" y="203200"/>
                  </a:cubicBezTo>
                  <a:cubicBezTo>
                    <a:pt x="7579406" y="315424"/>
                    <a:pt x="7488430" y="406400"/>
                    <a:pt x="737620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10876">
                    <a:alpha val="100000"/>
                  </a:srgbClr>
                </a:gs>
                <a:gs pos="100000">
                  <a:srgbClr val="CF428E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7579405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3332746">
            <a:off x="15175166" y="3388918"/>
            <a:ext cx="4423383" cy="330162"/>
            <a:chOff x="0" y="0"/>
            <a:chExt cx="5444784" cy="4064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5444784" cy="406400"/>
            </a:xfrm>
            <a:custGeom>
              <a:avLst/>
              <a:gdLst/>
              <a:ahLst/>
              <a:cxnLst/>
              <a:rect l="l" t="t" r="r" b="b"/>
              <a:pathLst>
                <a:path w="5444784" h="406400">
                  <a:moveTo>
                    <a:pt x="5241584" y="0"/>
                  </a:moveTo>
                  <a:cubicBezTo>
                    <a:pt x="5353808" y="0"/>
                    <a:pt x="5444784" y="90976"/>
                    <a:pt x="5444784" y="203200"/>
                  </a:cubicBezTo>
                  <a:cubicBezTo>
                    <a:pt x="5444784" y="315424"/>
                    <a:pt x="5353808" y="406400"/>
                    <a:pt x="524158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10876">
                    <a:alpha val="100000"/>
                  </a:srgbClr>
                </a:gs>
                <a:gs pos="100000">
                  <a:srgbClr val="CF428E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5444784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7537015">
            <a:off x="4862389" y="11755563"/>
            <a:ext cx="8286624" cy="493808"/>
            <a:chOff x="0" y="0"/>
            <a:chExt cx="6819820" cy="406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819820" cy="406400"/>
            </a:xfrm>
            <a:custGeom>
              <a:avLst/>
              <a:gdLst/>
              <a:ahLst/>
              <a:cxnLst/>
              <a:rect l="l" t="t" r="r" b="b"/>
              <a:pathLst>
                <a:path w="6819820" h="406400">
                  <a:moveTo>
                    <a:pt x="6616620" y="0"/>
                  </a:moveTo>
                  <a:cubicBezTo>
                    <a:pt x="6728844" y="0"/>
                    <a:pt x="6819820" y="90976"/>
                    <a:pt x="6819820" y="203200"/>
                  </a:cubicBezTo>
                  <a:cubicBezTo>
                    <a:pt x="6819820" y="315424"/>
                    <a:pt x="6728844" y="406400"/>
                    <a:pt x="661662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10876">
                    <a:alpha val="100000"/>
                  </a:srgbClr>
                </a:gs>
                <a:gs pos="100000">
                  <a:srgbClr val="CF428E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681982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7537015">
            <a:off x="14268186" y="3983821"/>
            <a:ext cx="7257962" cy="1297936"/>
            <a:chOff x="0" y="0"/>
            <a:chExt cx="2272559" cy="4064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2272559" cy="406400"/>
            </a:xfrm>
            <a:custGeom>
              <a:avLst/>
              <a:gdLst/>
              <a:ahLst/>
              <a:cxnLst/>
              <a:rect l="l" t="t" r="r" b="b"/>
              <a:pathLst>
                <a:path w="2272559" h="406400">
                  <a:moveTo>
                    <a:pt x="2069359" y="0"/>
                  </a:moveTo>
                  <a:cubicBezTo>
                    <a:pt x="2181583" y="0"/>
                    <a:pt x="2272559" y="90976"/>
                    <a:pt x="2272559" y="203200"/>
                  </a:cubicBezTo>
                  <a:cubicBezTo>
                    <a:pt x="2272559" y="315424"/>
                    <a:pt x="2181583" y="406400"/>
                    <a:pt x="206935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10876">
                    <a:alpha val="100000"/>
                  </a:srgbClr>
                </a:gs>
                <a:gs pos="100000">
                  <a:srgbClr val="CF428E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2272559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7537015">
            <a:off x="12360970" y="-1258720"/>
            <a:ext cx="7257962" cy="1297936"/>
            <a:chOff x="0" y="0"/>
            <a:chExt cx="2272559" cy="4064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2272559" cy="406400"/>
            </a:xfrm>
            <a:custGeom>
              <a:avLst/>
              <a:gdLst/>
              <a:ahLst/>
              <a:cxnLst/>
              <a:rect l="l" t="t" r="r" b="b"/>
              <a:pathLst>
                <a:path w="2272559" h="406400">
                  <a:moveTo>
                    <a:pt x="2069359" y="0"/>
                  </a:moveTo>
                  <a:cubicBezTo>
                    <a:pt x="2181583" y="0"/>
                    <a:pt x="2272559" y="90976"/>
                    <a:pt x="2272559" y="203200"/>
                  </a:cubicBezTo>
                  <a:cubicBezTo>
                    <a:pt x="2272559" y="315424"/>
                    <a:pt x="2181583" y="406400"/>
                    <a:pt x="206935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10876">
                    <a:alpha val="100000"/>
                  </a:srgbClr>
                </a:gs>
                <a:gs pos="100000">
                  <a:srgbClr val="CF428E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2272559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 rot="-3355945">
            <a:off x="12131439" y="7237756"/>
            <a:ext cx="3845554" cy="895026"/>
            <a:chOff x="0" y="0"/>
            <a:chExt cx="1746131" cy="4064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746131" cy="406400"/>
            </a:xfrm>
            <a:custGeom>
              <a:avLst/>
              <a:gdLst/>
              <a:ahLst/>
              <a:cxnLst/>
              <a:rect l="l" t="t" r="r" b="b"/>
              <a:pathLst>
                <a:path w="1746131" h="406400">
                  <a:moveTo>
                    <a:pt x="1542931" y="0"/>
                  </a:moveTo>
                  <a:cubicBezTo>
                    <a:pt x="1655156" y="0"/>
                    <a:pt x="1746131" y="90976"/>
                    <a:pt x="1746131" y="203200"/>
                  </a:cubicBezTo>
                  <a:cubicBezTo>
                    <a:pt x="1746131" y="315424"/>
                    <a:pt x="1655156" y="406400"/>
                    <a:pt x="154293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10876">
                    <a:alpha val="100000"/>
                  </a:srgbClr>
                </a:gs>
                <a:gs pos="100000">
                  <a:srgbClr val="CF428E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1746131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 rot="-3233516">
            <a:off x="14187107" y="9760099"/>
            <a:ext cx="303218" cy="303218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 rot="-3233516">
            <a:off x="14466456" y="9377129"/>
            <a:ext cx="303218" cy="303218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 rot="-3233516">
            <a:off x="14745805" y="8994159"/>
            <a:ext cx="303218" cy="303218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3" name="Group 43"/>
          <p:cNvGrpSpPr/>
          <p:nvPr/>
        </p:nvGrpSpPr>
        <p:grpSpPr>
          <a:xfrm rot="-3233516">
            <a:off x="14364757" y="1260061"/>
            <a:ext cx="303218" cy="303218"/>
            <a:chOff x="0" y="0"/>
            <a:chExt cx="812800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5" name="TextBox 4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6" name="Group 46"/>
          <p:cNvGrpSpPr/>
          <p:nvPr/>
        </p:nvGrpSpPr>
        <p:grpSpPr>
          <a:xfrm rot="-3233516">
            <a:off x="14644107" y="877091"/>
            <a:ext cx="303218" cy="303218"/>
            <a:chOff x="0" y="0"/>
            <a:chExt cx="812800" cy="8128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9" name="Group 49"/>
          <p:cNvGrpSpPr/>
          <p:nvPr/>
        </p:nvGrpSpPr>
        <p:grpSpPr>
          <a:xfrm rot="-3233516">
            <a:off x="14923456" y="494121"/>
            <a:ext cx="303218" cy="303218"/>
            <a:chOff x="0" y="0"/>
            <a:chExt cx="812800" cy="81280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1" name="TextBox 5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2" name="TextBox 52"/>
          <p:cNvSpPr txBox="1"/>
          <p:nvPr/>
        </p:nvSpPr>
        <p:spPr>
          <a:xfrm>
            <a:off x="1028700" y="2657890"/>
            <a:ext cx="9488599" cy="2934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>
                <a:solidFill>
                  <a:srgbClr val="610876"/>
                </a:solidFill>
                <a:latin typeface="Staatliches"/>
                <a:ea typeface="Staatliches"/>
                <a:cs typeface="Staatliches"/>
                <a:sym typeface="Staatliches"/>
              </a:rPr>
              <a:t>AI-POWERED RESUMES THAT GET NOTICED</a:t>
            </a:r>
          </a:p>
          <a:p>
            <a:pPr algn="l">
              <a:lnSpc>
                <a:spcPts val="7840"/>
              </a:lnSpc>
              <a:spcBef>
                <a:spcPct val="0"/>
              </a:spcBef>
            </a:pPr>
            <a:endParaRPr lang="en-US" sz="5600">
              <a:solidFill>
                <a:srgbClr val="610876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3" name="TextBox 53"/>
          <p:cNvSpPr txBox="1"/>
          <p:nvPr/>
        </p:nvSpPr>
        <p:spPr>
          <a:xfrm>
            <a:off x="1028700" y="4528014"/>
            <a:ext cx="8678982" cy="1699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rPr>
              <a:t>SOLVING RESUME REJECTION WITH</a:t>
            </a:r>
          </a:p>
          <a:p>
            <a:pPr algn="l">
              <a:lnSpc>
                <a:spcPts val="4032"/>
              </a:lnSpc>
            </a:pPr>
            <a:endParaRPr lang="en-US" sz="5600">
              <a:solidFill>
                <a:srgbClr val="000000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54" name="TextBox 54"/>
          <p:cNvSpPr txBox="1"/>
          <p:nvPr/>
        </p:nvSpPr>
        <p:spPr>
          <a:xfrm>
            <a:off x="1028700" y="5575846"/>
            <a:ext cx="9198715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>
                <a:solidFill>
                  <a:srgbClr val="610876"/>
                </a:solidFill>
                <a:latin typeface="Staatliches"/>
                <a:ea typeface="Staatliches"/>
                <a:cs typeface="Staatliches"/>
                <a:sym typeface="Staatliches"/>
              </a:rPr>
              <a:t>RESUMATIC</a:t>
            </a:r>
          </a:p>
        </p:txBody>
      </p:sp>
      <p:sp>
        <p:nvSpPr>
          <p:cNvPr id="55" name="Freeform 55"/>
          <p:cNvSpPr/>
          <p:nvPr/>
        </p:nvSpPr>
        <p:spPr>
          <a:xfrm>
            <a:off x="10196269" y="1304751"/>
            <a:ext cx="7861232" cy="7813358"/>
          </a:xfrm>
          <a:custGeom>
            <a:avLst/>
            <a:gdLst/>
            <a:ahLst/>
            <a:cxnLst/>
            <a:rect l="l" t="t" r="r" b="b"/>
            <a:pathLst>
              <a:path w="7861232" h="7813358">
                <a:moveTo>
                  <a:pt x="0" y="0"/>
                </a:moveTo>
                <a:lnTo>
                  <a:pt x="7861232" y="0"/>
                </a:lnTo>
                <a:lnTo>
                  <a:pt x="7861232" y="7813357"/>
                </a:lnTo>
                <a:lnTo>
                  <a:pt x="0" y="78133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486"/>
            </a:stretch>
          </a:blipFill>
        </p:spPr>
      </p:sp>
      <p:sp>
        <p:nvSpPr>
          <p:cNvPr id="56" name="Freeform 56"/>
          <p:cNvSpPr/>
          <p:nvPr/>
        </p:nvSpPr>
        <p:spPr>
          <a:xfrm rot="5400000">
            <a:off x="11768533" y="896711"/>
            <a:ext cx="4716704" cy="6671452"/>
          </a:xfrm>
          <a:custGeom>
            <a:avLst/>
            <a:gdLst/>
            <a:ahLst/>
            <a:cxnLst/>
            <a:rect l="l" t="t" r="r" b="b"/>
            <a:pathLst>
              <a:path w="4716704" h="6671452">
                <a:moveTo>
                  <a:pt x="0" y="0"/>
                </a:moveTo>
                <a:lnTo>
                  <a:pt x="4716704" y="0"/>
                </a:lnTo>
                <a:lnTo>
                  <a:pt x="4716704" y="6671451"/>
                </a:lnTo>
                <a:lnTo>
                  <a:pt x="0" y="66714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r="-41443"/>
            </a:stretch>
          </a:blipFill>
        </p:spPr>
      </p:sp>
      <p:grpSp>
        <p:nvGrpSpPr>
          <p:cNvPr id="57" name="Group 57"/>
          <p:cNvGrpSpPr/>
          <p:nvPr/>
        </p:nvGrpSpPr>
        <p:grpSpPr>
          <a:xfrm>
            <a:off x="10993339" y="2049190"/>
            <a:ext cx="6267092" cy="6267092"/>
            <a:chOff x="0" y="0"/>
            <a:chExt cx="812800" cy="812800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8"/>
              <a:stretch>
                <a:fillRect t="-16747" b="-16747"/>
              </a:stretch>
            </a:blipFill>
            <a:ln w="190500" cap="sq">
              <a:gradFill>
                <a:gsLst>
                  <a:gs pos="0">
                    <a:srgbClr val="CF428E">
                      <a:alpha val="100000"/>
                    </a:srgbClr>
                  </a:gs>
                  <a:gs pos="100000">
                    <a:srgbClr val="610876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</p:grpSp>
      <p:sp>
        <p:nvSpPr>
          <p:cNvPr id="59" name="TextBox 59"/>
          <p:cNvSpPr txBox="1"/>
          <p:nvPr/>
        </p:nvSpPr>
        <p:spPr>
          <a:xfrm>
            <a:off x="1028700" y="8006807"/>
            <a:ext cx="8270147" cy="2223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 b="1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rPr>
              <a:t>Presented by: Suleiman Abdulkadir</a:t>
            </a:r>
          </a:p>
          <a:p>
            <a:pPr algn="just">
              <a:lnSpc>
                <a:spcPts val="4480"/>
              </a:lnSpc>
            </a:pPr>
            <a:r>
              <a:rPr lang="en-US" sz="3200" b="1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rPr>
              <a:t>Fellow ID: FE/23/22599501</a:t>
            </a:r>
          </a:p>
          <a:p>
            <a:pPr algn="just">
              <a:lnSpc>
                <a:spcPts val="4480"/>
              </a:lnSpc>
            </a:pPr>
            <a:r>
              <a:rPr lang="en-US" sz="3200" b="1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rPr>
              <a:t>Cohort 3</a:t>
            </a:r>
          </a:p>
          <a:p>
            <a:pPr algn="just">
              <a:lnSpc>
                <a:spcPts val="4480"/>
              </a:lnSpc>
              <a:spcBef>
                <a:spcPct val="0"/>
              </a:spcBef>
            </a:pPr>
            <a:endParaRPr lang="en-US" sz="3200" b="1">
              <a:solidFill>
                <a:srgbClr val="000000"/>
              </a:solidFill>
              <a:latin typeface="Prompt Bold"/>
              <a:ea typeface="Prompt Bold"/>
              <a:cs typeface="Prompt Bold"/>
              <a:sym typeface="Prompt Bold"/>
            </a:endParaRPr>
          </a:p>
        </p:txBody>
      </p:sp>
      <p:sp>
        <p:nvSpPr>
          <p:cNvPr id="60" name="TextBox 60"/>
          <p:cNvSpPr txBox="1"/>
          <p:nvPr/>
        </p:nvSpPr>
        <p:spPr>
          <a:xfrm>
            <a:off x="1028700" y="1393466"/>
            <a:ext cx="11400548" cy="1019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7"/>
              </a:lnSpc>
            </a:pPr>
            <a:r>
              <a:rPr lang="en-US" sz="3381" b="1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rPr>
              <a:t>AI-POWERED RESUMES THAT GET NOTICED. THE RESUMATIC STORY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6552911">
            <a:off x="-1920350" y="-2495248"/>
            <a:ext cx="10651239" cy="7047895"/>
          </a:xfrm>
          <a:custGeom>
            <a:avLst/>
            <a:gdLst/>
            <a:ahLst/>
            <a:cxnLst/>
            <a:rect l="l" t="t" r="r" b="b"/>
            <a:pathLst>
              <a:path w="10651239" h="7047895">
                <a:moveTo>
                  <a:pt x="0" y="0"/>
                </a:moveTo>
                <a:lnTo>
                  <a:pt x="10651239" y="0"/>
                </a:lnTo>
                <a:lnTo>
                  <a:pt x="10651239" y="7047896"/>
                </a:lnTo>
                <a:lnTo>
                  <a:pt x="0" y="70478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3550914"/>
            <a:ext cx="16433906" cy="1420904"/>
            <a:chOff x="0" y="0"/>
            <a:chExt cx="4328272" cy="37423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328271" cy="374230"/>
            </a:xfrm>
            <a:custGeom>
              <a:avLst/>
              <a:gdLst/>
              <a:ahLst/>
              <a:cxnLst/>
              <a:rect l="l" t="t" r="r" b="b"/>
              <a:pathLst>
                <a:path w="4328271" h="374230">
                  <a:moveTo>
                    <a:pt x="12720" y="0"/>
                  </a:moveTo>
                  <a:lnTo>
                    <a:pt x="4315552" y="0"/>
                  </a:lnTo>
                  <a:cubicBezTo>
                    <a:pt x="4318926" y="0"/>
                    <a:pt x="4322161" y="1340"/>
                    <a:pt x="4324546" y="3725"/>
                  </a:cubicBezTo>
                  <a:cubicBezTo>
                    <a:pt x="4326931" y="6111"/>
                    <a:pt x="4328271" y="9346"/>
                    <a:pt x="4328271" y="12720"/>
                  </a:cubicBezTo>
                  <a:lnTo>
                    <a:pt x="4328271" y="361510"/>
                  </a:lnTo>
                  <a:cubicBezTo>
                    <a:pt x="4328271" y="368535"/>
                    <a:pt x="4322577" y="374230"/>
                    <a:pt x="4315552" y="374230"/>
                  </a:cubicBezTo>
                  <a:lnTo>
                    <a:pt x="12720" y="374230"/>
                  </a:lnTo>
                  <a:cubicBezTo>
                    <a:pt x="5695" y="374230"/>
                    <a:pt x="0" y="368535"/>
                    <a:pt x="0" y="361510"/>
                  </a:cubicBezTo>
                  <a:lnTo>
                    <a:pt x="0" y="12720"/>
                  </a:lnTo>
                  <a:cubicBezTo>
                    <a:pt x="0" y="5695"/>
                    <a:pt x="5695" y="0"/>
                    <a:pt x="1272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F428E">
                    <a:alpha val="100000"/>
                  </a:srgbClr>
                </a:gs>
                <a:gs pos="100000">
                  <a:srgbClr val="610876">
                    <a:alpha val="100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328272" cy="4123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866775"/>
            <a:ext cx="14053103" cy="137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610876"/>
                </a:solidFill>
                <a:latin typeface="Staatliches"/>
                <a:ea typeface="Staatliches"/>
                <a:cs typeface="Staatliches"/>
                <a:sym typeface="Staatliches"/>
              </a:rPr>
              <a:t>The Resume Struggle in Africa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53852" y="3700979"/>
            <a:ext cx="14999402" cy="1471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Prompt"/>
                <a:ea typeface="Prompt"/>
                <a:cs typeface="Prompt"/>
                <a:sym typeface="Prompt"/>
              </a:rPr>
              <a:t>Many students and job seekers across Nigeria and Africa face repeated rejections in the job market due to poorly structured resumes that don’t meet hiring standards.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FFFFFF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249174" y="5702343"/>
            <a:ext cx="6451005" cy="2194925"/>
            <a:chOff x="0" y="0"/>
            <a:chExt cx="8601340" cy="292656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87931" cy="544532"/>
            </a:xfrm>
            <a:custGeom>
              <a:avLst/>
              <a:gdLst/>
              <a:ahLst/>
              <a:cxnLst/>
              <a:rect l="l" t="t" r="r" b="b"/>
              <a:pathLst>
                <a:path w="587931" h="544532">
                  <a:moveTo>
                    <a:pt x="0" y="0"/>
                  </a:moveTo>
                  <a:lnTo>
                    <a:pt x="587931" y="0"/>
                  </a:lnTo>
                  <a:lnTo>
                    <a:pt x="587931" y="544532"/>
                  </a:lnTo>
                  <a:lnTo>
                    <a:pt x="0" y="5445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TextBox 11"/>
            <p:cNvSpPr txBox="1"/>
            <p:nvPr/>
          </p:nvSpPr>
          <p:spPr>
            <a:xfrm>
              <a:off x="854970" y="40491"/>
              <a:ext cx="7746370" cy="2886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79"/>
                </a:lnSpc>
              </a:pPr>
              <a:r>
                <a:rPr lang="en-US" sz="2399" b="1">
                  <a:solidFill>
                    <a:srgbClr val="000000"/>
                  </a:solidFill>
                  <a:latin typeface="Prompt Bold"/>
                  <a:ea typeface="Prompt Bold"/>
                  <a:cs typeface="Prompt Bold"/>
                  <a:sym typeface="Prompt Bold"/>
                </a:rPr>
                <a:t>BASED ON RECENT RECRUITMENT DATA, OVER 70% OF RESUMES ARE REJECTED BY AUTOMATED SYSTEMS BEFORE EVER REACHING A HUMAN RECRUITER.</a:t>
              </a:r>
            </a:p>
            <a:p>
              <a:pPr algn="l">
                <a:lnSpc>
                  <a:spcPts val="2879"/>
                </a:lnSpc>
              </a:pPr>
              <a:endParaRPr lang="en-US" sz="2399" b="1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953553" y="6108341"/>
            <a:ext cx="7342155" cy="1109075"/>
            <a:chOff x="0" y="0"/>
            <a:chExt cx="9789540" cy="147876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87931" cy="544532"/>
            </a:xfrm>
            <a:custGeom>
              <a:avLst/>
              <a:gdLst/>
              <a:ahLst/>
              <a:cxnLst/>
              <a:rect l="l" t="t" r="r" b="b"/>
              <a:pathLst>
                <a:path w="587931" h="544532">
                  <a:moveTo>
                    <a:pt x="0" y="0"/>
                  </a:moveTo>
                  <a:lnTo>
                    <a:pt x="587931" y="0"/>
                  </a:lnTo>
                  <a:lnTo>
                    <a:pt x="587931" y="544532"/>
                  </a:lnTo>
                  <a:lnTo>
                    <a:pt x="0" y="5445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TextBox 14"/>
            <p:cNvSpPr txBox="1"/>
            <p:nvPr/>
          </p:nvSpPr>
          <p:spPr>
            <a:xfrm>
              <a:off x="854970" y="40491"/>
              <a:ext cx="8934569" cy="1438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79"/>
                </a:lnSpc>
              </a:pPr>
              <a:r>
                <a:rPr lang="en-US" sz="2399" b="1">
                  <a:solidFill>
                    <a:srgbClr val="000000"/>
                  </a:solidFill>
                  <a:latin typeface="Prompt Bold"/>
                  <a:ea typeface="Prompt Bold"/>
                  <a:cs typeface="Prompt Bold"/>
                  <a:sym typeface="Prompt Bold"/>
                </a:rPr>
                <a:t>STUDENTS LACK GUIDANCE AND EXPOSURE TO HIRING TECH LIKE ATS.</a:t>
              </a:r>
            </a:p>
            <a:p>
              <a:pPr algn="l">
                <a:lnSpc>
                  <a:spcPts val="2879"/>
                </a:lnSpc>
              </a:pPr>
              <a:endParaRPr lang="en-US" sz="2399" b="1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28700" y="7767270"/>
            <a:ext cx="7342155" cy="747125"/>
            <a:chOff x="0" y="0"/>
            <a:chExt cx="9789540" cy="99616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87931" cy="544532"/>
            </a:xfrm>
            <a:custGeom>
              <a:avLst/>
              <a:gdLst/>
              <a:ahLst/>
              <a:cxnLst/>
              <a:rect l="l" t="t" r="r" b="b"/>
              <a:pathLst>
                <a:path w="587931" h="544532">
                  <a:moveTo>
                    <a:pt x="0" y="0"/>
                  </a:moveTo>
                  <a:lnTo>
                    <a:pt x="587931" y="0"/>
                  </a:lnTo>
                  <a:lnTo>
                    <a:pt x="587931" y="544532"/>
                  </a:lnTo>
                  <a:lnTo>
                    <a:pt x="0" y="5445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TextBox 17"/>
            <p:cNvSpPr txBox="1"/>
            <p:nvPr/>
          </p:nvSpPr>
          <p:spPr>
            <a:xfrm>
              <a:off x="854970" y="40491"/>
              <a:ext cx="8934569" cy="9556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79"/>
                </a:lnSpc>
              </a:pPr>
              <a:r>
                <a:rPr lang="en-US" sz="2399" b="1">
                  <a:solidFill>
                    <a:srgbClr val="000000"/>
                  </a:solidFill>
                  <a:latin typeface="Prompt Bold"/>
                  <a:ea typeface="Prompt Bold"/>
                  <a:cs typeface="Prompt Bold"/>
                  <a:sym typeface="Prompt Bold"/>
                </a:rPr>
                <a:t>HIGH COSTS OF PREMIUM RESUME SERVICES.</a:t>
              </a:r>
            </a:p>
            <a:p>
              <a:pPr algn="l">
                <a:lnSpc>
                  <a:spcPts val="2879"/>
                </a:lnSpc>
              </a:pPr>
              <a:endParaRPr lang="en-US" sz="2399" b="1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28700" y="8514394"/>
            <a:ext cx="7342155" cy="1109075"/>
            <a:chOff x="0" y="0"/>
            <a:chExt cx="9789540" cy="147876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87931" cy="544532"/>
            </a:xfrm>
            <a:custGeom>
              <a:avLst/>
              <a:gdLst/>
              <a:ahLst/>
              <a:cxnLst/>
              <a:rect l="l" t="t" r="r" b="b"/>
              <a:pathLst>
                <a:path w="587931" h="544532">
                  <a:moveTo>
                    <a:pt x="0" y="0"/>
                  </a:moveTo>
                  <a:lnTo>
                    <a:pt x="587931" y="0"/>
                  </a:lnTo>
                  <a:lnTo>
                    <a:pt x="587931" y="544532"/>
                  </a:lnTo>
                  <a:lnTo>
                    <a:pt x="0" y="5445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TextBox 20"/>
            <p:cNvSpPr txBox="1"/>
            <p:nvPr/>
          </p:nvSpPr>
          <p:spPr>
            <a:xfrm>
              <a:off x="854970" y="40491"/>
              <a:ext cx="8934569" cy="1438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79"/>
                </a:lnSpc>
              </a:pPr>
              <a:r>
                <a:rPr lang="en-US" sz="2399" b="1">
                  <a:solidFill>
                    <a:srgbClr val="000000"/>
                  </a:solidFill>
                  <a:latin typeface="Prompt Bold"/>
                  <a:ea typeface="Prompt Bold"/>
                  <a:cs typeface="Prompt Bold"/>
                  <a:sym typeface="Prompt Bold"/>
                </a:rPr>
                <a:t>LACK OF ACCESS TO QUALITY RESUME TOOLS.</a:t>
              </a:r>
            </a:p>
            <a:p>
              <a:pPr algn="l">
                <a:lnSpc>
                  <a:spcPts val="2879"/>
                </a:lnSpc>
              </a:pPr>
              <a:endParaRPr lang="en-US" sz="2399" b="1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6552911">
            <a:off x="-1920350" y="-2495248"/>
            <a:ext cx="10651239" cy="7047895"/>
          </a:xfrm>
          <a:custGeom>
            <a:avLst/>
            <a:gdLst/>
            <a:ahLst/>
            <a:cxnLst/>
            <a:rect l="l" t="t" r="r" b="b"/>
            <a:pathLst>
              <a:path w="10651239" h="7047895">
                <a:moveTo>
                  <a:pt x="0" y="0"/>
                </a:moveTo>
                <a:lnTo>
                  <a:pt x="10651239" y="0"/>
                </a:lnTo>
                <a:lnTo>
                  <a:pt x="10651239" y="7047896"/>
                </a:lnTo>
                <a:lnTo>
                  <a:pt x="0" y="70478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3550914"/>
            <a:ext cx="16433906" cy="1420904"/>
            <a:chOff x="0" y="0"/>
            <a:chExt cx="4328272" cy="37423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328271" cy="374230"/>
            </a:xfrm>
            <a:custGeom>
              <a:avLst/>
              <a:gdLst/>
              <a:ahLst/>
              <a:cxnLst/>
              <a:rect l="l" t="t" r="r" b="b"/>
              <a:pathLst>
                <a:path w="4328271" h="374230">
                  <a:moveTo>
                    <a:pt x="12720" y="0"/>
                  </a:moveTo>
                  <a:lnTo>
                    <a:pt x="4315552" y="0"/>
                  </a:lnTo>
                  <a:cubicBezTo>
                    <a:pt x="4318926" y="0"/>
                    <a:pt x="4322161" y="1340"/>
                    <a:pt x="4324546" y="3725"/>
                  </a:cubicBezTo>
                  <a:cubicBezTo>
                    <a:pt x="4326931" y="6111"/>
                    <a:pt x="4328271" y="9346"/>
                    <a:pt x="4328271" y="12720"/>
                  </a:cubicBezTo>
                  <a:lnTo>
                    <a:pt x="4328271" y="361510"/>
                  </a:lnTo>
                  <a:cubicBezTo>
                    <a:pt x="4328271" y="368535"/>
                    <a:pt x="4322577" y="374230"/>
                    <a:pt x="4315552" y="374230"/>
                  </a:cubicBezTo>
                  <a:lnTo>
                    <a:pt x="12720" y="374230"/>
                  </a:lnTo>
                  <a:cubicBezTo>
                    <a:pt x="5695" y="374230"/>
                    <a:pt x="0" y="368535"/>
                    <a:pt x="0" y="361510"/>
                  </a:cubicBezTo>
                  <a:lnTo>
                    <a:pt x="0" y="12720"/>
                  </a:lnTo>
                  <a:cubicBezTo>
                    <a:pt x="0" y="5695"/>
                    <a:pt x="5695" y="0"/>
                    <a:pt x="1272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F428E">
                    <a:alpha val="100000"/>
                  </a:srgbClr>
                </a:gs>
                <a:gs pos="100000">
                  <a:srgbClr val="610876">
                    <a:alpha val="100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328272" cy="4123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866775"/>
            <a:ext cx="14053103" cy="137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610876"/>
                </a:solidFill>
                <a:latin typeface="Staatliches"/>
                <a:ea typeface="Staatliches"/>
                <a:cs typeface="Staatliches"/>
                <a:sym typeface="Staatliches"/>
              </a:rPr>
              <a:t>Why Resumes Get Rejected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53852" y="3700979"/>
            <a:ext cx="14999402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Prompt"/>
                <a:ea typeface="Prompt"/>
                <a:cs typeface="Prompt"/>
                <a:sym typeface="Prompt"/>
              </a:rPr>
              <a:t>Key Mistakes Job Seekers Make: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FFFFFF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249174" y="5702343"/>
            <a:ext cx="6451005" cy="1109075"/>
            <a:chOff x="0" y="0"/>
            <a:chExt cx="8601340" cy="147876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87931" cy="544532"/>
            </a:xfrm>
            <a:custGeom>
              <a:avLst/>
              <a:gdLst/>
              <a:ahLst/>
              <a:cxnLst/>
              <a:rect l="l" t="t" r="r" b="b"/>
              <a:pathLst>
                <a:path w="587931" h="544532">
                  <a:moveTo>
                    <a:pt x="0" y="0"/>
                  </a:moveTo>
                  <a:lnTo>
                    <a:pt x="587931" y="0"/>
                  </a:lnTo>
                  <a:lnTo>
                    <a:pt x="587931" y="544532"/>
                  </a:lnTo>
                  <a:lnTo>
                    <a:pt x="0" y="5445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TextBox 11"/>
            <p:cNvSpPr txBox="1"/>
            <p:nvPr/>
          </p:nvSpPr>
          <p:spPr>
            <a:xfrm>
              <a:off x="854970" y="40491"/>
              <a:ext cx="7746370" cy="1438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79"/>
                </a:lnSpc>
              </a:pPr>
              <a:r>
                <a:rPr lang="en-US" sz="2399" b="1">
                  <a:solidFill>
                    <a:srgbClr val="000000"/>
                  </a:solidFill>
                  <a:latin typeface="Prompt Bold"/>
                  <a:ea typeface="Prompt Bold"/>
                  <a:cs typeface="Prompt Bold"/>
                  <a:sym typeface="Prompt Bold"/>
                </a:rPr>
                <a:t>USING THE SAME RESUME FOR EVERY JOB.</a:t>
              </a:r>
            </a:p>
            <a:p>
              <a:pPr algn="l">
                <a:lnSpc>
                  <a:spcPts val="2879"/>
                </a:lnSpc>
              </a:pPr>
              <a:endParaRPr lang="en-US" sz="2399" b="1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953553" y="5734779"/>
            <a:ext cx="7342155" cy="1109075"/>
            <a:chOff x="0" y="0"/>
            <a:chExt cx="9789540" cy="147876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87931" cy="544532"/>
            </a:xfrm>
            <a:custGeom>
              <a:avLst/>
              <a:gdLst/>
              <a:ahLst/>
              <a:cxnLst/>
              <a:rect l="l" t="t" r="r" b="b"/>
              <a:pathLst>
                <a:path w="587931" h="544532">
                  <a:moveTo>
                    <a:pt x="0" y="0"/>
                  </a:moveTo>
                  <a:lnTo>
                    <a:pt x="587931" y="0"/>
                  </a:lnTo>
                  <a:lnTo>
                    <a:pt x="587931" y="544532"/>
                  </a:lnTo>
                  <a:lnTo>
                    <a:pt x="0" y="5445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TextBox 14"/>
            <p:cNvSpPr txBox="1"/>
            <p:nvPr/>
          </p:nvSpPr>
          <p:spPr>
            <a:xfrm>
              <a:off x="854970" y="40491"/>
              <a:ext cx="8934569" cy="1438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79"/>
                </a:lnSpc>
              </a:pPr>
              <a:r>
                <a:rPr lang="en-US" sz="2399" b="1">
                  <a:solidFill>
                    <a:srgbClr val="000000"/>
                  </a:solidFill>
                  <a:latin typeface="Prompt Bold"/>
                  <a:ea typeface="Prompt Bold"/>
                  <a:cs typeface="Prompt Bold"/>
                  <a:sym typeface="Prompt Bold"/>
                </a:rPr>
                <a:t>STUDENTS LACK GUIDANCE AND EXPOSURE TO HIRING TECH LIKE ATS.</a:t>
              </a:r>
            </a:p>
            <a:p>
              <a:pPr algn="l">
                <a:lnSpc>
                  <a:spcPts val="2879"/>
                </a:lnSpc>
              </a:pPr>
              <a:endParaRPr lang="en-US" sz="2399" b="1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28700" y="6843853"/>
            <a:ext cx="7342155" cy="747125"/>
            <a:chOff x="0" y="0"/>
            <a:chExt cx="9789540" cy="99616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87931" cy="544532"/>
            </a:xfrm>
            <a:custGeom>
              <a:avLst/>
              <a:gdLst/>
              <a:ahLst/>
              <a:cxnLst/>
              <a:rect l="l" t="t" r="r" b="b"/>
              <a:pathLst>
                <a:path w="587931" h="544532">
                  <a:moveTo>
                    <a:pt x="0" y="0"/>
                  </a:moveTo>
                  <a:lnTo>
                    <a:pt x="587931" y="0"/>
                  </a:lnTo>
                  <a:lnTo>
                    <a:pt x="587931" y="544532"/>
                  </a:lnTo>
                  <a:lnTo>
                    <a:pt x="0" y="5445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TextBox 17"/>
            <p:cNvSpPr txBox="1"/>
            <p:nvPr/>
          </p:nvSpPr>
          <p:spPr>
            <a:xfrm>
              <a:off x="854970" y="40491"/>
              <a:ext cx="8934569" cy="9556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79"/>
                </a:lnSpc>
              </a:pPr>
              <a:r>
                <a:rPr lang="en-US" sz="2399" b="1">
                  <a:solidFill>
                    <a:srgbClr val="000000"/>
                  </a:solidFill>
                  <a:latin typeface="Prompt Bold"/>
                  <a:ea typeface="Prompt Bold"/>
                  <a:cs typeface="Prompt Bold"/>
                  <a:sym typeface="Prompt Bold"/>
                </a:rPr>
                <a:t>POOR FORMATTING AND LAYOUT.</a:t>
              </a:r>
            </a:p>
            <a:p>
              <a:pPr algn="l">
                <a:lnSpc>
                  <a:spcPts val="2879"/>
                </a:lnSpc>
              </a:pPr>
              <a:endParaRPr lang="en-US" sz="2399" b="1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28700" y="7948245"/>
            <a:ext cx="7342155" cy="747125"/>
            <a:chOff x="0" y="0"/>
            <a:chExt cx="9789540" cy="99616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87931" cy="544532"/>
            </a:xfrm>
            <a:custGeom>
              <a:avLst/>
              <a:gdLst/>
              <a:ahLst/>
              <a:cxnLst/>
              <a:rect l="l" t="t" r="r" b="b"/>
              <a:pathLst>
                <a:path w="587931" h="544532">
                  <a:moveTo>
                    <a:pt x="0" y="0"/>
                  </a:moveTo>
                  <a:lnTo>
                    <a:pt x="587931" y="0"/>
                  </a:lnTo>
                  <a:lnTo>
                    <a:pt x="587931" y="544532"/>
                  </a:lnTo>
                  <a:lnTo>
                    <a:pt x="0" y="5445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TextBox 20"/>
            <p:cNvSpPr txBox="1"/>
            <p:nvPr/>
          </p:nvSpPr>
          <p:spPr>
            <a:xfrm>
              <a:off x="854970" y="40491"/>
              <a:ext cx="8934569" cy="9556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79"/>
                </a:lnSpc>
              </a:pPr>
              <a:r>
                <a:rPr lang="en-US" sz="2399" b="1">
                  <a:solidFill>
                    <a:srgbClr val="000000"/>
                  </a:solidFill>
                  <a:latin typeface="Prompt Bold"/>
                  <a:ea typeface="Prompt Bold"/>
                  <a:cs typeface="Prompt Bold"/>
                  <a:sym typeface="Prompt Bold"/>
                </a:rPr>
                <a:t>IRRELEVANT OR GENERIC CONTENT.</a:t>
              </a:r>
            </a:p>
            <a:p>
              <a:pPr algn="l">
                <a:lnSpc>
                  <a:spcPts val="2879"/>
                </a:lnSpc>
              </a:pPr>
              <a:endParaRPr lang="en-US" sz="2399" b="1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8953553" y="6839170"/>
            <a:ext cx="7342155" cy="1109075"/>
            <a:chOff x="0" y="0"/>
            <a:chExt cx="9789540" cy="1478766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87931" cy="544532"/>
            </a:xfrm>
            <a:custGeom>
              <a:avLst/>
              <a:gdLst/>
              <a:ahLst/>
              <a:cxnLst/>
              <a:rect l="l" t="t" r="r" b="b"/>
              <a:pathLst>
                <a:path w="587931" h="544532">
                  <a:moveTo>
                    <a:pt x="0" y="0"/>
                  </a:moveTo>
                  <a:lnTo>
                    <a:pt x="587931" y="0"/>
                  </a:lnTo>
                  <a:lnTo>
                    <a:pt x="587931" y="544532"/>
                  </a:lnTo>
                  <a:lnTo>
                    <a:pt x="0" y="5445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TextBox 23"/>
            <p:cNvSpPr txBox="1"/>
            <p:nvPr/>
          </p:nvSpPr>
          <p:spPr>
            <a:xfrm>
              <a:off x="854970" y="40491"/>
              <a:ext cx="8934569" cy="1438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79"/>
                </a:lnSpc>
              </a:pPr>
              <a:r>
                <a:rPr lang="en-US" sz="2399" b="1">
                  <a:solidFill>
                    <a:srgbClr val="000000"/>
                  </a:solidFill>
                  <a:latin typeface="Prompt Bold"/>
                  <a:ea typeface="Prompt Bold"/>
                  <a:cs typeface="Prompt Bold"/>
                  <a:sym typeface="Prompt Bold"/>
                </a:rPr>
                <a:t>NOT TAILORING SKILLS TO JOB DESCRIPTIONS.</a:t>
              </a:r>
            </a:p>
            <a:p>
              <a:pPr algn="l">
                <a:lnSpc>
                  <a:spcPts val="2879"/>
                </a:lnSpc>
              </a:pPr>
              <a:endParaRPr lang="en-US" sz="2399" b="1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8953553" y="7948245"/>
            <a:ext cx="7342155" cy="747125"/>
            <a:chOff x="0" y="0"/>
            <a:chExt cx="9789540" cy="996166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87931" cy="544532"/>
            </a:xfrm>
            <a:custGeom>
              <a:avLst/>
              <a:gdLst/>
              <a:ahLst/>
              <a:cxnLst/>
              <a:rect l="l" t="t" r="r" b="b"/>
              <a:pathLst>
                <a:path w="587931" h="544532">
                  <a:moveTo>
                    <a:pt x="0" y="0"/>
                  </a:moveTo>
                  <a:lnTo>
                    <a:pt x="587931" y="0"/>
                  </a:lnTo>
                  <a:lnTo>
                    <a:pt x="587931" y="544532"/>
                  </a:lnTo>
                  <a:lnTo>
                    <a:pt x="0" y="5445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" name="TextBox 26"/>
            <p:cNvSpPr txBox="1"/>
            <p:nvPr/>
          </p:nvSpPr>
          <p:spPr>
            <a:xfrm>
              <a:off x="854970" y="40491"/>
              <a:ext cx="8934569" cy="9556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79"/>
                </a:lnSpc>
              </a:pPr>
              <a:r>
                <a:rPr lang="en-US" sz="2399" b="1">
                  <a:solidFill>
                    <a:srgbClr val="000000"/>
                  </a:solidFill>
                  <a:latin typeface="Prompt Bold"/>
                  <a:ea typeface="Prompt Bold"/>
                  <a:cs typeface="Prompt Bold"/>
                  <a:sym typeface="Prompt Bold"/>
                </a:rPr>
                <a:t>LACK OF MEASURABLE ACHIEVEMENTS.</a:t>
              </a:r>
            </a:p>
            <a:p>
              <a:pPr algn="l">
                <a:lnSpc>
                  <a:spcPts val="2879"/>
                </a:lnSpc>
              </a:pPr>
              <a:endParaRPr lang="en-US" sz="2399" b="1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endParaRP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712305" y="9291050"/>
            <a:ext cx="13203327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399" b="1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rPr>
              <a:t>FUN FACT: HIRING MANAGERS SPEND ONLY 6–8 SECONDS SCANNING A RESUME.</a:t>
            </a:r>
          </a:p>
          <a:p>
            <a:pPr algn="l">
              <a:lnSpc>
                <a:spcPts val="2879"/>
              </a:lnSpc>
            </a:pPr>
            <a:endParaRPr lang="en-US" sz="2399" b="1">
              <a:solidFill>
                <a:srgbClr val="000000"/>
              </a:solidFill>
              <a:latin typeface="Prompt Bold"/>
              <a:ea typeface="Prompt Bold"/>
              <a:cs typeface="Prompt Bold"/>
              <a:sym typeface="Prompt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6552911">
            <a:off x="-1920350" y="-2495248"/>
            <a:ext cx="10651239" cy="7047895"/>
          </a:xfrm>
          <a:custGeom>
            <a:avLst/>
            <a:gdLst/>
            <a:ahLst/>
            <a:cxnLst/>
            <a:rect l="l" t="t" r="r" b="b"/>
            <a:pathLst>
              <a:path w="10651239" h="7047895">
                <a:moveTo>
                  <a:pt x="0" y="0"/>
                </a:moveTo>
                <a:lnTo>
                  <a:pt x="10651239" y="0"/>
                </a:lnTo>
                <a:lnTo>
                  <a:pt x="10651239" y="7047896"/>
                </a:lnTo>
                <a:lnTo>
                  <a:pt x="0" y="70478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2394423"/>
            <a:ext cx="16433906" cy="2174444"/>
            <a:chOff x="0" y="0"/>
            <a:chExt cx="4328272" cy="57269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328271" cy="572693"/>
            </a:xfrm>
            <a:custGeom>
              <a:avLst/>
              <a:gdLst/>
              <a:ahLst/>
              <a:cxnLst/>
              <a:rect l="l" t="t" r="r" b="b"/>
              <a:pathLst>
                <a:path w="4328271" h="572693">
                  <a:moveTo>
                    <a:pt x="12720" y="0"/>
                  </a:moveTo>
                  <a:lnTo>
                    <a:pt x="4315552" y="0"/>
                  </a:lnTo>
                  <a:cubicBezTo>
                    <a:pt x="4318926" y="0"/>
                    <a:pt x="4322161" y="1340"/>
                    <a:pt x="4324546" y="3725"/>
                  </a:cubicBezTo>
                  <a:cubicBezTo>
                    <a:pt x="4326931" y="6111"/>
                    <a:pt x="4328271" y="9346"/>
                    <a:pt x="4328271" y="12720"/>
                  </a:cubicBezTo>
                  <a:lnTo>
                    <a:pt x="4328271" y="559974"/>
                  </a:lnTo>
                  <a:cubicBezTo>
                    <a:pt x="4328271" y="566998"/>
                    <a:pt x="4322577" y="572693"/>
                    <a:pt x="4315552" y="572693"/>
                  </a:cubicBezTo>
                  <a:lnTo>
                    <a:pt x="12720" y="572693"/>
                  </a:lnTo>
                  <a:cubicBezTo>
                    <a:pt x="5695" y="572693"/>
                    <a:pt x="0" y="566998"/>
                    <a:pt x="0" y="559974"/>
                  </a:cubicBezTo>
                  <a:lnTo>
                    <a:pt x="0" y="12720"/>
                  </a:lnTo>
                  <a:cubicBezTo>
                    <a:pt x="0" y="5695"/>
                    <a:pt x="5695" y="0"/>
                    <a:pt x="1272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F428E">
                    <a:alpha val="100000"/>
                  </a:srgbClr>
                </a:gs>
                <a:gs pos="100000">
                  <a:srgbClr val="610876">
                    <a:alpha val="100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328272" cy="6107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38200" y="895350"/>
            <a:ext cx="18510803" cy="1226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610876"/>
                </a:solidFill>
                <a:latin typeface="Staatliches"/>
                <a:ea typeface="Staatliches"/>
                <a:cs typeface="Staatliches"/>
                <a:sym typeface="Staatliches"/>
              </a:rPr>
              <a:t>Understanding ATS (Applicant Tracking Systems)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53852" y="2544488"/>
            <a:ext cx="14999402" cy="2462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Prompt"/>
                <a:ea typeface="Prompt"/>
                <a:cs typeface="Prompt"/>
                <a:sym typeface="Prompt"/>
              </a:rPr>
              <a:t>What is ATS? ATS (Applicant Tracking System) is software used by companies to automatically screen and filter resumes.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Prompt"/>
                <a:ea typeface="Prompt"/>
                <a:cs typeface="Prompt"/>
                <a:sym typeface="Prompt"/>
              </a:rPr>
              <a:t>How It Works: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FFFFFF"/>
              </a:solidFill>
              <a:latin typeface="Prompt"/>
              <a:ea typeface="Prompt"/>
              <a:cs typeface="Prompt"/>
              <a:sym typeface="Prompt"/>
            </a:endParaRPr>
          </a:p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FFFFFF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249174" y="5702343"/>
            <a:ext cx="6451005" cy="1109075"/>
            <a:chOff x="0" y="0"/>
            <a:chExt cx="8601340" cy="147876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87931" cy="544532"/>
            </a:xfrm>
            <a:custGeom>
              <a:avLst/>
              <a:gdLst/>
              <a:ahLst/>
              <a:cxnLst/>
              <a:rect l="l" t="t" r="r" b="b"/>
              <a:pathLst>
                <a:path w="587931" h="544532">
                  <a:moveTo>
                    <a:pt x="0" y="0"/>
                  </a:moveTo>
                  <a:lnTo>
                    <a:pt x="587931" y="0"/>
                  </a:lnTo>
                  <a:lnTo>
                    <a:pt x="587931" y="544532"/>
                  </a:lnTo>
                  <a:lnTo>
                    <a:pt x="0" y="5445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TextBox 11"/>
            <p:cNvSpPr txBox="1"/>
            <p:nvPr/>
          </p:nvSpPr>
          <p:spPr>
            <a:xfrm>
              <a:off x="854970" y="40491"/>
              <a:ext cx="7746370" cy="1438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79"/>
                </a:lnSpc>
              </a:pPr>
              <a:r>
                <a:rPr lang="en-US" sz="2399" b="1">
                  <a:solidFill>
                    <a:srgbClr val="000000"/>
                  </a:solidFill>
                  <a:latin typeface="Prompt Bold"/>
                  <a:ea typeface="Prompt Bold"/>
                  <a:cs typeface="Prompt Bold"/>
                  <a:sym typeface="Prompt Bold"/>
                </a:rPr>
                <a:t>PARSES RESUMES TO EXTRACT KEYWORDS.</a:t>
              </a:r>
            </a:p>
            <a:p>
              <a:pPr algn="l">
                <a:lnSpc>
                  <a:spcPts val="2879"/>
                </a:lnSpc>
              </a:pPr>
              <a:endParaRPr lang="en-US" sz="2399" b="1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953553" y="5734779"/>
            <a:ext cx="7342155" cy="1109075"/>
            <a:chOff x="0" y="0"/>
            <a:chExt cx="9789540" cy="147876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87931" cy="544532"/>
            </a:xfrm>
            <a:custGeom>
              <a:avLst/>
              <a:gdLst/>
              <a:ahLst/>
              <a:cxnLst/>
              <a:rect l="l" t="t" r="r" b="b"/>
              <a:pathLst>
                <a:path w="587931" h="544532">
                  <a:moveTo>
                    <a:pt x="0" y="0"/>
                  </a:moveTo>
                  <a:lnTo>
                    <a:pt x="587931" y="0"/>
                  </a:lnTo>
                  <a:lnTo>
                    <a:pt x="587931" y="544532"/>
                  </a:lnTo>
                  <a:lnTo>
                    <a:pt x="0" y="5445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TextBox 14"/>
            <p:cNvSpPr txBox="1"/>
            <p:nvPr/>
          </p:nvSpPr>
          <p:spPr>
            <a:xfrm>
              <a:off x="854970" y="40491"/>
              <a:ext cx="8934569" cy="1438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79"/>
                </a:lnSpc>
              </a:pPr>
              <a:r>
                <a:rPr lang="en-US" sz="2399" b="1">
                  <a:solidFill>
                    <a:srgbClr val="000000"/>
                  </a:solidFill>
                  <a:latin typeface="Prompt Bold"/>
                  <a:ea typeface="Prompt Bold"/>
                  <a:cs typeface="Prompt Bold"/>
                  <a:sym typeface="Prompt Bold"/>
                </a:rPr>
                <a:t>COMPARES RESUME CONTENT TO JOB DESCRIPTION.</a:t>
              </a:r>
            </a:p>
            <a:p>
              <a:pPr algn="l">
                <a:lnSpc>
                  <a:spcPts val="2879"/>
                </a:lnSpc>
              </a:pPr>
              <a:endParaRPr lang="en-US" sz="2399" b="1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28700" y="6843853"/>
            <a:ext cx="7342155" cy="1109075"/>
            <a:chOff x="0" y="0"/>
            <a:chExt cx="9789540" cy="147876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87931" cy="544532"/>
            </a:xfrm>
            <a:custGeom>
              <a:avLst/>
              <a:gdLst/>
              <a:ahLst/>
              <a:cxnLst/>
              <a:rect l="l" t="t" r="r" b="b"/>
              <a:pathLst>
                <a:path w="587931" h="544532">
                  <a:moveTo>
                    <a:pt x="0" y="0"/>
                  </a:moveTo>
                  <a:lnTo>
                    <a:pt x="587931" y="0"/>
                  </a:lnTo>
                  <a:lnTo>
                    <a:pt x="587931" y="544532"/>
                  </a:lnTo>
                  <a:lnTo>
                    <a:pt x="0" y="5445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TextBox 17"/>
            <p:cNvSpPr txBox="1"/>
            <p:nvPr/>
          </p:nvSpPr>
          <p:spPr>
            <a:xfrm>
              <a:off x="854970" y="40491"/>
              <a:ext cx="8934569" cy="1438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79"/>
                </a:lnSpc>
              </a:pPr>
              <a:r>
                <a:rPr lang="en-US" sz="2399" b="1">
                  <a:solidFill>
                    <a:srgbClr val="000000"/>
                  </a:solidFill>
                  <a:latin typeface="Prompt Bold"/>
                  <a:ea typeface="Prompt Bold"/>
                  <a:cs typeface="Prompt Bold"/>
                  <a:sym typeface="Prompt Bold"/>
                </a:rPr>
                <a:t>RANKS CANDIDATES BASED ON KEYWORD MATCH AND STRUCTURE.</a:t>
              </a:r>
            </a:p>
            <a:p>
              <a:pPr algn="l">
                <a:lnSpc>
                  <a:spcPts val="2879"/>
                </a:lnSpc>
              </a:pPr>
              <a:endParaRPr lang="en-US" sz="2399" b="1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769191" y="8438703"/>
            <a:ext cx="13203327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399" b="1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rPr>
              <a:t>PROBLEM: MOST STUDENTS DON’T EVEN KNOW THEIR RESUMES ARE BEING FILTERED BY MACHINES BEFORE HUMANS.</a:t>
            </a:r>
          </a:p>
          <a:p>
            <a:pPr algn="l">
              <a:lnSpc>
                <a:spcPts val="2879"/>
              </a:lnSpc>
            </a:pPr>
            <a:endParaRPr lang="en-US" sz="2399" b="1">
              <a:solidFill>
                <a:srgbClr val="000000"/>
              </a:solidFill>
              <a:latin typeface="Prompt Bold"/>
              <a:ea typeface="Prompt Bold"/>
              <a:cs typeface="Prompt Bold"/>
              <a:sym typeface="Prompt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7460911">
            <a:off x="7835074" y="9169957"/>
            <a:ext cx="8611403" cy="2609407"/>
            <a:chOff x="0" y="0"/>
            <a:chExt cx="1341176" cy="406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1176" cy="406400"/>
            </a:xfrm>
            <a:custGeom>
              <a:avLst/>
              <a:gdLst/>
              <a:ahLst/>
              <a:cxnLst/>
              <a:rect l="l" t="t" r="r" b="b"/>
              <a:pathLst>
                <a:path w="1341176" h="406400">
                  <a:moveTo>
                    <a:pt x="1137976" y="0"/>
                  </a:moveTo>
                  <a:cubicBezTo>
                    <a:pt x="1250200" y="0"/>
                    <a:pt x="1341176" y="90976"/>
                    <a:pt x="1341176" y="203200"/>
                  </a:cubicBezTo>
                  <a:cubicBezTo>
                    <a:pt x="1341176" y="315424"/>
                    <a:pt x="1250200" y="406400"/>
                    <a:pt x="113797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10876">
                    <a:alpha val="100000"/>
                  </a:srgbClr>
                </a:gs>
                <a:gs pos="100000">
                  <a:srgbClr val="CF428E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341176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3355945">
            <a:off x="7324908" y="2988182"/>
            <a:ext cx="13586910" cy="2546369"/>
            <a:chOff x="0" y="0"/>
            <a:chExt cx="2168468" cy="406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68468" cy="406400"/>
            </a:xfrm>
            <a:custGeom>
              <a:avLst/>
              <a:gdLst/>
              <a:ahLst/>
              <a:cxnLst/>
              <a:rect l="l" t="t" r="r" b="b"/>
              <a:pathLst>
                <a:path w="2168468" h="406400">
                  <a:moveTo>
                    <a:pt x="1965268" y="0"/>
                  </a:moveTo>
                  <a:cubicBezTo>
                    <a:pt x="2077493" y="0"/>
                    <a:pt x="2168468" y="90976"/>
                    <a:pt x="2168468" y="203200"/>
                  </a:cubicBezTo>
                  <a:cubicBezTo>
                    <a:pt x="2168468" y="315424"/>
                    <a:pt x="2077493" y="406400"/>
                    <a:pt x="196526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F428E">
                    <a:alpha val="100000"/>
                  </a:srgbClr>
                </a:gs>
                <a:gs pos="100000">
                  <a:srgbClr val="610876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168468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3523470">
            <a:off x="13201267" y="9513159"/>
            <a:ext cx="238014" cy="238014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9876" tIns="39876" rIns="39876" bIns="3987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3523470">
            <a:off x="13394440" y="9195138"/>
            <a:ext cx="238014" cy="238014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9876" tIns="39876" rIns="39876" bIns="3987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3523470">
            <a:off x="13587614" y="8877118"/>
            <a:ext cx="238014" cy="238014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9876" tIns="39876" rIns="39876" bIns="3987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113555" y="6272485"/>
            <a:ext cx="238014" cy="238014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10876">
                    <a:alpha val="100000"/>
                  </a:srgbClr>
                </a:gs>
                <a:gs pos="100000">
                  <a:srgbClr val="CF428E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9876" tIns="39876" rIns="39876" bIns="3987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1158576" y="636567"/>
            <a:ext cx="238014" cy="238014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10876">
                    <a:alpha val="100000"/>
                  </a:srgbClr>
                </a:gs>
                <a:gs pos="100000">
                  <a:srgbClr val="CF428E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9876" tIns="39876" rIns="39876" bIns="3987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8485647" y="6272485"/>
            <a:ext cx="238014" cy="238014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10876">
                    <a:alpha val="100000"/>
                  </a:srgbClr>
                </a:gs>
                <a:gs pos="100000">
                  <a:srgbClr val="CF428E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9876" tIns="39876" rIns="39876" bIns="3987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1530669" y="636567"/>
            <a:ext cx="238014" cy="238014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10876">
                    <a:alpha val="100000"/>
                  </a:srgbClr>
                </a:gs>
                <a:gs pos="100000">
                  <a:srgbClr val="CF428E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9" name="TextBox 2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9876" tIns="39876" rIns="39876" bIns="3987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8857740" y="6272485"/>
            <a:ext cx="238014" cy="238014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10876">
                    <a:alpha val="100000"/>
                  </a:srgbClr>
                </a:gs>
                <a:gs pos="100000">
                  <a:srgbClr val="CF428E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2" name="TextBox 3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9876" tIns="39876" rIns="39876" bIns="3987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1902761" y="636567"/>
            <a:ext cx="238014" cy="238014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10876">
                    <a:alpha val="100000"/>
                  </a:srgbClr>
                </a:gs>
                <a:gs pos="100000">
                  <a:srgbClr val="CF428E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5" name="TextBox 3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9876" tIns="39876" rIns="39876" bIns="3987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 rot="-3517491">
            <a:off x="15954702" y="1227377"/>
            <a:ext cx="238014" cy="238014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9876" tIns="39876" rIns="39876" bIns="3987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 rot="-3517491">
            <a:off x="16148428" y="909693"/>
            <a:ext cx="238014" cy="238014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9876" tIns="39876" rIns="39876" bIns="3987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2" name="Group 42"/>
          <p:cNvGrpSpPr/>
          <p:nvPr/>
        </p:nvGrpSpPr>
        <p:grpSpPr>
          <a:xfrm rot="-3517491">
            <a:off x="16342154" y="592009"/>
            <a:ext cx="238014" cy="238014"/>
            <a:chOff x="0" y="0"/>
            <a:chExt cx="812800" cy="8128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9876" tIns="39876" rIns="39876" bIns="3987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5" name="Group 45"/>
          <p:cNvGrpSpPr/>
          <p:nvPr/>
        </p:nvGrpSpPr>
        <p:grpSpPr>
          <a:xfrm rot="-3355945">
            <a:off x="11472601" y="8120953"/>
            <a:ext cx="3018606" cy="702560"/>
            <a:chOff x="0" y="0"/>
            <a:chExt cx="1746131" cy="4064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1746131" cy="406400"/>
            </a:xfrm>
            <a:custGeom>
              <a:avLst/>
              <a:gdLst/>
              <a:ahLst/>
              <a:cxnLst/>
              <a:rect l="l" t="t" r="r" b="b"/>
              <a:pathLst>
                <a:path w="1746131" h="406400">
                  <a:moveTo>
                    <a:pt x="1542931" y="0"/>
                  </a:moveTo>
                  <a:cubicBezTo>
                    <a:pt x="1655156" y="0"/>
                    <a:pt x="1746131" y="90976"/>
                    <a:pt x="1746131" y="203200"/>
                  </a:cubicBezTo>
                  <a:cubicBezTo>
                    <a:pt x="1746131" y="315424"/>
                    <a:pt x="1655156" y="406400"/>
                    <a:pt x="154293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10876">
                    <a:alpha val="100000"/>
                  </a:srgbClr>
                </a:gs>
                <a:gs pos="100000">
                  <a:srgbClr val="CF428E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7" name="TextBox 47"/>
            <p:cNvSpPr txBox="1"/>
            <p:nvPr/>
          </p:nvSpPr>
          <p:spPr>
            <a:xfrm>
              <a:off x="0" y="-38100"/>
              <a:ext cx="1746131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8" name="Group 48"/>
          <p:cNvGrpSpPr/>
          <p:nvPr/>
        </p:nvGrpSpPr>
        <p:grpSpPr>
          <a:xfrm rot="-3355945">
            <a:off x="15707611" y="2242712"/>
            <a:ext cx="3868845" cy="702560"/>
            <a:chOff x="0" y="0"/>
            <a:chExt cx="2237958" cy="406400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2237958" cy="406400"/>
            </a:xfrm>
            <a:custGeom>
              <a:avLst/>
              <a:gdLst/>
              <a:ahLst/>
              <a:cxnLst/>
              <a:rect l="l" t="t" r="r" b="b"/>
              <a:pathLst>
                <a:path w="2237958" h="406400">
                  <a:moveTo>
                    <a:pt x="2034758" y="0"/>
                  </a:moveTo>
                  <a:cubicBezTo>
                    <a:pt x="2146982" y="0"/>
                    <a:pt x="2237958" y="90976"/>
                    <a:pt x="2237958" y="203200"/>
                  </a:cubicBezTo>
                  <a:cubicBezTo>
                    <a:pt x="2237958" y="315424"/>
                    <a:pt x="2146982" y="406400"/>
                    <a:pt x="203475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10876">
                    <a:alpha val="100000"/>
                  </a:srgbClr>
                </a:gs>
                <a:gs pos="100000">
                  <a:srgbClr val="CF428E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0" name="TextBox 50"/>
            <p:cNvSpPr txBox="1"/>
            <p:nvPr/>
          </p:nvSpPr>
          <p:spPr>
            <a:xfrm>
              <a:off x="0" y="-38100"/>
              <a:ext cx="2237958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1" name="Group 51"/>
          <p:cNvGrpSpPr/>
          <p:nvPr/>
        </p:nvGrpSpPr>
        <p:grpSpPr>
          <a:xfrm rot="7559325">
            <a:off x="16003258" y="2713002"/>
            <a:ext cx="2039723" cy="425186"/>
            <a:chOff x="0" y="0"/>
            <a:chExt cx="1949604" cy="406400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1949604" cy="406400"/>
            </a:xfrm>
            <a:custGeom>
              <a:avLst/>
              <a:gdLst/>
              <a:ahLst/>
              <a:cxnLst/>
              <a:rect l="l" t="t" r="r" b="b"/>
              <a:pathLst>
                <a:path w="1949604" h="406400">
                  <a:moveTo>
                    <a:pt x="1746404" y="0"/>
                  </a:moveTo>
                  <a:cubicBezTo>
                    <a:pt x="1858628" y="0"/>
                    <a:pt x="1949604" y="90976"/>
                    <a:pt x="1949604" y="203200"/>
                  </a:cubicBezTo>
                  <a:cubicBezTo>
                    <a:pt x="1949604" y="315424"/>
                    <a:pt x="1858628" y="406400"/>
                    <a:pt x="174640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10876">
                    <a:alpha val="100000"/>
                  </a:srgbClr>
                </a:gs>
                <a:gs pos="100000">
                  <a:srgbClr val="CF428E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3" name="TextBox 53"/>
            <p:cNvSpPr txBox="1"/>
            <p:nvPr/>
          </p:nvSpPr>
          <p:spPr>
            <a:xfrm>
              <a:off x="0" y="-38100"/>
              <a:ext cx="1949604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4" name="Freeform 54"/>
          <p:cNvSpPr/>
          <p:nvPr/>
        </p:nvSpPr>
        <p:spPr>
          <a:xfrm>
            <a:off x="10033938" y="1485240"/>
            <a:ext cx="7499018" cy="7489644"/>
          </a:xfrm>
          <a:custGeom>
            <a:avLst/>
            <a:gdLst/>
            <a:ahLst/>
            <a:cxnLst/>
            <a:rect l="l" t="t" r="r" b="b"/>
            <a:pathLst>
              <a:path w="7499018" h="7489644">
                <a:moveTo>
                  <a:pt x="0" y="0"/>
                </a:moveTo>
                <a:lnTo>
                  <a:pt x="7499017" y="0"/>
                </a:lnTo>
                <a:lnTo>
                  <a:pt x="7499017" y="7489643"/>
                </a:lnTo>
                <a:lnTo>
                  <a:pt x="0" y="7489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55" name="Group 55"/>
          <p:cNvGrpSpPr/>
          <p:nvPr/>
        </p:nvGrpSpPr>
        <p:grpSpPr>
          <a:xfrm>
            <a:off x="10335480" y="1782095"/>
            <a:ext cx="6895933" cy="6895933"/>
            <a:chOff x="0" y="0"/>
            <a:chExt cx="812800" cy="812800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10876">
                    <a:alpha val="100000"/>
                  </a:srgbClr>
                </a:gs>
                <a:gs pos="100000">
                  <a:srgbClr val="CF428E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7" name="TextBox 5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8" name="Freeform 58"/>
          <p:cNvSpPr/>
          <p:nvPr/>
        </p:nvSpPr>
        <p:spPr>
          <a:xfrm rot="5400000">
            <a:off x="11533758" y="1096000"/>
            <a:ext cx="4499377" cy="6364058"/>
          </a:xfrm>
          <a:custGeom>
            <a:avLst/>
            <a:gdLst/>
            <a:ahLst/>
            <a:cxnLst/>
            <a:rect l="l" t="t" r="r" b="b"/>
            <a:pathLst>
              <a:path w="4499377" h="6364058">
                <a:moveTo>
                  <a:pt x="0" y="0"/>
                </a:moveTo>
                <a:lnTo>
                  <a:pt x="4499377" y="0"/>
                </a:lnTo>
                <a:lnTo>
                  <a:pt x="4499377" y="6364058"/>
                </a:lnTo>
                <a:lnTo>
                  <a:pt x="0" y="63640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41443"/>
            </a:stretch>
          </a:blipFill>
        </p:spPr>
      </p:sp>
      <p:grpSp>
        <p:nvGrpSpPr>
          <p:cNvPr id="59" name="Group 59"/>
          <p:cNvGrpSpPr/>
          <p:nvPr/>
        </p:nvGrpSpPr>
        <p:grpSpPr>
          <a:xfrm>
            <a:off x="10794282" y="2195378"/>
            <a:ext cx="5978329" cy="5978329"/>
            <a:chOff x="0" y="0"/>
            <a:chExt cx="812800" cy="812800"/>
          </a:xfrm>
        </p:grpSpPr>
        <p:sp>
          <p:nvSpPr>
            <p:cNvPr id="60" name="Freeform 60"/>
            <p:cNvSpPr/>
            <p:nvPr/>
          </p:nvSpPr>
          <p:spPr>
            <a:xfrm flipH="1"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630849" y="0"/>
                    <a:pt x="812800" y="181951"/>
                    <a:pt x="812800" y="406400"/>
                  </a:cubicBezTo>
                  <a:cubicBezTo>
                    <a:pt x="812800" y="630849"/>
                    <a:pt x="630849" y="812800"/>
                    <a:pt x="406400" y="812800"/>
                  </a:cubicBezTo>
                  <a:cubicBezTo>
                    <a:pt x="181951" y="812800"/>
                    <a:pt x="0" y="630849"/>
                    <a:pt x="0" y="406400"/>
                  </a:cubicBezTo>
                  <a:cubicBezTo>
                    <a:pt x="0" y="181951"/>
                    <a:pt x="181951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-26539" r="-23460"/>
              </a:stretch>
            </a:blipFill>
            <a:ln w="190500" cap="sq">
              <a:gradFill>
                <a:gsLst>
                  <a:gs pos="0">
                    <a:srgbClr val="CF428E">
                      <a:alpha val="100000"/>
                    </a:srgbClr>
                  </a:gs>
                  <a:gs pos="100000">
                    <a:srgbClr val="610876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</p:grpSp>
      <p:sp>
        <p:nvSpPr>
          <p:cNvPr id="61" name="Freeform 61"/>
          <p:cNvSpPr/>
          <p:nvPr/>
        </p:nvSpPr>
        <p:spPr>
          <a:xfrm rot="6552911">
            <a:off x="-1920350" y="-2495248"/>
            <a:ext cx="10651239" cy="7047895"/>
          </a:xfrm>
          <a:custGeom>
            <a:avLst/>
            <a:gdLst/>
            <a:ahLst/>
            <a:cxnLst/>
            <a:rect l="l" t="t" r="r" b="b"/>
            <a:pathLst>
              <a:path w="10651239" h="7047895">
                <a:moveTo>
                  <a:pt x="0" y="0"/>
                </a:moveTo>
                <a:lnTo>
                  <a:pt x="10651239" y="0"/>
                </a:lnTo>
                <a:lnTo>
                  <a:pt x="10651239" y="7047896"/>
                </a:lnTo>
                <a:lnTo>
                  <a:pt x="0" y="70478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62" name="Group 62"/>
          <p:cNvGrpSpPr/>
          <p:nvPr/>
        </p:nvGrpSpPr>
        <p:grpSpPr>
          <a:xfrm>
            <a:off x="1028700" y="3550914"/>
            <a:ext cx="8001106" cy="1128252"/>
            <a:chOff x="0" y="0"/>
            <a:chExt cx="2107287" cy="297153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2107287" cy="297153"/>
            </a:xfrm>
            <a:custGeom>
              <a:avLst/>
              <a:gdLst/>
              <a:ahLst/>
              <a:cxnLst/>
              <a:rect l="l" t="t" r="r" b="b"/>
              <a:pathLst>
                <a:path w="2107287" h="297153">
                  <a:moveTo>
                    <a:pt x="26125" y="0"/>
                  </a:moveTo>
                  <a:lnTo>
                    <a:pt x="2081162" y="0"/>
                  </a:lnTo>
                  <a:cubicBezTo>
                    <a:pt x="2095590" y="0"/>
                    <a:pt x="2107287" y="11697"/>
                    <a:pt x="2107287" y="26125"/>
                  </a:cubicBezTo>
                  <a:lnTo>
                    <a:pt x="2107287" y="271027"/>
                  </a:lnTo>
                  <a:cubicBezTo>
                    <a:pt x="2107287" y="285456"/>
                    <a:pt x="2095590" y="297153"/>
                    <a:pt x="2081162" y="297153"/>
                  </a:cubicBezTo>
                  <a:lnTo>
                    <a:pt x="26125" y="297153"/>
                  </a:lnTo>
                  <a:cubicBezTo>
                    <a:pt x="11697" y="297153"/>
                    <a:pt x="0" y="285456"/>
                    <a:pt x="0" y="271027"/>
                  </a:cubicBezTo>
                  <a:lnTo>
                    <a:pt x="0" y="26125"/>
                  </a:lnTo>
                  <a:cubicBezTo>
                    <a:pt x="0" y="11697"/>
                    <a:pt x="11697" y="0"/>
                    <a:pt x="2612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F428E">
                    <a:alpha val="100000"/>
                  </a:srgbClr>
                </a:gs>
                <a:gs pos="100000">
                  <a:srgbClr val="610876">
                    <a:alpha val="100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id="64" name="TextBox 64"/>
            <p:cNvSpPr txBox="1"/>
            <p:nvPr/>
          </p:nvSpPr>
          <p:spPr>
            <a:xfrm>
              <a:off x="0" y="-38100"/>
              <a:ext cx="2107287" cy="3352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5" name="TextBox 65"/>
          <p:cNvSpPr txBox="1"/>
          <p:nvPr/>
        </p:nvSpPr>
        <p:spPr>
          <a:xfrm>
            <a:off x="1028700" y="866775"/>
            <a:ext cx="7474503" cy="137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610876"/>
                </a:solidFill>
                <a:latin typeface="Staatliches"/>
                <a:ea typeface="Staatliches"/>
                <a:cs typeface="Staatliches"/>
                <a:sym typeface="Staatliches"/>
              </a:rPr>
              <a:t>HOW Job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028700" y="1813542"/>
            <a:ext cx="7694961" cy="137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610876"/>
                </a:solidFill>
                <a:latin typeface="Staatliches"/>
                <a:ea typeface="Staatliches"/>
                <a:cs typeface="Staatliches"/>
                <a:sym typeface="Staatliches"/>
              </a:rPr>
              <a:t>Applications Work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453852" y="3710504"/>
            <a:ext cx="7150802" cy="931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699" b="1">
                <a:solidFill>
                  <a:srgbClr val="FFFFFF"/>
                </a:solidFill>
                <a:latin typeface="Prompt Bold"/>
                <a:ea typeface="Prompt Bold"/>
                <a:cs typeface="Prompt Bold"/>
                <a:sym typeface="Prompt Bold"/>
              </a:rPr>
              <a:t>Stages of a Job Application:</a:t>
            </a:r>
          </a:p>
          <a:p>
            <a:pPr algn="just">
              <a:lnSpc>
                <a:spcPts val="3779"/>
              </a:lnSpc>
              <a:spcBef>
                <a:spcPct val="0"/>
              </a:spcBef>
            </a:pPr>
            <a:endParaRPr lang="en-US" sz="2699" b="1">
              <a:solidFill>
                <a:srgbClr val="FFFFFF"/>
              </a:solidFill>
              <a:latin typeface="Prompt Bold"/>
              <a:ea typeface="Prompt Bold"/>
              <a:cs typeface="Prompt Bold"/>
              <a:sym typeface="Prompt Bold"/>
            </a:endParaRPr>
          </a:p>
        </p:txBody>
      </p:sp>
      <p:grpSp>
        <p:nvGrpSpPr>
          <p:cNvPr id="68" name="Group 68"/>
          <p:cNvGrpSpPr/>
          <p:nvPr/>
        </p:nvGrpSpPr>
        <p:grpSpPr>
          <a:xfrm>
            <a:off x="1129149" y="4927363"/>
            <a:ext cx="6451005" cy="1109075"/>
            <a:chOff x="0" y="0"/>
            <a:chExt cx="8601340" cy="1478766"/>
          </a:xfrm>
        </p:grpSpPr>
        <p:sp>
          <p:nvSpPr>
            <p:cNvPr id="69" name="Freeform 69"/>
            <p:cNvSpPr/>
            <p:nvPr/>
          </p:nvSpPr>
          <p:spPr>
            <a:xfrm>
              <a:off x="0" y="0"/>
              <a:ext cx="587931" cy="544532"/>
            </a:xfrm>
            <a:custGeom>
              <a:avLst/>
              <a:gdLst/>
              <a:ahLst/>
              <a:cxnLst/>
              <a:rect l="l" t="t" r="r" b="b"/>
              <a:pathLst>
                <a:path w="587931" h="544532">
                  <a:moveTo>
                    <a:pt x="0" y="0"/>
                  </a:moveTo>
                  <a:lnTo>
                    <a:pt x="587931" y="0"/>
                  </a:lnTo>
                  <a:lnTo>
                    <a:pt x="587931" y="544532"/>
                  </a:lnTo>
                  <a:lnTo>
                    <a:pt x="0" y="5445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0" name="TextBox 70"/>
            <p:cNvSpPr txBox="1"/>
            <p:nvPr/>
          </p:nvSpPr>
          <p:spPr>
            <a:xfrm>
              <a:off x="854970" y="40491"/>
              <a:ext cx="7746370" cy="1438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79"/>
                </a:lnSpc>
              </a:pPr>
              <a:r>
                <a:rPr lang="en-US" sz="2399" b="1">
                  <a:solidFill>
                    <a:srgbClr val="000000"/>
                  </a:solidFill>
                  <a:latin typeface="Prompt Bold"/>
                  <a:ea typeface="Prompt Bold"/>
                  <a:cs typeface="Prompt Bold"/>
                  <a:sym typeface="Prompt Bold"/>
                </a:rPr>
                <a:t>ONLINE SUBMISSION TO A COMPANY PORTAL OR LINKEDIN.</a:t>
              </a:r>
            </a:p>
            <a:p>
              <a:pPr algn="l">
                <a:lnSpc>
                  <a:spcPts val="2879"/>
                </a:lnSpc>
              </a:pPr>
              <a:endParaRPr lang="en-US" sz="2399" b="1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endParaRPr>
            </a:p>
          </p:txBody>
        </p:sp>
      </p:grpSp>
      <p:grpSp>
        <p:nvGrpSpPr>
          <p:cNvPr id="71" name="Group 71"/>
          <p:cNvGrpSpPr/>
          <p:nvPr/>
        </p:nvGrpSpPr>
        <p:grpSpPr>
          <a:xfrm>
            <a:off x="1129149" y="6036438"/>
            <a:ext cx="6451005" cy="747125"/>
            <a:chOff x="0" y="0"/>
            <a:chExt cx="8601340" cy="996166"/>
          </a:xfrm>
        </p:grpSpPr>
        <p:sp>
          <p:nvSpPr>
            <p:cNvPr id="72" name="Freeform 72"/>
            <p:cNvSpPr/>
            <p:nvPr/>
          </p:nvSpPr>
          <p:spPr>
            <a:xfrm>
              <a:off x="0" y="0"/>
              <a:ext cx="587931" cy="544532"/>
            </a:xfrm>
            <a:custGeom>
              <a:avLst/>
              <a:gdLst/>
              <a:ahLst/>
              <a:cxnLst/>
              <a:rect l="l" t="t" r="r" b="b"/>
              <a:pathLst>
                <a:path w="587931" h="544532">
                  <a:moveTo>
                    <a:pt x="0" y="0"/>
                  </a:moveTo>
                  <a:lnTo>
                    <a:pt x="587931" y="0"/>
                  </a:lnTo>
                  <a:lnTo>
                    <a:pt x="587931" y="544532"/>
                  </a:lnTo>
                  <a:lnTo>
                    <a:pt x="0" y="5445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3" name="TextBox 73"/>
            <p:cNvSpPr txBox="1"/>
            <p:nvPr/>
          </p:nvSpPr>
          <p:spPr>
            <a:xfrm>
              <a:off x="854970" y="40491"/>
              <a:ext cx="7746370" cy="9556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79"/>
                </a:lnSpc>
              </a:pPr>
              <a:r>
                <a:rPr lang="en-US" sz="2399" b="1">
                  <a:solidFill>
                    <a:srgbClr val="000000"/>
                  </a:solidFill>
                  <a:latin typeface="Prompt Bold"/>
                  <a:ea typeface="Prompt Bold"/>
                  <a:cs typeface="Prompt Bold"/>
                  <a:sym typeface="Prompt Bold"/>
                </a:rPr>
                <a:t>RESUME IS SCANNED BY ATS.</a:t>
              </a:r>
            </a:p>
            <a:p>
              <a:pPr algn="l">
                <a:lnSpc>
                  <a:spcPts val="2879"/>
                </a:lnSpc>
              </a:pPr>
              <a:endParaRPr lang="en-US" sz="2399" b="1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endParaRPr>
            </a:p>
          </p:txBody>
        </p:sp>
      </p:grpSp>
      <p:grpSp>
        <p:nvGrpSpPr>
          <p:cNvPr id="74" name="Group 74"/>
          <p:cNvGrpSpPr/>
          <p:nvPr/>
        </p:nvGrpSpPr>
        <p:grpSpPr>
          <a:xfrm>
            <a:off x="1129149" y="6762076"/>
            <a:ext cx="6451005" cy="1109075"/>
            <a:chOff x="0" y="0"/>
            <a:chExt cx="8601340" cy="1478766"/>
          </a:xfrm>
        </p:grpSpPr>
        <p:sp>
          <p:nvSpPr>
            <p:cNvPr id="75" name="Freeform 75"/>
            <p:cNvSpPr/>
            <p:nvPr/>
          </p:nvSpPr>
          <p:spPr>
            <a:xfrm>
              <a:off x="0" y="0"/>
              <a:ext cx="587931" cy="544532"/>
            </a:xfrm>
            <a:custGeom>
              <a:avLst/>
              <a:gdLst/>
              <a:ahLst/>
              <a:cxnLst/>
              <a:rect l="l" t="t" r="r" b="b"/>
              <a:pathLst>
                <a:path w="587931" h="544532">
                  <a:moveTo>
                    <a:pt x="0" y="0"/>
                  </a:moveTo>
                  <a:lnTo>
                    <a:pt x="587931" y="0"/>
                  </a:lnTo>
                  <a:lnTo>
                    <a:pt x="587931" y="544532"/>
                  </a:lnTo>
                  <a:lnTo>
                    <a:pt x="0" y="5445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6" name="TextBox 76"/>
            <p:cNvSpPr txBox="1"/>
            <p:nvPr/>
          </p:nvSpPr>
          <p:spPr>
            <a:xfrm>
              <a:off x="854970" y="40491"/>
              <a:ext cx="7746370" cy="1438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79"/>
                </a:lnSpc>
              </a:pPr>
              <a:r>
                <a:rPr lang="en-US" sz="2399" b="1">
                  <a:solidFill>
                    <a:srgbClr val="000000"/>
                  </a:solidFill>
                  <a:latin typeface="Prompt Bold"/>
                  <a:ea typeface="Prompt Bold"/>
                  <a:cs typeface="Prompt Bold"/>
                  <a:sym typeface="Prompt Bold"/>
                </a:rPr>
                <a:t>IF THE RESUME MATCHES ENOUGH KEYWORDS, IT’S PASSED TO HR.</a:t>
              </a:r>
            </a:p>
            <a:p>
              <a:pPr algn="l">
                <a:lnSpc>
                  <a:spcPts val="2879"/>
                </a:lnSpc>
              </a:pPr>
              <a:endParaRPr lang="en-US" sz="2399" b="1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endParaRPr>
            </a:p>
          </p:txBody>
        </p:sp>
      </p:grpSp>
      <p:grpSp>
        <p:nvGrpSpPr>
          <p:cNvPr id="77" name="Group 77"/>
          <p:cNvGrpSpPr/>
          <p:nvPr/>
        </p:nvGrpSpPr>
        <p:grpSpPr>
          <a:xfrm>
            <a:off x="1129149" y="7725109"/>
            <a:ext cx="6451005" cy="747125"/>
            <a:chOff x="0" y="0"/>
            <a:chExt cx="8601340" cy="996166"/>
          </a:xfrm>
        </p:grpSpPr>
        <p:sp>
          <p:nvSpPr>
            <p:cNvPr id="78" name="Freeform 78"/>
            <p:cNvSpPr/>
            <p:nvPr/>
          </p:nvSpPr>
          <p:spPr>
            <a:xfrm>
              <a:off x="0" y="0"/>
              <a:ext cx="587931" cy="544532"/>
            </a:xfrm>
            <a:custGeom>
              <a:avLst/>
              <a:gdLst/>
              <a:ahLst/>
              <a:cxnLst/>
              <a:rect l="l" t="t" r="r" b="b"/>
              <a:pathLst>
                <a:path w="587931" h="544532">
                  <a:moveTo>
                    <a:pt x="0" y="0"/>
                  </a:moveTo>
                  <a:lnTo>
                    <a:pt x="587931" y="0"/>
                  </a:lnTo>
                  <a:lnTo>
                    <a:pt x="587931" y="544532"/>
                  </a:lnTo>
                  <a:lnTo>
                    <a:pt x="0" y="5445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9" name="TextBox 79"/>
            <p:cNvSpPr txBox="1"/>
            <p:nvPr/>
          </p:nvSpPr>
          <p:spPr>
            <a:xfrm>
              <a:off x="854970" y="40491"/>
              <a:ext cx="7746370" cy="9556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79"/>
                </a:lnSpc>
              </a:pPr>
              <a:r>
                <a:rPr lang="en-US" sz="2399" b="1">
                  <a:solidFill>
                    <a:srgbClr val="000000"/>
                  </a:solidFill>
                  <a:latin typeface="Prompt Bold"/>
                  <a:ea typeface="Prompt Bold"/>
                  <a:cs typeface="Prompt Bold"/>
                  <a:sym typeface="Prompt Bold"/>
                </a:rPr>
                <a:t>HR SHORTLISTS FOR INTERVIEWS.</a:t>
              </a:r>
            </a:p>
            <a:p>
              <a:pPr algn="l">
                <a:lnSpc>
                  <a:spcPts val="2879"/>
                </a:lnSpc>
              </a:pPr>
              <a:endParaRPr lang="en-US" sz="2399" b="1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endParaRPr>
            </a:p>
          </p:txBody>
        </p:sp>
      </p:grpSp>
      <p:sp>
        <p:nvSpPr>
          <p:cNvPr id="80" name="TextBox 80"/>
          <p:cNvSpPr txBox="1"/>
          <p:nvPr/>
        </p:nvSpPr>
        <p:spPr>
          <a:xfrm>
            <a:off x="280443" y="8634158"/>
            <a:ext cx="13203327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399" b="1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rPr>
              <a:t>KEY INSIGHT: IF YOUR RESUME FAILS THE ATS, YOUR APPLICATION IS NEVER SEEN BY A PERSON.</a:t>
            </a:r>
          </a:p>
          <a:p>
            <a:pPr algn="l">
              <a:lnSpc>
                <a:spcPts val="2879"/>
              </a:lnSpc>
            </a:pPr>
            <a:endParaRPr lang="en-US" sz="2399" b="1">
              <a:solidFill>
                <a:srgbClr val="000000"/>
              </a:solidFill>
              <a:latin typeface="Prompt Bold"/>
              <a:ea typeface="Prompt Bold"/>
              <a:cs typeface="Prompt Bold"/>
              <a:sym typeface="Prompt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6552911">
            <a:off x="-1920350" y="-2495248"/>
            <a:ext cx="10651239" cy="7047895"/>
          </a:xfrm>
          <a:custGeom>
            <a:avLst/>
            <a:gdLst/>
            <a:ahLst/>
            <a:cxnLst/>
            <a:rect l="l" t="t" r="r" b="b"/>
            <a:pathLst>
              <a:path w="10651239" h="7047895">
                <a:moveTo>
                  <a:pt x="0" y="0"/>
                </a:moveTo>
                <a:lnTo>
                  <a:pt x="10651239" y="0"/>
                </a:lnTo>
                <a:lnTo>
                  <a:pt x="10651239" y="7047896"/>
                </a:lnTo>
                <a:lnTo>
                  <a:pt x="0" y="70478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38200" y="895350"/>
            <a:ext cx="18510803" cy="1226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610876"/>
                </a:solidFill>
                <a:latin typeface="Staatliches"/>
                <a:ea typeface="Staatliches"/>
                <a:cs typeface="Staatliches"/>
                <a:sym typeface="Staatliches"/>
              </a:rPr>
              <a:t>What Makes ResuMatic Special?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2925351"/>
            <a:ext cx="6451005" cy="747125"/>
            <a:chOff x="0" y="0"/>
            <a:chExt cx="8601340" cy="99616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87931" cy="544532"/>
            </a:xfrm>
            <a:custGeom>
              <a:avLst/>
              <a:gdLst/>
              <a:ahLst/>
              <a:cxnLst/>
              <a:rect l="l" t="t" r="r" b="b"/>
              <a:pathLst>
                <a:path w="587931" h="544532">
                  <a:moveTo>
                    <a:pt x="0" y="0"/>
                  </a:moveTo>
                  <a:lnTo>
                    <a:pt x="587931" y="0"/>
                  </a:lnTo>
                  <a:lnTo>
                    <a:pt x="587931" y="544532"/>
                  </a:lnTo>
                  <a:lnTo>
                    <a:pt x="0" y="5445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854970" y="40491"/>
              <a:ext cx="7746370" cy="9556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79"/>
                </a:lnSpc>
              </a:pPr>
              <a:r>
                <a:rPr lang="en-US" sz="2399" b="1">
                  <a:solidFill>
                    <a:srgbClr val="000000"/>
                  </a:solidFill>
                  <a:latin typeface="Prompt Bold"/>
                  <a:ea typeface="Prompt Bold"/>
                  <a:cs typeface="Prompt Bold"/>
                  <a:sym typeface="Prompt Bold"/>
                </a:rPr>
                <a:t>BUILT TO PASS ATS SCREENING</a:t>
              </a:r>
            </a:p>
            <a:p>
              <a:pPr algn="l">
                <a:lnSpc>
                  <a:spcPts val="2879"/>
                </a:lnSpc>
              </a:pPr>
              <a:endParaRPr lang="en-US" sz="2399" b="1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953553" y="2925351"/>
            <a:ext cx="7342155" cy="1109075"/>
            <a:chOff x="0" y="0"/>
            <a:chExt cx="9789540" cy="147876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87931" cy="544532"/>
            </a:xfrm>
            <a:custGeom>
              <a:avLst/>
              <a:gdLst/>
              <a:ahLst/>
              <a:cxnLst/>
              <a:rect l="l" t="t" r="r" b="b"/>
              <a:pathLst>
                <a:path w="587931" h="544532">
                  <a:moveTo>
                    <a:pt x="0" y="0"/>
                  </a:moveTo>
                  <a:lnTo>
                    <a:pt x="587931" y="0"/>
                  </a:lnTo>
                  <a:lnTo>
                    <a:pt x="587931" y="544532"/>
                  </a:lnTo>
                  <a:lnTo>
                    <a:pt x="0" y="5445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TextBox 10"/>
            <p:cNvSpPr txBox="1"/>
            <p:nvPr/>
          </p:nvSpPr>
          <p:spPr>
            <a:xfrm>
              <a:off x="854970" y="40491"/>
              <a:ext cx="8934569" cy="1438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79"/>
                </a:lnSpc>
              </a:pPr>
              <a:r>
                <a:rPr lang="en-US" sz="2399" b="1">
                  <a:solidFill>
                    <a:srgbClr val="000000"/>
                  </a:solidFill>
                  <a:latin typeface="Prompt Bold"/>
                  <a:ea typeface="Prompt Bold"/>
                  <a:cs typeface="Prompt Bold"/>
                  <a:sym typeface="Prompt Bold"/>
                </a:rPr>
                <a:t>DOWNLOADABLE PDF AND SHAREABLE LINKS</a:t>
              </a:r>
            </a:p>
            <a:p>
              <a:pPr algn="l">
                <a:lnSpc>
                  <a:spcPts val="2879"/>
                </a:lnSpc>
              </a:pPr>
              <a:endParaRPr lang="en-US" sz="2399" b="1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8700" y="3672475"/>
            <a:ext cx="6451005" cy="1109075"/>
            <a:chOff x="0" y="0"/>
            <a:chExt cx="8601340" cy="147876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87931" cy="544532"/>
            </a:xfrm>
            <a:custGeom>
              <a:avLst/>
              <a:gdLst/>
              <a:ahLst/>
              <a:cxnLst/>
              <a:rect l="l" t="t" r="r" b="b"/>
              <a:pathLst>
                <a:path w="587931" h="544532">
                  <a:moveTo>
                    <a:pt x="0" y="0"/>
                  </a:moveTo>
                  <a:lnTo>
                    <a:pt x="587931" y="0"/>
                  </a:lnTo>
                  <a:lnTo>
                    <a:pt x="587931" y="544532"/>
                  </a:lnTo>
                  <a:lnTo>
                    <a:pt x="0" y="5445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TextBox 13"/>
            <p:cNvSpPr txBox="1"/>
            <p:nvPr/>
          </p:nvSpPr>
          <p:spPr>
            <a:xfrm>
              <a:off x="854970" y="40491"/>
              <a:ext cx="7746370" cy="1438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79"/>
                </a:lnSpc>
              </a:pPr>
              <a:r>
                <a:rPr lang="en-US" sz="2399" b="1">
                  <a:solidFill>
                    <a:srgbClr val="000000"/>
                  </a:solidFill>
                  <a:latin typeface="Prompt Bold"/>
                  <a:ea typeface="Prompt Bold"/>
                  <a:cs typeface="Prompt Bold"/>
                  <a:sym typeface="Prompt Bold"/>
                </a:rPr>
                <a:t> AI-ENHANCED EXPERIENCE WITH GUIDED WRITING TIPS</a:t>
              </a:r>
            </a:p>
            <a:p>
              <a:pPr algn="l">
                <a:lnSpc>
                  <a:spcPts val="2879"/>
                </a:lnSpc>
              </a:pPr>
              <a:endParaRPr lang="en-US" sz="2399" b="1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28700" y="4942475"/>
            <a:ext cx="6451005" cy="1109075"/>
            <a:chOff x="0" y="0"/>
            <a:chExt cx="8601340" cy="147876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87931" cy="544532"/>
            </a:xfrm>
            <a:custGeom>
              <a:avLst/>
              <a:gdLst/>
              <a:ahLst/>
              <a:cxnLst/>
              <a:rect l="l" t="t" r="r" b="b"/>
              <a:pathLst>
                <a:path w="587931" h="544532">
                  <a:moveTo>
                    <a:pt x="0" y="0"/>
                  </a:moveTo>
                  <a:lnTo>
                    <a:pt x="587931" y="0"/>
                  </a:lnTo>
                  <a:lnTo>
                    <a:pt x="587931" y="544532"/>
                  </a:lnTo>
                  <a:lnTo>
                    <a:pt x="0" y="5445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TextBox 16"/>
            <p:cNvSpPr txBox="1"/>
            <p:nvPr/>
          </p:nvSpPr>
          <p:spPr>
            <a:xfrm>
              <a:off x="854970" y="40491"/>
              <a:ext cx="7746370" cy="1438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79"/>
                </a:lnSpc>
              </a:pPr>
              <a:r>
                <a:rPr lang="en-US" sz="2399" b="1">
                  <a:solidFill>
                    <a:srgbClr val="000000"/>
                  </a:solidFill>
                  <a:latin typeface="Prompt Bold"/>
                  <a:ea typeface="Prompt Bold"/>
                  <a:cs typeface="Prompt Bold"/>
                  <a:sym typeface="Prompt Bold"/>
                </a:rPr>
                <a:t>SUPPORTS KEY SECTIONS: SKILLS, PROJECTS, EXPERIENCE</a:t>
              </a:r>
            </a:p>
            <a:p>
              <a:pPr algn="l">
                <a:lnSpc>
                  <a:spcPts val="2879"/>
                </a:lnSpc>
              </a:pPr>
              <a:endParaRPr lang="en-US" sz="2399" b="1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953553" y="4227013"/>
            <a:ext cx="6451005" cy="1109075"/>
            <a:chOff x="0" y="0"/>
            <a:chExt cx="8601340" cy="147876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87931" cy="544532"/>
            </a:xfrm>
            <a:custGeom>
              <a:avLst/>
              <a:gdLst/>
              <a:ahLst/>
              <a:cxnLst/>
              <a:rect l="l" t="t" r="r" b="b"/>
              <a:pathLst>
                <a:path w="587931" h="544532">
                  <a:moveTo>
                    <a:pt x="0" y="0"/>
                  </a:moveTo>
                  <a:lnTo>
                    <a:pt x="587931" y="0"/>
                  </a:lnTo>
                  <a:lnTo>
                    <a:pt x="587931" y="544532"/>
                  </a:lnTo>
                  <a:lnTo>
                    <a:pt x="0" y="5445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TextBox 19"/>
            <p:cNvSpPr txBox="1"/>
            <p:nvPr/>
          </p:nvSpPr>
          <p:spPr>
            <a:xfrm>
              <a:off x="854970" y="40491"/>
              <a:ext cx="7746370" cy="1438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79"/>
                </a:lnSpc>
              </a:pPr>
              <a:r>
                <a:rPr lang="en-US" sz="2399" b="1">
                  <a:solidFill>
                    <a:srgbClr val="000000"/>
                  </a:solidFill>
                  <a:latin typeface="Prompt Bold"/>
                  <a:ea typeface="Prompt Bold"/>
                  <a:cs typeface="Prompt Bold"/>
                  <a:sym typeface="Prompt Bold"/>
                </a:rPr>
                <a:t> SIMPLE UI – DESIGNED FOR MOBILE AND DESKTOP</a:t>
              </a:r>
            </a:p>
            <a:p>
              <a:pPr algn="l">
                <a:lnSpc>
                  <a:spcPts val="2879"/>
                </a:lnSpc>
              </a:pPr>
              <a:endParaRPr lang="en-US" sz="2399" b="1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6735619" y="-641673"/>
            <a:ext cx="10651239" cy="7047895"/>
          </a:xfrm>
          <a:custGeom>
            <a:avLst/>
            <a:gdLst/>
            <a:ahLst/>
            <a:cxnLst/>
            <a:rect l="l" t="t" r="r" b="b"/>
            <a:pathLst>
              <a:path w="10651239" h="7047895">
                <a:moveTo>
                  <a:pt x="10651239" y="7047895"/>
                </a:moveTo>
                <a:lnTo>
                  <a:pt x="0" y="7047895"/>
                </a:lnTo>
                <a:lnTo>
                  <a:pt x="0" y="0"/>
                </a:lnTo>
                <a:lnTo>
                  <a:pt x="10651239" y="0"/>
                </a:lnTo>
                <a:lnTo>
                  <a:pt x="10651239" y="7047895"/>
                </a:lnTo>
                <a:close/>
              </a:path>
            </a:pathLst>
          </a:custGeom>
          <a:blipFill>
            <a:blip r:embed="rId3">
              <a:alphaModFix amt="1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4259164" y="5094048"/>
            <a:ext cx="10651239" cy="7047895"/>
          </a:xfrm>
          <a:custGeom>
            <a:avLst/>
            <a:gdLst/>
            <a:ahLst/>
            <a:cxnLst/>
            <a:rect l="l" t="t" r="r" b="b"/>
            <a:pathLst>
              <a:path w="10651239" h="7047895">
                <a:moveTo>
                  <a:pt x="0" y="0"/>
                </a:moveTo>
                <a:lnTo>
                  <a:pt x="10651238" y="0"/>
                </a:lnTo>
                <a:lnTo>
                  <a:pt x="10651238" y="7047895"/>
                </a:lnTo>
                <a:lnTo>
                  <a:pt x="0" y="70478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-3341726">
            <a:off x="9991796" y="1056159"/>
            <a:ext cx="10970501" cy="3324256"/>
            <a:chOff x="0" y="0"/>
            <a:chExt cx="1341176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41176" cy="406400"/>
            </a:xfrm>
            <a:custGeom>
              <a:avLst/>
              <a:gdLst/>
              <a:ahLst/>
              <a:cxnLst/>
              <a:rect l="l" t="t" r="r" b="b"/>
              <a:pathLst>
                <a:path w="1341176" h="406400">
                  <a:moveTo>
                    <a:pt x="1137976" y="0"/>
                  </a:moveTo>
                  <a:cubicBezTo>
                    <a:pt x="1250200" y="0"/>
                    <a:pt x="1341176" y="90976"/>
                    <a:pt x="1341176" y="203200"/>
                  </a:cubicBezTo>
                  <a:cubicBezTo>
                    <a:pt x="1341176" y="315424"/>
                    <a:pt x="1250200" y="406400"/>
                    <a:pt x="113797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10876">
                    <a:alpha val="100000"/>
                  </a:srgbClr>
                </a:gs>
                <a:gs pos="100000">
                  <a:srgbClr val="CF428E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41176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7460911">
            <a:off x="7497409" y="8574135"/>
            <a:ext cx="10970501" cy="3324256"/>
            <a:chOff x="0" y="0"/>
            <a:chExt cx="1341176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41176" cy="406400"/>
            </a:xfrm>
            <a:custGeom>
              <a:avLst/>
              <a:gdLst/>
              <a:ahLst/>
              <a:cxnLst/>
              <a:rect l="l" t="t" r="r" b="b"/>
              <a:pathLst>
                <a:path w="1341176" h="406400">
                  <a:moveTo>
                    <a:pt x="1137976" y="0"/>
                  </a:moveTo>
                  <a:cubicBezTo>
                    <a:pt x="1250200" y="0"/>
                    <a:pt x="1341176" y="90976"/>
                    <a:pt x="1341176" y="203200"/>
                  </a:cubicBezTo>
                  <a:cubicBezTo>
                    <a:pt x="1341176" y="315424"/>
                    <a:pt x="1250200" y="406400"/>
                    <a:pt x="113797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10876">
                    <a:alpha val="100000"/>
                  </a:srgbClr>
                </a:gs>
                <a:gs pos="100000">
                  <a:srgbClr val="CF428E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341176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7460911">
            <a:off x="8908261" y="2841718"/>
            <a:ext cx="12470946" cy="640070"/>
            <a:chOff x="0" y="0"/>
            <a:chExt cx="7918180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918180" cy="406400"/>
            </a:xfrm>
            <a:custGeom>
              <a:avLst/>
              <a:gdLst/>
              <a:ahLst/>
              <a:cxnLst/>
              <a:rect l="l" t="t" r="r" b="b"/>
              <a:pathLst>
                <a:path w="7918180" h="406400">
                  <a:moveTo>
                    <a:pt x="7714980" y="0"/>
                  </a:moveTo>
                  <a:cubicBezTo>
                    <a:pt x="7827204" y="0"/>
                    <a:pt x="7918180" y="90976"/>
                    <a:pt x="7918180" y="203200"/>
                  </a:cubicBezTo>
                  <a:cubicBezTo>
                    <a:pt x="7918180" y="315424"/>
                    <a:pt x="7827204" y="406400"/>
                    <a:pt x="771498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10876">
                    <a:alpha val="100000"/>
                  </a:srgbClr>
                </a:gs>
                <a:gs pos="100000">
                  <a:srgbClr val="CF428E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791818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3372434">
            <a:off x="13824800" y="7866123"/>
            <a:ext cx="6456766" cy="640070"/>
            <a:chOff x="0" y="0"/>
            <a:chExt cx="4099595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099596" cy="406400"/>
            </a:xfrm>
            <a:custGeom>
              <a:avLst/>
              <a:gdLst/>
              <a:ahLst/>
              <a:cxnLst/>
              <a:rect l="l" t="t" r="r" b="b"/>
              <a:pathLst>
                <a:path w="4099596" h="406400">
                  <a:moveTo>
                    <a:pt x="3896396" y="0"/>
                  </a:moveTo>
                  <a:cubicBezTo>
                    <a:pt x="4008620" y="0"/>
                    <a:pt x="4099596" y="90976"/>
                    <a:pt x="4099596" y="203200"/>
                  </a:cubicBezTo>
                  <a:cubicBezTo>
                    <a:pt x="4099596" y="315424"/>
                    <a:pt x="4008620" y="406400"/>
                    <a:pt x="389639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10876">
                    <a:alpha val="100000"/>
                  </a:srgbClr>
                </a:gs>
                <a:gs pos="100000">
                  <a:srgbClr val="CF428E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099595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-3332746">
            <a:off x="8670334" y="6731565"/>
            <a:ext cx="6157566" cy="330162"/>
            <a:chOff x="0" y="0"/>
            <a:chExt cx="7579405" cy="406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579406" cy="406400"/>
            </a:xfrm>
            <a:custGeom>
              <a:avLst/>
              <a:gdLst/>
              <a:ahLst/>
              <a:cxnLst/>
              <a:rect l="l" t="t" r="r" b="b"/>
              <a:pathLst>
                <a:path w="7579406" h="406400">
                  <a:moveTo>
                    <a:pt x="7376206" y="0"/>
                  </a:moveTo>
                  <a:cubicBezTo>
                    <a:pt x="7488430" y="0"/>
                    <a:pt x="7579406" y="90976"/>
                    <a:pt x="7579406" y="203200"/>
                  </a:cubicBezTo>
                  <a:cubicBezTo>
                    <a:pt x="7579406" y="315424"/>
                    <a:pt x="7488430" y="406400"/>
                    <a:pt x="737620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10876">
                    <a:alpha val="100000"/>
                  </a:srgbClr>
                </a:gs>
                <a:gs pos="100000">
                  <a:srgbClr val="CF428E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7579405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3332746">
            <a:off x="15175166" y="3388918"/>
            <a:ext cx="4423383" cy="330162"/>
            <a:chOff x="0" y="0"/>
            <a:chExt cx="5444784" cy="4064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444784" cy="406400"/>
            </a:xfrm>
            <a:custGeom>
              <a:avLst/>
              <a:gdLst/>
              <a:ahLst/>
              <a:cxnLst/>
              <a:rect l="l" t="t" r="r" b="b"/>
              <a:pathLst>
                <a:path w="5444784" h="406400">
                  <a:moveTo>
                    <a:pt x="5241584" y="0"/>
                  </a:moveTo>
                  <a:cubicBezTo>
                    <a:pt x="5353808" y="0"/>
                    <a:pt x="5444784" y="90976"/>
                    <a:pt x="5444784" y="203200"/>
                  </a:cubicBezTo>
                  <a:cubicBezTo>
                    <a:pt x="5444784" y="315424"/>
                    <a:pt x="5353808" y="406400"/>
                    <a:pt x="524158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10876">
                    <a:alpha val="100000"/>
                  </a:srgbClr>
                </a:gs>
                <a:gs pos="100000">
                  <a:srgbClr val="CF428E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5444784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7537015">
            <a:off x="4862389" y="11755563"/>
            <a:ext cx="8286624" cy="493808"/>
            <a:chOff x="0" y="0"/>
            <a:chExt cx="6819820" cy="406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819820" cy="406400"/>
            </a:xfrm>
            <a:custGeom>
              <a:avLst/>
              <a:gdLst/>
              <a:ahLst/>
              <a:cxnLst/>
              <a:rect l="l" t="t" r="r" b="b"/>
              <a:pathLst>
                <a:path w="6819820" h="406400">
                  <a:moveTo>
                    <a:pt x="6616620" y="0"/>
                  </a:moveTo>
                  <a:cubicBezTo>
                    <a:pt x="6728844" y="0"/>
                    <a:pt x="6819820" y="90976"/>
                    <a:pt x="6819820" y="203200"/>
                  </a:cubicBezTo>
                  <a:cubicBezTo>
                    <a:pt x="6819820" y="315424"/>
                    <a:pt x="6728844" y="406400"/>
                    <a:pt x="661662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10876">
                    <a:alpha val="100000"/>
                  </a:srgbClr>
                </a:gs>
                <a:gs pos="100000">
                  <a:srgbClr val="CF428E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681982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 rot="7537015">
            <a:off x="14268186" y="3983821"/>
            <a:ext cx="7257962" cy="1297936"/>
            <a:chOff x="0" y="0"/>
            <a:chExt cx="2272559" cy="4064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272559" cy="406400"/>
            </a:xfrm>
            <a:custGeom>
              <a:avLst/>
              <a:gdLst/>
              <a:ahLst/>
              <a:cxnLst/>
              <a:rect l="l" t="t" r="r" b="b"/>
              <a:pathLst>
                <a:path w="2272559" h="406400">
                  <a:moveTo>
                    <a:pt x="2069359" y="0"/>
                  </a:moveTo>
                  <a:cubicBezTo>
                    <a:pt x="2181583" y="0"/>
                    <a:pt x="2272559" y="90976"/>
                    <a:pt x="2272559" y="203200"/>
                  </a:cubicBezTo>
                  <a:cubicBezTo>
                    <a:pt x="2272559" y="315424"/>
                    <a:pt x="2181583" y="406400"/>
                    <a:pt x="206935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10876">
                    <a:alpha val="100000"/>
                  </a:srgbClr>
                </a:gs>
                <a:gs pos="100000">
                  <a:srgbClr val="CF428E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2272559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 rot="7537015">
            <a:off x="12360970" y="-1258720"/>
            <a:ext cx="7257962" cy="1297936"/>
            <a:chOff x="0" y="0"/>
            <a:chExt cx="2272559" cy="4064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272559" cy="406400"/>
            </a:xfrm>
            <a:custGeom>
              <a:avLst/>
              <a:gdLst/>
              <a:ahLst/>
              <a:cxnLst/>
              <a:rect l="l" t="t" r="r" b="b"/>
              <a:pathLst>
                <a:path w="2272559" h="406400">
                  <a:moveTo>
                    <a:pt x="2069359" y="0"/>
                  </a:moveTo>
                  <a:cubicBezTo>
                    <a:pt x="2181583" y="0"/>
                    <a:pt x="2272559" y="90976"/>
                    <a:pt x="2272559" y="203200"/>
                  </a:cubicBezTo>
                  <a:cubicBezTo>
                    <a:pt x="2272559" y="315424"/>
                    <a:pt x="2181583" y="406400"/>
                    <a:pt x="206935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10876">
                    <a:alpha val="100000"/>
                  </a:srgbClr>
                </a:gs>
                <a:gs pos="100000">
                  <a:srgbClr val="CF428E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2272559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 rot="-3355945">
            <a:off x="12131439" y="7237756"/>
            <a:ext cx="3845554" cy="895026"/>
            <a:chOff x="0" y="0"/>
            <a:chExt cx="1746131" cy="4064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746131" cy="406400"/>
            </a:xfrm>
            <a:custGeom>
              <a:avLst/>
              <a:gdLst/>
              <a:ahLst/>
              <a:cxnLst/>
              <a:rect l="l" t="t" r="r" b="b"/>
              <a:pathLst>
                <a:path w="1746131" h="406400">
                  <a:moveTo>
                    <a:pt x="1542931" y="0"/>
                  </a:moveTo>
                  <a:cubicBezTo>
                    <a:pt x="1655156" y="0"/>
                    <a:pt x="1746131" y="90976"/>
                    <a:pt x="1746131" y="203200"/>
                  </a:cubicBezTo>
                  <a:cubicBezTo>
                    <a:pt x="1746131" y="315424"/>
                    <a:pt x="1655156" y="406400"/>
                    <a:pt x="154293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10876">
                    <a:alpha val="100000"/>
                  </a:srgbClr>
                </a:gs>
                <a:gs pos="100000">
                  <a:srgbClr val="CF428E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1746131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 rot="-3233516">
            <a:off x="14187107" y="9760099"/>
            <a:ext cx="303218" cy="303218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 rot="-3233516">
            <a:off x="14466456" y="9377129"/>
            <a:ext cx="303218" cy="303218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1" name="Group 41"/>
          <p:cNvGrpSpPr/>
          <p:nvPr/>
        </p:nvGrpSpPr>
        <p:grpSpPr>
          <a:xfrm rot="-3233516">
            <a:off x="14745805" y="8994159"/>
            <a:ext cx="303218" cy="303218"/>
            <a:chOff x="0" y="0"/>
            <a:chExt cx="812800" cy="8128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4" name="Group 44"/>
          <p:cNvGrpSpPr/>
          <p:nvPr/>
        </p:nvGrpSpPr>
        <p:grpSpPr>
          <a:xfrm rot="-3233516">
            <a:off x="14364757" y="1260061"/>
            <a:ext cx="303218" cy="303218"/>
            <a:chOff x="0" y="0"/>
            <a:chExt cx="812800" cy="8128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 rot="-3233516">
            <a:off x="14644107" y="877091"/>
            <a:ext cx="303218" cy="303218"/>
            <a:chOff x="0" y="0"/>
            <a:chExt cx="812800" cy="8128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0" name="Group 50"/>
          <p:cNvGrpSpPr/>
          <p:nvPr/>
        </p:nvGrpSpPr>
        <p:grpSpPr>
          <a:xfrm rot="-3233516">
            <a:off x="14923456" y="494121"/>
            <a:ext cx="303218" cy="303218"/>
            <a:chOff x="0" y="0"/>
            <a:chExt cx="812800" cy="8128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3" name="Freeform 53"/>
          <p:cNvSpPr/>
          <p:nvPr/>
        </p:nvSpPr>
        <p:spPr>
          <a:xfrm>
            <a:off x="1028700" y="1175268"/>
            <a:ext cx="1007940" cy="919975"/>
          </a:xfrm>
          <a:custGeom>
            <a:avLst/>
            <a:gdLst/>
            <a:ahLst/>
            <a:cxnLst/>
            <a:rect l="l" t="t" r="r" b="b"/>
            <a:pathLst>
              <a:path w="1007940" h="919975">
                <a:moveTo>
                  <a:pt x="0" y="0"/>
                </a:moveTo>
                <a:lnTo>
                  <a:pt x="1007940" y="0"/>
                </a:lnTo>
                <a:lnTo>
                  <a:pt x="1007940" y="919975"/>
                </a:lnTo>
                <a:lnTo>
                  <a:pt x="0" y="9199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4" name="TextBox 54"/>
          <p:cNvSpPr txBox="1"/>
          <p:nvPr/>
        </p:nvSpPr>
        <p:spPr>
          <a:xfrm>
            <a:off x="1028700" y="2704575"/>
            <a:ext cx="9167569" cy="2830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178"/>
              </a:lnSpc>
              <a:spcBef>
                <a:spcPct val="0"/>
              </a:spcBef>
            </a:pPr>
            <a:r>
              <a:rPr lang="en-US" sz="16555">
                <a:solidFill>
                  <a:srgbClr val="610876"/>
                </a:solidFill>
                <a:latin typeface="Staatliches"/>
                <a:ea typeface="Staatliches"/>
                <a:cs typeface="Staatliches"/>
                <a:sym typeface="Staatliches"/>
              </a:rPr>
              <a:t>Resumatic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028700" y="4922598"/>
            <a:ext cx="8842481" cy="1483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85"/>
              </a:lnSpc>
              <a:spcBef>
                <a:spcPct val="0"/>
              </a:spcBef>
            </a:pPr>
            <a:r>
              <a:rPr lang="en-US" sz="8632">
                <a:solidFill>
                  <a:srgbClr val="000000"/>
                </a:solidFill>
                <a:latin typeface="Staatliches"/>
                <a:ea typeface="Staatliches"/>
                <a:cs typeface="Staatliches"/>
                <a:sym typeface="Staatliches"/>
              </a:rPr>
              <a:t>Live DEMO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2284170" y="1372755"/>
            <a:ext cx="5382353" cy="52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77"/>
              </a:lnSpc>
            </a:pPr>
            <a:r>
              <a:rPr lang="en-US" sz="3481" b="1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rPr>
              <a:t>RESUMATIC</a:t>
            </a:r>
          </a:p>
        </p:txBody>
      </p:sp>
      <p:grpSp>
        <p:nvGrpSpPr>
          <p:cNvPr id="57" name="Group 57"/>
          <p:cNvGrpSpPr/>
          <p:nvPr/>
        </p:nvGrpSpPr>
        <p:grpSpPr>
          <a:xfrm>
            <a:off x="1028700" y="6533638"/>
            <a:ext cx="3667052" cy="140736"/>
            <a:chOff x="0" y="0"/>
            <a:chExt cx="10589226" cy="406400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10589227" cy="406400"/>
            </a:xfrm>
            <a:custGeom>
              <a:avLst/>
              <a:gdLst/>
              <a:ahLst/>
              <a:cxnLst/>
              <a:rect l="l" t="t" r="r" b="b"/>
              <a:pathLst>
                <a:path w="10589227" h="406400">
                  <a:moveTo>
                    <a:pt x="10386027" y="0"/>
                  </a:moveTo>
                  <a:cubicBezTo>
                    <a:pt x="10498251" y="0"/>
                    <a:pt x="10589227" y="90976"/>
                    <a:pt x="10589227" y="203200"/>
                  </a:cubicBezTo>
                  <a:cubicBezTo>
                    <a:pt x="10589227" y="315424"/>
                    <a:pt x="10498251" y="406400"/>
                    <a:pt x="1038602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10876">
                    <a:alpha val="100000"/>
                  </a:srgbClr>
                </a:gs>
                <a:gs pos="100000">
                  <a:srgbClr val="CF428E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9" name="TextBox 59"/>
            <p:cNvSpPr txBox="1"/>
            <p:nvPr/>
          </p:nvSpPr>
          <p:spPr>
            <a:xfrm>
              <a:off x="0" y="-38100"/>
              <a:ext cx="10589226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0" name="Group 60"/>
          <p:cNvGrpSpPr/>
          <p:nvPr/>
        </p:nvGrpSpPr>
        <p:grpSpPr>
          <a:xfrm rot="-10800000">
            <a:off x="8410709" y="9037150"/>
            <a:ext cx="238014" cy="238014"/>
            <a:chOff x="0" y="0"/>
            <a:chExt cx="812800" cy="812800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10876">
                    <a:alpha val="100000"/>
                  </a:srgbClr>
                </a:gs>
                <a:gs pos="100000">
                  <a:srgbClr val="CF428E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62" name="TextBox 6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9876" tIns="39876" rIns="39876" bIns="3987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3" name="Group 63"/>
          <p:cNvGrpSpPr/>
          <p:nvPr/>
        </p:nvGrpSpPr>
        <p:grpSpPr>
          <a:xfrm rot="-10800000">
            <a:off x="8038617" y="9037150"/>
            <a:ext cx="238014" cy="238014"/>
            <a:chOff x="0" y="0"/>
            <a:chExt cx="812800" cy="812800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10876">
                    <a:alpha val="100000"/>
                  </a:srgbClr>
                </a:gs>
                <a:gs pos="100000">
                  <a:srgbClr val="CF428E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65" name="TextBox 6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9876" tIns="39876" rIns="39876" bIns="3987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6" name="Group 66"/>
          <p:cNvGrpSpPr/>
          <p:nvPr/>
        </p:nvGrpSpPr>
        <p:grpSpPr>
          <a:xfrm rot="-10800000">
            <a:off x="7666524" y="9037150"/>
            <a:ext cx="238014" cy="238014"/>
            <a:chOff x="0" y="0"/>
            <a:chExt cx="812800" cy="812800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10876">
                    <a:alpha val="100000"/>
                  </a:srgbClr>
                </a:gs>
                <a:gs pos="100000">
                  <a:srgbClr val="CF428E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68" name="TextBox 6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9876" tIns="39876" rIns="39876" bIns="3987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354</Words>
  <Application>Microsoft Macintosh PowerPoint</Application>
  <PresentationFormat>Custom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Staatliches</vt:lpstr>
      <vt:lpstr>Prompt</vt:lpstr>
      <vt:lpstr>Prompt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 Modern The Rise of Fintech and Digital Payments Presentation</dc:title>
  <cp:lastModifiedBy>abdulkadir suleiman</cp:lastModifiedBy>
  <cp:revision>4</cp:revision>
  <dcterms:created xsi:type="dcterms:W3CDTF">2006-08-16T00:00:00Z</dcterms:created>
  <dcterms:modified xsi:type="dcterms:W3CDTF">2025-07-18T16:15:12Z</dcterms:modified>
  <dc:identifier>DAGth11qdbo</dc:identifier>
</cp:coreProperties>
</file>