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13"/>
  </p:notesMasterIdLst>
  <p:handoutMasterIdLst>
    <p:handoutMasterId r:id="rId14"/>
  </p:handoutMasterIdLst>
  <p:sldIdLst>
    <p:sldId id="257" r:id="rId2"/>
    <p:sldId id="258" r:id="rId3"/>
    <p:sldId id="270" r:id="rId4"/>
    <p:sldId id="271" r:id="rId5"/>
    <p:sldId id="272" r:id="rId6"/>
    <p:sldId id="273" r:id="rId7"/>
    <p:sldId id="259" r:id="rId8"/>
    <p:sldId id="274" r:id="rId9"/>
    <p:sldId id="275" r:id="rId10"/>
    <p:sldId id="262"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529" autoAdjust="0"/>
  </p:normalViewPr>
  <p:slideViewPr>
    <p:cSldViewPr snapToGrid="0">
      <p:cViewPr varScale="1">
        <p:scale>
          <a:sx n="78" d="100"/>
          <a:sy n="78" d="100"/>
        </p:scale>
        <p:origin x="77" y="485"/>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11/13/2017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2" y="1380070"/>
            <a:ext cx="8574623"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8"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11/13/2017</a:t>
            </a:fld>
            <a:endParaRPr lang="en-US" dirty="0"/>
          </a:p>
        </p:txBody>
      </p:sp>
      <p:sp>
        <p:nvSpPr>
          <p:cNvPr id="5" name="Footer Placeholder 4"/>
          <p:cNvSpPr>
            <a:spLocks noGrp="1"/>
          </p:cNvSpPr>
          <p:nvPr>
            <p:ph type="ftr" sz="quarter" idx="11"/>
          </p:nvPr>
        </p:nvSpPr>
        <p:spPr>
          <a:xfrm>
            <a:off x="5332413" y="5883277"/>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192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2"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pPr/>
              <a:t>11/13/2017</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3871605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4"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3"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9A3335-6331-4872-A8B7-ECD55539F4D0}" type="datetimeFigureOut">
              <a:rPr lang="en-US" smtClean="0"/>
              <a:pPr/>
              <a:t>11/13/2017</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394180335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3" y="685801"/>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3"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2"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9A3335-6331-4872-A8B7-ECD55539F4D0}" type="datetimeFigureOut">
              <a:rPr lang="en-US" smtClean="0"/>
              <a:pPr/>
              <a:t>11/13/2017</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6119719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9A3335-6331-4872-A8B7-ECD55539F4D0}" type="datetimeFigureOut">
              <a:rPr lang="en-US" smtClean="0"/>
              <a:pPr/>
              <a:t>11/13/2017</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3002498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3" y="685801"/>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4" y="3886200"/>
            <a:ext cx="10018711"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1"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9A3335-6331-4872-A8B7-ECD55539F4D0}" type="datetimeFigureOut">
              <a:rPr lang="en-US" smtClean="0"/>
              <a:pPr/>
              <a:t>11/13/2017</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346120576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2"/>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3"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3"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9A3335-6331-4872-A8B7-ECD55539F4D0}" type="datetimeFigureOut">
              <a:rPr lang="en-US" smtClean="0"/>
              <a:pPr/>
              <a:t>11/13/2017</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27020887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9A3335-6331-4872-A8B7-ECD55539F4D0}" type="datetimeFigureOut">
              <a:rPr lang="en-US" smtClean="0"/>
              <a:t>11/13/2017</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87517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7"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3" y="685800"/>
            <a:ext cx="801974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9A3335-6331-4872-A8B7-ECD55539F4D0}" type="datetimeFigureOut">
              <a:rPr lang="en-US" smtClean="0"/>
              <a:t>11/13/2017</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218418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4"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smtClean="0"/>
              <a:t>Click icon to add picture</a:t>
            </a:r>
            <a:endParaRPr lang="en-US"/>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23039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9A3335-6331-4872-A8B7-ECD55539F4D0}" type="datetimeFigureOut">
              <a:rPr lang="en-US" smtClean="0"/>
              <a:t>11/13/2017</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a:xfrm>
            <a:off x="10951858" y="5867133"/>
            <a:ext cx="551167" cy="365125"/>
          </a:xfrm>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89578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80"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9"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717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2"/>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4" y="2667001"/>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9A3335-6331-4872-A8B7-ECD55539F4D0}" type="datetimeFigureOut">
              <a:rPr lang="en-US" smtClean="0"/>
              <a:t>11/13/2017</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401328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9"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t>11/13/2017</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1275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9A3335-6331-4872-A8B7-ECD55539F4D0}" type="datetimeFigureOut">
              <a:rPr lang="en-US" smtClean="0"/>
              <a:t>11/13/2017</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91916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t>11/13/2017</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04380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3"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4" y="685801"/>
            <a:ext cx="6240991"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3"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11/13/2017</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21809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5" y="1752599"/>
            <a:ext cx="542615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5" y="3124199"/>
            <a:ext cx="542615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11/13/2017</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5956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2"/>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3" y="685802"/>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1" y="2667001"/>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9A3335-6331-4872-A8B7-ECD55539F4D0}" type="datetimeFigureOut">
              <a:rPr lang="en-US" smtClean="0"/>
              <a:pPr/>
              <a:t>11/13/2017</a:t>
            </a:fld>
            <a:endParaRPr lang="en-US"/>
          </a:p>
        </p:txBody>
      </p:sp>
      <p:sp>
        <p:nvSpPr>
          <p:cNvPr id="5" name="Footer Placeholder 4"/>
          <p:cNvSpPr>
            <a:spLocks noGrp="1"/>
          </p:cNvSpPr>
          <p:nvPr>
            <p:ph type="ftr" sz="quarter" idx="3"/>
          </p:nvPr>
        </p:nvSpPr>
        <p:spPr>
          <a:xfrm>
            <a:off x="2572281" y="588327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Add a footer</a:t>
            </a:r>
            <a:endParaRPr lang="en-US" dirty="0"/>
          </a:p>
        </p:txBody>
      </p:sp>
      <p:sp>
        <p:nvSpPr>
          <p:cNvPr id="6" name="Slide Number Placeholder 5"/>
          <p:cNvSpPr>
            <a:spLocks noGrp="1"/>
          </p:cNvSpPr>
          <p:nvPr>
            <p:ph type="sldNum" sz="quarter" idx="4"/>
          </p:nvPr>
        </p:nvSpPr>
        <p:spPr>
          <a:xfrm>
            <a:off x="10951858" y="5883277"/>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F8E3F6-DE14-48B2-B2BC-6FABA9630FB8}" type="slidenum">
              <a:rPr lang="en-US" smtClean="0"/>
              <a:pPr/>
              <a:t>‹#›</a:t>
            </a:fld>
            <a:endParaRPr lang="en-US"/>
          </a:p>
        </p:txBody>
      </p:sp>
      <p:sp>
        <p:nvSpPr>
          <p:cNvPr id="14" name="Rectangle 13"/>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p:cNvSpPr/>
          <p:nvPr userDrawn="1"/>
        </p:nvSpPr>
        <p:spPr>
          <a:xfrm>
            <a:off x="0" y="1371602"/>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userDrawn="1"/>
        </p:nvSpPr>
        <p:spPr>
          <a:xfrm>
            <a:off x="0" y="1443008"/>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69692125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2043" y="1873584"/>
            <a:ext cx="6601660" cy="1313499"/>
          </a:xfrm>
        </p:spPr>
        <p:txBody>
          <a:bodyPr>
            <a:normAutofit/>
          </a:bodyPr>
          <a:lstStyle/>
          <a:p>
            <a:pPr algn="ctr"/>
            <a:r>
              <a:rPr lang="en-US" sz="3200" b="1" dirty="0">
                <a:solidFill>
                  <a:schemeClr val="tx2"/>
                </a:solidFill>
                <a:latin typeface="Times New Roman" panose="02020603050405020304" pitchFamily="18" charset="0"/>
                <a:cs typeface="Times New Roman" panose="02020603050405020304" pitchFamily="18" charset="0"/>
              </a:rPr>
              <a:t>Predictive Analytics in Healthcare: Promise and Potential</a:t>
            </a:r>
            <a:endParaRPr lang="en-US" sz="3200" b="1" dirty="0">
              <a:solidFill>
                <a:schemeClr val="tx2"/>
              </a:solidFill>
              <a:latin typeface="Times New Roman" panose="02020603050405020304" pitchFamily="18" charset="0"/>
              <a:cs typeface="Times New Roman" panose="02020603050405020304" pitchFamily="18" charset="0"/>
            </a:endParaRPr>
          </a:p>
        </p:txBody>
      </p:sp>
      <p:pic>
        <p:nvPicPr>
          <p:cNvPr id="8" name="Picture Placeholder 7"/>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0165" r="20165"/>
          <a:stretch>
            <a:fillRect/>
          </a:stretch>
        </p:blipFill>
        <p:spPr/>
      </p:pic>
      <p:sp>
        <p:nvSpPr>
          <p:cNvPr id="3" name="Subtitle 2"/>
          <p:cNvSpPr>
            <a:spLocks noGrp="1"/>
          </p:cNvSpPr>
          <p:nvPr>
            <p:ph type="subTitle" idx="1"/>
          </p:nvPr>
        </p:nvSpPr>
        <p:spPr>
          <a:xfrm>
            <a:off x="142044" y="3844031"/>
            <a:ext cx="5953956" cy="2104008"/>
          </a:xfrm>
        </p:spPr>
        <p:txBody>
          <a:bodyPr>
            <a:noAutofit/>
          </a:bodyPr>
          <a:lstStyle/>
          <a:p>
            <a:pPr algn="ctr">
              <a:spcBef>
                <a:spcPts val="600"/>
              </a:spcBef>
            </a:pPr>
            <a:r>
              <a:rPr lang="en-US" b="1" dirty="0" err="1">
                <a:solidFill>
                  <a:schemeClr val="tx2"/>
                </a:solidFill>
                <a:latin typeface="Times New Roman" panose="02020603050405020304" pitchFamily="18" charset="0"/>
                <a:cs typeface="Times New Roman" panose="02020603050405020304" pitchFamily="18" charset="0"/>
              </a:rPr>
              <a:t>Sule</a:t>
            </a:r>
            <a:r>
              <a:rPr lang="en-US" b="1" dirty="0">
                <a:solidFill>
                  <a:schemeClr val="tx2"/>
                </a:solidFill>
                <a:latin typeface="Times New Roman" panose="02020603050405020304" pitchFamily="18" charset="0"/>
                <a:cs typeface="Times New Roman" panose="02020603050405020304" pitchFamily="18" charset="0"/>
              </a:rPr>
              <a:t> </a:t>
            </a:r>
            <a:r>
              <a:rPr lang="en-US" b="1" dirty="0" err="1">
                <a:solidFill>
                  <a:schemeClr val="tx2"/>
                </a:solidFill>
                <a:latin typeface="Times New Roman" panose="02020603050405020304" pitchFamily="18" charset="0"/>
                <a:cs typeface="Times New Roman" panose="02020603050405020304" pitchFamily="18" charset="0"/>
              </a:rPr>
              <a:t>Gimba</a:t>
            </a:r>
            <a:r>
              <a:rPr lang="en-US" b="1" dirty="0">
                <a:solidFill>
                  <a:schemeClr val="tx2"/>
                </a:solidFill>
                <a:latin typeface="Times New Roman" panose="02020603050405020304" pitchFamily="18" charset="0"/>
                <a:cs typeface="Times New Roman" panose="02020603050405020304" pitchFamily="18" charset="0"/>
              </a:rPr>
              <a:t> Usman</a:t>
            </a:r>
          </a:p>
          <a:p>
            <a:pPr algn="ctr">
              <a:spcBef>
                <a:spcPts val="600"/>
              </a:spcBef>
            </a:pPr>
            <a:r>
              <a:rPr lang="en-US" dirty="0">
                <a:solidFill>
                  <a:schemeClr val="tx2"/>
                </a:solidFill>
                <a:latin typeface="Times New Roman" panose="02020603050405020304" pitchFamily="18" charset="0"/>
                <a:cs typeface="Times New Roman" panose="02020603050405020304" pitchFamily="18" charset="0"/>
              </a:rPr>
              <a:t>Faculty Mentor: Dr. Sara L. Kruse</a:t>
            </a:r>
          </a:p>
          <a:p>
            <a:pPr algn="ctr">
              <a:spcBef>
                <a:spcPts val="600"/>
              </a:spcBef>
            </a:pPr>
            <a:r>
              <a:rPr lang="en-US" dirty="0">
                <a:solidFill>
                  <a:schemeClr val="tx2"/>
                </a:solidFill>
                <a:latin typeface="Times New Roman" panose="02020603050405020304" pitchFamily="18" charset="0"/>
                <a:cs typeface="Times New Roman" panose="02020603050405020304" pitchFamily="18" charset="0"/>
              </a:rPr>
              <a:t>Dept. of Computer and Information Science</a:t>
            </a:r>
          </a:p>
          <a:p>
            <a:pPr algn="ctr">
              <a:spcBef>
                <a:spcPts val="600"/>
              </a:spcBef>
            </a:pPr>
            <a:r>
              <a:rPr lang="en-US" dirty="0">
                <a:solidFill>
                  <a:schemeClr val="tx2"/>
                </a:solidFill>
                <a:latin typeface="Times New Roman" panose="02020603050405020304" pitchFamily="18" charset="0"/>
                <a:cs typeface="Times New Roman" panose="02020603050405020304" pitchFamily="18" charset="0"/>
              </a:rPr>
              <a:t>Minnesota State University, Mankato</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36164" y="2840856"/>
            <a:ext cx="4660037" cy="790113"/>
          </a:xfrm>
        </p:spPr>
        <p:txBody>
          <a:bodyPr>
            <a:normAutofit/>
          </a:bodyPr>
          <a:lstStyle/>
          <a:p>
            <a:r>
              <a:rPr lang="en-US" sz="4400" b="1" dirty="0">
                <a:latin typeface="Times New Roman" panose="02020603050405020304" pitchFamily="18" charset="0"/>
                <a:cs typeface="Times New Roman" panose="02020603050405020304" pitchFamily="18" charset="0"/>
              </a:rPr>
              <a:t>Thank You</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36164" y="2840856"/>
            <a:ext cx="4660037" cy="790113"/>
          </a:xfrm>
        </p:spPr>
        <p:txBody>
          <a:bodyPr>
            <a:normAutofit/>
          </a:bodyPr>
          <a:lstStyle/>
          <a:p>
            <a:r>
              <a:rPr lang="en-US" sz="4400" b="1" dirty="0">
                <a:latin typeface="Times New Roman" panose="02020603050405020304" pitchFamily="18" charset="0"/>
                <a:cs typeface="Times New Roman" panose="02020603050405020304" pitchFamily="18" charset="0"/>
              </a:rPr>
              <a:t>Question?</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34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2" y="481782"/>
            <a:ext cx="10018713" cy="855407"/>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Introduction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marL="0" indent="0" algn="just">
              <a:lnSpc>
                <a:spcPct val="150000"/>
              </a:lnSpc>
              <a:buNone/>
            </a:pPr>
            <a:r>
              <a:rPr lang="en-US" dirty="0">
                <a:solidFill>
                  <a:schemeClr val="tx2"/>
                </a:solidFill>
                <a:latin typeface="Times New Roman" panose="02020603050405020304" pitchFamily="18" charset="0"/>
                <a:cs typeface="Times New Roman" panose="02020603050405020304" pitchFamily="18" charset="0"/>
              </a:rPr>
              <a:t>Predictive analytics is the use of data, statistical algorithms and machine learning techniques to identify the likelihood of future outcomes based on historical data. </a:t>
            </a:r>
            <a:endParaRPr lang="en-US" dirty="0" smtClean="0">
              <a:solidFill>
                <a:schemeClr val="tx2"/>
              </a:solidFill>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solidFill>
                  <a:schemeClr val="tx2"/>
                </a:solidFill>
                <a:latin typeface="Times New Roman" panose="02020603050405020304" pitchFamily="18" charset="0"/>
                <a:cs typeface="Times New Roman" panose="02020603050405020304" pitchFamily="18" charset="0"/>
              </a:rPr>
              <a:t>The </a:t>
            </a:r>
            <a:r>
              <a:rPr lang="en-US" dirty="0">
                <a:solidFill>
                  <a:schemeClr val="tx2"/>
                </a:solidFill>
                <a:latin typeface="Times New Roman" panose="02020603050405020304" pitchFamily="18" charset="0"/>
                <a:cs typeface="Times New Roman" panose="02020603050405020304" pitchFamily="18" charset="0"/>
              </a:rPr>
              <a:t>goal is to go beyond knowing what has happened to providing a best assessment of what will happen in the </a:t>
            </a:r>
            <a:r>
              <a:rPr lang="en-US" dirty="0" smtClean="0">
                <a:solidFill>
                  <a:schemeClr val="tx2"/>
                </a:solidFill>
                <a:latin typeface="Times New Roman" panose="02020603050405020304" pitchFamily="18" charset="0"/>
                <a:cs typeface="Times New Roman" panose="02020603050405020304" pitchFamily="18" charset="0"/>
              </a:rPr>
              <a:t>future. </a:t>
            </a:r>
            <a:r>
              <a:rPr lang="en-US" dirty="0">
                <a:solidFill>
                  <a:schemeClr val="tx2"/>
                </a:solidFill>
                <a:latin typeface="Times New Roman" panose="02020603050405020304" pitchFamily="18" charset="0"/>
                <a:cs typeface="Times New Roman" panose="02020603050405020304" pitchFamily="18" charset="0"/>
              </a:rPr>
              <a:t>It makes it possible to harness the power of big data to improve the health of patients and lower the cost of health </a:t>
            </a:r>
            <a:r>
              <a:rPr lang="en-US" dirty="0" smtClean="0">
                <a:solidFill>
                  <a:schemeClr val="tx2"/>
                </a:solidFill>
                <a:latin typeface="Times New Roman" panose="02020603050405020304" pitchFamily="18" charset="0"/>
                <a:cs typeface="Times New Roman" panose="02020603050405020304" pitchFamily="18" charset="0"/>
              </a:rPr>
              <a:t>care.</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2" y="127822"/>
            <a:ext cx="10018713" cy="1209367"/>
          </a:xfrm>
        </p:spPr>
        <p:txBody>
          <a:bodyPr/>
          <a:lstStyle/>
          <a:p>
            <a:r>
              <a:rPr lang="en-US" dirty="0" smtClean="0">
                <a:solidFill>
                  <a:schemeClr val="bg1"/>
                </a:solidFill>
                <a:latin typeface="Times New Roman" panose="02020603050405020304" pitchFamily="18" charset="0"/>
                <a:cs typeface="Times New Roman" panose="02020603050405020304" pitchFamily="18" charset="0"/>
              </a:rPr>
              <a:t>What is Big Data?</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lnSpc>
                <a:spcPct val="150000"/>
              </a:lnSpc>
              <a:buNone/>
            </a:pPr>
            <a:r>
              <a:rPr lang="en-US" dirty="0">
                <a:solidFill>
                  <a:schemeClr val="tx2"/>
                </a:solidFill>
                <a:latin typeface="Times New Roman" panose="02020603050405020304" pitchFamily="18" charset="0"/>
                <a:cs typeface="Times New Roman" panose="02020603050405020304" pitchFamily="18" charset="0"/>
              </a:rPr>
              <a:t>In healthcare, the term big</a:t>
            </a:r>
            <a:r>
              <a:rPr lang="en-US" i="1" dirty="0">
                <a:solidFill>
                  <a:schemeClr val="tx2"/>
                </a:solidFill>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data typically refers to large quantities of electronic health record, administrative claims, and clinical trial data as well as data collected from smartphone applications, wearable devices, social media, and personal genomics </a:t>
            </a:r>
            <a:r>
              <a:rPr lang="en-US" dirty="0" smtClean="0">
                <a:solidFill>
                  <a:schemeClr val="tx2"/>
                </a:solidFill>
                <a:latin typeface="Times New Roman" panose="02020603050405020304" pitchFamily="18" charset="0"/>
                <a:cs typeface="Times New Roman" panose="02020603050405020304" pitchFamily="18" charset="0"/>
              </a:rPr>
              <a:t>services</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327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2" y="88492"/>
            <a:ext cx="10018713" cy="1533833"/>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Predictive Analytics History &amp; Current Advances</a:t>
            </a:r>
          </a:p>
        </p:txBody>
      </p:sp>
      <p:sp>
        <p:nvSpPr>
          <p:cNvPr id="3" name="Content Placeholder 2"/>
          <p:cNvSpPr>
            <a:spLocks noGrp="1"/>
          </p:cNvSpPr>
          <p:nvPr>
            <p:ph idx="1"/>
          </p:nvPr>
        </p:nvSpPr>
        <p:spPr>
          <a:xfrm>
            <a:off x="1484312" y="1622325"/>
            <a:ext cx="10018713" cy="2467897"/>
          </a:xfrm>
        </p:spPr>
        <p:txBody>
          <a:bodyPr/>
          <a:lstStyle/>
          <a:p>
            <a:pPr marL="0" indent="0" algn="just">
              <a:lnSpc>
                <a:spcPct val="150000"/>
              </a:lnSpc>
              <a:buNone/>
            </a:pPr>
            <a:r>
              <a:rPr lang="en-US" dirty="0">
                <a:solidFill>
                  <a:schemeClr val="tx2"/>
                </a:solidFill>
                <a:latin typeface="Times New Roman" panose="02020603050405020304" pitchFamily="18" charset="0"/>
                <a:cs typeface="Times New Roman" panose="02020603050405020304" pitchFamily="18" charset="0"/>
              </a:rPr>
              <a:t>Though predictive analytics has been around for decades, it's a technology whose time has come. More and more organizations are turning to predictive analytics to increase their bottom line and competitive advantage</a:t>
            </a:r>
          </a:p>
        </p:txBody>
      </p:sp>
    </p:spTree>
    <p:extLst>
      <p:ext uri="{BB962C8B-B14F-4D97-AF65-F5344CB8AC3E}">
        <p14:creationId xmlns:p14="http://schemas.microsoft.com/office/powerpoint/2010/main" val="228778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2" y="216312"/>
            <a:ext cx="10018713" cy="983225"/>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Why now?</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Growing volumes and types of data, and more interest in using data to produce valuable </a:t>
            </a:r>
            <a:r>
              <a:rPr lang="en-US" dirty="0" smtClean="0">
                <a:solidFill>
                  <a:schemeClr val="tx2"/>
                </a:solidFill>
                <a:latin typeface="Times New Roman" panose="02020603050405020304" pitchFamily="18" charset="0"/>
                <a:cs typeface="Times New Roman" panose="02020603050405020304" pitchFamily="18" charset="0"/>
              </a:rPr>
              <a:t>insights</a:t>
            </a:r>
            <a:endParaRPr lang="en-US" dirty="0">
              <a:solidFill>
                <a:schemeClr val="tx2"/>
              </a:solidFill>
              <a:latin typeface="Times New Roman" panose="02020603050405020304" pitchFamily="18" charset="0"/>
              <a:cs typeface="Times New Roman" panose="02020603050405020304" pitchFamily="18" charset="0"/>
            </a:endParaRPr>
          </a:p>
          <a:p>
            <a:r>
              <a:rPr lang="en-US" dirty="0">
                <a:solidFill>
                  <a:schemeClr val="tx2"/>
                </a:solidFill>
                <a:latin typeface="Times New Roman" panose="02020603050405020304" pitchFamily="18" charset="0"/>
                <a:cs typeface="Times New Roman" panose="02020603050405020304" pitchFamily="18" charset="0"/>
              </a:rPr>
              <a:t>Faster, cheaper </a:t>
            </a:r>
            <a:r>
              <a:rPr lang="en-US" dirty="0" smtClean="0">
                <a:solidFill>
                  <a:schemeClr val="tx2"/>
                </a:solidFill>
                <a:latin typeface="Times New Roman" panose="02020603050405020304" pitchFamily="18" charset="0"/>
                <a:cs typeface="Times New Roman" panose="02020603050405020304" pitchFamily="18" charset="0"/>
              </a:rPr>
              <a:t>computers</a:t>
            </a:r>
            <a:endParaRPr lang="en-US" dirty="0">
              <a:solidFill>
                <a:schemeClr val="tx2"/>
              </a:solidFill>
              <a:latin typeface="Times New Roman" panose="02020603050405020304" pitchFamily="18" charset="0"/>
              <a:cs typeface="Times New Roman" panose="02020603050405020304" pitchFamily="18" charset="0"/>
            </a:endParaRPr>
          </a:p>
          <a:p>
            <a:r>
              <a:rPr lang="en-US" dirty="0">
                <a:solidFill>
                  <a:schemeClr val="tx2"/>
                </a:solidFill>
                <a:latin typeface="Times New Roman" panose="02020603050405020304" pitchFamily="18" charset="0"/>
                <a:cs typeface="Times New Roman" panose="02020603050405020304" pitchFamily="18" charset="0"/>
              </a:rPr>
              <a:t>Easier-to-use </a:t>
            </a:r>
            <a:r>
              <a:rPr lang="en-US" dirty="0" smtClean="0">
                <a:solidFill>
                  <a:schemeClr val="tx2"/>
                </a:solidFill>
                <a:latin typeface="Times New Roman" panose="02020603050405020304" pitchFamily="18" charset="0"/>
                <a:cs typeface="Times New Roman" panose="02020603050405020304" pitchFamily="18" charset="0"/>
              </a:rPr>
              <a:t>software</a:t>
            </a:r>
            <a:endParaRPr lang="en-US" dirty="0">
              <a:solidFill>
                <a:schemeClr val="tx2"/>
              </a:solidFill>
              <a:latin typeface="Times New Roman" panose="02020603050405020304" pitchFamily="18" charset="0"/>
              <a:cs typeface="Times New Roman" panose="02020603050405020304" pitchFamily="18" charset="0"/>
            </a:endParaRPr>
          </a:p>
          <a:p>
            <a:r>
              <a:rPr lang="en-US" dirty="0">
                <a:solidFill>
                  <a:schemeClr val="tx2"/>
                </a:solidFill>
                <a:latin typeface="Times New Roman" panose="02020603050405020304" pitchFamily="18" charset="0"/>
                <a:cs typeface="Times New Roman" panose="02020603050405020304" pitchFamily="18" charset="0"/>
              </a:rPr>
              <a:t>Tougher economic conditions and a need for competitive </a:t>
            </a:r>
            <a:r>
              <a:rPr lang="en-US" dirty="0" smtClean="0">
                <a:solidFill>
                  <a:schemeClr val="tx2"/>
                </a:solidFill>
                <a:latin typeface="Times New Roman" panose="02020603050405020304" pitchFamily="18" charset="0"/>
                <a:cs typeface="Times New Roman" panose="02020603050405020304" pitchFamily="18" charset="0"/>
              </a:rPr>
              <a:t>differentiation</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28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2" y="1"/>
            <a:ext cx="10018713" cy="1160206"/>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Why is </a:t>
            </a:r>
            <a:r>
              <a:rPr lang="en-US" sz="3200" dirty="0">
                <a:solidFill>
                  <a:schemeClr val="bg1"/>
                </a:solidFill>
                <a:latin typeface="Times New Roman" panose="02020603050405020304" pitchFamily="18" charset="0"/>
                <a:cs typeface="Times New Roman" panose="02020603050405020304" pitchFamily="18" charset="0"/>
              </a:rPr>
              <a:t>Predictive </a:t>
            </a:r>
            <a:r>
              <a:rPr lang="en-US" sz="3200" dirty="0">
                <a:solidFill>
                  <a:schemeClr val="bg1"/>
                </a:solidFill>
                <a:latin typeface="Times New Roman" panose="02020603050405020304" pitchFamily="18" charset="0"/>
                <a:cs typeface="Times New Roman" panose="02020603050405020304" pitchFamily="18" charset="0"/>
              </a:rPr>
              <a:t>A</a:t>
            </a:r>
            <a:r>
              <a:rPr lang="en-US" sz="3200" dirty="0">
                <a:solidFill>
                  <a:schemeClr val="bg1"/>
                </a:solidFill>
                <a:latin typeface="Times New Roman" panose="02020603050405020304" pitchFamily="18" charset="0"/>
                <a:cs typeface="Times New Roman" panose="02020603050405020304" pitchFamily="18" charset="0"/>
              </a:rPr>
              <a:t>nalytics </a:t>
            </a:r>
            <a:r>
              <a:rPr lang="en-US" sz="3200" dirty="0">
                <a:solidFill>
                  <a:schemeClr val="bg1"/>
                </a:solidFill>
                <a:latin typeface="Times New Roman" panose="02020603050405020304" pitchFamily="18" charset="0"/>
                <a:cs typeface="Times New Roman" panose="02020603050405020304" pitchFamily="18" charset="0"/>
              </a:rPr>
              <a:t>I</a:t>
            </a:r>
            <a:r>
              <a:rPr lang="en-US" sz="3200" dirty="0">
                <a:solidFill>
                  <a:schemeClr val="bg1"/>
                </a:solidFill>
                <a:latin typeface="Times New Roman" panose="02020603050405020304" pitchFamily="18" charset="0"/>
                <a:cs typeface="Times New Roman" panose="02020603050405020304" pitchFamily="18" charset="0"/>
              </a:rPr>
              <a:t>mportant</a:t>
            </a:r>
            <a:r>
              <a:rPr lang="en-US" sz="3200" dirty="0">
                <a:solidFill>
                  <a:schemeClr val="bg1"/>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572802" y="1629697"/>
            <a:ext cx="10018713" cy="3598606"/>
          </a:xfrm>
        </p:spPr>
        <p:txBody>
          <a:bodyPr>
            <a:normAutofit/>
          </a:bodyPr>
          <a:lstStyle/>
          <a:p>
            <a:pPr marL="0" indent="0" algn="just">
              <a:lnSpc>
                <a:spcPct val="150000"/>
              </a:lnSpc>
              <a:buNone/>
            </a:pPr>
            <a:r>
              <a:rPr lang="en-US" dirty="0">
                <a:solidFill>
                  <a:schemeClr val="tx2"/>
                </a:solidFill>
                <a:latin typeface="Times New Roman" panose="02020603050405020304" pitchFamily="18" charset="0"/>
                <a:cs typeface="Times New Roman" panose="02020603050405020304" pitchFamily="18" charset="0"/>
              </a:rPr>
              <a:t>Organizations are turning to predictive analytics to help solve difficult problems and uncover new opportunities. Common uses include</a:t>
            </a:r>
            <a:r>
              <a:rPr lang="en-US" dirty="0" smtClean="0">
                <a:solidFill>
                  <a:schemeClr val="tx2"/>
                </a:solidFill>
                <a:latin typeface="Times New Roman" panose="02020603050405020304" pitchFamily="18" charset="0"/>
                <a:cs typeface="Times New Roman" panose="02020603050405020304" pitchFamily="18" charset="0"/>
              </a:rPr>
              <a:t>:</a:t>
            </a:r>
          </a:p>
          <a:p>
            <a:pPr algn="just">
              <a:lnSpc>
                <a:spcPct val="100000"/>
              </a:lnSpc>
            </a:pPr>
            <a:r>
              <a:rPr lang="en-US" dirty="0">
                <a:solidFill>
                  <a:schemeClr val="tx2"/>
                </a:solidFill>
                <a:latin typeface="Times New Roman" panose="02020603050405020304" pitchFamily="18" charset="0"/>
                <a:cs typeface="Times New Roman" panose="02020603050405020304" pitchFamily="18" charset="0"/>
              </a:rPr>
              <a:t>Detecting </a:t>
            </a:r>
            <a:r>
              <a:rPr lang="en-US" dirty="0" smtClean="0">
                <a:solidFill>
                  <a:schemeClr val="tx2"/>
                </a:solidFill>
                <a:latin typeface="Times New Roman" panose="02020603050405020304" pitchFamily="18" charset="0"/>
                <a:cs typeface="Times New Roman" panose="02020603050405020304" pitchFamily="18" charset="0"/>
              </a:rPr>
              <a:t>fraud</a:t>
            </a:r>
          </a:p>
          <a:p>
            <a:pPr algn="just">
              <a:lnSpc>
                <a:spcPct val="100000"/>
              </a:lnSpc>
            </a:pPr>
            <a:r>
              <a:rPr lang="en-US" dirty="0">
                <a:solidFill>
                  <a:schemeClr val="tx2"/>
                </a:solidFill>
                <a:latin typeface="Times New Roman" panose="02020603050405020304" pitchFamily="18" charset="0"/>
                <a:cs typeface="Times New Roman" panose="02020603050405020304" pitchFamily="18" charset="0"/>
              </a:rPr>
              <a:t>Optimizing marketing </a:t>
            </a:r>
            <a:r>
              <a:rPr lang="en-US" dirty="0" smtClean="0">
                <a:solidFill>
                  <a:schemeClr val="tx2"/>
                </a:solidFill>
                <a:latin typeface="Times New Roman" panose="02020603050405020304" pitchFamily="18" charset="0"/>
                <a:cs typeface="Times New Roman" panose="02020603050405020304" pitchFamily="18" charset="0"/>
              </a:rPr>
              <a:t>campaigns</a:t>
            </a:r>
          </a:p>
          <a:p>
            <a:pPr algn="just">
              <a:lnSpc>
                <a:spcPct val="100000"/>
              </a:lnSpc>
            </a:pPr>
            <a:r>
              <a:rPr lang="en-US" dirty="0">
                <a:solidFill>
                  <a:schemeClr val="tx2"/>
                </a:solidFill>
                <a:latin typeface="Times New Roman" panose="02020603050405020304" pitchFamily="18" charset="0"/>
                <a:cs typeface="Times New Roman" panose="02020603050405020304" pitchFamily="18" charset="0"/>
              </a:rPr>
              <a:t>Improving </a:t>
            </a:r>
            <a:r>
              <a:rPr lang="en-US" dirty="0" smtClean="0">
                <a:solidFill>
                  <a:schemeClr val="tx2"/>
                </a:solidFill>
                <a:latin typeface="Times New Roman" panose="02020603050405020304" pitchFamily="18" charset="0"/>
                <a:cs typeface="Times New Roman" panose="02020603050405020304" pitchFamily="18" charset="0"/>
              </a:rPr>
              <a:t>operations</a:t>
            </a:r>
          </a:p>
          <a:p>
            <a:pPr algn="just">
              <a:lnSpc>
                <a:spcPct val="100000"/>
              </a:lnSpc>
            </a:pPr>
            <a:r>
              <a:rPr lang="en-US" dirty="0">
                <a:solidFill>
                  <a:schemeClr val="tx2"/>
                </a:solidFill>
                <a:latin typeface="Times New Roman" panose="02020603050405020304" pitchFamily="18" charset="0"/>
                <a:cs typeface="Times New Roman" panose="02020603050405020304" pitchFamily="18" charset="0"/>
              </a:rPr>
              <a:t>Reducing risk</a:t>
            </a:r>
          </a:p>
        </p:txBody>
      </p:sp>
    </p:spTree>
    <p:extLst>
      <p:ext uri="{BB962C8B-B14F-4D97-AF65-F5344CB8AC3E}">
        <p14:creationId xmlns:p14="http://schemas.microsoft.com/office/powerpoint/2010/main" val="121280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0" y="226144"/>
            <a:ext cx="10018713" cy="727587"/>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Predictive Analytics in other Fields</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1" y="1592828"/>
            <a:ext cx="10018713" cy="5181599"/>
          </a:xfrm>
        </p:spPr>
        <p:txBody>
          <a:bodyPr>
            <a:normAutofit/>
          </a:bodyPr>
          <a:lstStyle/>
          <a:p>
            <a:r>
              <a:rPr lang="en-US" dirty="0" smtClean="0">
                <a:solidFill>
                  <a:schemeClr val="tx2"/>
                </a:solidFill>
                <a:latin typeface="Times New Roman" panose="02020603050405020304" pitchFamily="18" charset="0"/>
                <a:cs typeface="Times New Roman" panose="02020603050405020304" pitchFamily="18" charset="0"/>
              </a:rPr>
              <a:t>Banking </a:t>
            </a:r>
            <a:r>
              <a:rPr lang="en-US" dirty="0" smtClean="0">
                <a:solidFill>
                  <a:schemeClr val="tx2"/>
                </a:solidFill>
                <a:latin typeface="Times New Roman" panose="02020603050405020304" pitchFamily="18" charset="0"/>
                <a:cs typeface="Times New Roman" panose="02020603050405020304" pitchFamily="18" charset="0"/>
              </a:rPr>
              <a:t>and Financial organizations</a:t>
            </a:r>
            <a:endParaRPr lang="en-US" dirty="0">
              <a:solidFill>
                <a:schemeClr val="tx2"/>
              </a:solidFill>
              <a:latin typeface="Times New Roman" panose="02020603050405020304" pitchFamily="18" charset="0"/>
              <a:cs typeface="Times New Roman" panose="02020603050405020304" pitchFamily="18" charset="0"/>
            </a:endParaRPr>
          </a:p>
          <a:p>
            <a:r>
              <a:rPr lang="en-US" dirty="0" smtClean="0">
                <a:solidFill>
                  <a:schemeClr val="tx2"/>
                </a:solidFill>
                <a:latin typeface="Times New Roman" panose="02020603050405020304" pitchFamily="18" charset="0"/>
                <a:cs typeface="Times New Roman" panose="02020603050405020304" pitchFamily="18" charset="0"/>
              </a:rPr>
              <a:t>Retail</a:t>
            </a:r>
            <a:endParaRPr lang="en-US" dirty="0">
              <a:solidFill>
                <a:schemeClr val="tx2"/>
              </a:solidFill>
              <a:latin typeface="Times New Roman" panose="02020603050405020304" pitchFamily="18" charset="0"/>
              <a:cs typeface="Times New Roman" panose="02020603050405020304" pitchFamily="18" charset="0"/>
            </a:endParaRPr>
          </a:p>
          <a:p>
            <a:r>
              <a:rPr lang="en-US" dirty="0" smtClean="0">
                <a:solidFill>
                  <a:schemeClr val="tx2"/>
                </a:solidFill>
                <a:latin typeface="Times New Roman" panose="02020603050405020304" pitchFamily="18" charset="0"/>
                <a:cs typeface="Times New Roman" panose="02020603050405020304" pitchFamily="18" charset="0"/>
              </a:rPr>
              <a:t>Education</a:t>
            </a:r>
          </a:p>
          <a:p>
            <a:r>
              <a:rPr lang="en-US" dirty="0" smtClean="0">
                <a:solidFill>
                  <a:schemeClr val="tx2"/>
                </a:solidFill>
                <a:latin typeface="Times New Roman" panose="02020603050405020304" pitchFamily="18" charset="0"/>
                <a:cs typeface="Times New Roman" panose="02020603050405020304" pitchFamily="18" charset="0"/>
              </a:rPr>
              <a:t>Oil and Gas</a:t>
            </a:r>
            <a:endParaRPr lang="en-US" dirty="0">
              <a:solidFill>
                <a:schemeClr val="tx2"/>
              </a:solidFill>
              <a:latin typeface="Times New Roman" panose="02020603050405020304" pitchFamily="18" charset="0"/>
              <a:cs typeface="Times New Roman" panose="02020603050405020304" pitchFamily="18" charset="0"/>
            </a:endParaRPr>
          </a:p>
          <a:p>
            <a:r>
              <a:rPr lang="en-US" dirty="0" smtClean="0">
                <a:solidFill>
                  <a:schemeClr val="tx2"/>
                </a:solidFill>
                <a:latin typeface="Times New Roman" panose="02020603050405020304" pitchFamily="18" charset="0"/>
                <a:cs typeface="Times New Roman" panose="02020603050405020304" pitchFamily="18" charset="0"/>
              </a:rPr>
              <a:t>Government &amp; Public sector</a:t>
            </a:r>
            <a:endParaRPr lang="en-US" dirty="0">
              <a:solidFill>
                <a:schemeClr val="tx2"/>
              </a:solidFill>
              <a:latin typeface="Times New Roman" panose="02020603050405020304" pitchFamily="18" charset="0"/>
              <a:cs typeface="Times New Roman" panose="02020603050405020304" pitchFamily="18" charset="0"/>
            </a:endParaRPr>
          </a:p>
          <a:p>
            <a:r>
              <a:rPr lang="en-US" dirty="0" smtClean="0">
                <a:solidFill>
                  <a:schemeClr val="tx2"/>
                </a:solidFill>
                <a:latin typeface="Times New Roman" panose="02020603050405020304" pitchFamily="18" charset="0"/>
                <a:cs typeface="Times New Roman" panose="02020603050405020304" pitchFamily="18" charset="0"/>
              </a:rPr>
              <a:t>Manufacturing organizations</a:t>
            </a:r>
          </a:p>
          <a:p>
            <a:r>
              <a:rPr lang="en-US" dirty="0" smtClean="0">
                <a:solidFill>
                  <a:schemeClr val="tx2"/>
                </a:solidFill>
                <a:latin typeface="Times New Roman" panose="02020603050405020304" pitchFamily="18" charset="0"/>
                <a:cs typeface="Times New Roman" panose="02020603050405020304" pitchFamily="18" charset="0"/>
              </a:rPr>
              <a:t>Capital Market</a:t>
            </a:r>
          </a:p>
          <a:p>
            <a:r>
              <a:rPr lang="en-US" dirty="0" smtClean="0">
                <a:solidFill>
                  <a:schemeClr val="tx2"/>
                </a:solidFill>
                <a:latin typeface="Times New Roman" panose="02020603050405020304" pitchFamily="18" charset="0"/>
                <a:cs typeface="Times New Roman" panose="02020603050405020304" pitchFamily="18" charset="0"/>
              </a:rPr>
              <a:t>Casinos</a:t>
            </a:r>
          </a:p>
          <a:p>
            <a:r>
              <a:rPr lang="en-US" dirty="0" smtClean="0">
                <a:solidFill>
                  <a:schemeClr val="tx2"/>
                </a:solidFill>
                <a:latin typeface="Times New Roman" panose="02020603050405020304" pitchFamily="18" charset="0"/>
                <a:cs typeface="Times New Roman" panose="02020603050405020304" pitchFamily="18" charset="0"/>
              </a:rPr>
              <a:t>Defense and Security</a:t>
            </a:r>
            <a:endParaRPr lang="en-US" dirty="0">
              <a:solidFill>
                <a:schemeClr val="tx2"/>
              </a:solidFill>
              <a:latin typeface="Times New Roman" panose="02020603050405020304" pitchFamily="18" charset="0"/>
              <a:cs typeface="Times New Roman" panose="02020603050405020304" pitchFamily="18" charset="0"/>
            </a:endParaRPr>
          </a:p>
          <a:p>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2" y="76202"/>
            <a:ext cx="10018713" cy="1093838"/>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Predictive Analytics in Healthcare</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0" y="1828800"/>
            <a:ext cx="9601200" cy="4944862"/>
          </a:xfrm>
        </p:spPr>
        <p:txBody>
          <a:bodyPr>
            <a:noAutofit/>
          </a:bodyPr>
          <a:lstStyle/>
          <a:p>
            <a:r>
              <a:rPr lang="en-US" dirty="0">
                <a:solidFill>
                  <a:schemeClr val="tx2"/>
                </a:solidFill>
                <a:latin typeface="Times New Roman" panose="02020603050405020304" pitchFamily="18" charset="0"/>
                <a:cs typeface="Times New Roman" panose="02020603050405020304" pitchFamily="18" charset="0"/>
              </a:rPr>
              <a:t>The early use of predictive analytics models in medicine has focused on identifying patients at high or low risk for serious complications or adverse clinical </a:t>
            </a:r>
            <a:r>
              <a:rPr lang="en-US" dirty="0" smtClean="0">
                <a:solidFill>
                  <a:schemeClr val="tx2"/>
                </a:solidFill>
                <a:latin typeface="Times New Roman" panose="02020603050405020304" pitchFamily="18" charset="0"/>
                <a:cs typeface="Times New Roman" panose="02020603050405020304" pitchFamily="18" charset="0"/>
              </a:rPr>
              <a:t>events.</a:t>
            </a:r>
          </a:p>
          <a:p>
            <a:r>
              <a:rPr lang="en-US" dirty="0" smtClean="0">
                <a:solidFill>
                  <a:schemeClr val="tx2"/>
                </a:solidFill>
                <a:latin typeface="Times New Roman" panose="02020603050405020304" pitchFamily="18" charset="0"/>
                <a:cs typeface="Times New Roman" panose="02020603050405020304" pitchFamily="18" charset="0"/>
              </a:rPr>
              <a:t>Others include:</a:t>
            </a:r>
          </a:p>
          <a:p>
            <a:r>
              <a:rPr lang="en-US" dirty="0">
                <a:solidFill>
                  <a:schemeClr val="tx2"/>
                </a:solidFill>
                <a:latin typeface="Times New Roman" panose="02020603050405020304" pitchFamily="18" charset="0"/>
                <a:cs typeface="Times New Roman" panose="02020603050405020304" pitchFamily="18" charset="0"/>
              </a:rPr>
              <a:t> </a:t>
            </a:r>
            <a:r>
              <a:rPr lang="en-US" dirty="0" smtClean="0">
                <a:solidFill>
                  <a:schemeClr val="tx2"/>
                </a:solidFill>
                <a:latin typeface="Times New Roman" panose="02020603050405020304" pitchFamily="18" charset="0"/>
                <a:cs typeface="Times New Roman" panose="02020603050405020304" pitchFamily="18" charset="0"/>
              </a:rPr>
              <a:t>Identify patients </a:t>
            </a:r>
            <a:r>
              <a:rPr lang="en-US" dirty="0">
                <a:solidFill>
                  <a:schemeClr val="tx2"/>
                </a:solidFill>
                <a:latin typeface="Times New Roman" panose="02020603050405020304" pitchFamily="18" charset="0"/>
                <a:cs typeface="Times New Roman" panose="02020603050405020304" pitchFamily="18" charset="0"/>
              </a:rPr>
              <a:t>not adhering to prescribed </a:t>
            </a:r>
            <a:r>
              <a:rPr lang="en-US" dirty="0" smtClean="0">
                <a:solidFill>
                  <a:schemeClr val="tx2"/>
                </a:solidFill>
                <a:latin typeface="Times New Roman" panose="02020603050405020304" pitchFamily="18" charset="0"/>
                <a:cs typeface="Times New Roman" panose="02020603050405020304" pitchFamily="18" charset="0"/>
              </a:rPr>
              <a:t>treatments</a:t>
            </a:r>
          </a:p>
          <a:p>
            <a:r>
              <a:rPr lang="en-US" dirty="0">
                <a:solidFill>
                  <a:schemeClr val="tx2"/>
                </a:solidFill>
                <a:latin typeface="Times New Roman" panose="02020603050405020304" pitchFamily="18" charset="0"/>
                <a:cs typeface="Times New Roman" panose="02020603050405020304" pitchFamily="18" charset="0"/>
              </a:rPr>
              <a:t>F</a:t>
            </a:r>
            <a:r>
              <a:rPr lang="en-US" dirty="0" smtClean="0">
                <a:solidFill>
                  <a:schemeClr val="tx2"/>
                </a:solidFill>
                <a:latin typeface="Times New Roman" panose="02020603050405020304" pitchFamily="18" charset="0"/>
                <a:cs typeface="Times New Roman" panose="02020603050405020304" pitchFamily="18" charset="0"/>
              </a:rPr>
              <a:t>orecast </a:t>
            </a:r>
            <a:r>
              <a:rPr lang="en-US" dirty="0">
                <a:solidFill>
                  <a:schemeClr val="tx2"/>
                </a:solidFill>
                <a:latin typeface="Times New Roman" panose="02020603050405020304" pitchFamily="18" charset="0"/>
                <a:cs typeface="Times New Roman" panose="02020603050405020304" pitchFamily="18" charset="0"/>
              </a:rPr>
              <a:t>the potential for </a:t>
            </a:r>
            <a:r>
              <a:rPr lang="en-US" dirty="0" smtClean="0">
                <a:solidFill>
                  <a:schemeClr val="tx2"/>
                </a:solidFill>
                <a:latin typeface="Times New Roman" panose="02020603050405020304" pitchFamily="18" charset="0"/>
                <a:cs typeface="Times New Roman" panose="02020603050405020304" pitchFamily="18" charset="0"/>
              </a:rPr>
              <a:t>illness</a:t>
            </a:r>
          </a:p>
          <a:p>
            <a:r>
              <a:rPr lang="en-US" dirty="0">
                <a:solidFill>
                  <a:schemeClr val="tx2"/>
                </a:solidFill>
                <a:latin typeface="Times New Roman" panose="02020603050405020304" pitchFamily="18" charset="0"/>
                <a:cs typeface="Times New Roman" panose="02020603050405020304" pitchFamily="18" charset="0"/>
              </a:rPr>
              <a:t>I</a:t>
            </a:r>
            <a:r>
              <a:rPr lang="en-US" dirty="0" smtClean="0">
                <a:solidFill>
                  <a:schemeClr val="tx2"/>
                </a:solidFill>
                <a:latin typeface="Times New Roman" panose="02020603050405020304" pitchFamily="18" charset="0"/>
                <a:cs typeface="Times New Roman" panose="02020603050405020304" pitchFamily="18" charset="0"/>
              </a:rPr>
              <a:t>mproving </a:t>
            </a:r>
            <a:r>
              <a:rPr lang="en-US" dirty="0">
                <a:solidFill>
                  <a:schemeClr val="tx2"/>
                </a:solidFill>
                <a:latin typeface="Times New Roman" panose="02020603050405020304" pitchFamily="18" charset="0"/>
                <a:cs typeface="Times New Roman" panose="02020603050405020304" pitchFamily="18" charset="0"/>
              </a:rPr>
              <a:t>patient </a:t>
            </a:r>
            <a:r>
              <a:rPr lang="en-US" dirty="0" smtClean="0">
                <a:solidFill>
                  <a:schemeClr val="tx2"/>
                </a:solidFill>
                <a:latin typeface="Times New Roman" panose="02020603050405020304" pitchFamily="18" charset="0"/>
                <a:cs typeface="Times New Roman" panose="02020603050405020304" pitchFamily="18" charset="0"/>
              </a:rPr>
              <a:t>care</a:t>
            </a:r>
          </a:p>
          <a:p>
            <a:r>
              <a:rPr lang="en-US" dirty="0" smtClean="0">
                <a:solidFill>
                  <a:schemeClr val="tx2"/>
                </a:solidFill>
                <a:latin typeface="Times New Roman" panose="02020603050405020304" pitchFamily="18" charset="0"/>
                <a:cs typeface="Times New Roman" panose="02020603050405020304" pitchFamily="18" charset="0"/>
              </a:rPr>
              <a:t>Chronic disease management </a:t>
            </a:r>
          </a:p>
          <a:p>
            <a:r>
              <a:rPr lang="en-US" dirty="0">
                <a:solidFill>
                  <a:schemeClr val="tx2"/>
                </a:solidFill>
                <a:latin typeface="Times New Roman" panose="02020603050405020304" pitchFamily="18" charset="0"/>
                <a:cs typeface="Times New Roman" panose="02020603050405020304" pitchFamily="18" charset="0"/>
              </a:rPr>
              <a:t>H</a:t>
            </a:r>
            <a:r>
              <a:rPr lang="en-US" dirty="0" smtClean="0">
                <a:solidFill>
                  <a:schemeClr val="tx2"/>
                </a:solidFill>
                <a:latin typeface="Times New Roman" panose="02020603050405020304" pitchFamily="18" charset="0"/>
                <a:cs typeface="Times New Roman" panose="02020603050405020304" pitchFamily="18" charset="0"/>
              </a:rPr>
              <a:t>ospital administration</a:t>
            </a:r>
          </a:p>
          <a:p>
            <a:r>
              <a:rPr lang="en-US" dirty="0">
                <a:solidFill>
                  <a:schemeClr val="tx2"/>
                </a:solidFill>
                <a:latin typeface="Times New Roman" panose="02020603050405020304" pitchFamily="18" charset="0"/>
                <a:cs typeface="Times New Roman" panose="02020603050405020304" pitchFamily="18" charset="0"/>
              </a:rPr>
              <a:t>S</a:t>
            </a:r>
            <a:r>
              <a:rPr lang="en-US" dirty="0" smtClean="0">
                <a:solidFill>
                  <a:schemeClr val="tx2"/>
                </a:solidFill>
                <a:latin typeface="Times New Roman" panose="02020603050405020304" pitchFamily="18" charset="0"/>
                <a:cs typeface="Times New Roman" panose="02020603050405020304" pitchFamily="18" charset="0"/>
              </a:rPr>
              <a:t>upply </a:t>
            </a:r>
            <a:r>
              <a:rPr lang="en-US" dirty="0">
                <a:solidFill>
                  <a:schemeClr val="tx2"/>
                </a:solidFill>
                <a:latin typeface="Times New Roman" panose="02020603050405020304" pitchFamily="18" charset="0"/>
                <a:cs typeface="Times New Roman" panose="02020603050405020304" pitchFamily="18" charset="0"/>
              </a:rPr>
              <a:t>chain efficiencies</a:t>
            </a:r>
          </a:p>
        </p:txBody>
      </p:sp>
    </p:spTree>
    <p:extLst>
      <p:ext uri="{BB962C8B-B14F-4D97-AF65-F5344CB8AC3E}">
        <p14:creationId xmlns:p14="http://schemas.microsoft.com/office/powerpoint/2010/main" val="316237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2" y="302344"/>
            <a:ext cx="10018713" cy="789039"/>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Conclusion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0" y="1573163"/>
            <a:ext cx="9854953" cy="3077497"/>
          </a:xfrm>
          <a:solidFill>
            <a:schemeClr val="bg1"/>
          </a:solidFill>
        </p:spPr>
        <p:txBody>
          <a:bodyPr>
            <a:noAutofit/>
          </a:bodyPr>
          <a:lstStyle/>
          <a:p>
            <a:pPr>
              <a:lnSpc>
                <a:spcPct val="150000"/>
              </a:lnSpc>
            </a:pPr>
            <a:r>
              <a:rPr lang="en-US" dirty="0">
                <a:solidFill>
                  <a:schemeClr val="tx2"/>
                </a:solidFill>
                <a:latin typeface="Times New Roman" panose="02020603050405020304" pitchFamily="18" charset="0"/>
                <a:cs typeface="Times New Roman" panose="02020603050405020304" pitchFamily="18" charset="0"/>
              </a:rPr>
              <a:t>Predictive Analytics offers a unique opportunity to identify future trends and allows organizations to act upon </a:t>
            </a:r>
            <a:r>
              <a:rPr lang="en-US" dirty="0" smtClean="0">
                <a:solidFill>
                  <a:schemeClr val="tx2"/>
                </a:solidFill>
                <a:latin typeface="Times New Roman" panose="02020603050405020304" pitchFamily="18" charset="0"/>
                <a:cs typeface="Times New Roman" panose="02020603050405020304" pitchFamily="18" charset="0"/>
              </a:rPr>
              <a:t>them. </a:t>
            </a:r>
            <a:r>
              <a:rPr lang="en-US" dirty="0">
                <a:solidFill>
                  <a:schemeClr val="tx2"/>
                </a:solidFill>
                <a:latin typeface="Times New Roman" panose="02020603050405020304" pitchFamily="18" charset="0"/>
                <a:cs typeface="Times New Roman" panose="02020603050405020304" pitchFamily="18" charset="0"/>
              </a:rPr>
              <a:t>With a growth in big </a:t>
            </a:r>
            <a:r>
              <a:rPr lang="en-US" dirty="0" smtClean="0">
                <a:solidFill>
                  <a:schemeClr val="tx2"/>
                </a:solidFill>
                <a:latin typeface="Times New Roman" panose="02020603050405020304" pitchFamily="18" charset="0"/>
                <a:cs typeface="Times New Roman" panose="02020603050405020304" pitchFamily="18" charset="0"/>
              </a:rPr>
              <a:t>data</a:t>
            </a:r>
            <a:r>
              <a:rPr lang="en-US" dirty="0">
                <a:solidFill>
                  <a:schemeClr val="tx2"/>
                </a:solidFill>
                <a:latin typeface="Times New Roman" panose="02020603050405020304" pitchFamily="18" charset="0"/>
                <a:cs typeface="Times New Roman" panose="02020603050405020304" pitchFamily="18" charset="0"/>
              </a:rPr>
              <a:t> and the evolving nature of Business Intelligence, p</a:t>
            </a:r>
            <a:r>
              <a:rPr lang="en-US" dirty="0" smtClean="0">
                <a:solidFill>
                  <a:schemeClr val="tx2"/>
                </a:solidFill>
                <a:latin typeface="Times New Roman" panose="02020603050405020304" pitchFamily="18" charset="0"/>
                <a:cs typeface="Times New Roman" panose="02020603050405020304" pitchFamily="18" charset="0"/>
              </a:rPr>
              <a:t>redictive </a:t>
            </a:r>
            <a:r>
              <a:rPr lang="en-US" dirty="0">
                <a:solidFill>
                  <a:schemeClr val="tx2"/>
                </a:solidFill>
                <a:latin typeface="Times New Roman" panose="02020603050405020304" pitchFamily="18" charset="0"/>
                <a:cs typeface="Times New Roman" panose="02020603050405020304" pitchFamily="18" charset="0"/>
              </a:rPr>
              <a:t>analytics promises to make dramatic changes in the way health care is practiced and delivered</a:t>
            </a:r>
            <a:r>
              <a:rPr lang="en-US" dirty="0" smtClean="0">
                <a:solidFill>
                  <a:schemeClr val="tx2"/>
                </a:solidFill>
                <a:latin typeface="Times New Roman" panose="02020603050405020304" pitchFamily="18" charset="0"/>
                <a:cs typeface="Times New Roman" panose="02020603050405020304" pitchFamily="18" charset="0"/>
              </a:rPr>
              <a:t>.</a:t>
            </a:r>
            <a:r>
              <a:rPr lang="en-US" dirty="0">
                <a:solidFill>
                  <a:schemeClr val="tx2"/>
                </a:solidFill>
                <a:latin typeface="Times New Roman" panose="02020603050405020304" pitchFamily="18" charset="0"/>
                <a:cs typeface="Times New Roman" panose="02020603050405020304" pitchFamily="18" charset="0"/>
              </a:rPr>
              <a:t/>
            </a:r>
            <a:br>
              <a:rPr lang="en-US" dirty="0">
                <a:solidFill>
                  <a:schemeClr val="tx2"/>
                </a:solidFill>
                <a:latin typeface="Times New Roman" panose="02020603050405020304" pitchFamily="18" charset="0"/>
                <a:cs typeface="Times New Roman" panose="02020603050405020304" pitchFamily="18" charset="0"/>
              </a:rPr>
            </a:b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70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586</TotalTime>
  <Words>293</Words>
  <Application>Microsoft Office PowerPoint</Application>
  <PresentationFormat>Widescreen</PresentationFormat>
  <Paragraphs>48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 Antiqua</vt:lpstr>
      <vt:lpstr>Corbel</vt:lpstr>
      <vt:lpstr>Times New Roman</vt:lpstr>
      <vt:lpstr>Parallax</vt:lpstr>
      <vt:lpstr>Predictive Analytics in Healthcare: Promise and Potential</vt:lpstr>
      <vt:lpstr>Introduction</vt:lpstr>
      <vt:lpstr>What is Big Data?</vt:lpstr>
      <vt:lpstr>Predictive Analytics History &amp; Current Advances</vt:lpstr>
      <vt:lpstr>Why now?</vt:lpstr>
      <vt:lpstr>Why is Predictive Analytics Important?</vt:lpstr>
      <vt:lpstr>Predictive Analytics in other Fields</vt:lpstr>
      <vt:lpstr>Predictive Analytics in Healthcare</vt:lpstr>
      <vt:lpstr>Conclusion</vt:lpstr>
      <vt:lpstr>Thank You</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Sulaiman</dc:creator>
  <cp:lastModifiedBy>Sulaiman</cp:lastModifiedBy>
  <cp:revision>53</cp:revision>
  <dcterms:created xsi:type="dcterms:W3CDTF">2017-11-12T21:32:51Z</dcterms:created>
  <dcterms:modified xsi:type="dcterms:W3CDTF">2017-11-13T19:29:51Z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