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308" r:id="rId4"/>
    <p:sldId id="288" r:id="rId5"/>
    <p:sldId id="291" r:id="rId6"/>
    <p:sldId id="292" r:id="rId7"/>
    <p:sldId id="300" r:id="rId8"/>
    <p:sldId id="293" r:id="rId9"/>
    <p:sldId id="298" r:id="rId10"/>
    <p:sldId id="303" r:id="rId11"/>
    <p:sldId id="295" r:id="rId12"/>
    <p:sldId id="306" r:id="rId13"/>
    <p:sldId id="299" r:id="rId14"/>
    <p:sldId id="305" r:id="rId15"/>
    <p:sldId id="307" r:id="rId16"/>
    <p:sldId id="297" r:id="rId17"/>
    <p:sldId id="285" r:id="rId18"/>
    <p:sldId id="294" r:id="rId1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53" autoAdjust="0"/>
    <p:restoredTop sz="94660"/>
  </p:normalViewPr>
  <p:slideViewPr>
    <p:cSldViewPr>
      <p:cViewPr>
        <p:scale>
          <a:sx n="75" d="100"/>
          <a:sy n="75" d="100"/>
        </p:scale>
        <p:origin x="-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209800"/>
            <a:ext cx="7858180" cy="1524000"/>
          </a:xfrm>
        </p:spPr>
        <p:txBody>
          <a:bodyPr/>
          <a:lstStyle/>
          <a:p>
            <a:pPr eaLnBrk="1" hangingPunct="1"/>
            <a:r>
              <a:rPr lang="tr-TR" altLang="en-US" sz="3600" smtClean="0"/>
              <a:t>Açık Uçlu Sınav </a:t>
            </a:r>
            <a:r>
              <a:rPr lang="tr-TR" altLang="en-US" sz="3600" dirty="0" smtClean="0"/>
              <a:t>Sorularının Otomatik Olarak Değerlendirilmesi</a:t>
            </a:r>
            <a:br>
              <a:rPr lang="tr-TR" altLang="en-US" sz="3600" dirty="0" smtClean="0"/>
            </a:br>
            <a:endParaRPr lang="tr-TR" altLang="en-US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3429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Son Sunum</a:t>
            </a: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Süleyman </a:t>
            </a:r>
            <a:r>
              <a:rPr lang="en-US" altLang="en-US" sz="2000" b="1" dirty="0" smtClean="0"/>
              <a:t>B</a:t>
            </a:r>
            <a:r>
              <a:rPr lang="tr-TR" altLang="en-US" sz="2000" b="1" dirty="0" err="1" smtClean="0"/>
              <a:t>alaban</a:t>
            </a: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Proje Danışmanı: Prof. Dr. Yusuf Sinan AKGÜL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smtClean="0"/>
              <a:t>Haziran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2400" y="106363"/>
            <a:ext cx="8491566" cy="579437"/>
          </a:xfrm>
        </p:spPr>
        <p:txBody>
          <a:bodyPr/>
          <a:lstStyle/>
          <a:p>
            <a:r>
              <a:rPr lang="tr-TR" dirty="0" smtClean="0"/>
              <a:t>KNN Ortalama Benzerliği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/>
          </a:p>
        </p:txBody>
      </p:sp>
      <p:sp>
        <p:nvSpPr>
          <p:cNvPr id="7" name="6 Metin kutusu"/>
          <p:cNvSpPr txBox="1"/>
          <p:nvPr/>
        </p:nvSpPr>
        <p:spPr>
          <a:xfrm>
            <a:off x="500034" y="1000108"/>
            <a:ext cx="785818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tr-TR" sz="2200" dirty="0" smtClean="0"/>
              <a:t> Benzerlik hesabı için ortalama cümle vektörü kullanılır.</a:t>
            </a:r>
          </a:p>
          <a:p>
            <a:pPr marL="457200" indent="-457200"/>
            <a:endParaRPr lang="tr-TR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200" dirty="0" smtClean="0"/>
              <a:t>Girilen cevaba kosinüs benzerliği en yakın k cevap içerisinde </a:t>
            </a:r>
            <a:r>
              <a:rPr lang="tr-TR" sz="2200" dirty="0" err="1" smtClean="0"/>
              <a:t>LSTM’in</a:t>
            </a:r>
            <a:r>
              <a:rPr lang="tr-TR" sz="2200" dirty="0" smtClean="0"/>
              <a:t> elde ettiği puana sahip cevap yok ise</a:t>
            </a:r>
          </a:p>
          <a:p>
            <a:pPr marL="457200" indent="-457200">
              <a:buFont typeface="+mj-lt"/>
              <a:buAutoNum type="arabicPeriod"/>
            </a:pPr>
            <a:endParaRPr lang="tr-TR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200" dirty="0" smtClean="0"/>
              <a:t>K cevap içerisinde en fazla tekrar eden puana sahip cevapların girilen cevaba benzerlik değerlerinin ortalaması 0.75’den büyük ise  </a:t>
            </a:r>
          </a:p>
          <a:p>
            <a:endParaRPr lang="tr-TR" sz="2200" dirty="0" smtClean="0"/>
          </a:p>
          <a:p>
            <a:pPr>
              <a:buFont typeface="Wingdings" pitchFamily="2" charset="2"/>
              <a:buChar char="ü"/>
            </a:pPr>
            <a:r>
              <a:rPr lang="tr-TR" sz="2200" dirty="0" smtClean="0"/>
              <a:t> K cevap içerisinde en çok tekrar eden cevabın puanı sistem puanımız olur aksi halde </a:t>
            </a:r>
            <a:r>
              <a:rPr lang="tr-TR" sz="2200" dirty="0" err="1" smtClean="0"/>
              <a:t>LSTM’in</a:t>
            </a:r>
            <a:r>
              <a:rPr lang="tr-TR" sz="2200" dirty="0" smtClean="0"/>
              <a:t> ürettiği puan geçerli olur.</a:t>
            </a:r>
          </a:p>
          <a:p>
            <a:pPr>
              <a:buFont typeface="Wingdings" pitchFamily="2" charset="2"/>
              <a:buChar char="ü"/>
            </a:pPr>
            <a:endParaRPr lang="tr-TR" sz="2200" dirty="0" smtClean="0"/>
          </a:p>
          <a:p>
            <a:pPr>
              <a:buFont typeface="Wingdings" pitchFamily="2" charset="2"/>
              <a:buChar char="ü"/>
            </a:pPr>
            <a:endParaRPr lang="tr-TR" sz="2200" dirty="0" smtClean="0"/>
          </a:p>
          <a:p>
            <a:endParaRPr lang="tr-TR" sz="2200" dirty="0" smtClean="0"/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500034" y="5000636"/>
            <a:ext cx="79296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500034" y="4786322"/>
            <a:ext cx="82868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pPr>
              <a:buFont typeface="Arial" pitchFamily="34" charset="0"/>
              <a:buChar char="•"/>
            </a:pPr>
            <a:r>
              <a:rPr lang="tr-TR" sz="2200" dirty="0" smtClean="0"/>
              <a:t> </a:t>
            </a:r>
            <a:r>
              <a:rPr lang="tr-TR" sz="2200" dirty="0" err="1" smtClean="0"/>
              <a:t>LSTM’in</a:t>
            </a:r>
            <a:r>
              <a:rPr lang="tr-TR" sz="2200" dirty="0" smtClean="0"/>
              <a:t> sonucu kontrol edilebilir ve düzeltilebilir.</a:t>
            </a:r>
          </a:p>
          <a:p>
            <a:endParaRPr lang="tr-TR" sz="2200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2400" y="106363"/>
            <a:ext cx="8491566" cy="579437"/>
          </a:xfrm>
        </p:spPr>
        <p:txBody>
          <a:bodyPr/>
          <a:lstStyle/>
          <a:p>
            <a:r>
              <a:rPr lang="tr-TR" dirty="0" smtClean="0"/>
              <a:t>Örnek Çıktı-1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11</a:t>
            </a:fld>
            <a:endParaRPr lang="tr-TR" altLang="en-US"/>
          </a:p>
        </p:txBody>
      </p:sp>
      <p:sp>
        <p:nvSpPr>
          <p:cNvPr id="6" name="5 Metin kutusu"/>
          <p:cNvSpPr txBox="1"/>
          <p:nvPr/>
        </p:nvSpPr>
        <p:spPr>
          <a:xfrm>
            <a:off x="428596" y="857232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Word2Vec &amp; TF-IDF ile LSTM</a:t>
            </a:r>
            <a:endParaRPr lang="tr-TR" dirty="0"/>
          </a:p>
        </p:txBody>
      </p:sp>
      <p:graphicFrame>
        <p:nvGraphicFramePr>
          <p:cNvPr id="10" name="9 Tablo"/>
          <p:cNvGraphicFramePr>
            <a:graphicFrameLocks noGrp="1"/>
          </p:cNvGraphicFramePr>
          <p:nvPr/>
        </p:nvGraphicFramePr>
        <p:xfrm>
          <a:off x="642910" y="1643051"/>
          <a:ext cx="7715304" cy="3077464"/>
        </p:xfrm>
        <a:graphic>
          <a:graphicData uri="http://schemas.openxmlformats.org/drawingml/2006/table">
            <a:tbl>
              <a:tblPr/>
              <a:tblGrid>
                <a:gridCol w="4522570"/>
                <a:gridCol w="1197510"/>
                <a:gridCol w="1197510"/>
                <a:gridCol w="797714"/>
              </a:tblGrid>
              <a:tr h="389781">
                <a:tc gridSpan="4"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Midesi alınan erişkin bir insanın sindirimle ilgili yaşayacağı sorunları yazınız?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2944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Cevap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Eğitmen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LSTM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Sistem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44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Proteinlerin mekanik sindirimi yapılamaz.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891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Proteinlerin kimyasal sindirimi aksar. Fazladan besin depolayamaz.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891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Besinler yeterince fiziksel olarak parçalanamaz. Besinler depo edilemez. Sindirim süresi uzar.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44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Protein sindiriminde zorlanır.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2400" y="106363"/>
            <a:ext cx="8491566" cy="579437"/>
          </a:xfrm>
        </p:spPr>
        <p:txBody>
          <a:bodyPr/>
          <a:lstStyle/>
          <a:p>
            <a:r>
              <a:rPr lang="tr-TR" dirty="0" smtClean="0"/>
              <a:t>Örnek Çıktı-2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12</a:t>
            </a:fld>
            <a:endParaRPr lang="tr-TR" altLang="en-US"/>
          </a:p>
        </p:txBody>
      </p:sp>
      <p:sp>
        <p:nvSpPr>
          <p:cNvPr id="6" name="5 Metin kutusu"/>
          <p:cNvSpPr txBox="1"/>
          <p:nvPr/>
        </p:nvSpPr>
        <p:spPr>
          <a:xfrm>
            <a:off x="428596" y="857232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Word2Vec &amp; TF-IDF ile LSTM</a:t>
            </a:r>
            <a:endParaRPr lang="tr-TR" dirty="0"/>
          </a:p>
        </p:txBody>
      </p:sp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642910" y="1643050"/>
          <a:ext cx="7715304" cy="2786083"/>
        </p:xfrm>
        <a:graphic>
          <a:graphicData uri="http://schemas.openxmlformats.org/drawingml/2006/table">
            <a:tbl>
              <a:tblPr/>
              <a:tblGrid>
                <a:gridCol w="4522570"/>
                <a:gridCol w="1197510"/>
                <a:gridCol w="1197510"/>
                <a:gridCol w="797714"/>
              </a:tblGrid>
              <a:tr h="361938">
                <a:tc gridSpan="4"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Atom ve molekül arasındaki fark nedir?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46307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Cevap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Eğitmen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LSTM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Sistem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07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Atomlar moleküllerden oluşur.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07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Atom en küçük yapı molekül ise birleşimidir.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12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Molekül bir çok farklı maddenin birleşiminden oluşur. Atom ise homojendir.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12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Atom en küçük yapı birimidir. Moleküller atomlardan oluşur.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2400" y="106363"/>
            <a:ext cx="8491566" cy="579437"/>
          </a:xfrm>
        </p:spPr>
        <p:txBody>
          <a:bodyPr/>
          <a:lstStyle/>
          <a:p>
            <a:r>
              <a:rPr lang="tr-TR" dirty="0" smtClean="0"/>
              <a:t>Örnek Çıktı-3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13</a:t>
            </a:fld>
            <a:endParaRPr lang="tr-TR" altLang="en-US"/>
          </a:p>
        </p:txBody>
      </p:sp>
      <p:sp>
        <p:nvSpPr>
          <p:cNvPr id="5" name="4 Metin kutusu"/>
          <p:cNvSpPr txBox="1"/>
          <p:nvPr/>
        </p:nvSpPr>
        <p:spPr>
          <a:xfrm>
            <a:off x="428596" y="857232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Word2Vec ile LSTM</a:t>
            </a:r>
            <a:endParaRPr lang="tr-TR" dirty="0"/>
          </a:p>
        </p:txBody>
      </p:sp>
      <p:graphicFrame>
        <p:nvGraphicFramePr>
          <p:cNvPr id="8" name="7 Tablo"/>
          <p:cNvGraphicFramePr>
            <a:graphicFrameLocks noGrp="1"/>
          </p:cNvGraphicFramePr>
          <p:nvPr/>
        </p:nvGraphicFramePr>
        <p:xfrm>
          <a:off x="571470" y="1643051"/>
          <a:ext cx="8072495" cy="2789291"/>
        </p:xfrm>
        <a:graphic>
          <a:graphicData uri="http://schemas.openxmlformats.org/drawingml/2006/table">
            <a:tbl>
              <a:tblPr/>
              <a:tblGrid>
                <a:gridCol w="4731949"/>
                <a:gridCol w="1252950"/>
                <a:gridCol w="1252950"/>
                <a:gridCol w="834646"/>
              </a:tblGrid>
              <a:tr h="371635">
                <a:tc gridSpan="4"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Midesi alınan erişkin bir insanın sindirimle ilgili yaşayacağı sorunları yazınız?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42744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Cevap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Eğitmen 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LSTM 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Sistem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4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Proteinlerin mekanik sindirimi yapılamaz.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48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Proteinlerin kimyasal sindirimi aksar. Fazladan besin depolayamaz.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196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Besinler yeterince fiziksel olarak parçalanamaz. Besinler depo edilemez. Sindirim süresi uzar.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4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Protein sindiriminde zorlanır.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2400" y="106363"/>
            <a:ext cx="8491566" cy="579437"/>
          </a:xfrm>
        </p:spPr>
        <p:txBody>
          <a:bodyPr/>
          <a:lstStyle/>
          <a:p>
            <a:r>
              <a:rPr lang="tr-TR" dirty="0" smtClean="0"/>
              <a:t>Örnek Çıktı-4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14</a:t>
            </a:fld>
            <a:endParaRPr lang="tr-TR" altLang="en-US"/>
          </a:p>
        </p:txBody>
      </p:sp>
      <p:sp>
        <p:nvSpPr>
          <p:cNvPr id="5" name="4 Metin kutusu"/>
          <p:cNvSpPr txBox="1"/>
          <p:nvPr/>
        </p:nvSpPr>
        <p:spPr>
          <a:xfrm>
            <a:off x="428596" y="857232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Word2Vec ile LSTM</a:t>
            </a:r>
            <a:endParaRPr lang="tr-TR" dirty="0"/>
          </a:p>
        </p:txBody>
      </p:sp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642910" y="1643050"/>
          <a:ext cx="7929618" cy="2989702"/>
        </p:xfrm>
        <a:graphic>
          <a:graphicData uri="http://schemas.openxmlformats.org/drawingml/2006/table">
            <a:tbl>
              <a:tblPr/>
              <a:tblGrid>
                <a:gridCol w="4648197"/>
                <a:gridCol w="1230774"/>
                <a:gridCol w="1230774"/>
                <a:gridCol w="819873"/>
              </a:tblGrid>
              <a:tr h="371450">
                <a:tc gridSpan="4"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Atom ve molekül arasındaki fark nedir?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485806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Cevap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Eğitmen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LSTM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Sistem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08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Atomlar moleküllerden oluşur.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08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Atom en küçük yapı molekül ise birleşimidir.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3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3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815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Molekül bir çok farklı maddenin birleşiminden oluşur. Atom ise homojendir.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815"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Atom en küçük yapı birimidir. Moleküller atomlardan oluşur.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Başarısı-1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8705880" cy="5410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Sistem başarısı </a:t>
            </a:r>
            <a:r>
              <a:rPr lang="tr-TR" dirty="0" err="1" smtClean="0"/>
              <a:t>Cross</a:t>
            </a:r>
            <a:r>
              <a:rPr lang="tr-TR" dirty="0" smtClean="0"/>
              <a:t> </a:t>
            </a:r>
            <a:r>
              <a:rPr lang="tr-TR" dirty="0" err="1" smtClean="0"/>
              <a:t>Validation</a:t>
            </a:r>
            <a:r>
              <a:rPr lang="tr-TR" dirty="0" smtClean="0"/>
              <a:t> yöntemi ile ölçülmüştür. 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Veri setinin %7’si test için kullanılmıştır. 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Korelasyon ile hesaplanmıştır.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EP = Eğitici puanı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SP = Sistem puanı</a:t>
            </a:r>
          </a:p>
          <a:p>
            <a:pPr lvl="1">
              <a:buFont typeface="Wingdings" pitchFamily="2" charset="2"/>
              <a:buChar char="Ø"/>
            </a:pPr>
            <a:endParaRPr lang="tr-TR" dirty="0" smtClean="0"/>
          </a:p>
          <a:p>
            <a:pPr lvl="1">
              <a:buNone/>
            </a:pPr>
            <a:r>
              <a:rPr lang="tr-TR" dirty="0" smtClean="0"/>
              <a:t>IF  EP &gt; SP:</a:t>
            </a:r>
          </a:p>
          <a:p>
            <a:pPr lvl="1">
              <a:buNone/>
            </a:pPr>
            <a:r>
              <a:rPr lang="tr-TR" dirty="0" smtClean="0"/>
              <a:t>	Korelasyon = (SP / EP) x 100</a:t>
            </a:r>
          </a:p>
          <a:p>
            <a:pPr lvl="1">
              <a:buNone/>
            </a:pPr>
            <a:r>
              <a:rPr lang="tr-TR" dirty="0" smtClean="0"/>
              <a:t>ELSE:</a:t>
            </a:r>
          </a:p>
          <a:p>
            <a:pPr lvl="1">
              <a:buNone/>
            </a:pPr>
            <a:r>
              <a:rPr lang="tr-TR" dirty="0" smtClean="0"/>
              <a:t>	 Korelasyon = (EP / SP) x 100</a:t>
            </a:r>
          </a:p>
          <a:p>
            <a:pPr lvl="1">
              <a:buFont typeface="Wingdings" pitchFamily="2" charset="2"/>
              <a:buChar char="Ø"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r>
              <a:rPr lang="tr-TR" dirty="0" smtClean="0"/>
              <a:t>Program 24 saniyede çalışmaktadır.</a:t>
            </a:r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15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Başarısı-2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8705880" cy="541020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Daha önceki Lineer Regresyon ile yapılan ve 1.soru  kullanılan çalışmanın başarısı % 81 olarak ölçülmüştü.</a:t>
            </a:r>
          </a:p>
          <a:p>
            <a:pPr lvl="1">
              <a:buNone/>
            </a:pPr>
            <a:endParaRPr lang="tr-TR" dirty="0" smtClean="0"/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Bu dönem yapılan LSTM kullanılarak yapılan çalışmanın başarısı</a:t>
            </a:r>
          </a:p>
          <a:p>
            <a:pPr lvl="1">
              <a:buNone/>
            </a:pPr>
            <a:endParaRPr lang="tr-TR" dirty="0" smtClean="0"/>
          </a:p>
          <a:p>
            <a:pPr lvl="1">
              <a:buFont typeface="Arial" pitchFamily="34" charset="0"/>
              <a:buChar char="•"/>
            </a:pPr>
            <a:endParaRPr lang="tr-TR" dirty="0" smtClean="0"/>
          </a:p>
          <a:p>
            <a:pPr lvl="1">
              <a:buFont typeface="Arial" pitchFamily="34" charset="0"/>
              <a:buChar char="•"/>
            </a:pPr>
            <a:endParaRPr lang="tr-TR" dirty="0" smtClean="0"/>
          </a:p>
          <a:p>
            <a:pPr lvl="1">
              <a:buFont typeface="Arial" pitchFamily="34" charset="0"/>
              <a:buChar char="•"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Program 24 saniyede çalışmaktadır.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16</a:t>
            </a:fld>
            <a:endParaRPr lang="tr-TR" altLang="en-US"/>
          </a:p>
        </p:txBody>
      </p:sp>
      <p:pic>
        <p:nvPicPr>
          <p:cNvPr id="5" name="4 Resim" descr="sistem_başarısı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429000"/>
            <a:ext cx="6706536" cy="1810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Başarı Kriterleri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Sistem başarısının %70’in üzerinde olması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Sistemin çalışma süresinin 1 dakikanın altında olması</a:t>
            </a:r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17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000" dirty="0" smtClean="0"/>
              <a:t>M. Collins. 2002. Discriminative training methods</a:t>
            </a:r>
            <a:r>
              <a:rPr lang="tr-TR" sz="2000" dirty="0" smtClean="0"/>
              <a:t> </a:t>
            </a:r>
            <a:r>
              <a:rPr lang="en-US" sz="2000" dirty="0" smtClean="0"/>
              <a:t>for hidden Markov models: Theory and experiments</a:t>
            </a:r>
            <a:r>
              <a:rPr lang="tr-TR" sz="2000" dirty="0" smtClean="0"/>
              <a:t> </a:t>
            </a:r>
            <a:r>
              <a:rPr lang="en-US" sz="2000" dirty="0" smtClean="0"/>
              <a:t>with </a:t>
            </a:r>
            <a:r>
              <a:rPr lang="en-US" sz="2000" dirty="0" err="1" smtClean="0"/>
              <a:t>perceptron</a:t>
            </a:r>
            <a:r>
              <a:rPr lang="en-US" sz="2000" dirty="0" smtClean="0"/>
              <a:t> algorithms. In </a:t>
            </a:r>
            <a:r>
              <a:rPr lang="en-US" sz="2000" i="1" dirty="0" smtClean="0"/>
              <a:t>Proceedings of the</a:t>
            </a:r>
            <a:r>
              <a:rPr lang="tr-TR" sz="2000" i="1" dirty="0" smtClean="0"/>
              <a:t> </a:t>
            </a:r>
            <a:r>
              <a:rPr lang="en-US" sz="2000" i="1" dirty="0" smtClean="0"/>
              <a:t>2002 Conference on Empirical Methods in Natural</a:t>
            </a:r>
            <a:r>
              <a:rPr lang="tr-TR" sz="2000" i="1" dirty="0" smtClean="0"/>
              <a:t> </a:t>
            </a:r>
            <a:r>
              <a:rPr lang="en-US" sz="2000" i="1" dirty="0" smtClean="0"/>
              <a:t>Language Processing (EMNLP-02), Philadelphia, PA,</a:t>
            </a:r>
            <a:r>
              <a:rPr lang="tr-TR" sz="2000" dirty="0" smtClean="0"/>
              <a:t> </a:t>
            </a:r>
            <a:r>
              <a:rPr lang="tr-TR" sz="2000" dirty="0" err="1" smtClean="0"/>
              <a:t>July</a:t>
            </a:r>
            <a:r>
              <a:rPr lang="tr-TR" sz="2000" dirty="0" smtClean="0"/>
              <a:t>.</a:t>
            </a:r>
            <a:endParaRPr lang="tr-TR" alt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Michael A.G. </a:t>
            </a:r>
            <a:r>
              <a:rPr lang="tr-TR" sz="2000" dirty="0" err="1" smtClean="0"/>
              <a:t>Mohler</a:t>
            </a:r>
            <a:r>
              <a:rPr lang="tr-TR" sz="2000" dirty="0" smtClean="0"/>
              <a:t>, </a:t>
            </a:r>
            <a:r>
              <a:rPr lang="tr-TR" sz="2000" dirty="0" err="1" smtClean="0"/>
              <a:t>Razvan</a:t>
            </a:r>
            <a:r>
              <a:rPr lang="tr-TR" sz="2000" dirty="0" smtClean="0"/>
              <a:t> </a:t>
            </a:r>
            <a:r>
              <a:rPr lang="tr-TR" sz="2000" dirty="0" err="1" smtClean="0"/>
              <a:t>Bunescu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Rada</a:t>
            </a:r>
            <a:r>
              <a:rPr lang="tr-TR" sz="2000" dirty="0" smtClean="0"/>
              <a:t> </a:t>
            </a:r>
            <a:r>
              <a:rPr lang="tr-TR" sz="2000" dirty="0" err="1" smtClean="0"/>
              <a:t>Mihalcea</a:t>
            </a:r>
            <a:r>
              <a:rPr lang="tr-TR" sz="2000" dirty="0" smtClean="0"/>
              <a:t> “</a:t>
            </a:r>
            <a:r>
              <a:rPr lang="en-US" sz="2000" dirty="0" smtClean="0"/>
              <a:t>Learning to Grade Short Answer Questions using Semantic Similarity</a:t>
            </a:r>
            <a:r>
              <a:rPr lang="tr-TR" sz="2000" dirty="0" smtClean="0"/>
              <a:t> </a:t>
            </a:r>
            <a:r>
              <a:rPr lang="en-US" sz="2000" dirty="0" smtClean="0"/>
              <a:t>Measures and Dependency Graph Alignments</a:t>
            </a:r>
            <a:r>
              <a:rPr lang="tr-TR" sz="2000" b="1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Jain</a:t>
            </a:r>
            <a:r>
              <a:rPr lang="tr-TR" sz="2000" dirty="0" smtClean="0"/>
              <a:t>, A., Zamir, A.R., </a:t>
            </a:r>
            <a:r>
              <a:rPr lang="tr-TR" sz="2000" dirty="0" err="1" smtClean="0"/>
              <a:t>Savarese</a:t>
            </a:r>
            <a:r>
              <a:rPr lang="tr-TR" sz="2000" dirty="0" smtClean="0"/>
              <a:t>, S., </a:t>
            </a:r>
            <a:r>
              <a:rPr lang="tr-TR" sz="2000" dirty="0" err="1" smtClean="0"/>
              <a:t>Saxena</a:t>
            </a:r>
            <a:r>
              <a:rPr lang="tr-TR" sz="2000" dirty="0" smtClean="0"/>
              <a:t>, A.: </a:t>
            </a:r>
            <a:r>
              <a:rPr lang="tr-TR" sz="2000" dirty="0" err="1" smtClean="0"/>
              <a:t>Structural</a:t>
            </a:r>
            <a:r>
              <a:rPr lang="tr-TR" sz="2000" dirty="0" smtClean="0"/>
              <a:t>-RNN: </a:t>
            </a:r>
            <a:r>
              <a:rPr lang="tr-TR" sz="2000" dirty="0" err="1" smtClean="0"/>
              <a:t>deep</a:t>
            </a:r>
            <a:r>
              <a:rPr lang="tr-TR" sz="2000" dirty="0" smtClean="0"/>
              <a:t> </a:t>
            </a:r>
            <a:r>
              <a:rPr lang="tr-TR" sz="2000" dirty="0" err="1" smtClean="0"/>
              <a:t>learning</a:t>
            </a:r>
            <a:r>
              <a:rPr lang="tr-TR" sz="2000" dirty="0" smtClean="0"/>
              <a:t> on </a:t>
            </a:r>
            <a:r>
              <a:rPr lang="tr-TR" sz="2000" dirty="0" err="1" smtClean="0"/>
              <a:t>spatio</a:t>
            </a:r>
            <a:r>
              <a:rPr lang="tr-TR" sz="2000" dirty="0" smtClean="0"/>
              <a:t>-</a:t>
            </a:r>
            <a:r>
              <a:rPr lang="tr-TR" sz="2000" dirty="0" err="1" smtClean="0"/>
              <a:t>temporal</a:t>
            </a:r>
            <a:r>
              <a:rPr lang="tr-TR" sz="2000" dirty="0" smtClean="0"/>
              <a:t> </a:t>
            </a:r>
            <a:r>
              <a:rPr lang="tr-TR" sz="2000" dirty="0" err="1" smtClean="0"/>
              <a:t>graphs</a:t>
            </a:r>
            <a:r>
              <a:rPr lang="tr-TR" sz="2000" dirty="0" smtClean="0"/>
              <a:t>. </a:t>
            </a:r>
            <a:r>
              <a:rPr lang="tr-TR" sz="2000" dirty="0" err="1" smtClean="0"/>
              <a:t>In</a:t>
            </a:r>
            <a:r>
              <a:rPr lang="tr-TR" sz="2000" dirty="0" smtClean="0"/>
              <a:t>: CVPR (2016)</a:t>
            </a:r>
            <a:endParaRPr lang="tr-TR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https://towardsdatascience.com/lstm-by-example-using-tensorflow-feb0c1968537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18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857232"/>
            <a:ext cx="7467600" cy="5786478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tr-TR" altLang="en-US" sz="2200" dirty="0" smtClean="0"/>
              <a:t>Proje Şeması ve Tanımı</a:t>
            </a:r>
          </a:p>
          <a:p>
            <a:pPr eaLnBrk="1" hangingPunct="1">
              <a:spcBef>
                <a:spcPts val="0"/>
              </a:spcBef>
              <a:buNone/>
            </a:pPr>
            <a:endParaRPr lang="tr-TR" altLang="en-US" sz="2200" dirty="0" smtClean="0"/>
          </a:p>
          <a:p>
            <a:pPr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tr-TR" altLang="en-US" sz="2200" dirty="0" smtClean="0"/>
              <a:t>Proje Tasarım Planı</a:t>
            </a:r>
          </a:p>
          <a:p>
            <a:pPr eaLnBrk="1" hangingPunct="1">
              <a:spcBef>
                <a:spcPts val="0"/>
              </a:spcBef>
              <a:buNone/>
            </a:pPr>
            <a:endParaRPr lang="tr-TR" altLang="en-US" sz="2200" dirty="0" smtClean="0"/>
          </a:p>
          <a:p>
            <a:pPr eaLnBrk="1" hangingPunct="1">
              <a:spcBef>
                <a:spcPts val="0"/>
              </a:spcBef>
            </a:pPr>
            <a:r>
              <a:rPr lang="tr-TR" altLang="en-US" sz="2200" dirty="0" smtClean="0"/>
              <a:t>Proje Aşamaları</a:t>
            </a:r>
          </a:p>
          <a:p>
            <a:pPr eaLnBrk="1" hangingPunct="1">
              <a:spcBef>
                <a:spcPts val="0"/>
              </a:spcBef>
            </a:pPr>
            <a:endParaRPr lang="tr-TR" altLang="en-US" sz="2200" dirty="0" smtClean="0"/>
          </a:p>
          <a:p>
            <a:pPr eaLnBrk="1" hangingPunct="1">
              <a:spcBef>
                <a:spcPts val="0"/>
              </a:spcBef>
            </a:pPr>
            <a:r>
              <a:rPr lang="tr-TR" altLang="en-US" sz="2200" dirty="0" err="1" smtClean="0"/>
              <a:t>Long</a:t>
            </a:r>
            <a:r>
              <a:rPr lang="tr-TR" altLang="en-US" sz="2200" dirty="0" smtClean="0"/>
              <a:t> </a:t>
            </a:r>
            <a:r>
              <a:rPr lang="tr-TR" altLang="en-US" sz="2200" dirty="0" err="1" smtClean="0"/>
              <a:t>Short</a:t>
            </a:r>
            <a:r>
              <a:rPr lang="tr-TR" altLang="en-US" sz="2200" dirty="0" smtClean="0"/>
              <a:t>-</a:t>
            </a:r>
            <a:r>
              <a:rPr lang="tr-TR" altLang="en-US" sz="2200" dirty="0" err="1" smtClean="0"/>
              <a:t>Term</a:t>
            </a:r>
            <a:r>
              <a:rPr lang="tr-TR" altLang="en-US" sz="2200" dirty="0" smtClean="0"/>
              <a:t> </a:t>
            </a:r>
            <a:r>
              <a:rPr lang="tr-TR" altLang="en-US" sz="2200" dirty="0" err="1" smtClean="0"/>
              <a:t>Memory</a:t>
            </a:r>
            <a:r>
              <a:rPr lang="tr-TR" altLang="en-US" sz="2200" dirty="0" smtClean="0"/>
              <a:t> (LSTM)</a:t>
            </a:r>
          </a:p>
          <a:p>
            <a:pPr eaLnBrk="1" hangingPunct="1">
              <a:spcBef>
                <a:spcPts val="0"/>
              </a:spcBef>
            </a:pPr>
            <a:endParaRPr lang="tr-TR" altLang="en-US" sz="2200" dirty="0" smtClean="0"/>
          </a:p>
          <a:p>
            <a:pPr eaLnBrk="1" hangingPunct="1">
              <a:spcBef>
                <a:spcPts val="0"/>
              </a:spcBef>
            </a:pPr>
            <a:r>
              <a:rPr lang="tr-TR" sz="2200" dirty="0" smtClean="0"/>
              <a:t>KNN Ortalama Benzerliği</a:t>
            </a:r>
          </a:p>
          <a:p>
            <a:pPr eaLnBrk="1" hangingPunct="1">
              <a:spcBef>
                <a:spcPts val="0"/>
              </a:spcBef>
            </a:pPr>
            <a:endParaRPr lang="tr-TR" altLang="en-US" sz="2200" dirty="0" smtClean="0"/>
          </a:p>
          <a:p>
            <a:pPr eaLnBrk="1" hangingPunct="1">
              <a:spcBef>
                <a:spcPts val="0"/>
              </a:spcBef>
            </a:pPr>
            <a:r>
              <a:rPr lang="tr-TR" altLang="en-US" sz="2200" dirty="0" smtClean="0"/>
              <a:t>Örnek Çıktı</a:t>
            </a:r>
          </a:p>
          <a:p>
            <a:pPr eaLnBrk="1" hangingPunct="1">
              <a:spcBef>
                <a:spcPts val="0"/>
              </a:spcBef>
              <a:buNone/>
            </a:pPr>
            <a:endParaRPr lang="tr-TR" altLang="en-US" sz="2200" dirty="0" smtClean="0"/>
          </a:p>
          <a:p>
            <a:pPr eaLnBrk="1" hangingPunct="1">
              <a:spcBef>
                <a:spcPts val="0"/>
              </a:spcBef>
            </a:pPr>
            <a:r>
              <a:rPr lang="tr-TR" altLang="en-US" sz="2200" dirty="0" smtClean="0"/>
              <a:t>Başarı Kriterleri</a:t>
            </a:r>
          </a:p>
          <a:p>
            <a:pPr eaLnBrk="1" hangingPunct="1">
              <a:spcBef>
                <a:spcPts val="0"/>
              </a:spcBef>
            </a:pPr>
            <a:endParaRPr lang="tr-TR" altLang="en-US" sz="2200" dirty="0" smtClean="0"/>
          </a:p>
          <a:p>
            <a:pPr eaLnBrk="1" hangingPunct="1">
              <a:spcBef>
                <a:spcPts val="0"/>
              </a:spcBef>
            </a:pPr>
            <a:r>
              <a:rPr lang="tr-TR" altLang="en-US" sz="2200" dirty="0" smtClean="0"/>
              <a:t>Kaynaklar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İçerik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Proje Şeması ve Tanımı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371600"/>
            <a:ext cx="4495800" cy="3429000"/>
          </a:xfrm>
          <a:noFill/>
        </p:spPr>
        <p:txBody>
          <a:bodyPr/>
          <a:lstStyle/>
          <a:p>
            <a:pPr marL="447675" indent="-447675" eaLnBrk="1" hangingPunct="1">
              <a:lnSpc>
                <a:spcPct val="80000"/>
              </a:lnSpc>
            </a:pPr>
            <a:r>
              <a:rPr lang="tr-TR" altLang="ko-KR" sz="2400" dirty="0" smtClean="0"/>
              <a:t>Bu projede açık uçlu sınav sorularına verilen yanıtları değerlendirip yeni cevapları puanlandırma</a:t>
            </a:r>
          </a:p>
          <a:p>
            <a:pPr marL="447675" indent="-447675" eaLnBrk="1" hangingPunct="1">
              <a:lnSpc>
                <a:spcPct val="80000"/>
              </a:lnSpc>
              <a:buNone/>
            </a:pPr>
            <a:endParaRPr lang="tr-TR" altLang="ko-KR" sz="2400" dirty="0" smtClean="0"/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ko-KR" sz="2400" dirty="0" smtClean="0"/>
              <a:t>Zaman tasarrufu </a:t>
            </a:r>
          </a:p>
          <a:p>
            <a:pPr marL="447675" indent="-447675" eaLnBrk="1" hangingPunct="1">
              <a:lnSpc>
                <a:spcPct val="80000"/>
              </a:lnSpc>
              <a:buNone/>
            </a:pPr>
            <a:endParaRPr lang="tr-TR" altLang="ko-KR" sz="2400" dirty="0" smtClean="0"/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ko-KR" sz="2400" dirty="0" smtClean="0"/>
              <a:t>Tarafsız değerlendirme</a:t>
            </a:r>
            <a:r>
              <a:rPr lang="tr-TR" altLang="ko-KR" sz="2000" dirty="0" smtClean="0"/>
              <a:t>   </a:t>
            </a:r>
            <a:endParaRPr lang="tr-TR" altLang="en-US" sz="2800" dirty="0" smtClean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 smtClean="0"/>
              <a:t>Cevapları daha önceden bu sorulara verilmiş cevaplar ile değerlendirme</a:t>
            </a:r>
            <a:endParaRPr lang="tr-TR" altLang="en-US" sz="2400" dirty="0"/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1357298"/>
            <a:ext cx="4267200" cy="24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8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Tasarım Planı</a:t>
            </a:r>
            <a:endParaRPr lang="tr-TR" dirty="0"/>
          </a:p>
        </p:txBody>
      </p:sp>
      <p:pic>
        <p:nvPicPr>
          <p:cNvPr id="22" name="21 Resim" descr="1yontem_tasarı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00108"/>
            <a:ext cx="7500990" cy="5214974"/>
          </a:xfrm>
          <a:prstGeom prst="rect">
            <a:avLst/>
          </a:prstGeom>
        </p:spPr>
      </p:pic>
      <p:sp>
        <p:nvSpPr>
          <p:cNvPr id="24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Proje Aşamaları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30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tr-TR" altLang="en-US" sz="2800" dirty="0" smtClean="0"/>
              <a:t>Gerçekleştirilen adımlar</a:t>
            </a:r>
            <a:endParaRPr lang="tr-TR" altLang="en-US" sz="2600" dirty="0" smtClean="0"/>
          </a:p>
          <a:p>
            <a:pPr lvl="1" eaLnBrk="1" hangingPunct="1">
              <a:spcAft>
                <a:spcPts val="1400"/>
              </a:spcAft>
            </a:pPr>
            <a:r>
              <a:rPr lang="tr-TR" altLang="en-US" sz="2000" dirty="0" smtClean="0"/>
              <a:t>Türkçe </a:t>
            </a:r>
            <a:r>
              <a:rPr lang="tr-TR" altLang="en-US" sz="2000" dirty="0" err="1" smtClean="0"/>
              <a:t>Wikipedia</a:t>
            </a:r>
            <a:r>
              <a:rPr lang="tr-TR" altLang="en-US" sz="2000" dirty="0" smtClean="0"/>
              <a:t> kaynaklar ve Türkçe ders kitaplarının elde edilmesi</a:t>
            </a:r>
          </a:p>
          <a:p>
            <a:pPr lvl="1" eaLnBrk="1" hangingPunct="1">
              <a:spcAft>
                <a:spcPts val="1400"/>
              </a:spcAft>
            </a:pPr>
            <a:r>
              <a:rPr lang="tr-TR" altLang="en-US" sz="2000" smtClean="0"/>
              <a:t>Word2Vec </a:t>
            </a:r>
            <a:r>
              <a:rPr lang="tr-TR" altLang="en-US" sz="2000" smtClean="0"/>
              <a:t>derin </a:t>
            </a:r>
            <a:r>
              <a:rPr lang="tr-TR" altLang="en-US" sz="2000" dirty="0" smtClean="0"/>
              <a:t>öğrenme yazılımı ile bu elde edilen verilerin eğitimi</a:t>
            </a:r>
          </a:p>
          <a:p>
            <a:pPr lvl="1" eaLnBrk="1" hangingPunct="1">
              <a:spcAft>
                <a:spcPts val="1400"/>
              </a:spcAft>
            </a:pPr>
            <a:r>
              <a:rPr lang="tr-TR" altLang="en-US" sz="2000" dirty="0" smtClean="0"/>
              <a:t>Her sözcük için 200 boyutlu bir vektör elde edilmesi</a:t>
            </a:r>
          </a:p>
          <a:p>
            <a:pPr lvl="1" eaLnBrk="1" hangingPunct="1">
              <a:spcAft>
                <a:spcPts val="1400"/>
              </a:spcAft>
            </a:pPr>
            <a:r>
              <a:rPr lang="tr-TR" altLang="en-US" sz="2000" dirty="0" smtClean="0"/>
              <a:t>Soru-cevap veri seti oluşturulması</a:t>
            </a:r>
          </a:p>
          <a:p>
            <a:pPr lvl="1" eaLnBrk="1" hangingPunct="1">
              <a:spcAft>
                <a:spcPts val="1400"/>
              </a:spcAft>
            </a:pPr>
            <a:r>
              <a:rPr lang="tr-TR" altLang="en-US" sz="2000" dirty="0" smtClean="0"/>
              <a:t>Linux, </a:t>
            </a:r>
            <a:r>
              <a:rPr lang="tr-TR" altLang="en-US" sz="2000" dirty="0" err="1" smtClean="0"/>
              <a:t>Python</a:t>
            </a:r>
            <a:r>
              <a:rPr lang="tr-TR" altLang="en-US" sz="2000" dirty="0" smtClean="0"/>
              <a:t>, </a:t>
            </a:r>
            <a:r>
              <a:rPr lang="tr-TR" altLang="en-US" sz="2000" dirty="0" err="1" smtClean="0"/>
              <a:t>Keras</a:t>
            </a:r>
            <a:r>
              <a:rPr lang="tr-TR" altLang="en-US" sz="2000" dirty="0" smtClean="0"/>
              <a:t>, </a:t>
            </a:r>
            <a:r>
              <a:rPr lang="tr-TR" altLang="en-US" sz="2000" dirty="0" err="1" smtClean="0"/>
              <a:t>Tensorflow</a:t>
            </a:r>
            <a:r>
              <a:rPr lang="tr-TR" altLang="en-US" sz="2000" dirty="0" smtClean="0"/>
              <a:t>, Gensim</a:t>
            </a:r>
          </a:p>
          <a:p>
            <a:pPr lvl="1" eaLnBrk="1" hangingPunct="1">
              <a:spcAft>
                <a:spcPts val="1400"/>
              </a:spcAft>
            </a:pPr>
            <a:r>
              <a:rPr lang="tr-TR" altLang="en-US" sz="2000" dirty="0" err="1" smtClean="0"/>
              <a:t>Google</a:t>
            </a:r>
            <a:r>
              <a:rPr lang="tr-TR" altLang="en-US" sz="2000" dirty="0" smtClean="0"/>
              <a:t> </a:t>
            </a:r>
            <a:r>
              <a:rPr lang="tr-TR" altLang="en-US" sz="2000" dirty="0" err="1" smtClean="0"/>
              <a:t>Colab</a:t>
            </a:r>
            <a:r>
              <a:rPr lang="tr-TR" altLang="en-US" sz="2000" dirty="0" smtClean="0"/>
              <a:t> </a:t>
            </a:r>
            <a:r>
              <a:rPr lang="tr-TR" altLang="en-US" sz="2000" dirty="0" err="1" smtClean="0"/>
              <a:t>Gpu</a:t>
            </a:r>
            <a:r>
              <a:rPr lang="tr-TR" altLang="en-US" sz="2000" dirty="0" smtClean="0"/>
              <a:t> (</a:t>
            </a:r>
            <a:r>
              <a:rPr lang="tr-TR" altLang="en-US" sz="2000" dirty="0" err="1" smtClean="0"/>
              <a:t>Tesla</a:t>
            </a:r>
            <a:r>
              <a:rPr lang="tr-TR" altLang="en-US" sz="2000" dirty="0" smtClean="0"/>
              <a:t> K80)</a:t>
            </a:r>
          </a:p>
          <a:p>
            <a:pPr lvl="1" eaLnBrk="1" hangingPunct="1">
              <a:spcAft>
                <a:spcPts val="1400"/>
              </a:spcAft>
            </a:pPr>
            <a:r>
              <a:rPr lang="tr-TR" altLang="en-US" sz="2000" dirty="0" err="1" smtClean="0"/>
              <a:t>Long</a:t>
            </a:r>
            <a:r>
              <a:rPr lang="tr-TR" altLang="en-US" sz="2000" dirty="0" smtClean="0"/>
              <a:t> </a:t>
            </a:r>
            <a:r>
              <a:rPr lang="tr-TR" altLang="en-US" sz="2000" dirty="0" err="1" smtClean="0"/>
              <a:t>Short</a:t>
            </a:r>
            <a:r>
              <a:rPr lang="tr-TR" altLang="en-US" sz="2000" dirty="0" smtClean="0"/>
              <a:t>-</a:t>
            </a:r>
            <a:r>
              <a:rPr lang="tr-TR" altLang="en-US" sz="2000" dirty="0" err="1" smtClean="0"/>
              <a:t>Term</a:t>
            </a:r>
            <a:r>
              <a:rPr lang="tr-TR" altLang="en-US" sz="2000" dirty="0" smtClean="0"/>
              <a:t> </a:t>
            </a:r>
            <a:r>
              <a:rPr lang="tr-TR" altLang="en-US" sz="2000" dirty="0" err="1" smtClean="0"/>
              <a:t>Memory</a:t>
            </a:r>
            <a:r>
              <a:rPr lang="tr-TR" altLang="en-US" sz="2000" dirty="0" smtClean="0"/>
              <a:t> (LSTM) derin öğrenme sisteminin kullanılması ile eğitim ve puanlandırma yapılması</a:t>
            </a:r>
          </a:p>
          <a:p>
            <a:pPr lvl="1" eaLnBrk="1" hangingPunct="1">
              <a:buNone/>
            </a:pPr>
            <a:endParaRPr lang="tr-TR" altLang="en-US" sz="2000" dirty="0" smtClean="0"/>
          </a:p>
          <a:p>
            <a:pPr lvl="1" eaLnBrk="1" hangingPunct="1">
              <a:buNone/>
            </a:pPr>
            <a:endParaRPr lang="tr-TR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9283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Proje Aşamaları - 2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tr-TR" altLang="en-US" sz="2800" dirty="0" smtClean="0"/>
              <a:t>Gerçekleştirilen adımlar</a:t>
            </a:r>
            <a:endParaRPr lang="tr-TR" altLang="en-US" sz="2600" dirty="0" smtClean="0"/>
          </a:p>
          <a:p>
            <a:pPr lvl="1" eaLnBrk="1" hangingPunct="1"/>
            <a:r>
              <a:rPr lang="tr-TR" altLang="en-US" sz="2000" dirty="0" smtClean="0"/>
              <a:t>Soru-cevap veri setinin arttırılması</a:t>
            </a:r>
          </a:p>
          <a:p>
            <a:pPr lvl="1" eaLnBrk="1" hangingPunct="1">
              <a:buNone/>
            </a:pPr>
            <a:endParaRPr lang="tr-TR" altLang="en-US" sz="2000" dirty="0" smtClean="0"/>
          </a:p>
          <a:p>
            <a:pPr lvl="1" eaLnBrk="1" hangingPunct="1"/>
            <a:r>
              <a:rPr lang="tr-TR" altLang="en-US" sz="2000" dirty="0" err="1" smtClean="0"/>
              <a:t>Cross</a:t>
            </a:r>
            <a:r>
              <a:rPr lang="tr-TR" altLang="en-US" sz="2000" dirty="0" smtClean="0"/>
              <a:t> </a:t>
            </a:r>
            <a:r>
              <a:rPr lang="tr-TR" altLang="en-US" sz="2000" dirty="0" err="1" smtClean="0"/>
              <a:t>validation</a:t>
            </a:r>
            <a:r>
              <a:rPr lang="tr-TR" altLang="en-US" sz="2000" dirty="0" smtClean="0"/>
              <a:t> ile tüm cevapları teker teker eğitim kümesinden ayırıp test ettikten sonra başarı hesabı yapılması</a:t>
            </a:r>
          </a:p>
          <a:p>
            <a:pPr lvl="1" eaLnBrk="1" hangingPunct="1"/>
            <a:endParaRPr lang="tr-TR" altLang="en-US" sz="2000" dirty="0" smtClean="0"/>
          </a:p>
          <a:p>
            <a:pPr lvl="1" eaLnBrk="1" hangingPunct="1"/>
            <a:r>
              <a:rPr lang="tr-TR" altLang="en-US" sz="2000" dirty="0" smtClean="0"/>
              <a:t>Sözcük vektörleri ile bu sözcüklerin TF-IDF değerlerinin de </a:t>
            </a:r>
            <a:r>
              <a:rPr lang="tr-TR" altLang="en-US" sz="2000" dirty="0" err="1" smtClean="0"/>
              <a:t>LSTM’e</a:t>
            </a:r>
            <a:r>
              <a:rPr lang="tr-TR" altLang="en-US" sz="2000" dirty="0" smtClean="0"/>
              <a:t> katılması</a:t>
            </a:r>
          </a:p>
          <a:p>
            <a:pPr lvl="1" eaLnBrk="1" hangingPunct="1"/>
            <a:endParaRPr lang="tr-TR" altLang="en-US" sz="2000" dirty="0" smtClean="0"/>
          </a:p>
          <a:p>
            <a:pPr lvl="1" eaLnBrk="1" hangingPunct="1"/>
            <a:r>
              <a:rPr lang="tr-TR" altLang="en-US" sz="2000" dirty="0" smtClean="0"/>
              <a:t>Kosinüs benzerliğinden girilen cevabın hangi puan dilimine yakın olduğunu bulmak</a:t>
            </a:r>
          </a:p>
          <a:p>
            <a:pPr lvl="1" eaLnBrk="1" hangingPunct="1">
              <a:buNone/>
            </a:pPr>
            <a:endParaRPr lang="tr-TR" altLang="en-US" sz="2000" dirty="0" smtClean="0"/>
          </a:p>
          <a:p>
            <a:pPr lvl="1" eaLnBrk="1" hangingPunct="1">
              <a:buNone/>
            </a:pPr>
            <a:endParaRPr lang="tr-T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Proje Aşamaları - 3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tr-TR" altLang="en-US" sz="2800" dirty="0" smtClean="0"/>
              <a:t>Gerçekleştirilen adımlar</a:t>
            </a:r>
            <a:endParaRPr lang="tr-TR" altLang="en-US" sz="2000" dirty="0" smtClean="0"/>
          </a:p>
          <a:p>
            <a:pPr lvl="1" eaLnBrk="1" hangingPunct="1"/>
            <a:r>
              <a:rPr lang="tr-TR" altLang="en-US" sz="2000" dirty="0" smtClean="0"/>
              <a:t>Yeni oluşturulan soru ve cevapların eğitilip programda çalıştırılabilir hale getirildi </a:t>
            </a:r>
          </a:p>
          <a:p>
            <a:pPr lvl="1" eaLnBrk="1" hangingPunct="1"/>
            <a:endParaRPr lang="tr-TR" altLang="en-US" sz="2000" dirty="0" smtClean="0"/>
          </a:p>
          <a:p>
            <a:pPr lvl="1" eaLnBrk="1" hangingPunct="1"/>
            <a:r>
              <a:rPr lang="tr-TR" altLang="en-US" sz="2000" dirty="0" err="1" smtClean="0"/>
              <a:t>Arayüz</a:t>
            </a:r>
            <a:r>
              <a:rPr lang="tr-TR" altLang="en-US" sz="2000" dirty="0" smtClean="0"/>
              <a:t> tasarımı yapıldı</a:t>
            </a:r>
          </a:p>
          <a:p>
            <a:pPr lvl="1" eaLnBrk="1" hangingPunct="1">
              <a:buNone/>
            </a:pPr>
            <a:endParaRPr lang="tr-TR" altLang="en-US" sz="2000" dirty="0" smtClean="0"/>
          </a:p>
          <a:p>
            <a:pPr lvl="1" eaLnBrk="1" hangingPunct="1">
              <a:buNone/>
            </a:pPr>
            <a:endParaRPr lang="tr-TR" altLang="en-US" sz="2000" dirty="0" smtClean="0"/>
          </a:p>
          <a:p>
            <a:pPr lvl="1" eaLnBrk="1" hangingPunct="1">
              <a:buNone/>
            </a:pPr>
            <a:endParaRPr lang="tr-T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2400" y="106363"/>
            <a:ext cx="8491566" cy="579437"/>
          </a:xfrm>
        </p:spPr>
        <p:txBody>
          <a:bodyPr/>
          <a:lstStyle/>
          <a:p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Short</a:t>
            </a:r>
            <a:r>
              <a:rPr lang="tr-TR" dirty="0" smtClean="0"/>
              <a:t>-</a:t>
            </a:r>
            <a:r>
              <a:rPr lang="tr-TR" dirty="0" err="1" smtClean="0"/>
              <a:t>Term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endParaRPr lang="tr-TR" dirty="0"/>
          </a:p>
        </p:txBody>
      </p:sp>
      <p:pic>
        <p:nvPicPr>
          <p:cNvPr id="5" name="4 İçerik Yer Tutucusu" descr="LST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857232"/>
            <a:ext cx="5000000" cy="3780953"/>
          </a:xfrm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sp>
        <p:nvSpPr>
          <p:cNvPr id="7" name="6 Metin kutusu"/>
          <p:cNvSpPr txBox="1"/>
          <p:nvPr/>
        </p:nvSpPr>
        <p:spPr>
          <a:xfrm>
            <a:off x="5214942" y="1357298"/>
            <a:ext cx="3929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200" dirty="0" err="1" smtClean="0"/>
              <a:t>Supervised</a:t>
            </a:r>
            <a:r>
              <a:rPr lang="tr-TR" sz="2200" dirty="0" smtClean="0"/>
              <a:t>  derin öğrenme algoritması, yapay sinir ağıdır</a:t>
            </a:r>
          </a:p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pPr>
              <a:buFont typeface="Arial" pitchFamily="34" charset="0"/>
              <a:buChar char="•"/>
            </a:pPr>
            <a:r>
              <a:rPr lang="tr-TR" sz="2200" dirty="0" smtClean="0"/>
              <a:t>Sözcüklerin sırası önemlidir</a:t>
            </a:r>
          </a:p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pPr>
              <a:buFont typeface="Arial" pitchFamily="34" charset="0"/>
              <a:buChar char="•"/>
            </a:pPr>
            <a:r>
              <a:rPr lang="tr-TR" sz="2200" dirty="0" smtClean="0"/>
              <a:t>Cümlelerin büyüklüğü sorun teşkil etmez</a:t>
            </a:r>
          </a:p>
          <a:p>
            <a:endParaRPr lang="tr-TR" sz="2200" dirty="0" smtClean="0"/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500034" y="5000636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200" dirty="0" smtClean="0"/>
              <a:t>Tekrarlayan yapısı sayesinde hafızaya sahiptir</a:t>
            </a:r>
          </a:p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2400" y="106363"/>
            <a:ext cx="8491566" cy="579437"/>
          </a:xfrm>
        </p:spPr>
        <p:txBody>
          <a:bodyPr/>
          <a:lstStyle/>
          <a:p>
            <a:r>
              <a:rPr lang="tr-TR" dirty="0" smtClean="0"/>
              <a:t>Word </a:t>
            </a:r>
            <a:r>
              <a:rPr lang="tr-TR" dirty="0" err="1" smtClean="0"/>
              <a:t>Vectors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TF-IDF </a:t>
            </a:r>
            <a:endParaRPr lang="tr-TR" dirty="0"/>
          </a:p>
        </p:txBody>
      </p:sp>
      <p:pic>
        <p:nvPicPr>
          <p:cNvPr id="5" name="4 İçerik Yer Tutucusu" descr="LST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857232"/>
            <a:ext cx="5000000" cy="3780953"/>
          </a:xfrm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  <p:sp>
        <p:nvSpPr>
          <p:cNvPr id="7" name="6 Metin kutusu"/>
          <p:cNvSpPr txBox="1"/>
          <p:nvPr/>
        </p:nvSpPr>
        <p:spPr>
          <a:xfrm>
            <a:off x="5214942" y="1357298"/>
            <a:ext cx="392905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200" dirty="0" err="1" smtClean="0"/>
              <a:t>LSTM’e</a:t>
            </a:r>
            <a:r>
              <a:rPr lang="tr-TR" sz="2200" dirty="0" smtClean="0"/>
              <a:t> sözcük vektörlerinin dışında TF-IDF değerleri de verilir. </a:t>
            </a:r>
          </a:p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pPr>
              <a:buFont typeface="Arial" pitchFamily="34" charset="0"/>
              <a:buChar char="•"/>
            </a:pPr>
            <a:r>
              <a:rPr lang="tr-TR" sz="2200" dirty="0" smtClean="0"/>
              <a:t>Bir sözcüğün TF-IDF değeri dahil olduğu sınıfta geçme frekansını belirtir.</a:t>
            </a:r>
          </a:p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pPr>
              <a:buFont typeface="Arial" pitchFamily="34" charset="0"/>
              <a:buChar char="•"/>
            </a:pPr>
            <a:r>
              <a:rPr lang="tr-TR" sz="2200" dirty="0" smtClean="0"/>
              <a:t>Her sözcüğün ayrı ayrı bütün puan dilimlerine yönelik TF-IDF değeri hesaplanır ve </a:t>
            </a:r>
            <a:r>
              <a:rPr lang="tr-TR" sz="2200" dirty="0" err="1" smtClean="0"/>
              <a:t>LSTM’e</a:t>
            </a:r>
            <a:r>
              <a:rPr lang="tr-TR" sz="2200" dirty="0" smtClean="0"/>
              <a:t> eklenir.</a:t>
            </a:r>
          </a:p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endParaRPr lang="tr-TR" sz="2200" dirty="0" smtClean="0"/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500034" y="5000636"/>
            <a:ext cx="79296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tr-TR" sz="2200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/>
          </a:p>
        </p:txBody>
      </p:sp>
      <p:cxnSp>
        <p:nvCxnSpPr>
          <p:cNvPr id="12" name="11 Düz Ok Bağlayıcısı"/>
          <p:cNvCxnSpPr/>
          <p:nvPr/>
        </p:nvCxnSpPr>
        <p:spPr bwMode="auto">
          <a:xfrm rot="5400000" flipH="1" flipV="1">
            <a:off x="1035819" y="5107793"/>
            <a:ext cx="642942" cy="1588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12 Düz Ok Bağlayıcısı"/>
          <p:cNvCxnSpPr/>
          <p:nvPr/>
        </p:nvCxnSpPr>
        <p:spPr bwMode="auto">
          <a:xfrm rot="5400000" flipH="1" flipV="1">
            <a:off x="2393935" y="5106999"/>
            <a:ext cx="642942" cy="1588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13 Düz Ok Bağlayıcısı"/>
          <p:cNvCxnSpPr/>
          <p:nvPr/>
        </p:nvCxnSpPr>
        <p:spPr bwMode="auto">
          <a:xfrm rot="5400000" flipH="1" flipV="1">
            <a:off x="3822695" y="5106999"/>
            <a:ext cx="642942" cy="1588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14 Dikdörtgen"/>
          <p:cNvSpPr/>
          <p:nvPr/>
        </p:nvSpPr>
        <p:spPr bwMode="auto">
          <a:xfrm>
            <a:off x="1000100" y="5572140"/>
            <a:ext cx="3714776" cy="5715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15 Metin kutusu"/>
          <p:cNvSpPr txBox="1"/>
          <p:nvPr/>
        </p:nvSpPr>
        <p:spPr>
          <a:xfrm>
            <a:off x="1500166" y="5643578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	</a:t>
            </a:r>
            <a:r>
              <a:rPr lang="tr-TR" sz="2000" b="1" dirty="0" smtClean="0"/>
              <a:t>TF - IDF</a:t>
            </a:r>
            <a:endParaRPr lang="tr-TR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818</Words>
  <Application>Microsoft Office PowerPoint</Application>
  <PresentationFormat>Ekran Gösterisi (4:3)</PresentationFormat>
  <Paragraphs>254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Default Design</vt:lpstr>
      <vt:lpstr>Açık Uçlu Sınav Sorularının Otomatik Olarak Değerlendirilmesi </vt:lpstr>
      <vt:lpstr>İçerik</vt:lpstr>
      <vt:lpstr>Proje Şeması ve Tanımı</vt:lpstr>
      <vt:lpstr>Proje Tasarım Planı</vt:lpstr>
      <vt:lpstr>Proje Aşamaları - 1</vt:lpstr>
      <vt:lpstr>Proje Aşamaları - 2</vt:lpstr>
      <vt:lpstr>Proje Aşamaları - 3</vt:lpstr>
      <vt:lpstr>Long Short-Term Memory</vt:lpstr>
      <vt:lpstr>Word Vectors and TF-IDF </vt:lpstr>
      <vt:lpstr>KNN Ortalama Benzerliği</vt:lpstr>
      <vt:lpstr>Örnek Çıktı-1</vt:lpstr>
      <vt:lpstr>Örnek Çıktı-2</vt:lpstr>
      <vt:lpstr>Örnek Çıktı-3</vt:lpstr>
      <vt:lpstr>Örnek Çıktı-4</vt:lpstr>
      <vt:lpstr>Program Başarısı-1</vt:lpstr>
      <vt:lpstr>Program Başarısı-2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suleyman</cp:lastModifiedBy>
  <cp:revision>287</cp:revision>
  <dcterms:created xsi:type="dcterms:W3CDTF">2007-08-26T20:02:13Z</dcterms:created>
  <dcterms:modified xsi:type="dcterms:W3CDTF">2018-06-05T23:37:48Z</dcterms:modified>
</cp:coreProperties>
</file>