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7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67" r:id="rId8"/>
    <p:sldId id="262" r:id="rId9"/>
    <p:sldId id="263" r:id="rId10"/>
    <p:sldId id="264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31.10.2014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Click to edit Master text styles</a:t>
            </a:r>
          </a:p>
          <a:p>
            <a:pPr lvl="1" eaLnBrk="1" latinLnBrk="0" hangingPunct="1"/>
            <a:r>
              <a:rPr kumimoji="0" lang="tr-TR" smtClean="0"/>
              <a:t>Second level</a:t>
            </a:r>
          </a:p>
          <a:p>
            <a:pPr lvl="2" eaLnBrk="1" latinLnBrk="0" hangingPunct="1"/>
            <a:r>
              <a:rPr kumimoji="0" lang="tr-TR" smtClean="0"/>
              <a:t>Third level</a:t>
            </a:r>
          </a:p>
          <a:p>
            <a:pPr lvl="3" eaLnBrk="1" latinLnBrk="0" hangingPunct="1"/>
            <a:r>
              <a:rPr kumimoji="0" lang="tr-TR" smtClean="0"/>
              <a:t>Fourth level</a:t>
            </a:r>
          </a:p>
          <a:p>
            <a:pPr lvl="4" eaLnBrk="1" latinLnBrk="0" hangingPunct="1"/>
            <a:r>
              <a:rPr kumimoji="0" lang="tr-TR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ozde.gokgoz@wissenakademie.com" TargetMode="External"/><Relationship Id="rId3" Type="http://schemas.openxmlformats.org/officeDocument/2006/relationships/hyperlink" Target="mailto:suleyman.calik@wissenakademi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3314095" y="6035525"/>
            <a:ext cx="4921982" cy="429324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265" y="3345620"/>
            <a:ext cx="7841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Swift &amp; </a:t>
            </a:r>
            <a:r>
              <a:rPr lang="en-US" sz="4000" b="1" dirty="0" err="1" smtClean="0"/>
              <a:t>iOS</a:t>
            </a:r>
            <a:endParaRPr lang="en-US" sz="4000" b="1" dirty="0" smtClean="0"/>
          </a:p>
          <a:p>
            <a:pPr algn="ctr"/>
            <a:r>
              <a:rPr lang="en-US" sz="4000" b="1" dirty="0" err="1" smtClean="0"/>
              <a:t>Uygulama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Geliştirme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Eğitimi</a:t>
            </a:r>
            <a:endParaRPr lang="en-US" sz="4000" b="1" dirty="0"/>
          </a:p>
        </p:txBody>
      </p:sp>
      <p:pic>
        <p:nvPicPr>
          <p:cNvPr id="3" name="Picture 2" descr="header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98500"/>
            <a:ext cx="3225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iPhone &amp; </a:t>
            </a:r>
            <a:r>
              <a:rPr lang="en-US" dirty="0" err="1"/>
              <a:t>iPad</a:t>
            </a:r>
            <a:r>
              <a:rPr lang="en-US" dirty="0"/>
              <a:t> &amp; iPod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endParaRPr lang="en-US" dirty="0" smtClean="0"/>
          </a:p>
          <a:p>
            <a:r>
              <a:rPr lang="en-US" dirty="0" err="1" smtClean="0"/>
              <a:t>iPad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Gen. &amp; </a:t>
            </a:r>
            <a:r>
              <a:rPr lang="en-US" dirty="0" err="1" smtClean="0"/>
              <a:t>iPad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Gen.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Mini &amp; </a:t>
            </a:r>
            <a:r>
              <a:rPr lang="en-US" dirty="0" err="1" smtClean="0"/>
              <a:t>iPad</a:t>
            </a:r>
            <a:r>
              <a:rPr lang="en-US" dirty="0" smtClean="0"/>
              <a:t> Mini Retina</a:t>
            </a:r>
          </a:p>
          <a:p>
            <a:r>
              <a:rPr lang="en-US" dirty="0" err="1" smtClean="0"/>
              <a:t>iPad</a:t>
            </a:r>
            <a:r>
              <a:rPr lang="en-US" dirty="0" smtClean="0"/>
              <a:t> Air</a:t>
            </a:r>
          </a:p>
          <a:p>
            <a:endParaRPr lang="en-US" dirty="0"/>
          </a:p>
          <a:p>
            <a:r>
              <a:rPr lang="en-US" dirty="0" smtClean="0"/>
              <a:t>iPod Touch 1-5. </a:t>
            </a:r>
            <a:r>
              <a:rPr lang="en-US" dirty="0" err="1" smtClean="0"/>
              <a:t>Nesil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2015’te </a:t>
            </a:r>
            <a:r>
              <a:rPr lang="en-US" dirty="0" err="1" smtClean="0"/>
              <a:t>piyasaya</a:t>
            </a:r>
            <a:r>
              <a:rPr lang="en-US" dirty="0" smtClean="0"/>
              <a:t> </a:t>
            </a:r>
            <a:r>
              <a:rPr lang="en-US" dirty="0" err="1" smtClean="0"/>
              <a:t>çıkacak</a:t>
            </a:r>
            <a:endParaRPr lang="en-US" dirty="0"/>
          </a:p>
        </p:txBody>
      </p:sp>
      <p:pic>
        <p:nvPicPr>
          <p:cNvPr id="4" name="Picture 3" descr="Ekran Resmi 2014-09-09 22_48_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4" y="2394781"/>
            <a:ext cx="5207642" cy="31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-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/>
          </a:bodyPr>
          <a:lstStyle/>
          <a:p>
            <a:r>
              <a:rPr lang="en-US" dirty="0" smtClean="0"/>
              <a:t>Cocoa </a:t>
            </a:r>
            <a:r>
              <a:rPr lang="en-US" dirty="0" err="1" smtClean="0"/>
              <a:t>ve</a:t>
            </a:r>
            <a:r>
              <a:rPr lang="en-US" dirty="0" smtClean="0"/>
              <a:t> Cocoa Touch </a:t>
            </a:r>
            <a:r>
              <a:rPr lang="en-US" dirty="0" err="1" smtClean="0"/>
              <a:t>platformlarının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80</a:t>
            </a:r>
            <a:r>
              <a:rPr lang="en-US" dirty="0"/>
              <a:t>’lerde Brad Cox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oluşturuldu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Jobs’ın</a:t>
            </a:r>
            <a:r>
              <a:rPr lang="en-US" dirty="0" smtClean="0"/>
              <a:t> </a:t>
            </a:r>
            <a:r>
              <a:rPr lang="en-US" dirty="0" err="1" smtClean="0"/>
              <a:t>şirketi</a:t>
            </a:r>
            <a:r>
              <a:rPr lang="en-US" dirty="0" smtClean="0"/>
              <a:t> Next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haklarını</a:t>
            </a:r>
            <a:r>
              <a:rPr lang="en-US" dirty="0" smtClean="0"/>
              <a:t> satın </a:t>
            </a:r>
            <a:r>
              <a:rPr lang="en-US" dirty="0" err="1" smtClean="0"/>
              <a:t>aldı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Apple’ın</a:t>
            </a:r>
            <a:r>
              <a:rPr lang="en-US" dirty="0" smtClean="0"/>
              <a:t> 1996 </a:t>
            </a:r>
            <a:r>
              <a:rPr lang="en-US" dirty="0" err="1" smtClean="0"/>
              <a:t>yılında</a:t>
            </a:r>
            <a:r>
              <a:rPr lang="en-US" dirty="0" smtClean="0"/>
              <a:t> </a:t>
            </a:r>
            <a:r>
              <a:rPr lang="en-US" dirty="0" err="1" smtClean="0"/>
              <a:t>Next’i</a:t>
            </a:r>
            <a:r>
              <a:rPr lang="en-US" dirty="0" smtClean="0"/>
              <a:t> satın </a:t>
            </a:r>
            <a:r>
              <a:rPr lang="en-US" dirty="0" err="1" smtClean="0"/>
              <a:t>almasıyla</a:t>
            </a:r>
            <a:r>
              <a:rPr lang="en-US" dirty="0" smtClean="0"/>
              <a:t> </a:t>
            </a:r>
            <a:r>
              <a:rPr lang="en-US" dirty="0" err="1" smtClean="0"/>
              <a:t>Apple’ın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r>
              <a:rPr lang="en-US" dirty="0" smtClean="0"/>
              <a:t> </a:t>
            </a:r>
            <a:r>
              <a:rPr lang="en-US" dirty="0" err="1" smtClean="0"/>
              <a:t>haline</a:t>
            </a:r>
            <a:r>
              <a:rPr lang="en-US" dirty="0" smtClean="0"/>
              <a:t> </a:t>
            </a:r>
            <a:r>
              <a:rPr lang="en-US" dirty="0" err="1" smtClean="0"/>
              <a:t>geldi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2014 </a:t>
            </a:r>
            <a:r>
              <a:rPr lang="en-US" dirty="0" err="1" smtClean="0"/>
              <a:t>Eylül</a:t>
            </a:r>
            <a:r>
              <a:rPr lang="en-US" dirty="0" smtClean="0"/>
              <a:t> </a:t>
            </a:r>
            <a:r>
              <a:rPr lang="en-US" dirty="0" err="1" smtClean="0"/>
              <a:t>ayına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6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dirty="0" err="1" smtClean="0"/>
              <a:t>Apple’ın</a:t>
            </a:r>
            <a:r>
              <a:rPr lang="en-US" dirty="0" smtClean="0"/>
              <a:t> </a:t>
            </a:r>
            <a:r>
              <a:rPr lang="en-US" dirty="0" err="1" smtClean="0"/>
              <a:t>taptaze</a:t>
            </a:r>
            <a:r>
              <a:rPr lang="en-US" dirty="0" smtClean="0"/>
              <a:t>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endParaRPr lang="en-US" dirty="0" smtClean="0"/>
          </a:p>
          <a:p>
            <a:r>
              <a:rPr lang="en-US" dirty="0" smtClean="0"/>
              <a:t>Reasons of creation,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-C ‘</a:t>
            </a:r>
            <a:r>
              <a:rPr lang="en-US" dirty="0" err="1" smtClean="0"/>
              <a:t>nin</a:t>
            </a:r>
            <a:r>
              <a:rPr lang="en-US" dirty="0" smtClean="0"/>
              <a:t> </a:t>
            </a:r>
            <a:r>
              <a:rPr lang="en-US" dirty="0" err="1" smtClean="0"/>
              <a:t>garip</a:t>
            </a:r>
            <a:r>
              <a:rPr lang="en-US" dirty="0" smtClean="0"/>
              <a:t> </a:t>
            </a:r>
            <a:r>
              <a:rPr lang="en-US" dirty="0" err="1" smtClean="0"/>
              <a:t>syntax’ı</a:t>
            </a:r>
            <a:endParaRPr lang="en-US" dirty="0" smtClean="0"/>
          </a:p>
          <a:p>
            <a:pPr lvl="1"/>
            <a:r>
              <a:rPr lang="en-US" dirty="0" smtClean="0"/>
              <a:t>Manuel </a:t>
            </a:r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endParaRPr lang="en-US" dirty="0" smtClean="0"/>
          </a:p>
          <a:p>
            <a:pPr lvl="1"/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bariyerinin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dillere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yüksek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endParaRPr lang="en-US" dirty="0" smtClean="0"/>
          </a:p>
          <a:p>
            <a:pPr lvl="1"/>
            <a:r>
              <a:rPr lang="en-US" dirty="0" err="1" smtClean="0"/>
              <a:t>Obj</a:t>
            </a:r>
            <a:r>
              <a:rPr lang="en-US" dirty="0" err="1"/>
              <a:t>-</a:t>
            </a:r>
            <a:r>
              <a:rPr lang="en-US" dirty="0" err="1" smtClean="0"/>
              <a:t>C’de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türlü</a:t>
            </a:r>
            <a:r>
              <a:rPr lang="en-US" dirty="0" smtClean="0"/>
              <a:t> </a:t>
            </a:r>
            <a:r>
              <a:rPr lang="en-US" dirty="0" err="1" smtClean="0"/>
              <a:t>çözülemeyen</a:t>
            </a:r>
            <a:r>
              <a:rPr lang="en-US" dirty="0" smtClean="0"/>
              <a:t> </a:t>
            </a:r>
            <a:r>
              <a:rPr lang="en-US" dirty="0" err="1" smtClean="0"/>
              <a:t>problemler</a:t>
            </a:r>
            <a:endParaRPr lang="en-US" dirty="0" smtClean="0"/>
          </a:p>
          <a:p>
            <a:r>
              <a:rPr lang="en-US" dirty="0" err="1" smtClean="0"/>
              <a:t>Getirileri</a:t>
            </a:r>
            <a:endParaRPr lang="en-US" dirty="0" smtClean="0"/>
          </a:p>
          <a:p>
            <a:pPr lvl="1"/>
            <a:r>
              <a:rPr lang="en-US" dirty="0" err="1" smtClean="0"/>
              <a:t>Hız</a:t>
            </a:r>
            <a:endParaRPr lang="en-US" dirty="0" smtClean="0"/>
          </a:p>
          <a:p>
            <a:pPr lvl="1"/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kolaylığı</a:t>
            </a:r>
            <a:endParaRPr lang="en-US" dirty="0" smtClean="0"/>
          </a:p>
          <a:p>
            <a:pPr lvl="1"/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mimari</a:t>
            </a:r>
            <a:endParaRPr lang="en-US" dirty="0" smtClean="0"/>
          </a:p>
          <a:p>
            <a:pPr lvl="1"/>
            <a:r>
              <a:rPr lang="en-US" dirty="0" err="1" smtClean="0"/>
              <a:t>Hafıza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uğraşmama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Apple_Swif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72" y="1527048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Swift’e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387600"/>
            <a:ext cx="8503920" cy="3711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println</a:t>
            </a:r>
            <a:r>
              <a:rPr lang="en-US" sz="5400" dirty="0" smtClean="0"/>
              <a:t>(“Hello World”)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166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1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42268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6286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myVariable</a:t>
            </a:r>
            <a:r>
              <a:rPr lang="en-US" dirty="0" smtClean="0"/>
              <a:t> = 120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88294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myVariable</a:t>
            </a:r>
            <a:r>
              <a:rPr lang="en-US" dirty="0" smtClean="0"/>
              <a:t> = 120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myConstant</a:t>
            </a:r>
            <a:r>
              <a:rPr lang="en-US" dirty="0" smtClean="0"/>
              <a:t> = 10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9644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Kurs</a:t>
            </a:r>
            <a:r>
              <a:rPr lang="en-US" dirty="0" smtClean="0"/>
              <a:t> </a:t>
            </a:r>
            <a:r>
              <a:rPr lang="en-US" dirty="0" err="1" smtClean="0"/>
              <a:t>Hakkında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09:00-10:30 </a:t>
            </a:r>
            <a:r>
              <a:rPr lang="fr-FR" dirty="0" smtClean="0"/>
              <a:t>-&gt;  1</a:t>
            </a:r>
            <a:r>
              <a:rPr lang="fr-FR" dirty="0"/>
              <a:t>.</a:t>
            </a:r>
            <a:r>
              <a:rPr lang="fr-FR" dirty="0" smtClean="0"/>
              <a:t>Ders</a:t>
            </a:r>
          </a:p>
          <a:p>
            <a:r>
              <a:rPr lang="fr-FR" dirty="0" smtClean="0"/>
              <a:t>10.30</a:t>
            </a:r>
            <a:r>
              <a:rPr lang="fr-FR" dirty="0"/>
              <a:t>-10.45 </a:t>
            </a:r>
            <a:r>
              <a:rPr lang="fr-FR" dirty="0" smtClean="0"/>
              <a:t> -</a:t>
            </a:r>
            <a:r>
              <a:rPr lang="fr-FR" dirty="0"/>
              <a:t>&gt;</a:t>
            </a:r>
            <a:r>
              <a:rPr lang="fr-FR" dirty="0" smtClean="0"/>
              <a:t>  ARA</a:t>
            </a:r>
          </a:p>
          <a:p>
            <a:r>
              <a:rPr lang="fr-FR" dirty="0" smtClean="0"/>
              <a:t>10.45</a:t>
            </a:r>
            <a:r>
              <a:rPr lang="fr-FR" dirty="0"/>
              <a:t>-12.15 </a:t>
            </a:r>
            <a:r>
              <a:rPr lang="fr-FR" dirty="0" smtClean="0"/>
              <a:t>  -</a:t>
            </a:r>
            <a:r>
              <a:rPr lang="fr-FR" dirty="0"/>
              <a:t>&gt;</a:t>
            </a:r>
            <a:r>
              <a:rPr lang="fr-FR" dirty="0" smtClean="0"/>
              <a:t>  2</a:t>
            </a:r>
            <a:r>
              <a:rPr lang="fr-FR" dirty="0"/>
              <a:t>.</a:t>
            </a:r>
            <a:r>
              <a:rPr lang="fr-FR" dirty="0" smtClean="0"/>
              <a:t>Ders</a:t>
            </a:r>
          </a:p>
          <a:p>
            <a:r>
              <a:rPr lang="fr-FR" dirty="0" smtClean="0"/>
              <a:t>12.15</a:t>
            </a:r>
            <a:r>
              <a:rPr lang="fr-FR" dirty="0"/>
              <a:t>-12.45 </a:t>
            </a:r>
            <a:r>
              <a:rPr lang="fr-FR" dirty="0" smtClean="0"/>
              <a:t>  -&gt;  </a:t>
            </a:r>
            <a:r>
              <a:rPr lang="fr-FR" dirty="0"/>
              <a:t>ÖĞLE </a:t>
            </a:r>
            <a:r>
              <a:rPr lang="fr-FR" dirty="0" smtClean="0"/>
              <a:t>ARASI</a:t>
            </a:r>
          </a:p>
          <a:p>
            <a:r>
              <a:rPr lang="fr-FR" dirty="0" smtClean="0"/>
              <a:t>12.45</a:t>
            </a:r>
            <a:r>
              <a:rPr lang="fr-FR" dirty="0"/>
              <a:t>-14.15 </a:t>
            </a:r>
            <a:r>
              <a:rPr lang="fr-FR" dirty="0" smtClean="0"/>
              <a:t>  -&gt;  </a:t>
            </a:r>
            <a:r>
              <a:rPr lang="fr-FR" dirty="0"/>
              <a:t>3.Ders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&amp; </a:t>
            </a:r>
            <a:r>
              <a:rPr lang="en-US" dirty="0" err="1" smtClean="0"/>
              <a:t>Sabitler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tanımlarken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endPara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/>
              <a:t>Sabit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/>
              <a:t>anımlarken</a:t>
            </a:r>
            <a:r>
              <a:rPr lang="en-US" dirty="0"/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let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myVariable</a:t>
            </a:r>
            <a:r>
              <a:rPr lang="en-US" dirty="0" smtClean="0"/>
              <a:t> = 42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myConstant</a:t>
            </a:r>
            <a:r>
              <a:rPr lang="en-US" dirty="0" smtClean="0"/>
              <a:t> = 123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myVariable</a:t>
            </a:r>
            <a:r>
              <a:rPr lang="en-US" dirty="0" smtClean="0"/>
              <a:t> = 120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 smtClean="0"/>
              <a:t>myConstant</a:t>
            </a:r>
            <a:r>
              <a:rPr lang="en-US" strike="sngStrike" dirty="0" smtClean="0"/>
              <a:t> = 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8201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myDoubleConst:Double</a:t>
            </a:r>
            <a:r>
              <a:rPr lang="en-US" dirty="0" smtClean="0"/>
              <a:t> = 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274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myDoubleConst:Double</a:t>
            </a:r>
            <a:r>
              <a:rPr lang="en-US" dirty="0" smtClean="0"/>
              <a:t> =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otherDoubleConts</a:t>
            </a:r>
            <a:r>
              <a:rPr lang="en-US" dirty="0" smtClean="0"/>
              <a:t> = 70.0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7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Değişkenlerin</a:t>
            </a:r>
            <a:r>
              <a:rPr lang="en-US" dirty="0" smtClean="0"/>
              <a:t> </a:t>
            </a:r>
            <a:r>
              <a:rPr lang="en-US" dirty="0" err="1" smtClean="0"/>
              <a:t>tipini</a:t>
            </a:r>
            <a:r>
              <a:rPr lang="en-US" dirty="0" smtClean="0"/>
              <a:t> her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yazmak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değilsiniz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myDoubleConst:Double</a:t>
            </a:r>
            <a:r>
              <a:rPr lang="en-US" dirty="0" smtClean="0"/>
              <a:t> = 70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otherDoubleConts</a:t>
            </a:r>
            <a:r>
              <a:rPr lang="en-US" dirty="0" smtClean="0"/>
              <a:t> = 70.0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myIntConst</a:t>
            </a:r>
            <a:r>
              <a:rPr lang="en-US" dirty="0" smtClean="0"/>
              <a:t> = 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4683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= “</a:t>
            </a:r>
            <a:r>
              <a:rPr lang="en-US" dirty="0" err="1" smtClean="0"/>
              <a:t>Süleyman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5719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= “</a:t>
            </a:r>
            <a:r>
              <a:rPr lang="en-US" dirty="0" err="1" smtClean="0"/>
              <a:t>Süleyman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customerName</a:t>
            </a:r>
            <a:r>
              <a:rPr lang="en-US" dirty="0" smtClean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155783640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tipi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değiştirilemez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= “</a:t>
            </a:r>
            <a:r>
              <a:rPr lang="en-US" dirty="0" err="1" smtClean="0"/>
              <a:t>Süleyman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 smtClean="0"/>
              <a:t>customerName</a:t>
            </a:r>
            <a:r>
              <a:rPr lang="en-US" strike="sngStrike" dirty="0" smtClean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10699008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Notlandırma</a:t>
            </a:r>
            <a:r>
              <a:rPr lang="en-US" dirty="0"/>
              <a:t>&amp; </a:t>
            </a:r>
            <a:r>
              <a:rPr lang="en-US" dirty="0" err="1"/>
              <a:t>Sertifika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Vize</a:t>
            </a:r>
            <a:r>
              <a:rPr lang="en-US" dirty="0" smtClean="0"/>
              <a:t>    %30</a:t>
            </a:r>
          </a:p>
          <a:p>
            <a:r>
              <a:rPr lang="en-US" dirty="0" smtClean="0"/>
              <a:t>Final   %30</a:t>
            </a:r>
          </a:p>
          <a:p>
            <a:r>
              <a:rPr lang="en-US" dirty="0" err="1" smtClean="0"/>
              <a:t>Proje</a:t>
            </a:r>
            <a:r>
              <a:rPr lang="en-US" dirty="0" smtClean="0"/>
              <a:t>   %40</a:t>
            </a:r>
          </a:p>
          <a:p>
            <a:endParaRPr lang="en-US" dirty="0"/>
          </a:p>
          <a:p>
            <a:r>
              <a:rPr lang="en-US" dirty="0" err="1" smtClean="0"/>
              <a:t>Sertifika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minimum </a:t>
            </a:r>
            <a:r>
              <a:rPr lang="en-US" b="1" dirty="0" smtClean="0"/>
              <a:t>50 </a:t>
            </a:r>
            <a:r>
              <a:rPr lang="en-US" dirty="0" err="1" smtClean="0"/>
              <a:t>puan</a:t>
            </a:r>
            <a:r>
              <a:rPr lang="en-US" dirty="0" smtClean="0"/>
              <a:t> </a:t>
            </a:r>
            <a:r>
              <a:rPr lang="en-US" dirty="0" err="1" smtClean="0"/>
              <a:t>gereklidir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3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\(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868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\( )</a:t>
            </a:r>
          </a:p>
          <a:p>
            <a:endParaRPr lang="en-US" dirty="0"/>
          </a:p>
          <a:p>
            <a:r>
              <a:rPr lang="en-US" dirty="0" smtClean="0"/>
              <a:t>let balance = 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289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String’lerin</a:t>
            </a:r>
            <a:r>
              <a:rPr lang="en-US" dirty="0" smtClean="0"/>
              <a:t> </a:t>
            </a:r>
            <a:r>
              <a:rPr lang="en-US" dirty="0" err="1" smtClean="0"/>
              <a:t>içine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yerleştirlebilir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\( 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balance = 10000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balanceSummary</a:t>
            </a:r>
            <a:r>
              <a:rPr lang="en-US" dirty="0" smtClean="0"/>
              <a:t> = “</a:t>
            </a:r>
            <a:r>
              <a:rPr lang="en-US" dirty="0" err="1" smtClean="0"/>
              <a:t>Bakiyeniz</a:t>
            </a:r>
            <a:r>
              <a:rPr lang="en-US" dirty="0" smtClean="0"/>
              <a:t>: \(balance) TL”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91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</a:t>
            </a:r>
            <a:r>
              <a:rPr lang="en-US" dirty="0" smtClean="0"/>
              <a:t>String] ( 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</a:t>
            </a:r>
            <a:r>
              <a:rPr lang="en-US" dirty="0" smtClean="0"/>
              <a:t>String]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let </a:t>
            </a:r>
            <a:r>
              <a:rPr lang="en-US" sz="2400" dirty="0" err="1"/>
              <a:t>creditCards</a:t>
            </a:r>
            <a:r>
              <a:rPr lang="en-US" sz="2400" dirty="0" smtClean="0"/>
              <a:t>= [“Bonus Card”, “Total Card”, “She Card”]</a:t>
            </a:r>
          </a:p>
        </p:txBody>
      </p:sp>
    </p:spTree>
    <p:extLst>
      <p:ext uri="{BB962C8B-B14F-4D97-AF65-F5344CB8AC3E}">
        <p14:creationId xmlns:p14="http://schemas.microsoft.com/office/powerpoint/2010/main" val="28695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</a:t>
            </a:r>
            <a:r>
              <a:rPr lang="en-US" dirty="0" smtClean="0"/>
              <a:t>String]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creditCards</a:t>
            </a:r>
            <a:r>
              <a:rPr lang="en-US" sz="2400" dirty="0" smtClean="0"/>
              <a:t>= [“Bonus Card”, “Total Card”, “She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creditCards</a:t>
            </a:r>
            <a:r>
              <a:rPr lang="en-US" dirty="0" smtClean="0"/>
              <a:t>= [] // </a:t>
            </a:r>
            <a:r>
              <a:rPr lang="en-US" dirty="0" err="1" smtClean="0"/>
              <a:t>arrayi</a:t>
            </a:r>
            <a:r>
              <a:rPr lang="en-US" dirty="0" smtClean="0"/>
              <a:t> </a:t>
            </a:r>
            <a:r>
              <a:rPr lang="en-US" dirty="0" err="1" smtClean="0"/>
              <a:t>bosaltir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5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[String </a:t>
            </a:r>
            <a:r>
              <a:rPr lang="en-US" dirty="0" smtClean="0"/>
              <a:t>] 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creditCards</a:t>
            </a:r>
            <a:r>
              <a:rPr lang="en-US" sz="2400" dirty="0" smtClean="0"/>
              <a:t>= [“Bonus Card”, “Total Card”, “She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creditCards</a:t>
            </a:r>
            <a:r>
              <a:rPr lang="en-US" dirty="0" smtClean="0"/>
              <a:t>= [] // </a:t>
            </a:r>
            <a:r>
              <a:rPr lang="en-US" dirty="0" err="1" smtClean="0"/>
              <a:t>arrayi</a:t>
            </a:r>
            <a:r>
              <a:rPr lang="en-US" dirty="0" smtClean="0"/>
              <a:t> </a:t>
            </a:r>
            <a:r>
              <a:rPr lang="en-US" dirty="0" err="1" smtClean="0"/>
              <a:t>bosaltir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creditCards</a:t>
            </a:r>
            <a:r>
              <a:rPr lang="en-US" dirty="0" smtClean="0"/>
              <a:t>[0] = “Super Card”</a:t>
            </a:r>
          </a:p>
        </p:txBody>
      </p:sp>
    </p:spTree>
    <p:extLst>
      <p:ext uri="{BB962C8B-B14F-4D97-AF65-F5344CB8AC3E}">
        <p14:creationId xmlns:p14="http://schemas.microsoft.com/office/powerpoint/2010/main" val="13143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emptyArray</a:t>
            </a:r>
            <a:r>
              <a:rPr lang="en-US" dirty="0" smtClean="0"/>
              <a:t> = </a:t>
            </a:r>
            <a:r>
              <a:rPr lang="en-US" dirty="0"/>
              <a:t>[String] </a:t>
            </a:r>
            <a:r>
              <a:rPr lang="en-US" dirty="0" smtClean="0"/>
              <a:t>(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creditCards</a:t>
            </a:r>
            <a:r>
              <a:rPr lang="en-US" sz="2400" dirty="0" smtClean="0"/>
              <a:t>= [“Bonus Card”, “Total Card”, “She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creditCards</a:t>
            </a:r>
            <a:r>
              <a:rPr lang="en-US" dirty="0" smtClean="0"/>
              <a:t>= [] // </a:t>
            </a:r>
            <a:r>
              <a:rPr lang="en-US" dirty="0" err="1" smtClean="0"/>
              <a:t>arrayi</a:t>
            </a:r>
            <a:r>
              <a:rPr lang="en-US" dirty="0" smtClean="0"/>
              <a:t> </a:t>
            </a:r>
            <a:r>
              <a:rPr lang="en-US" dirty="0" err="1" smtClean="0"/>
              <a:t>bosaltir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creditCards</a:t>
            </a:r>
            <a:r>
              <a:rPr lang="en-US" dirty="0" smtClean="0"/>
              <a:t>[0] = “Super Card”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cardName</a:t>
            </a:r>
            <a:r>
              <a:rPr lang="en-US" dirty="0" smtClean="0"/>
              <a:t> = </a:t>
            </a:r>
            <a:r>
              <a:rPr lang="en-US" dirty="0" err="1"/>
              <a:t>creditCards</a:t>
            </a:r>
            <a:r>
              <a:rPr lang="en-US" dirty="0"/>
              <a:t> </a:t>
            </a:r>
            <a:r>
              <a:rPr lang="en-US" dirty="0" smtClean="0"/>
              <a:t>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8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userCards:Dictionary</a:t>
            </a:r>
            <a:r>
              <a:rPr lang="en-US" dirty="0" smtClean="0"/>
              <a:t>&lt;</a:t>
            </a:r>
            <a:r>
              <a:rPr lang="en-US" dirty="0" err="1" smtClean="0"/>
              <a:t>String,Array</a:t>
            </a:r>
            <a:r>
              <a:rPr lang="en-US" dirty="0" smtClean="0"/>
              <a:t>&gt; = [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“user1” : [“Bonus Card”, “Total Card”],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smtClean="0"/>
              <a:t>user2” : [“Total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userCards:Dictionary</a:t>
            </a:r>
            <a:r>
              <a:rPr lang="en-US" dirty="0" smtClean="0"/>
              <a:t>&lt;</a:t>
            </a:r>
            <a:r>
              <a:rPr lang="en-US" dirty="0" err="1" smtClean="0"/>
              <a:t>String,Array</a:t>
            </a:r>
            <a:r>
              <a:rPr lang="en-US" dirty="0" smtClean="0"/>
              <a:t>&gt; = [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“user1” : [“Bonus Card”, “Total Card”],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smtClean="0"/>
              <a:t>user2” : [“Total Card”]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userCards</a:t>
            </a:r>
            <a:r>
              <a:rPr lang="en-US" dirty="0" smtClean="0"/>
              <a:t>[“user3” : “She Card”]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myCards</a:t>
            </a:r>
            <a:r>
              <a:rPr lang="en-US" dirty="0" smtClean="0"/>
              <a:t> = </a:t>
            </a:r>
            <a:r>
              <a:rPr lang="en-US" dirty="0" err="1" smtClean="0"/>
              <a:t>userCards</a:t>
            </a:r>
            <a:r>
              <a:rPr lang="en-US" dirty="0" smtClean="0"/>
              <a:t>[“user1”]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Durumu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Derslerin</a:t>
            </a:r>
            <a:r>
              <a:rPr lang="en-US" dirty="0" smtClean="0"/>
              <a:t> en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b="1" dirty="0" smtClean="0"/>
              <a:t>%50</a:t>
            </a:r>
            <a:r>
              <a:rPr lang="en-US" dirty="0" smtClean="0"/>
              <a:t>’sine </a:t>
            </a:r>
            <a:r>
              <a:rPr lang="en-US" dirty="0" err="1" smtClean="0"/>
              <a:t>katılım</a:t>
            </a:r>
            <a:r>
              <a:rPr lang="en-US" dirty="0" smtClean="0"/>
              <a:t> </a:t>
            </a:r>
            <a:r>
              <a:rPr lang="en-US" dirty="0" err="1" smtClean="0"/>
              <a:t>zorunludur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optionalString</a:t>
            </a:r>
            <a:r>
              <a:rPr lang="en-US" dirty="0"/>
              <a:t>: String? = "Hello"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optionalString</a:t>
            </a:r>
            <a:r>
              <a:rPr lang="en-US" dirty="0"/>
              <a:t> == nil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optionalName</a:t>
            </a:r>
            <a:r>
              <a:rPr lang="en-US" dirty="0"/>
              <a:t>: String? = "John Appleseed"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var</a:t>
            </a:r>
            <a:r>
              <a:rPr lang="en-US" dirty="0"/>
              <a:t> greeting = "Hello!"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let name = </a:t>
            </a:r>
            <a:r>
              <a:rPr lang="en-US" dirty="0" err="1"/>
              <a:t>optionalName</a:t>
            </a:r>
            <a:r>
              <a:rPr lang="en-US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greeting = "Hello, \(name)"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Xcode &amp; Playground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İletişim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Gözde</a:t>
            </a:r>
            <a:r>
              <a:rPr lang="en-US" dirty="0" smtClean="0"/>
              <a:t> </a:t>
            </a:r>
            <a:r>
              <a:rPr lang="en-US" dirty="0" err="1" smtClean="0"/>
              <a:t>Gökgöz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gozde.gokgoz@wissenakademie.com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Süleyman</a:t>
            </a:r>
            <a:r>
              <a:rPr lang="en-US" dirty="0" smtClean="0"/>
              <a:t> </a:t>
            </a:r>
            <a:r>
              <a:rPr lang="en-US" dirty="0" err="1" smtClean="0"/>
              <a:t>Çalık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suleyman.calik@wissenakademie.com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Öğrenci</a:t>
            </a:r>
            <a:r>
              <a:rPr lang="en-US" dirty="0" smtClean="0"/>
              <a:t> </a:t>
            </a:r>
            <a:r>
              <a:rPr lang="en-US" dirty="0" err="1" smtClean="0"/>
              <a:t>İşleri</a:t>
            </a:r>
            <a:endParaRPr lang="en-US" dirty="0" smtClean="0"/>
          </a:p>
          <a:p>
            <a:pPr lvl="1"/>
            <a:r>
              <a:rPr lang="en-US" dirty="0" smtClean="0"/>
              <a:t>0533 407 5168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Sorusu</a:t>
            </a:r>
            <a:r>
              <a:rPr lang="en-US" dirty="0" smtClean="0"/>
              <a:t> Olan?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9775" y="2032000"/>
            <a:ext cx="7662864" cy="4005265"/>
          </a:xfrm>
        </p:spPr>
        <p:txBody>
          <a:bodyPr>
            <a:normAutofit/>
          </a:bodyPr>
          <a:lstStyle/>
          <a:p>
            <a:r>
              <a:rPr lang="en-US" dirty="0" smtClean="0"/>
              <a:t>iPhone, </a:t>
            </a:r>
            <a:r>
              <a:rPr lang="en-US" dirty="0" err="1" smtClean="0"/>
              <a:t>iPad</a:t>
            </a:r>
            <a:r>
              <a:rPr lang="en-US" dirty="0" smtClean="0"/>
              <a:t>, iPod Touch </a:t>
            </a:r>
            <a:r>
              <a:rPr lang="en-US" dirty="0" err="1" smtClean="0"/>
              <a:t>ve</a:t>
            </a:r>
            <a:r>
              <a:rPr lang="en-US" dirty="0" smtClean="0"/>
              <a:t> Apple Watch </a:t>
            </a:r>
            <a:r>
              <a:rPr lang="en-US" dirty="0" err="1" smtClean="0"/>
              <a:t>isimli</a:t>
            </a:r>
            <a:r>
              <a:rPr lang="en-US" dirty="0" smtClean="0"/>
              <a:t> </a:t>
            </a:r>
            <a:r>
              <a:rPr lang="en-US" dirty="0" err="1" smtClean="0"/>
              <a:t>cihazlar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çalışan</a:t>
            </a:r>
            <a:r>
              <a:rPr lang="en-US" dirty="0" smtClean="0"/>
              <a:t> </a:t>
            </a:r>
            <a:r>
              <a:rPr lang="en-US" dirty="0" err="1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endParaRPr lang="en-US" dirty="0" smtClean="0"/>
          </a:p>
          <a:p>
            <a:r>
              <a:rPr lang="en-US" dirty="0" smtClean="0"/>
              <a:t>iPhone OS 1,2,3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4,5,6,7,8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güncel</a:t>
            </a:r>
            <a:r>
              <a:rPr lang="en-US" dirty="0" smtClean="0"/>
              <a:t> </a:t>
            </a:r>
            <a:r>
              <a:rPr lang="en-US" dirty="0" err="1" smtClean="0"/>
              <a:t>versiyon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Cocoa, Cocoa Touch &amp; 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Cocoa: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framework’ü</a:t>
            </a:r>
            <a:endParaRPr lang="en-US" dirty="0" smtClean="0"/>
          </a:p>
          <a:p>
            <a:r>
              <a:rPr lang="en-US" dirty="0" smtClean="0"/>
              <a:t>Cocoa Touch : </a:t>
            </a:r>
            <a:r>
              <a:rPr lang="en-US" dirty="0" err="1" smtClean="0"/>
              <a:t>Cocoa’nın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özelleşmiş</a:t>
            </a:r>
            <a:r>
              <a:rPr lang="en-US" dirty="0" smtClean="0"/>
              <a:t> </a:t>
            </a:r>
            <a:r>
              <a:rPr lang="en-US" dirty="0" err="1" smtClean="0"/>
              <a:t>formu</a:t>
            </a:r>
            <a:endParaRPr lang="en-US" dirty="0" smtClean="0"/>
          </a:p>
          <a:p>
            <a:r>
              <a:rPr lang="en-US" dirty="0" smtClean="0"/>
              <a:t>Xcode :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Ortamımız</a:t>
            </a:r>
            <a:r>
              <a:rPr lang="en-US" dirty="0" smtClean="0"/>
              <a:t> (IDE)</a:t>
            </a:r>
          </a:p>
          <a:p>
            <a:pPr lvl="1"/>
            <a:r>
              <a:rPr lang="en-US" dirty="0" smtClean="0"/>
              <a:t>Mac App </a:t>
            </a:r>
            <a:r>
              <a:rPr lang="en-US" dirty="0" err="1" smtClean="0"/>
              <a:t>Store’dan</a:t>
            </a:r>
            <a:r>
              <a:rPr lang="en-US" dirty="0" smtClean="0"/>
              <a:t> </a:t>
            </a:r>
            <a:r>
              <a:rPr lang="en-US" dirty="0" err="1" smtClean="0"/>
              <a:t>ücretsiz</a:t>
            </a:r>
            <a:r>
              <a:rPr lang="en-US" dirty="0" smtClean="0"/>
              <a:t> </a:t>
            </a:r>
            <a:r>
              <a:rPr lang="en-US" dirty="0" err="1" smtClean="0"/>
              <a:t>indirilebilir</a:t>
            </a:r>
            <a:endParaRPr lang="en-US" dirty="0" smtClean="0"/>
          </a:p>
          <a:p>
            <a:pPr lvl="1"/>
            <a:r>
              <a:rPr lang="en-US" dirty="0" err="1" smtClean="0"/>
              <a:t>Güncel</a:t>
            </a:r>
            <a:r>
              <a:rPr lang="en-US" dirty="0" smtClean="0"/>
              <a:t> </a:t>
            </a:r>
            <a:r>
              <a:rPr lang="en-US" dirty="0" err="1" smtClean="0"/>
              <a:t>versiyon</a:t>
            </a:r>
            <a:r>
              <a:rPr lang="en-US" dirty="0" smtClean="0"/>
              <a:t> </a:t>
            </a:r>
            <a:r>
              <a:rPr lang="en-US" dirty="0" err="1" smtClean="0"/>
              <a:t>Xcode</a:t>
            </a:r>
            <a:r>
              <a:rPr lang="en-US" dirty="0" smtClean="0"/>
              <a:t> 6.1 </a:t>
            </a:r>
          </a:p>
          <a:p>
            <a:pPr lvl="1"/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araçları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barındırıyor</a:t>
            </a:r>
            <a:endParaRPr lang="en-US" dirty="0" smtClean="0"/>
          </a:p>
          <a:p>
            <a:pPr lvl="1"/>
            <a:r>
              <a:rPr lang="en-US" dirty="0" err="1" smtClean="0"/>
              <a:t>Oldukça</a:t>
            </a:r>
            <a:r>
              <a:rPr lang="en-US" dirty="0" smtClean="0"/>
              <a:t> </a:t>
            </a:r>
            <a:r>
              <a:rPr lang="en-US" dirty="0" err="1" smtClean="0"/>
              <a:t>gerçekçi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simulatöre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iPhone </a:t>
            </a:r>
            <a:r>
              <a:rPr lang="en-US" dirty="0" err="1" smtClean="0"/>
              <a:t>Ailesi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iPhone &amp;</a:t>
            </a:r>
            <a:r>
              <a:rPr lang="en-US" dirty="0"/>
              <a:t> </a:t>
            </a:r>
            <a:r>
              <a:rPr lang="en-US" dirty="0" smtClean="0"/>
              <a:t>iPhone 3G &amp; iPhone 3GS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7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sonrası</a:t>
            </a:r>
            <a:endParaRPr lang="en-US" dirty="0" smtClean="0"/>
          </a:p>
          <a:p>
            <a:r>
              <a:rPr lang="en-US" dirty="0" smtClean="0"/>
              <a:t>iPhone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8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sonrası</a:t>
            </a:r>
            <a:endParaRPr lang="en-US" dirty="0"/>
          </a:p>
          <a:p>
            <a:r>
              <a:rPr lang="en-US" dirty="0" smtClean="0"/>
              <a:t>iPhone 4S</a:t>
            </a:r>
          </a:p>
          <a:p>
            <a:r>
              <a:rPr lang="en-US" dirty="0" smtClean="0"/>
              <a:t>iPhone 5 &amp; iPhone 5C </a:t>
            </a:r>
            <a:r>
              <a:rPr lang="en-US" dirty="0"/>
              <a:t>&amp; iPhone 5S</a:t>
            </a:r>
            <a:endParaRPr lang="en-US" dirty="0" smtClean="0"/>
          </a:p>
          <a:p>
            <a:r>
              <a:rPr lang="en-US" dirty="0" smtClean="0"/>
              <a:t>iPhone 6 &amp; iPhone 6 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286</TotalTime>
  <Words>966</Words>
  <Application>Microsoft Macintosh PowerPoint</Application>
  <PresentationFormat>On-screen Show (4:3)</PresentationFormat>
  <Paragraphs>220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PowerPoint Presentation</vt:lpstr>
      <vt:lpstr>Kurs Hakkında</vt:lpstr>
      <vt:lpstr>Notlandırma&amp; Sertifika Sistemi</vt:lpstr>
      <vt:lpstr>Devam Durumu</vt:lpstr>
      <vt:lpstr>İletişim</vt:lpstr>
      <vt:lpstr>Sorusu Olan?</vt:lpstr>
      <vt:lpstr>iOS</vt:lpstr>
      <vt:lpstr>Cocoa, Cocoa Touch &amp; Xcode</vt:lpstr>
      <vt:lpstr>iPhone Ailesi</vt:lpstr>
      <vt:lpstr>iPhone &amp; iPad &amp; iPod Touch</vt:lpstr>
      <vt:lpstr>Apple Watch</vt:lpstr>
      <vt:lpstr>Objective - C</vt:lpstr>
      <vt:lpstr>Swift</vt:lpstr>
      <vt:lpstr>Swift’e Giriş</vt:lpstr>
      <vt:lpstr>Değişken &amp; Sabitler</vt:lpstr>
      <vt:lpstr>Değişken &amp; Sabitler</vt:lpstr>
      <vt:lpstr>Değişken &amp; Sabitler</vt:lpstr>
      <vt:lpstr>Değişken &amp; Sabitler</vt:lpstr>
      <vt:lpstr>Değişken &amp; Sabitler</vt:lpstr>
      <vt:lpstr>Değişken &amp; Sabitler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Type Safety and Type Inference</vt:lpstr>
      <vt:lpstr>Strings</vt:lpstr>
      <vt:lpstr>Strings</vt:lpstr>
      <vt:lpstr>Strings</vt:lpstr>
      <vt:lpstr>Strings</vt:lpstr>
      <vt:lpstr>Arrays</vt:lpstr>
      <vt:lpstr>Arrays</vt:lpstr>
      <vt:lpstr>Arrays</vt:lpstr>
      <vt:lpstr>Arrays</vt:lpstr>
      <vt:lpstr>Arrays</vt:lpstr>
      <vt:lpstr>Dictionaries</vt:lpstr>
      <vt:lpstr>Dictionaries</vt:lpstr>
      <vt:lpstr>Optionals</vt:lpstr>
      <vt:lpstr>Xcode &amp; Playground Demo</vt:lpstr>
    </vt:vector>
  </TitlesOfParts>
  <Company>Wallit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Bahçeşehir University</dc:title>
  <dc:creator>Suleyman Calik</dc:creator>
  <cp:lastModifiedBy>Suleyman Calik</cp:lastModifiedBy>
  <cp:revision>82</cp:revision>
  <dcterms:created xsi:type="dcterms:W3CDTF">2014-09-08T21:23:42Z</dcterms:created>
  <dcterms:modified xsi:type="dcterms:W3CDTF">2014-10-31T21:51:59Z</dcterms:modified>
</cp:coreProperties>
</file>