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Classic Bold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Oswal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2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mage_nois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9700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794321"/>
            <a:ext cx="9815307" cy="3929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85"/>
              </a:lnSpc>
            </a:pPr>
            <a:r>
              <a:rPr lang="en-US" sz="11439" spc="1121">
                <a:solidFill>
                  <a:srgbClr val="231F20"/>
                </a:solidFill>
                <a:latin typeface="Oswald Bold"/>
              </a:rPr>
              <a:t>BALL</a:t>
            </a:r>
          </a:p>
          <a:p>
            <a:pPr algn="ctr">
              <a:lnSpc>
                <a:spcPts val="15785"/>
              </a:lnSpc>
            </a:pPr>
            <a:r>
              <a:rPr lang="en-US" sz="11439" spc="1121">
                <a:solidFill>
                  <a:srgbClr val="231F20"/>
                </a:solidFill>
                <a:latin typeface="Oswald Bold"/>
              </a:rPr>
              <a:t>TRACKING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1463686"/>
            <a:ext cx="9815307" cy="242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464 DIGITAL IMAGE 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965501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SÜLEYMAN KORAMAZ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Detection and Tracking Multiple Balls using image processing.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1463686"/>
            <a:ext cx="9815307" cy="242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PROJECT DESCRIPTION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Project design has three main parts.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1- Filtering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2- Noise cleaning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3- Ball detection and tracking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146368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PROJECT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146368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FIRST PART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65229" y="4907674"/>
            <a:ext cx="11757542" cy="123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91"/>
              </a:lnSpc>
            </a:pPr>
            <a:r>
              <a:rPr lang="en-US" sz="2457" spc="240" dirty="0">
                <a:solidFill>
                  <a:srgbClr val="231F20"/>
                </a:solidFill>
                <a:latin typeface="Open Sauce Bold"/>
              </a:rPr>
              <a:t>   In this step, purpose is basically applying Gaussian Blur, using HSV transformation and get binary image.</a:t>
            </a:r>
          </a:p>
          <a:p>
            <a:pPr algn="just">
              <a:lnSpc>
                <a:spcPts val="2977"/>
              </a:lnSpc>
            </a:pPr>
            <a:endParaRPr lang="en-US" sz="2457" spc="240" dirty="0">
              <a:solidFill>
                <a:srgbClr val="231F20"/>
              </a:solidFill>
              <a:latin typeface="Open Sau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076288" y="5143500"/>
            <a:ext cx="9594532" cy="3533433"/>
          </a:xfrm>
          <a:custGeom>
            <a:avLst/>
            <a:gdLst/>
            <a:ahLst/>
            <a:cxnLst/>
            <a:rect l="l" t="t" r="r" b="b"/>
            <a:pathLst>
              <a:path w="9594532" h="3533433">
                <a:moveTo>
                  <a:pt x="0" y="0"/>
                </a:moveTo>
                <a:lnTo>
                  <a:pt x="9594533" y="0"/>
                </a:lnTo>
                <a:lnTo>
                  <a:pt x="9594533" y="3533433"/>
                </a:lnTo>
                <a:lnTo>
                  <a:pt x="0" y="3533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04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146368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GAUSSIAN BLUR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5229" y="3159575"/>
            <a:ext cx="11757542" cy="1244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3"/>
              </a:lnSpc>
            </a:pPr>
            <a:r>
              <a:rPr lang="en-US" sz="1800" spc="176">
                <a:solidFill>
                  <a:srgbClr val="231F20"/>
                </a:solidFill>
                <a:latin typeface="Open Sauce Bold"/>
              </a:rPr>
              <a:t>  The Gaussian blur is a type of image-blurring filter that uses a Gaussian function (which is also used for the normal distribution in statistics) for calculating the transformation to apply to each pixel in the image. It is a widely used effect, typically to reduce </a:t>
            </a:r>
            <a:r>
              <a:rPr lang="en-US" sz="1800" u="sng" spc="176">
                <a:solidFill>
                  <a:srgbClr val="231F20"/>
                </a:solidFill>
                <a:latin typeface="Open Sauce Bold"/>
                <a:hlinkClick r:id="rId6" tooltip="https://en.wikipedia.org/wiki/Image_noise"/>
              </a:rPr>
              <a:t>image noise</a:t>
            </a:r>
            <a:r>
              <a:rPr lang="en-US" sz="1800" spc="176">
                <a:solidFill>
                  <a:srgbClr val="231F20"/>
                </a:solidFill>
                <a:latin typeface="Open Sauce Bold"/>
              </a:rPr>
              <a:t> and reduce detail.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989258" y="5347277"/>
            <a:ext cx="6309484" cy="3228971"/>
          </a:xfrm>
          <a:custGeom>
            <a:avLst/>
            <a:gdLst/>
            <a:ahLst/>
            <a:cxnLst/>
            <a:rect l="l" t="t" r="r" b="b"/>
            <a:pathLst>
              <a:path w="6309484" h="3228971">
                <a:moveTo>
                  <a:pt x="0" y="0"/>
                </a:moveTo>
                <a:lnTo>
                  <a:pt x="6309484" y="0"/>
                </a:lnTo>
                <a:lnTo>
                  <a:pt x="6309484" y="3228971"/>
                </a:lnTo>
                <a:lnTo>
                  <a:pt x="0" y="3228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064658" y="1467847"/>
            <a:ext cx="10158685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HSV TRANSFORMATION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5229" y="3159575"/>
            <a:ext cx="11757542" cy="189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3"/>
              </a:lnSpc>
            </a:pPr>
            <a:r>
              <a:rPr lang="en-US" sz="1800" spc="176" dirty="0">
                <a:solidFill>
                  <a:srgbClr val="231F20"/>
                </a:solidFill>
                <a:latin typeface="Open Sauce Bold"/>
              </a:rPr>
              <a:t>  HSV color space is the most suitable color space for color based image segmentation.</a:t>
            </a:r>
          </a:p>
          <a:p>
            <a:pPr algn="just">
              <a:lnSpc>
                <a:spcPts val="2483"/>
              </a:lnSpc>
            </a:pPr>
            <a:endParaRPr lang="en-US" sz="1800" spc="176" dirty="0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483"/>
              </a:lnSpc>
            </a:pPr>
            <a:r>
              <a:rPr lang="en-US" sz="1800" spc="176" dirty="0">
                <a:solidFill>
                  <a:srgbClr val="231F20"/>
                </a:solidFill>
                <a:latin typeface="Open Sauce Bold"/>
              </a:rPr>
              <a:t>  HSV is a cylindrical color model that remaps the RGB primary colors into dimensions that are easier for humans to </a:t>
            </a:r>
            <a:r>
              <a:rPr lang="en-US" sz="1800" spc="176" dirty="0" err="1">
                <a:solidFill>
                  <a:srgbClr val="231F20"/>
                </a:solidFill>
                <a:latin typeface="Open Sauce Bold"/>
              </a:rPr>
              <a:t>understand.These</a:t>
            </a:r>
            <a:r>
              <a:rPr lang="en-US" sz="1800" spc="176" dirty="0">
                <a:solidFill>
                  <a:srgbClr val="231F20"/>
                </a:solidFill>
                <a:latin typeface="Open Sauce Bold"/>
              </a:rPr>
              <a:t> dimensions are hue, saturation, and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146368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SECOND PART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65229" y="3381011"/>
            <a:ext cx="11757542" cy="266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77"/>
              </a:lnSpc>
            </a:pPr>
            <a:r>
              <a:rPr lang="en-US" sz="2157" spc="211" dirty="0">
                <a:solidFill>
                  <a:srgbClr val="231F20"/>
                </a:solidFill>
                <a:latin typeface="Open Sauce Bold"/>
              </a:rPr>
              <a:t>  In this step, purpose is clear noise with applying opening and closing using circular kernel  for better image segmentation.</a:t>
            </a:r>
          </a:p>
          <a:p>
            <a:pPr algn="just">
              <a:lnSpc>
                <a:spcPts val="2977"/>
              </a:lnSpc>
            </a:pPr>
            <a:endParaRPr lang="en-US" sz="2157" spc="211" dirty="0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r>
              <a:rPr lang="en-US" sz="2157" spc="211" dirty="0">
                <a:solidFill>
                  <a:srgbClr val="231F20"/>
                </a:solidFill>
                <a:latin typeface="Open Sauce Bold"/>
              </a:rPr>
              <a:t>  Morphological opening is useful for removing small objects and noises.</a:t>
            </a:r>
          </a:p>
          <a:p>
            <a:pPr algn="just">
              <a:lnSpc>
                <a:spcPts val="2977"/>
              </a:lnSpc>
            </a:pPr>
            <a:r>
              <a:rPr lang="en-US" sz="2157" spc="211" dirty="0">
                <a:solidFill>
                  <a:srgbClr val="231F20"/>
                </a:solidFill>
                <a:latin typeface="Open Sauce Bold"/>
              </a:rPr>
              <a:t>  </a:t>
            </a:r>
          </a:p>
          <a:p>
            <a:pPr algn="just">
              <a:lnSpc>
                <a:spcPts val="2977"/>
              </a:lnSpc>
            </a:pPr>
            <a:r>
              <a:rPr lang="en-US" sz="2157" spc="211" dirty="0">
                <a:solidFill>
                  <a:srgbClr val="231F20"/>
                </a:solidFill>
                <a:latin typeface="Open Sauce Bold"/>
              </a:rPr>
              <a:t>  Morphological closing is useful for filling small holes.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1463686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FINAL PART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65229" y="3381011"/>
            <a:ext cx="11757542" cy="517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77"/>
              </a:lnSpc>
            </a:pPr>
            <a:r>
              <a:rPr lang="en-US" sz="2157" spc="211">
                <a:solidFill>
                  <a:srgbClr val="231F20"/>
                </a:solidFill>
                <a:latin typeface="Open Sauce Bold"/>
              </a:rPr>
              <a:t>    At the end, noise free frame that transformed to HSV format is used for finding contours.</a:t>
            </a: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r>
              <a:rPr lang="en-US" sz="2157" spc="211">
                <a:solidFill>
                  <a:srgbClr val="231F20"/>
                </a:solidFill>
                <a:latin typeface="Open Sauce Bold"/>
              </a:rPr>
              <a:t>    Contours are very usefull for shape analysing, they are simply curve joining all continuous points.</a:t>
            </a: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r>
              <a:rPr lang="en-US" sz="2157" spc="211">
                <a:solidFill>
                  <a:srgbClr val="231F20"/>
                </a:solidFill>
                <a:latin typeface="Open Sauce Bold"/>
              </a:rPr>
              <a:t>    After that, circumcircle of all contours found. They are objects which extracted with filtering process.</a:t>
            </a: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r>
              <a:rPr lang="en-US" sz="2157" spc="211">
                <a:solidFill>
                  <a:srgbClr val="231F20"/>
                </a:solidFill>
                <a:latin typeface="Open Sauce Bold"/>
              </a:rPr>
              <a:t>    For finding circular objects in frame, their circularity is calculated and passed through the trashhold (for perfect circle, circularity is 1).</a:t>
            </a: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  <a:p>
            <a:pPr algn="just">
              <a:lnSpc>
                <a:spcPts val="2977"/>
              </a:lnSpc>
            </a:pPr>
            <a:endParaRPr lang="en-US" sz="2157" spc="211">
              <a:solidFill>
                <a:srgbClr val="231F20"/>
              </a:solidFill>
              <a:latin typeface="Open Sauce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766466" y="703076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946346" y="-5501902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605302" y="1408023"/>
            <a:ext cx="13077396" cy="7470953"/>
            <a:chOff x="0" y="0"/>
            <a:chExt cx="2525458" cy="1442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5458" cy="1442763"/>
            </a:xfrm>
            <a:custGeom>
              <a:avLst/>
              <a:gdLst/>
              <a:ahLst/>
              <a:cxnLst/>
              <a:rect l="l" t="t" r="r" b="b"/>
              <a:pathLst>
                <a:path w="2525458" h="1442763">
                  <a:moveTo>
                    <a:pt x="0" y="0"/>
                  </a:moveTo>
                  <a:lnTo>
                    <a:pt x="2525458" y="0"/>
                  </a:lnTo>
                  <a:lnTo>
                    <a:pt x="2525458" y="1442763"/>
                  </a:lnTo>
                  <a:lnTo>
                    <a:pt x="0" y="1442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525458" cy="1461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/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                   </a:t>
              </a:r>
            </a:p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 Bold"/>
                </a:rPr>
                <a:t>              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956598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51074" y="5984960"/>
            <a:ext cx="11757542" cy="416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spc="254">
                <a:solidFill>
                  <a:srgbClr val="231F20"/>
                </a:solidFill>
                <a:latin typeface="Open Sauce Bold"/>
              </a:rPr>
              <a:t>Thank you for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321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 Bold</vt:lpstr>
      <vt:lpstr>Arial</vt:lpstr>
      <vt:lpstr>Calibri</vt:lpstr>
      <vt:lpstr>Montserrat Classic Bold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www.reallygreatsite.com</dc:title>
  <cp:lastModifiedBy>Süleyman Koramaz</cp:lastModifiedBy>
  <cp:revision>3</cp:revision>
  <dcterms:created xsi:type="dcterms:W3CDTF">2006-08-16T00:00:00Z</dcterms:created>
  <dcterms:modified xsi:type="dcterms:W3CDTF">2024-01-10T07:45:10Z</dcterms:modified>
  <dc:identifier>DAF5aSgr1_s</dc:identifier>
</cp:coreProperties>
</file>