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77"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12/11/2024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4082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12/11/2024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33885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12/11/2024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7254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12/11/2024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3855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12/11/2024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40010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12/11/2024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20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12/11/2024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8328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12/11/2024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0419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12/11/2024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0774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12/11/2024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7817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12/11/2024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01252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12/11/2024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5818083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8" name="Rectangle 103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icture background">
            <a:extLst>
              <a:ext uri="{FF2B5EF4-FFF2-40B4-BE49-F238E27FC236}">
                <a16:creationId xmlns:a16="http://schemas.microsoft.com/office/drawing/2014/main" id="{F3B5D654-3D3B-61C4-6AAC-B08EB85C4291}"/>
              </a:ext>
            </a:extLst>
          </p:cNvPr>
          <p:cNvPicPr>
            <a:picLocks noChangeAspect="1" noChangeArrowheads="1"/>
          </p:cNvPicPr>
          <p:nvPr/>
        </p:nvPicPr>
        <p:blipFill>
          <a:blip r:embed="rId2">
            <a:alphaModFix amt="60000"/>
            <a:extLst>
              <a:ext uri="{28A0092B-C50C-407E-A947-70E740481C1C}">
                <a14:useLocalDpi xmlns:a14="http://schemas.microsoft.com/office/drawing/2010/main" val="0"/>
              </a:ext>
            </a:extLst>
          </a:blip>
          <a:srcRect t="9650" b="608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C21808-E84D-90EE-0BF4-BF731FE690DA}"/>
              </a:ext>
            </a:extLst>
          </p:cNvPr>
          <p:cNvSpPr txBox="1"/>
          <p:nvPr/>
        </p:nvSpPr>
        <p:spPr>
          <a:xfrm>
            <a:off x="2301923" y="1482602"/>
            <a:ext cx="7588155" cy="223626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200" b="1" dirty="0">
                <a:solidFill>
                  <a:srgbClr val="FFFFFF"/>
                </a:solidFill>
                <a:effectLst/>
                <a:latin typeface="+mj-lt"/>
                <a:ea typeface="+mj-ea"/>
                <a:cs typeface="+mj-cs"/>
              </a:rPr>
              <a:t>Fraud detection in financial transactions using machine learning algorithms</a:t>
            </a:r>
            <a:endParaRPr lang="en-US" sz="4200" b="1"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E3FF1650-5471-DE54-A2DA-F4640E811683}"/>
              </a:ext>
            </a:extLst>
          </p:cNvPr>
          <p:cNvSpPr txBox="1"/>
          <p:nvPr/>
        </p:nvSpPr>
        <p:spPr>
          <a:xfrm>
            <a:off x="4857135" y="4522839"/>
            <a:ext cx="6744929" cy="400110"/>
          </a:xfrm>
          <a:prstGeom prst="rect">
            <a:avLst/>
          </a:prstGeom>
          <a:noFill/>
        </p:spPr>
        <p:txBody>
          <a:bodyPr wrap="square" rtlCol="0">
            <a:spAutoFit/>
          </a:bodyPr>
          <a:lstStyle/>
          <a:p>
            <a:r>
              <a:rPr lang="en-US" sz="2000" dirty="0" err="1">
                <a:latin typeface="ADLaM Display" panose="02010000000000000000" pitchFamily="2" charset="0"/>
                <a:ea typeface="ADLaM Display" panose="02010000000000000000" pitchFamily="2" charset="0"/>
                <a:cs typeface="ADLaM Display" panose="02010000000000000000" pitchFamily="2" charset="0"/>
              </a:rPr>
              <a:t>Suleimenova</a:t>
            </a:r>
            <a:r>
              <a:rPr lang="en-US" sz="2000" dirty="0">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latin typeface="ADLaM Display" panose="02010000000000000000" pitchFamily="2" charset="0"/>
                <a:ea typeface="ADLaM Display" panose="02010000000000000000" pitchFamily="2" charset="0"/>
                <a:cs typeface="ADLaM Display" panose="02010000000000000000" pitchFamily="2" charset="0"/>
              </a:rPr>
              <a:t>Inkara</a:t>
            </a:r>
            <a:r>
              <a:rPr lang="en-US" sz="2000" dirty="0">
                <a:latin typeface="ADLaM Display" panose="02010000000000000000" pitchFamily="2" charset="0"/>
                <a:ea typeface="ADLaM Display" panose="02010000000000000000" pitchFamily="2" charset="0"/>
                <a:cs typeface="ADLaM Display" panose="02010000000000000000" pitchFamily="2" charset="0"/>
              </a:rPr>
              <a:t> </a:t>
            </a:r>
            <a:endParaRPr lang="ru-KZ" sz="2000" dirty="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663238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DD4D073-E8B9-8366-9FB7-5246AEAC94F4}"/>
              </a:ext>
            </a:extLst>
          </p:cNvPr>
          <p:cNvSpPr txBox="1"/>
          <p:nvPr/>
        </p:nvSpPr>
        <p:spPr>
          <a:xfrm>
            <a:off x="592983" y="945271"/>
            <a:ext cx="4621553" cy="13607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chemeClr val="tx1"/>
                </a:solidFill>
                <a:effectLst/>
                <a:latin typeface="+mj-lt"/>
                <a:ea typeface="+mj-ea"/>
                <a:cs typeface="+mj-cs"/>
              </a:rPr>
              <a:t>Describe the fraud transaction type.</a:t>
            </a:r>
            <a:endParaRPr lang="en-US" sz="3600" b="1"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02CFD449-49C5-6A80-3527-CBDFB924279E}"/>
              </a:ext>
            </a:extLst>
          </p:cNvPr>
          <p:cNvSpPr txBox="1"/>
          <p:nvPr/>
        </p:nvSpPr>
        <p:spPr>
          <a:xfrm>
            <a:off x="414470" y="2753711"/>
            <a:ext cx="4621553" cy="3159018"/>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1500" dirty="0">
                <a:effectLst/>
              </a:rPr>
              <a:t>Two specific flags in the dataset are of particular interest:</a:t>
            </a:r>
          </a:p>
          <a:p>
            <a:pPr marL="342900" lvl="0" indent="-228600">
              <a:lnSpc>
                <a:spcPct val="110000"/>
              </a:lnSpc>
              <a:spcAft>
                <a:spcPts val="600"/>
              </a:spcAft>
              <a:buFont typeface="Arial" panose="020B0604020202020204" pitchFamily="34" charset="0"/>
              <a:buChar char="•"/>
              <a:tabLst>
                <a:tab pos="685800" algn="l"/>
              </a:tabLst>
            </a:pPr>
            <a:r>
              <a:rPr lang="en-US" sz="1500" dirty="0" err="1">
                <a:effectLst/>
              </a:rPr>
              <a:t>isFraud</a:t>
            </a:r>
            <a:r>
              <a:rPr lang="en-US" sz="1500" dirty="0">
                <a:effectLst/>
              </a:rPr>
              <a:t>: This column indicates actual fraudulent transactions in the dataset.</a:t>
            </a:r>
          </a:p>
          <a:p>
            <a:pPr marL="342900" lvl="0" indent="-228600">
              <a:lnSpc>
                <a:spcPct val="110000"/>
              </a:lnSpc>
              <a:spcAft>
                <a:spcPts val="600"/>
              </a:spcAft>
              <a:buFont typeface="Arial" panose="020B0604020202020204" pitchFamily="34" charset="0"/>
              <a:buChar char="•"/>
              <a:tabLst>
                <a:tab pos="685800" algn="l"/>
              </a:tabLst>
            </a:pPr>
            <a:r>
              <a:rPr lang="en-US" sz="1500" dirty="0" err="1">
                <a:effectLst/>
              </a:rPr>
              <a:t>isFlaggedFraud</a:t>
            </a:r>
            <a:r>
              <a:rPr lang="en-US" sz="1500" dirty="0">
                <a:effectLst/>
              </a:rPr>
              <a:t>: This column shows transactions flagged by the system as potentially fraudulent due to triggered thresholds.</a:t>
            </a:r>
          </a:p>
          <a:p>
            <a:pPr indent="-228600">
              <a:lnSpc>
                <a:spcPct val="110000"/>
              </a:lnSpc>
              <a:spcAft>
                <a:spcPts val="600"/>
              </a:spcAft>
              <a:buFont typeface="Arial" panose="020B0604020202020204" pitchFamily="34" charset="0"/>
              <a:buChar char="•"/>
            </a:pPr>
            <a:r>
              <a:rPr lang="en-US" sz="1500" dirty="0">
                <a:effectLst/>
              </a:rPr>
              <a:t>To analyze these in detail, the data is split into normal and fraudulent transactions, followed by detailed exploration of each type.</a:t>
            </a:r>
          </a:p>
        </p:txBody>
      </p:sp>
      <p:pic>
        <p:nvPicPr>
          <p:cNvPr id="6" name="Рисунок 5">
            <a:extLst>
              <a:ext uri="{FF2B5EF4-FFF2-40B4-BE49-F238E27FC236}">
                <a16:creationId xmlns:a16="http://schemas.microsoft.com/office/drawing/2014/main" id="{B3A38B7C-4BBC-8CAF-0D43-1533246541B5}"/>
              </a:ext>
            </a:extLst>
          </p:cNvPr>
          <p:cNvPicPr>
            <a:picLocks noChangeAspect="1"/>
          </p:cNvPicPr>
          <p:nvPr/>
        </p:nvPicPr>
        <p:blipFill>
          <a:blip r:embed="rId2"/>
          <a:stretch>
            <a:fillRect/>
          </a:stretch>
        </p:blipFill>
        <p:spPr>
          <a:xfrm>
            <a:off x="4689988" y="2331217"/>
            <a:ext cx="7369894" cy="2413639"/>
          </a:xfrm>
          <a:prstGeom prst="rect">
            <a:avLst/>
          </a:prstGeom>
        </p:spPr>
      </p:pic>
    </p:spTree>
    <p:extLst>
      <p:ext uri="{BB962C8B-B14F-4D97-AF65-F5344CB8AC3E}">
        <p14:creationId xmlns:p14="http://schemas.microsoft.com/office/powerpoint/2010/main" val="256035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4AB206-5E80-E6CE-04C9-49350EB6633C}"/>
              </a:ext>
            </a:extLst>
          </p:cNvPr>
          <p:cNvSpPr txBox="1"/>
          <p:nvPr/>
        </p:nvSpPr>
        <p:spPr>
          <a:xfrm>
            <a:off x="612648" y="1114923"/>
            <a:ext cx="4621553" cy="13607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a:solidFill>
                  <a:schemeClr val="tx1"/>
                </a:solidFill>
                <a:effectLst/>
                <a:latin typeface="+mj-lt"/>
                <a:ea typeface="+mj-ea"/>
                <a:cs typeface="+mj-cs"/>
              </a:rPr>
              <a:t>Describe transaction data</a:t>
            </a:r>
            <a:endParaRPr lang="en-US" sz="3600" b="1"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3E56DDE3-8CDA-49D5-42A4-59A3C8750663}"/>
              </a:ext>
            </a:extLst>
          </p:cNvPr>
          <p:cNvSpPr txBox="1"/>
          <p:nvPr/>
        </p:nvSpPr>
        <p:spPr>
          <a:xfrm>
            <a:off x="612648" y="2584058"/>
            <a:ext cx="4621553" cy="3159018"/>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dirty="0">
                <a:effectLst/>
              </a:rPr>
              <a:t>The original dataset was reduced from over 6 million transactions to approximately 2.8 million transactions for easier analysis.</a:t>
            </a:r>
            <a:endParaRPr lang="en-US" dirty="0"/>
          </a:p>
        </p:txBody>
      </p:sp>
      <p:pic>
        <p:nvPicPr>
          <p:cNvPr id="2" name="Рисунок 1"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7B8A340E-5F8F-7DEA-9065-4868D60E0122}"/>
              </a:ext>
            </a:extLst>
          </p:cNvPr>
          <p:cNvPicPr>
            <a:picLocks noChangeAspect="1"/>
          </p:cNvPicPr>
          <p:nvPr/>
        </p:nvPicPr>
        <p:blipFill>
          <a:blip r:embed="rId2"/>
          <a:stretch>
            <a:fillRect/>
          </a:stretch>
        </p:blipFill>
        <p:spPr>
          <a:xfrm>
            <a:off x="5691261" y="1781318"/>
            <a:ext cx="5837780" cy="3295363"/>
          </a:xfrm>
          <a:prstGeom prst="rect">
            <a:avLst/>
          </a:prstGeom>
        </p:spPr>
      </p:pic>
    </p:spTree>
    <p:extLst>
      <p:ext uri="{BB962C8B-B14F-4D97-AF65-F5344CB8AC3E}">
        <p14:creationId xmlns:p14="http://schemas.microsoft.com/office/powerpoint/2010/main" val="1539439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54B4799-6886-99DA-27A7-B2AA4163E92B}"/>
              </a:ext>
            </a:extLst>
          </p:cNvPr>
          <p:cNvSpPr txBox="1"/>
          <p:nvPr/>
        </p:nvSpPr>
        <p:spPr>
          <a:xfrm>
            <a:off x="853808" y="3184884"/>
            <a:ext cx="4621553" cy="13607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err="1">
                <a:solidFill>
                  <a:schemeClr val="tx1"/>
                </a:solidFill>
                <a:effectLst/>
                <a:latin typeface="+mj-lt"/>
                <a:ea typeface="+mj-ea"/>
                <a:cs typeface="+mj-cs"/>
              </a:rPr>
              <a:t>Precentage</a:t>
            </a:r>
            <a:r>
              <a:rPr lang="en-US" sz="3600" b="1" kern="1200" dirty="0">
                <a:solidFill>
                  <a:schemeClr val="tx1"/>
                </a:solidFill>
                <a:effectLst/>
                <a:latin typeface="+mj-lt"/>
                <a:ea typeface="+mj-ea"/>
                <a:cs typeface="+mj-cs"/>
              </a:rPr>
              <a:t> of transactions</a:t>
            </a:r>
          </a:p>
        </p:txBody>
      </p:sp>
      <p:sp>
        <p:nvSpPr>
          <p:cNvPr id="3" name="TextBox 2">
            <a:extLst>
              <a:ext uri="{FF2B5EF4-FFF2-40B4-BE49-F238E27FC236}">
                <a16:creationId xmlns:a16="http://schemas.microsoft.com/office/drawing/2014/main" id="{F42B72C5-663F-4C00-8A5D-F24646B78C65}"/>
              </a:ext>
            </a:extLst>
          </p:cNvPr>
          <p:cNvSpPr txBox="1"/>
          <p:nvPr/>
        </p:nvSpPr>
        <p:spPr>
          <a:xfrm>
            <a:off x="6522904" y="2421680"/>
            <a:ext cx="4621553" cy="3159018"/>
          </a:xfrm>
          <a:prstGeom prst="rect">
            <a:avLst/>
          </a:prstGeom>
        </p:spPr>
        <p:txBody>
          <a:bodyPr vert="horz" lIns="91440" tIns="45720" rIns="91440" bIns="45720" rtlCol="0">
            <a:noAutofit/>
          </a:bodyPr>
          <a:lstStyle/>
          <a:p>
            <a:pPr indent="450215" algn="just">
              <a:lnSpc>
                <a:spcPct val="150000"/>
              </a:lnSpc>
              <a:spcAft>
                <a:spcPts val="600"/>
              </a:spcAft>
            </a:pP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Therefore</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almost</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half</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transactions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originator's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initial</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balance</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was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recored</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as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0.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However</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less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than</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1%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cases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recipient's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final</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balance</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was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recored</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as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0.</a:t>
            </a:r>
            <a:endParaRPr lang="ru-KZ" kern="100" dirty="0">
              <a:effectLst/>
              <a:latin typeface="Aptos" panose="020B0004020202020204" pitchFamily="34" charset="0"/>
              <a:ea typeface="Aptos" panose="020B0004020202020204" pitchFamily="34" charset="0"/>
              <a:cs typeface="Times New Roman" panose="02020603050405020304" pitchFamily="18" charset="0"/>
            </a:endParaRPr>
          </a:p>
          <a:p>
            <a:pPr indent="450215" algn="just">
              <a:lnSpc>
                <a:spcPct val="150000"/>
              </a:lnSpc>
              <a:spcAft>
                <a:spcPts val="600"/>
              </a:spcAft>
            </a:pP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Ideally</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recipient's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final</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balance</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should</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be</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equal</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reipient's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initial</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balance</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plus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transaction</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amount</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Similarly</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originator's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final</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balance</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s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hould</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be</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equal</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originator's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initial</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balance</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minus</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transaction</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amount</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Рисунок 3">
            <a:extLst>
              <a:ext uri="{FF2B5EF4-FFF2-40B4-BE49-F238E27FC236}">
                <a16:creationId xmlns:a16="http://schemas.microsoft.com/office/drawing/2014/main" id="{B60A8A8E-BC60-2DB6-4B80-DC1AC389F663}"/>
              </a:ext>
            </a:extLst>
          </p:cNvPr>
          <p:cNvPicPr>
            <a:picLocks noChangeAspect="1"/>
          </p:cNvPicPr>
          <p:nvPr/>
        </p:nvPicPr>
        <p:blipFill>
          <a:blip r:embed="rId2"/>
          <a:stretch>
            <a:fillRect/>
          </a:stretch>
        </p:blipFill>
        <p:spPr>
          <a:xfrm>
            <a:off x="17565" y="0"/>
            <a:ext cx="12156870" cy="1853921"/>
          </a:xfrm>
          <a:prstGeom prst="rect">
            <a:avLst/>
          </a:prstGeom>
        </p:spPr>
      </p:pic>
    </p:spTree>
    <p:extLst>
      <p:ext uri="{BB962C8B-B14F-4D97-AF65-F5344CB8AC3E}">
        <p14:creationId xmlns:p14="http://schemas.microsoft.com/office/powerpoint/2010/main" val="49217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0341BC-B1A6-509C-CCA9-87ED76C9B6D5}"/>
              </a:ext>
            </a:extLst>
          </p:cNvPr>
          <p:cNvSpPr txBox="1"/>
          <p:nvPr/>
        </p:nvSpPr>
        <p:spPr>
          <a:xfrm>
            <a:off x="1347019" y="2234069"/>
            <a:ext cx="6096000" cy="523220"/>
          </a:xfrm>
          <a:prstGeom prst="rect">
            <a:avLst/>
          </a:prstGeom>
          <a:noFill/>
        </p:spPr>
        <p:txBody>
          <a:bodyPr wrap="square">
            <a:spAutoFit/>
          </a:bodyPr>
          <a:lstStyle/>
          <a:p>
            <a:r>
              <a:rPr lang="en-US" sz="2800" b="1" dirty="0">
                <a:effectLst/>
                <a:latin typeface="Times New Roman" panose="02020603050405020304" pitchFamily="18" charset="0"/>
                <a:ea typeface="Aptos" panose="020B0004020202020204" pitchFamily="34" charset="0"/>
              </a:rPr>
              <a:t>Final balance</a:t>
            </a:r>
            <a:endParaRPr lang="ru-KZ" sz="2800" b="1" dirty="0"/>
          </a:p>
        </p:txBody>
      </p:sp>
      <p:pic>
        <p:nvPicPr>
          <p:cNvPr id="4" name="Рисунок 3"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77117811-6196-3F07-4D3B-9EE7912C9F2E}"/>
              </a:ext>
            </a:extLst>
          </p:cNvPr>
          <p:cNvPicPr>
            <a:picLocks noChangeAspect="1"/>
          </p:cNvPicPr>
          <p:nvPr/>
        </p:nvPicPr>
        <p:blipFill>
          <a:blip r:embed="rId2"/>
          <a:stretch>
            <a:fillRect/>
          </a:stretch>
        </p:blipFill>
        <p:spPr>
          <a:xfrm>
            <a:off x="0" y="5086601"/>
            <a:ext cx="12039645" cy="1749031"/>
          </a:xfrm>
          <a:prstGeom prst="rect">
            <a:avLst/>
          </a:prstGeom>
        </p:spPr>
      </p:pic>
      <p:sp>
        <p:nvSpPr>
          <p:cNvPr id="6" name="TextBox 5">
            <a:extLst>
              <a:ext uri="{FF2B5EF4-FFF2-40B4-BE49-F238E27FC236}">
                <a16:creationId xmlns:a16="http://schemas.microsoft.com/office/drawing/2014/main" id="{0A2FDA46-6D56-4E61-42BA-5EEBFFEA6246}"/>
              </a:ext>
            </a:extLst>
          </p:cNvPr>
          <p:cNvSpPr txBox="1"/>
          <p:nvPr/>
        </p:nvSpPr>
        <p:spPr>
          <a:xfrm>
            <a:off x="4599138" y="760076"/>
            <a:ext cx="7401178" cy="3471207"/>
          </a:xfrm>
          <a:prstGeom prst="rect">
            <a:avLst/>
          </a:prstGeom>
          <a:noFill/>
        </p:spPr>
        <p:txBody>
          <a:bodyPr wrap="square">
            <a:spAutoFit/>
          </a:bodyPr>
          <a:lstStyle/>
          <a:p>
            <a:pPr indent="450215" algn="just">
              <a:lnSpc>
                <a:spcPct val="150000"/>
              </a:lnSpc>
              <a:spcAft>
                <a:spcPts val="600"/>
              </a:spcAft>
            </a:pP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transaction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amount</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amount</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was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highly</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skewed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which</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could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negatively</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affect</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performance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To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address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this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two</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transformations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were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applied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tabLst>
                <a:tab pos="685800" algn="l"/>
              </a:tabLst>
            </a:pP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Square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Root</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Transformation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Reduces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skewness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by</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dampening</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larger</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values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tabLst>
                <a:tab pos="685800" algn="l"/>
              </a:tabLst>
            </a:pP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Box-</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Cox</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Transformation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more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sophisticated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method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normalize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data</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a:p>
            <a:pPr indent="450215" algn="just">
              <a:lnSpc>
                <a:spcPct val="150000"/>
              </a:lnSpc>
              <a:spcAft>
                <a:spcPts val="600"/>
              </a:spcAft>
            </a:pP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Three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histograms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illustrate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impact</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these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transformations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buSzPts val="1000"/>
              <a:buFont typeface="Symbol" panose="05050102010706020507" pitchFamily="18" charset="2"/>
              <a:buChar char=""/>
              <a:tabLst>
                <a:tab pos="685800" algn="l"/>
              </a:tabLst>
            </a:pP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original</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data</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distribution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shown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blue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with</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high</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positive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skew</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buSzPts val="1000"/>
              <a:buFont typeface="Symbol" panose="05050102010706020507" pitchFamily="18" charset="2"/>
              <a:buChar char=""/>
              <a:tabLst>
                <a:tab pos="685800" algn="l"/>
              </a:tabLst>
            </a:pP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Transformed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distributions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are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shown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red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demonstrating</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reduced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skewness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buSzPts val="1000"/>
              <a:buFont typeface="Symbol" panose="05050102010706020507" pitchFamily="18" charset="2"/>
              <a:buChar char=""/>
              <a:tabLst>
                <a:tab pos="685800" algn="l"/>
              </a:tabLst>
            </a:pP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Skewness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values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are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annotated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directly</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on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graphs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quantify</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improvements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4500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96696D-722E-6160-1C74-A65490086142}"/>
              </a:ext>
            </a:extLst>
          </p:cNvPr>
          <p:cNvSpPr txBox="1"/>
          <p:nvPr/>
        </p:nvSpPr>
        <p:spPr>
          <a:xfrm>
            <a:off x="4847303" y="1087336"/>
            <a:ext cx="7128387" cy="3106556"/>
          </a:xfrm>
          <a:prstGeom prst="rect">
            <a:avLst/>
          </a:prstGeom>
          <a:noFill/>
        </p:spPr>
        <p:txBody>
          <a:bodyPr wrap="square">
            <a:spAutoFit/>
          </a:bodyPr>
          <a:lstStyle/>
          <a:p>
            <a:pPr indent="450215" algn="just">
              <a:lnSpc>
                <a:spcPct val="150000"/>
              </a:lnSpc>
              <a:spcAft>
                <a:spcPts val="600"/>
              </a:spcAft>
            </a:pP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transaction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amount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amount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was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highly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skewed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which</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could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negatively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affect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performance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To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address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this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two</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transformations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were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applied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tabLst>
                <a:tab pos="685800" algn="l"/>
              </a:tabLst>
            </a:pP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Square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Root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Transformation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Reduces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skewness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by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dampening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larger</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values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tabLst>
                <a:tab pos="685800" algn="l"/>
              </a:tabLst>
            </a:pP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Box-</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Cox</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Transformation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more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sophisticated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method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normalize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data</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400" kern="100" dirty="0">
              <a:effectLst/>
              <a:latin typeface="Aptos" panose="020B0004020202020204" pitchFamily="34" charset="0"/>
              <a:ea typeface="Aptos" panose="020B0004020202020204" pitchFamily="34" charset="0"/>
              <a:cs typeface="Times New Roman" panose="02020603050405020304" pitchFamily="18" charset="0"/>
            </a:endParaRPr>
          </a:p>
          <a:p>
            <a:pPr indent="450215" algn="just">
              <a:lnSpc>
                <a:spcPct val="150000"/>
              </a:lnSpc>
              <a:spcAft>
                <a:spcPts val="600"/>
              </a:spcAft>
            </a:pP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Three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histograms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illustrate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impact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these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transformations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buSzPts val="1000"/>
              <a:buFont typeface="Symbol" panose="05050102010706020507" pitchFamily="18" charset="2"/>
              <a:buChar char=""/>
              <a:tabLst>
                <a:tab pos="685800" algn="l"/>
              </a:tabLst>
            </a:pP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original</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data</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distribution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shown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blue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with</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high</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positive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skew</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buSzPts val="1000"/>
              <a:buFont typeface="Symbol" panose="05050102010706020507" pitchFamily="18" charset="2"/>
              <a:buChar char=""/>
              <a:tabLst>
                <a:tab pos="685800" algn="l"/>
              </a:tabLst>
            </a:pP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Transformed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distributions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are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shown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demonstrating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reduced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skewness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buSzPts val="1000"/>
              <a:buFont typeface="Symbol" panose="05050102010706020507" pitchFamily="18" charset="2"/>
              <a:buChar char=""/>
              <a:tabLst>
                <a:tab pos="685800" algn="l"/>
              </a:tabLst>
            </a:pP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Skewness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values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are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annotated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directly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graphs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quantify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improvements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4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Рисунок 3"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DF3AB128-7ABB-A7BC-E85F-43445E707F8E}"/>
              </a:ext>
            </a:extLst>
          </p:cNvPr>
          <p:cNvPicPr>
            <a:picLocks noChangeAspect="1"/>
          </p:cNvPicPr>
          <p:nvPr/>
        </p:nvPicPr>
        <p:blipFill>
          <a:blip r:embed="rId2"/>
          <a:stretch>
            <a:fillRect/>
          </a:stretch>
        </p:blipFill>
        <p:spPr>
          <a:xfrm>
            <a:off x="53758" y="5102942"/>
            <a:ext cx="12081132" cy="1755058"/>
          </a:xfrm>
          <a:prstGeom prst="rect">
            <a:avLst/>
          </a:prstGeom>
        </p:spPr>
      </p:pic>
      <p:sp>
        <p:nvSpPr>
          <p:cNvPr id="6" name="TextBox 5">
            <a:extLst>
              <a:ext uri="{FF2B5EF4-FFF2-40B4-BE49-F238E27FC236}">
                <a16:creationId xmlns:a16="http://schemas.microsoft.com/office/drawing/2014/main" id="{BED128F5-A53A-1715-21DD-4EA811892E27}"/>
              </a:ext>
            </a:extLst>
          </p:cNvPr>
          <p:cNvSpPr txBox="1"/>
          <p:nvPr/>
        </p:nvSpPr>
        <p:spPr>
          <a:xfrm>
            <a:off x="943060" y="2286671"/>
            <a:ext cx="6094324" cy="707886"/>
          </a:xfrm>
          <a:prstGeom prst="rect">
            <a:avLst/>
          </a:prstGeom>
          <a:noFill/>
        </p:spPr>
        <p:txBody>
          <a:bodyPr wrap="square">
            <a:spAutoFit/>
          </a:bodyPr>
          <a:lstStyle/>
          <a:p>
            <a:r>
              <a:rPr lang="en-US" sz="4000" b="1" dirty="0">
                <a:effectLst/>
                <a:latin typeface="Times New Roman" panose="02020603050405020304" pitchFamily="18" charset="0"/>
                <a:ea typeface="Aptos" panose="020B0004020202020204" pitchFamily="34" charset="0"/>
              </a:rPr>
              <a:t>Final balance</a:t>
            </a:r>
            <a:endParaRPr lang="ru-KZ" sz="4000" b="1" dirty="0"/>
          </a:p>
        </p:txBody>
      </p:sp>
    </p:spTree>
    <p:extLst>
      <p:ext uri="{BB962C8B-B14F-4D97-AF65-F5344CB8AC3E}">
        <p14:creationId xmlns:p14="http://schemas.microsoft.com/office/powerpoint/2010/main" val="2989536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7B4472A-332B-71E5-8009-33841E7C3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001C626-7139-34FF-7174-A9A5F771A55A}"/>
              </a:ext>
            </a:extLst>
          </p:cNvPr>
          <p:cNvSpPr txBox="1"/>
          <p:nvPr/>
        </p:nvSpPr>
        <p:spPr>
          <a:xfrm>
            <a:off x="510074" y="1635260"/>
            <a:ext cx="3348297" cy="22417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a:effectLst/>
                <a:latin typeface="+mj-lt"/>
                <a:ea typeface="+mj-ea"/>
                <a:cs typeface="+mj-cs"/>
              </a:rPr>
              <a:t>Amount skewness</a:t>
            </a:r>
            <a:endParaRPr lang="en-US" sz="4000" b="1">
              <a:latin typeface="+mj-lt"/>
              <a:ea typeface="+mj-ea"/>
              <a:cs typeface="+mj-cs"/>
            </a:endParaRPr>
          </a:p>
        </p:txBody>
      </p:sp>
      <p:pic>
        <p:nvPicPr>
          <p:cNvPr id="5" name="Рисунок 4">
            <a:extLst>
              <a:ext uri="{FF2B5EF4-FFF2-40B4-BE49-F238E27FC236}">
                <a16:creationId xmlns:a16="http://schemas.microsoft.com/office/drawing/2014/main" id="{1B2A0A18-6E4F-CE92-BFEF-B32889A983E9}"/>
              </a:ext>
            </a:extLst>
          </p:cNvPr>
          <p:cNvPicPr>
            <a:picLocks noChangeAspect="1"/>
          </p:cNvPicPr>
          <p:nvPr/>
        </p:nvPicPr>
        <p:blipFill>
          <a:blip r:embed="rId2"/>
          <a:stretch>
            <a:fillRect/>
          </a:stretch>
        </p:blipFill>
        <p:spPr>
          <a:xfrm>
            <a:off x="4344099" y="2233704"/>
            <a:ext cx="7390808" cy="2383534"/>
          </a:xfrm>
          <a:prstGeom prst="rect">
            <a:avLst/>
          </a:prstGeom>
        </p:spPr>
      </p:pic>
    </p:spTree>
    <p:extLst>
      <p:ext uri="{BB962C8B-B14F-4D97-AF65-F5344CB8AC3E}">
        <p14:creationId xmlns:p14="http://schemas.microsoft.com/office/powerpoint/2010/main" val="1794003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7B4472A-332B-71E5-8009-33841E7C3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2AF87D6-5FFE-D20D-1A55-39B06B39AE95}"/>
              </a:ext>
            </a:extLst>
          </p:cNvPr>
          <p:cNvSpPr txBox="1"/>
          <p:nvPr/>
        </p:nvSpPr>
        <p:spPr>
          <a:xfrm>
            <a:off x="439736" y="1655356"/>
            <a:ext cx="3348297" cy="22417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effectLst/>
                <a:latin typeface="+mj-lt"/>
                <a:ea typeface="+mj-ea"/>
                <a:cs typeface="+mj-cs"/>
              </a:rPr>
              <a:t>Old balance skewness</a:t>
            </a:r>
          </a:p>
        </p:txBody>
      </p:sp>
      <p:pic>
        <p:nvPicPr>
          <p:cNvPr id="2" name="Рисунок 1" descr="Изображение выглядит как текст, снимок экрана, диаграмма, График&#10;&#10;Автоматически созданное описание">
            <a:extLst>
              <a:ext uri="{FF2B5EF4-FFF2-40B4-BE49-F238E27FC236}">
                <a16:creationId xmlns:a16="http://schemas.microsoft.com/office/drawing/2014/main" id="{BF79C3C9-A13F-AA33-1E36-FFF7B2A9E67A}"/>
              </a:ext>
            </a:extLst>
          </p:cNvPr>
          <p:cNvPicPr>
            <a:picLocks noChangeAspect="1"/>
          </p:cNvPicPr>
          <p:nvPr/>
        </p:nvPicPr>
        <p:blipFill>
          <a:blip r:embed="rId2"/>
          <a:stretch>
            <a:fillRect/>
          </a:stretch>
        </p:blipFill>
        <p:spPr>
          <a:xfrm>
            <a:off x="3587493" y="1828800"/>
            <a:ext cx="8398623" cy="2813538"/>
          </a:xfrm>
          <a:prstGeom prst="rect">
            <a:avLst/>
          </a:prstGeom>
        </p:spPr>
      </p:pic>
    </p:spTree>
    <p:extLst>
      <p:ext uri="{BB962C8B-B14F-4D97-AF65-F5344CB8AC3E}">
        <p14:creationId xmlns:p14="http://schemas.microsoft.com/office/powerpoint/2010/main" val="1973491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7B4472A-332B-71E5-8009-33841E7C3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D7BE7F-BDCB-9E59-39E0-C1FB7838AB25}"/>
              </a:ext>
            </a:extLst>
          </p:cNvPr>
          <p:cNvSpPr txBox="1"/>
          <p:nvPr/>
        </p:nvSpPr>
        <p:spPr>
          <a:xfrm>
            <a:off x="630655" y="1826179"/>
            <a:ext cx="3348297" cy="22417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effectLst/>
                <a:latin typeface="+mj-lt"/>
                <a:ea typeface="+mj-ea"/>
                <a:cs typeface="+mj-cs"/>
              </a:rPr>
              <a:t>New </a:t>
            </a:r>
            <a:r>
              <a:rPr lang="en-US" sz="4000" b="1" dirty="0">
                <a:latin typeface="+mj-lt"/>
                <a:ea typeface="+mj-ea"/>
                <a:cs typeface="+mj-cs"/>
              </a:rPr>
              <a:t>balance </a:t>
            </a:r>
            <a:r>
              <a:rPr lang="en-US" sz="4000" b="1" dirty="0" err="1">
                <a:effectLst/>
                <a:latin typeface="+mj-lt"/>
                <a:ea typeface="+mj-ea"/>
                <a:cs typeface="+mj-cs"/>
              </a:rPr>
              <a:t>Orig</a:t>
            </a:r>
            <a:r>
              <a:rPr lang="en-US" sz="4000" b="1" dirty="0">
                <a:effectLst/>
                <a:latin typeface="+mj-lt"/>
                <a:ea typeface="+mj-ea"/>
                <a:cs typeface="+mj-cs"/>
              </a:rPr>
              <a:t> skewness</a:t>
            </a:r>
            <a:endParaRPr lang="en-US" sz="4000" b="1" dirty="0">
              <a:latin typeface="+mj-lt"/>
              <a:ea typeface="+mj-ea"/>
              <a:cs typeface="+mj-cs"/>
            </a:endParaRPr>
          </a:p>
        </p:txBody>
      </p:sp>
      <p:pic>
        <p:nvPicPr>
          <p:cNvPr id="2" name="Рисунок 1">
            <a:extLst>
              <a:ext uri="{FF2B5EF4-FFF2-40B4-BE49-F238E27FC236}">
                <a16:creationId xmlns:a16="http://schemas.microsoft.com/office/drawing/2014/main" id="{464FDA9C-F217-1C63-FA7C-97EC09B2D8C1}"/>
              </a:ext>
            </a:extLst>
          </p:cNvPr>
          <p:cNvPicPr>
            <a:picLocks noChangeAspect="1"/>
          </p:cNvPicPr>
          <p:nvPr/>
        </p:nvPicPr>
        <p:blipFill>
          <a:blip r:embed="rId2"/>
          <a:stretch>
            <a:fillRect/>
          </a:stretch>
        </p:blipFill>
        <p:spPr>
          <a:xfrm>
            <a:off x="4344099" y="2132080"/>
            <a:ext cx="7390808" cy="2586782"/>
          </a:xfrm>
          <a:prstGeom prst="rect">
            <a:avLst/>
          </a:prstGeom>
        </p:spPr>
      </p:pic>
    </p:spTree>
    <p:extLst>
      <p:ext uri="{BB962C8B-B14F-4D97-AF65-F5344CB8AC3E}">
        <p14:creationId xmlns:p14="http://schemas.microsoft.com/office/powerpoint/2010/main" val="24752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7B4472A-332B-71E5-8009-33841E7C3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5C2C629-D5E3-C757-18C7-5FA90D9852BF}"/>
              </a:ext>
            </a:extLst>
          </p:cNvPr>
          <p:cNvSpPr txBox="1"/>
          <p:nvPr/>
        </p:nvSpPr>
        <p:spPr>
          <a:xfrm>
            <a:off x="497901" y="2159795"/>
            <a:ext cx="3348297" cy="22417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effectLst/>
                <a:latin typeface="+mj-lt"/>
                <a:ea typeface="+mj-ea"/>
                <a:cs typeface="+mj-cs"/>
              </a:rPr>
              <a:t>New balance Dest</a:t>
            </a:r>
          </a:p>
        </p:txBody>
      </p:sp>
      <p:pic>
        <p:nvPicPr>
          <p:cNvPr id="2" name="Рисунок 1">
            <a:extLst>
              <a:ext uri="{FF2B5EF4-FFF2-40B4-BE49-F238E27FC236}">
                <a16:creationId xmlns:a16="http://schemas.microsoft.com/office/drawing/2014/main" id="{DFBD5EE6-9F10-B3F9-05E6-0A6C43B0C547}"/>
              </a:ext>
            </a:extLst>
          </p:cNvPr>
          <p:cNvPicPr>
            <a:picLocks noChangeAspect="1"/>
          </p:cNvPicPr>
          <p:nvPr/>
        </p:nvPicPr>
        <p:blipFill>
          <a:blip r:embed="rId2"/>
          <a:stretch>
            <a:fillRect/>
          </a:stretch>
        </p:blipFill>
        <p:spPr>
          <a:xfrm>
            <a:off x="4344099" y="2159795"/>
            <a:ext cx="7390808" cy="2531351"/>
          </a:xfrm>
          <a:prstGeom prst="rect">
            <a:avLst/>
          </a:prstGeom>
        </p:spPr>
      </p:pic>
    </p:spTree>
    <p:extLst>
      <p:ext uri="{BB962C8B-B14F-4D97-AF65-F5344CB8AC3E}">
        <p14:creationId xmlns:p14="http://schemas.microsoft.com/office/powerpoint/2010/main" val="123786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1B89E4-15A6-43BF-E827-E812A991DE7F}"/>
              </a:ext>
            </a:extLst>
          </p:cNvPr>
          <p:cNvSpPr txBox="1"/>
          <p:nvPr/>
        </p:nvSpPr>
        <p:spPr>
          <a:xfrm>
            <a:off x="629264" y="1492769"/>
            <a:ext cx="10933471" cy="4968604"/>
          </a:xfrm>
          <a:prstGeom prst="rect">
            <a:avLst/>
          </a:prstGeom>
          <a:noFill/>
        </p:spPr>
        <p:txBody>
          <a:bodyPr wrap="square">
            <a:spAutoFit/>
          </a:bodyPr>
          <a:lstStyle/>
          <a:p>
            <a:pPr indent="450215" algn="just">
              <a:lnSpc>
                <a:spcPct val="150000"/>
              </a:lnSpc>
              <a:spcAft>
                <a:spcPts val="600"/>
              </a:spcAft>
            </a:pP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In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analyzing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dataset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major</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challenge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arose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significant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class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imbalance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between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normal</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fraudulent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transactions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Fraudulent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transactions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accounted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for</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very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small</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percentage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total</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data</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making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crucial</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address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this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imbalance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ensure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machine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learning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could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accurately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detect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fraudulent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behavior</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Ignoring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this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imbalance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could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lead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heavily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biased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toward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majority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class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resulting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missed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fraudulent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transactions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400" kern="100" dirty="0">
              <a:effectLst/>
              <a:latin typeface="Aptos" panose="020B0004020202020204" pitchFamily="34" charset="0"/>
              <a:ea typeface="Aptos" panose="020B0004020202020204" pitchFamily="34" charset="0"/>
              <a:cs typeface="Times New Roman" panose="02020603050405020304" pitchFamily="18" charset="0"/>
            </a:endParaRPr>
          </a:p>
          <a:p>
            <a:pPr indent="450215" algn="just">
              <a:lnSpc>
                <a:spcPct val="150000"/>
              </a:lnSpc>
              <a:spcAft>
                <a:spcPts val="600"/>
              </a:spcAft>
            </a:pP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To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tackle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this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problem</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three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common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techniques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for</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balancing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datasets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were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considered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buFont typeface="+mj-lt"/>
              <a:buAutoNum type="arabicPeriod"/>
              <a:tabLst>
                <a:tab pos="685800" algn="l"/>
              </a:tabLst>
            </a:pP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Undersampling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This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approach</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reduces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size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majority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class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by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randomly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removing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samples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balance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with</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minority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class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While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effective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creating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balance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risks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losing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valuable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information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from</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majority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class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buFont typeface="+mj-lt"/>
              <a:buAutoNum type="arabicPeriod"/>
              <a:tabLst>
                <a:tab pos="685800" algn="l"/>
              </a:tabLst>
            </a:pP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Oversampling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In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this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method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minority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class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increased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by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duplicating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its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samples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thereby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improving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its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representation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dataset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Although</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avoids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data</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loss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oversampling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can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introduce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redundancy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overfitting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buFont typeface="+mj-lt"/>
              <a:buAutoNum type="arabicPeriod"/>
              <a:tabLst>
                <a:tab pos="685800" algn="l"/>
              </a:tabLst>
            </a:pP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SMOTE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Synthetic</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Minority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Oversampling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Technique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more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advanced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method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that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generates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synthetic</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samples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for</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minority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class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rather</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than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duplicating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existing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ones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This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helps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create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diversity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minority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class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making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robust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choice</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for</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balancing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data</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400" kern="100" dirty="0">
              <a:effectLst/>
              <a:latin typeface="Aptos" panose="020B0004020202020204" pitchFamily="34" charset="0"/>
              <a:ea typeface="Aptos" panose="020B0004020202020204" pitchFamily="34" charset="0"/>
              <a:cs typeface="Times New Roman" panose="02020603050405020304" pitchFamily="18" charset="0"/>
            </a:endParaRPr>
          </a:p>
          <a:p>
            <a:pPr indent="450215" algn="just">
              <a:lnSpc>
                <a:spcPct val="150000"/>
              </a:lnSpc>
              <a:spcAft>
                <a:spcPts val="600"/>
              </a:spcAft>
            </a:pP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Given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computational</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demands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SMOTE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simplicity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undersampling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latter</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was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chosen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undersampled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training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dataset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included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all</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fraudulent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transactions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an</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equal</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number</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randomly</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selected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normal</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transactions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ensuring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balanced</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dataset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without</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overburdening</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computational</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400" kern="100" dirty="0" err="1">
                <a:effectLst/>
                <a:latin typeface="Times New Roman" panose="02020603050405020304" pitchFamily="18" charset="0"/>
                <a:ea typeface="Aptos" panose="020B0004020202020204" pitchFamily="34" charset="0"/>
                <a:cs typeface="Times New Roman" panose="02020603050405020304" pitchFamily="18" charset="0"/>
              </a:rPr>
              <a:t>resources</a:t>
            </a:r>
            <a:r>
              <a:rPr lang="ru-RU"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27ACFCD-4B19-7D5D-475C-4BC17E6CE45F}"/>
              </a:ext>
            </a:extLst>
          </p:cNvPr>
          <p:cNvSpPr txBox="1"/>
          <p:nvPr/>
        </p:nvSpPr>
        <p:spPr>
          <a:xfrm>
            <a:off x="3696929" y="483927"/>
            <a:ext cx="6096000" cy="830997"/>
          </a:xfrm>
          <a:prstGeom prst="rect">
            <a:avLst/>
          </a:prstGeom>
          <a:noFill/>
        </p:spPr>
        <p:txBody>
          <a:bodyPr wrap="square">
            <a:spAutoFit/>
          </a:bodyPr>
          <a:lstStyle/>
          <a:p>
            <a:r>
              <a:rPr lang="en-US" sz="4800" b="1" dirty="0">
                <a:latin typeface="Times New Roman" panose="02020603050405020304" pitchFamily="18" charset="0"/>
                <a:ea typeface="Aptos" panose="020B0004020202020204" pitchFamily="34" charset="0"/>
              </a:rPr>
              <a:t>B</a:t>
            </a:r>
            <a:r>
              <a:rPr lang="ru-RU" sz="4800" b="1" dirty="0" err="1">
                <a:effectLst/>
                <a:latin typeface="Times New Roman" panose="02020603050405020304" pitchFamily="18" charset="0"/>
                <a:ea typeface="Aptos" panose="020B0004020202020204" pitchFamily="34" charset="0"/>
              </a:rPr>
              <a:t>alancing</a:t>
            </a:r>
            <a:r>
              <a:rPr lang="ru-RU" sz="4800" b="1" dirty="0">
                <a:effectLst/>
                <a:latin typeface="Times New Roman" panose="02020603050405020304" pitchFamily="18" charset="0"/>
                <a:ea typeface="Aptos" panose="020B0004020202020204" pitchFamily="34" charset="0"/>
              </a:rPr>
              <a:t> </a:t>
            </a:r>
            <a:r>
              <a:rPr lang="ru-RU" sz="4800" b="1" dirty="0" err="1">
                <a:effectLst/>
                <a:latin typeface="Times New Roman" panose="02020603050405020304" pitchFamily="18" charset="0"/>
                <a:ea typeface="Aptos" panose="020B0004020202020204" pitchFamily="34" charset="0"/>
              </a:rPr>
              <a:t>datasets</a:t>
            </a:r>
            <a:r>
              <a:rPr lang="ru-RU" sz="4800" b="1" dirty="0">
                <a:effectLst/>
                <a:latin typeface="Times New Roman" panose="02020603050405020304" pitchFamily="18" charset="0"/>
                <a:ea typeface="Aptos" panose="020B0004020202020204" pitchFamily="34" charset="0"/>
              </a:rPr>
              <a:t> </a:t>
            </a:r>
            <a:endParaRPr lang="ru-KZ" sz="4800" b="1" dirty="0"/>
          </a:p>
        </p:txBody>
      </p:sp>
    </p:spTree>
    <p:extLst>
      <p:ext uri="{BB962C8B-B14F-4D97-AF65-F5344CB8AC3E}">
        <p14:creationId xmlns:p14="http://schemas.microsoft.com/office/powerpoint/2010/main" val="9512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BA2AFC67-0973-EC0D-F14E-710D701B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Picture background">
            <a:extLst>
              <a:ext uri="{FF2B5EF4-FFF2-40B4-BE49-F238E27FC236}">
                <a16:creationId xmlns:a16="http://schemas.microsoft.com/office/drawing/2014/main" id="{4E691F50-F7E9-AE87-4523-81F85C61C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624" r="10017"/>
          <a:stretch/>
        </p:blipFill>
        <p:spPr bwMode="auto">
          <a:xfrm>
            <a:off x="4752550" y="10"/>
            <a:ext cx="743945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9A75F54-1DF0-9101-3D55-E5AE2698F2DC}"/>
              </a:ext>
            </a:extLst>
          </p:cNvPr>
          <p:cNvSpPr txBox="1"/>
          <p:nvPr/>
        </p:nvSpPr>
        <p:spPr>
          <a:xfrm>
            <a:off x="614681" y="603504"/>
            <a:ext cx="3553412" cy="1527048"/>
          </a:xfrm>
          <a:prstGeom prst="rect">
            <a:avLst/>
          </a:prstGeom>
        </p:spPr>
        <p:txBody>
          <a:bodyPr vert="horz" lIns="91440" tIns="45720" rIns="91440" bIns="45720" rtlCol="0" anchor="b">
            <a:normAutofit/>
          </a:bodyPr>
          <a:lstStyle/>
          <a:p>
            <a:pPr indent="450215">
              <a:lnSpc>
                <a:spcPct val="90000"/>
              </a:lnSpc>
              <a:spcBef>
                <a:spcPct val="0"/>
              </a:spcBef>
              <a:spcAft>
                <a:spcPts val="600"/>
              </a:spcAft>
            </a:pPr>
            <a:r>
              <a:rPr lang="en-US" sz="3600" b="1" kern="1200">
                <a:solidFill>
                  <a:schemeClr val="tx1"/>
                </a:solidFill>
                <a:effectLst/>
                <a:latin typeface="+mj-lt"/>
                <a:ea typeface="+mj-ea"/>
                <a:cs typeface="+mj-cs"/>
              </a:rPr>
              <a:t>Introduction</a:t>
            </a:r>
          </a:p>
        </p:txBody>
      </p:sp>
      <p:sp>
        <p:nvSpPr>
          <p:cNvPr id="5" name="TextBox 4">
            <a:extLst>
              <a:ext uri="{FF2B5EF4-FFF2-40B4-BE49-F238E27FC236}">
                <a16:creationId xmlns:a16="http://schemas.microsoft.com/office/drawing/2014/main" id="{511F7E98-C3B1-CF79-28BC-7FFA4C343EA0}"/>
              </a:ext>
            </a:extLst>
          </p:cNvPr>
          <p:cNvSpPr txBox="1"/>
          <p:nvPr/>
        </p:nvSpPr>
        <p:spPr>
          <a:xfrm>
            <a:off x="614680" y="2212848"/>
            <a:ext cx="3553413" cy="4122420"/>
          </a:xfrm>
          <a:prstGeom prst="rect">
            <a:avLst/>
          </a:prstGeom>
        </p:spPr>
        <p:txBody>
          <a:bodyPr vert="horz" lIns="91440" tIns="45720" rIns="91440" bIns="45720" rtlCol="0">
            <a:normAutofit/>
          </a:bodyPr>
          <a:lstStyle/>
          <a:p>
            <a:pPr>
              <a:lnSpc>
                <a:spcPct val="110000"/>
              </a:lnSpc>
              <a:spcAft>
                <a:spcPts val="600"/>
              </a:spcAft>
            </a:pPr>
            <a:r>
              <a:rPr lang="en-US" sz="1300" dirty="0">
                <a:effectLst/>
              </a:rPr>
              <a:t>Fraud detection in financial transactions has grown increasingly critical as the volume and complexity of digital transactions continue to expand. This digital evolution introduces new vulnerabilities and sophisticated methods of fraud that financial institutions must address. The stakes are high—fraudulent activities can result in significant financial losses, reputational harm, and severe security breaches. The primary objective of this project is to design a robust framework for detecting fraudulent transactions using advanced machine learning algorithms, enabling the identification of suspicious activities in real time and reducing false positives.</a:t>
            </a:r>
          </a:p>
        </p:txBody>
      </p:sp>
    </p:spTree>
    <p:extLst>
      <p:ext uri="{BB962C8B-B14F-4D97-AF65-F5344CB8AC3E}">
        <p14:creationId xmlns:p14="http://schemas.microsoft.com/office/powerpoint/2010/main" val="4224927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Изображение выглядит как текст, Шрифт, снимок экрана&#10;&#10;Автоматически созданное описание">
            <a:extLst>
              <a:ext uri="{FF2B5EF4-FFF2-40B4-BE49-F238E27FC236}">
                <a16:creationId xmlns:a16="http://schemas.microsoft.com/office/drawing/2014/main" id="{7F727EA9-C26C-3619-8DAB-B27748E7C5CB}"/>
              </a:ext>
            </a:extLst>
          </p:cNvPr>
          <p:cNvPicPr>
            <a:picLocks noChangeAspect="1"/>
          </p:cNvPicPr>
          <p:nvPr/>
        </p:nvPicPr>
        <p:blipFill>
          <a:blip r:embed="rId2"/>
          <a:stretch>
            <a:fillRect/>
          </a:stretch>
        </p:blipFill>
        <p:spPr>
          <a:xfrm>
            <a:off x="0" y="3251219"/>
            <a:ext cx="12111067" cy="3606781"/>
          </a:xfrm>
          <a:prstGeom prst="rect">
            <a:avLst/>
          </a:prstGeom>
        </p:spPr>
      </p:pic>
      <p:sp>
        <p:nvSpPr>
          <p:cNvPr id="4" name="TextBox 3">
            <a:extLst>
              <a:ext uri="{FF2B5EF4-FFF2-40B4-BE49-F238E27FC236}">
                <a16:creationId xmlns:a16="http://schemas.microsoft.com/office/drawing/2014/main" id="{DA89E36B-B0D9-431D-8A2C-522AEE98F1FD}"/>
              </a:ext>
            </a:extLst>
          </p:cNvPr>
          <p:cNvSpPr txBox="1"/>
          <p:nvPr/>
        </p:nvSpPr>
        <p:spPr>
          <a:xfrm>
            <a:off x="2566219" y="270877"/>
            <a:ext cx="9269307" cy="2774029"/>
          </a:xfrm>
          <a:prstGeom prst="rect">
            <a:avLst/>
          </a:prstGeom>
          <a:noFill/>
        </p:spPr>
        <p:txBody>
          <a:bodyPr wrap="square">
            <a:spAutoFit/>
          </a:bodyPr>
          <a:lstStyle/>
          <a:p>
            <a:pPr indent="450215" algn="just">
              <a:lnSpc>
                <a:spcPct val="150000"/>
              </a:lnSpc>
              <a:spcAft>
                <a:spcPts val="6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dataset</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was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divided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into</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training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testing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subsets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train</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evaluate</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its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performance</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effectively</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buSzPts val="1000"/>
              <a:buFont typeface="Symbol" panose="05050102010706020507" pitchFamily="18" charset="2"/>
              <a:buChar char=""/>
              <a:tabLst>
                <a:tab pos="685800" algn="l"/>
              </a:tabLst>
            </a:pP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Training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Data: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Consisted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80%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original</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dataset</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used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train</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buSzPts val="1000"/>
              <a:buFont typeface="Symbol" panose="05050102010706020507" pitchFamily="18" charset="2"/>
              <a:buChar char=""/>
              <a:tabLst>
                <a:tab pos="685800" algn="l"/>
              </a:tabLst>
            </a:pP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Testing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Data: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Comprised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remaining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20%,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reserved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for</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evaluating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predictions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a:p>
            <a:pPr indent="450215" algn="just">
              <a:lnSpc>
                <a:spcPct val="150000"/>
              </a:lnSpc>
              <a:spcAft>
                <a:spcPts val="6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undersampled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dataset</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underwent</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similar</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split</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maintain</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consistency</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ensuring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an</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equal</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number</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fraudulent</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normal</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transactions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for</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training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purposes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34FF189-6825-74B6-19E1-1BAFA1CE9923}"/>
              </a:ext>
            </a:extLst>
          </p:cNvPr>
          <p:cNvSpPr txBox="1"/>
          <p:nvPr/>
        </p:nvSpPr>
        <p:spPr>
          <a:xfrm>
            <a:off x="484294" y="503728"/>
            <a:ext cx="1737797" cy="2308324"/>
          </a:xfrm>
          <a:prstGeom prst="rect">
            <a:avLst/>
          </a:prstGeom>
          <a:noFill/>
        </p:spPr>
        <p:txBody>
          <a:bodyPr wrap="square" rtlCol="0">
            <a:spAutoFit/>
          </a:bodyPr>
          <a:lstStyle/>
          <a:p>
            <a:r>
              <a:rPr lang="en-US" sz="4800" dirty="0" err="1"/>
              <a:t>Train_test_split</a:t>
            </a:r>
            <a:endParaRPr lang="ru-KZ" sz="4800" dirty="0"/>
          </a:p>
        </p:txBody>
      </p:sp>
    </p:spTree>
    <p:extLst>
      <p:ext uri="{BB962C8B-B14F-4D97-AF65-F5344CB8AC3E}">
        <p14:creationId xmlns:p14="http://schemas.microsoft.com/office/powerpoint/2010/main" val="2162541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icture background">
            <a:extLst>
              <a:ext uri="{FF2B5EF4-FFF2-40B4-BE49-F238E27FC236}">
                <a16:creationId xmlns:a16="http://schemas.microsoft.com/office/drawing/2014/main" id="{210CE53B-4C7D-ACF5-A48F-670029D1FA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56" t="3434" r="-5556"/>
          <a:stretch/>
        </p:blipFill>
        <p:spPr bwMode="auto">
          <a:xfrm>
            <a:off x="-701040" y="0"/>
            <a:ext cx="1359408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0A99BD-AF30-CC9A-142A-2D700DBE7A0F}"/>
              </a:ext>
            </a:extLst>
          </p:cNvPr>
          <p:cNvSpPr txBox="1"/>
          <p:nvPr/>
        </p:nvSpPr>
        <p:spPr>
          <a:xfrm>
            <a:off x="2104104" y="1068947"/>
            <a:ext cx="9650361" cy="707886"/>
          </a:xfrm>
          <a:prstGeom prst="rect">
            <a:avLst/>
          </a:prstGeom>
          <a:noFill/>
        </p:spPr>
        <p:txBody>
          <a:bodyPr wrap="square">
            <a:spAutoFit/>
          </a:bodyPr>
          <a:lstStyle/>
          <a:p>
            <a:r>
              <a:rPr lang="en-US" sz="4000" b="1" dirty="0">
                <a:solidFill>
                  <a:schemeClr val="bg1"/>
                </a:solidFill>
              </a:rPr>
              <a:t>Introduction to Logistic Regression</a:t>
            </a:r>
            <a:endParaRPr lang="ru-KZ" sz="4000" b="1" dirty="0">
              <a:solidFill>
                <a:schemeClr val="bg1"/>
              </a:solidFill>
            </a:endParaRPr>
          </a:p>
        </p:txBody>
      </p:sp>
      <p:sp>
        <p:nvSpPr>
          <p:cNvPr id="6" name="TextBox 5">
            <a:extLst>
              <a:ext uri="{FF2B5EF4-FFF2-40B4-BE49-F238E27FC236}">
                <a16:creationId xmlns:a16="http://schemas.microsoft.com/office/drawing/2014/main" id="{A77A2C04-B0B3-CC6E-4691-24D5196C7EDF}"/>
              </a:ext>
            </a:extLst>
          </p:cNvPr>
          <p:cNvSpPr txBox="1"/>
          <p:nvPr/>
        </p:nvSpPr>
        <p:spPr>
          <a:xfrm>
            <a:off x="122902" y="5474458"/>
            <a:ext cx="9414387" cy="1477328"/>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Logistic regression is a machine learning algorithm used for binary classification.</a:t>
            </a:r>
            <a:r>
              <a:rPr lang="ru-RU"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It predicts the probability of a categorical outcome (e.g., yes/no, survive/didn't survive).</a:t>
            </a:r>
            <a:r>
              <a:rPr lang="ru-RU"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For example, predicting if a Titanic passenger survived based on features like age, gender, etc.</a:t>
            </a:r>
            <a:r>
              <a:rPr lang="ru-RU" dirty="0">
                <a:solidFill>
                  <a:schemeClr val="bg1"/>
                </a:solidFill>
                <a:latin typeface="Times New Roman" panose="02020603050405020304" pitchFamily="18" charset="0"/>
                <a:cs typeface="Times New Roman" panose="02020603050405020304" pitchFamily="18" charset="0"/>
              </a:rPr>
              <a:t> </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logistic</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regression</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model</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was</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selected</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for</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its</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simplicity</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computational</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efficiency</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and</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ability</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to</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produce</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interpretable</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results</a:t>
            </a:r>
            <a:r>
              <a:rPr lang="ru-RU"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rPr>
              <a:t> </a:t>
            </a:r>
            <a:endParaRPr lang="ru-KZ" dirty="0">
              <a:solidFill>
                <a:schemeClr val="bg1"/>
              </a:solidFill>
            </a:endParaRPr>
          </a:p>
        </p:txBody>
      </p:sp>
    </p:spTree>
    <p:extLst>
      <p:ext uri="{BB962C8B-B14F-4D97-AF65-F5344CB8AC3E}">
        <p14:creationId xmlns:p14="http://schemas.microsoft.com/office/powerpoint/2010/main" val="4140347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Изображение выглядит как текст, снимок экрана, Шрифт, программное обеспечение&#10;&#10;Автоматически созданное описание">
            <a:extLst>
              <a:ext uri="{FF2B5EF4-FFF2-40B4-BE49-F238E27FC236}">
                <a16:creationId xmlns:a16="http://schemas.microsoft.com/office/drawing/2014/main" id="{294A17F5-9FCB-7B3C-80C3-E13496CBA5EB}"/>
              </a:ext>
            </a:extLst>
          </p:cNvPr>
          <p:cNvPicPr>
            <a:picLocks noChangeAspect="1"/>
          </p:cNvPicPr>
          <p:nvPr/>
        </p:nvPicPr>
        <p:blipFill>
          <a:blip r:embed="rId2"/>
          <a:stretch>
            <a:fillRect/>
          </a:stretch>
        </p:blipFill>
        <p:spPr>
          <a:xfrm>
            <a:off x="2140300" y="2543851"/>
            <a:ext cx="8192005" cy="3248780"/>
          </a:xfrm>
          <a:prstGeom prst="rect">
            <a:avLst/>
          </a:prstGeom>
        </p:spPr>
      </p:pic>
      <p:sp>
        <p:nvSpPr>
          <p:cNvPr id="4" name="TextBox 3">
            <a:extLst>
              <a:ext uri="{FF2B5EF4-FFF2-40B4-BE49-F238E27FC236}">
                <a16:creationId xmlns:a16="http://schemas.microsoft.com/office/drawing/2014/main" id="{918924F2-1FBD-BB1D-6411-969EEDF18D19}"/>
              </a:ext>
            </a:extLst>
          </p:cNvPr>
          <p:cNvSpPr txBox="1"/>
          <p:nvPr/>
        </p:nvSpPr>
        <p:spPr>
          <a:xfrm>
            <a:off x="3725589" y="1065369"/>
            <a:ext cx="6094324" cy="707886"/>
          </a:xfrm>
          <a:prstGeom prst="rect">
            <a:avLst/>
          </a:prstGeom>
          <a:noFill/>
        </p:spPr>
        <p:txBody>
          <a:bodyPr wrap="square">
            <a:spAutoFit/>
          </a:bodyPr>
          <a:lstStyle/>
          <a:p>
            <a:r>
              <a:rPr lang="en-US" sz="4000" b="1" dirty="0">
                <a:effectLst/>
                <a:latin typeface="Times New Roman" panose="02020603050405020304" pitchFamily="18" charset="0"/>
                <a:ea typeface="Aptos" panose="020B0004020202020204" pitchFamily="34" charset="0"/>
              </a:rPr>
              <a:t>Logistic Regression</a:t>
            </a:r>
            <a:endParaRPr lang="ru-KZ" sz="4000" b="1" dirty="0"/>
          </a:p>
        </p:txBody>
      </p:sp>
    </p:spTree>
    <p:extLst>
      <p:ext uri="{BB962C8B-B14F-4D97-AF65-F5344CB8AC3E}">
        <p14:creationId xmlns:p14="http://schemas.microsoft.com/office/powerpoint/2010/main" val="2431178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Изображение выглядит как текст, снимок экрана, Шрифт, диаграмма&#10;&#10;Автоматически созданное описание">
            <a:extLst>
              <a:ext uri="{FF2B5EF4-FFF2-40B4-BE49-F238E27FC236}">
                <a16:creationId xmlns:a16="http://schemas.microsoft.com/office/drawing/2014/main" id="{C45AB81D-1437-88C1-916E-706BBDA0D2EE}"/>
              </a:ext>
            </a:extLst>
          </p:cNvPr>
          <p:cNvPicPr>
            <a:picLocks noChangeAspect="1"/>
          </p:cNvPicPr>
          <p:nvPr/>
        </p:nvPicPr>
        <p:blipFill>
          <a:blip r:embed="rId2"/>
          <a:stretch>
            <a:fillRect/>
          </a:stretch>
        </p:blipFill>
        <p:spPr>
          <a:xfrm>
            <a:off x="417154" y="2160118"/>
            <a:ext cx="4730750" cy="4053205"/>
          </a:xfrm>
          <a:prstGeom prst="rect">
            <a:avLst/>
          </a:prstGeom>
        </p:spPr>
      </p:pic>
      <p:sp>
        <p:nvSpPr>
          <p:cNvPr id="4" name="TextBox 3">
            <a:extLst>
              <a:ext uri="{FF2B5EF4-FFF2-40B4-BE49-F238E27FC236}">
                <a16:creationId xmlns:a16="http://schemas.microsoft.com/office/drawing/2014/main" id="{256D5CD8-2C40-55B4-48A1-AACDBD1C809A}"/>
              </a:ext>
            </a:extLst>
          </p:cNvPr>
          <p:cNvSpPr txBox="1"/>
          <p:nvPr/>
        </p:nvSpPr>
        <p:spPr>
          <a:xfrm>
            <a:off x="294968" y="644677"/>
            <a:ext cx="11602064" cy="922047"/>
          </a:xfrm>
          <a:prstGeom prst="rect">
            <a:avLst/>
          </a:prstGeom>
          <a:noFill/>
        </p:spPr>
        <p:txBody>
          <a:bodyPr wrap="square">
            <a:spAutoFit/>
          </a:bodyPr>
          <a:lstStyle/>
          <a:p>
            <a:pPr indent="450215" algn="ctr">
              <a:lnSpc>
                <a:spcPct val="150000"/>
              </a:lnSpc>
              <a:spcAft>
                <a:spcPts val="600"/>
              </a:spcAft>
            </a:pPr>
            <a:r>
              <a:rPr lang="en-US" sz="4000" b="1" kern="100" dirty="0">
                <a:effectLst/>
                <a:latin typeface="Times New Roman" panose="02020603050405020304" pitchFamily="18" charset="0"/>
                <a:ea typeface="Aptos" panose="020B0004020202020204" pitchFamily="34" charset="0"/>
                <a:cs typeface="Times New Roman" panose="02020603050405020304" pitchFamily="18" charset="0"/>
              </a:rPr>
              <a:t>Seaborn Confusion Matrix with Labels</a:t>
            </a:r>
            <a:endParaRPr lang="ru-KZ" sz="40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E814EB4-9070-8DC4-F29C-95D9059BD2CF}"/>
              </a:ext>
            </a:extLst>
          </p:cNvPr>
          <p:cNvSpPr txBox="1"/>
          <p:nvPr/>
        </p:nvSpPr>
        <p:spPr>
          <a:xfrm>
            <a:off x="5256059" y="2339557"/>
            <a:ext cx="6626942" cy="3418949"/>
          </a:xfrm>
          <a:prstGeom prst="rect">
            <a:avLst/>
          </a:prstGeom>
          <a:noFill/>
        </p:spPr>
        <p:txBody>
          <a:bodyPr wrap="square">
            <a:spAutoFit/>
          </a:bodyPr>
          <a:lstStyle/>
          <a:p>
            <a:pPr indent="450215" algn="just">
              <a:lnSpc>
                <a:spcPct val="150000"/>
              </a:lnSpc>
              <a:spcAft>
                <a:spcPts val="600"/>
              </a:spcAft>
            </a:pP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plot</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above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represents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Receiver</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Operating</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Characteristic</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(ROC)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curve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for</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logistic</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regression</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used</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detect</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fraudulent</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transactions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This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curve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provides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graphical</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evaluation</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ability</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distinguish</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between</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classes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this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case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fraudulent</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non-fraudulent</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transactions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200" kern="100" dirty="0">
              <a:effectLst/>
              <a:latin typeface="Aptos" panose="020B0004020202020204" pitchFamily="34" charset="0"/>
              <a:ea typeface="Aptos" panose="020B0004020202020204" pitchFamily="34" charset="0"/>
              <a:cs typeface="Times New Roman" panose="02020603050405020304" pitchFamily="18" charset="0"/>
            </a:endParaRPr>
          </a:p>
          <a:p>
            <a:pPr indent="450215" algn="just">
              <a:lnSpc>
                <a:spcPct val="150000"/>
              </a:lnSpc>
              <a:spcAft>
                <a:spcPts val="600"/>
              </a:spcAft>
            </a:pP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Key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Points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tabLst>
                <a:tab pos="914400" algn="l"/>
              </a:tabLst>
            </a:pP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True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Positive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Rate (TPR) (y-</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axis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Also</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known</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as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recall</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or</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sensitivity</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it</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measures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proportion</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actual</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fraud</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cases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correctly</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identified</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by</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tabLst>
                <a:tab pos="914400" algn="l"/>
              </a:tabLst>
            </a:pP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False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Positive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Rate (FPR) (x-</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axis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This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measures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proportion</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normal</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transactions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incorrectly</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classified</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as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fraudulent</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200" kern="100" dirty="0">
              <a:effectLst/>
              <a:latin typeface="Aptos" panose="020B0004020202020204" pitchFamily="34" charset="0"/>
              <a:ea typeface="Aptos" panose="020B0004020202020204" pitchFamily="34" charset="0"/>
              <a:cs typeface="Times New Roman" panose="02020603050405020304" pitchFamily="18" charset="0"/>
            </a:endParaRPr>
          </a:p>
          <a:p>
            <a:pPr indent="450215" algn="just">
              <a:lnSpc>
                <a:spcPct val="150000"/>
              </a:lnSpc>
              <a:spcAft>
                <a:spcPts val="600"/>
              </a:spcAft>
            </a:pP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The ROC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curve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shows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trade-off</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between</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true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positive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rate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false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positive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rate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at</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various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classification</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thresholds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red</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dashed</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line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represents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baseline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with</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no</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predictive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power</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random</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guessing</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Any</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above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this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line</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performs</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better</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than</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random</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200" kern="100" dirty="0" err="1">
                <a:effectLst/>
                <a:latin typeface="Times New Roman" panose="02020603050405020304" pitchFamily="18" charset="0"/>
                <a:ea typeface="Aptos" panose="020B0004020202020204" pitchFamily="34" charset="0"/>
                <a:cs typeface="Times New Roman" panose="02020603050405020304" pitchFamily="18" charset="0"/>
              </a:rPr>
              <a:t>classification</a:t>
            </a:r>
            <a:r>
              <a:rPr lang="ru-RU" sz="12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94210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Изображение выглядит как текст, снимок экрана, линия, График&#10;&#10;Автоматически созданное описание">
            <a:extLst>
              <a:ext uri="{FF2B5EF4-FFF2-40B4-BE49-F238E27FC236}">
                <a16:creationId xmlns:a16="http://schemas.microsoft.com/office/drawing/2014/main" id="{D2F184A4-A676-32B6-72E2-D648819A4E5F}"/>
              </a:ext>
            </a:extLst>
          </p:cNvPr>
          <p:cNvPicPr>
            <a:picLocks noChangeAspect="1"/>
          </p:cNvPicPr>
          <p:nvPr/>
        </p:nvPicPr>
        <p:blipFill>
          <a:blip r:embed="rId2"/>
          <a:stretch>
            <a:fillRect/>
          </a:stretch>
        </p:blipFill>
        <p:spPr>
          <a:xfrm>
            <a:off x="898668" y="2646568"/>
            <a:ext cx="5120640" cy="3771265"/>
          </a:xfrm>
          <a:prstGeom prst="rect">
            <a:avLst/>
          </a:prstGeom>
        </p:spPr>
      </p:pic>
      <p:sp>
        <p:nvSpPr>
          <p:cNvPr id="4" name="TextBox 3">
            <a:extLst>
              <a:ext uri="{FF2B5EF4-FFF2-40B4-BE49-F238E27FC236}">
                <a16:creationId xmlns:a16="http://schemas.microsoft.com/office/drawing/2014/main" id="{0F80BC30-23A1-BBD7-01B6-52D673B4A894}"/>
              </a:ext>
            </a:extLst>
          </p:cNvPr>
          <p:cNvSpPr txBox="1"/>
          <p:nvPr/>
        </p:nvSpPr>
        <p:spPr>
          <a:xfrm>
            <a:off x="1146441" y="592136"/>
            <a:ext cx="6094324" cy="1323439"/>
          </a:xfrm>
          <a:prstGeom prst="rect">
            <a:avLst/>
          </a:prstGeom>
          <a:noFill/>
        </p:spPr>
        <p:txBody>
          <a:bodyPr wrap="square">
            <a:spAutoFit/>
          </a:bodyPr>
          <a:lstStyle/>
          <a:p>
            <a:r>
              <a:rPr lang="en-US" sz="4000" b="1" dirty="0">
                <a:effectLst/>
                <a:latin typeface="Times New Roman" panose="02020603050405020304" pitchFamily="18" charset="0"/>
                <a:ea typeface="Aptos" panose="020B0004020202020204" pitchFamily="34" charset="0"/>
              </a:rPr>
              <a:t>Receiver operating characteristic</a:t>
            </a:r>
            <a:endParaRPr lang="ru-KZ" sz="4000" b="1" dirty="0"/>
          </a:p>
        </p:txBody>
      </p:sp>
      <p:sp>
        <p:nvSpPr>
          <p:cNvPr id="6" name="TextBox 5">
            <a:extLst>
              <a:ext uri="{FF2B5EF4-FFF2-40B4-BE49-F238E27FC236}">
                <a16:creationId xmlns:a16="http://schemas.microsoft.com/office/drawing/2014/main" id="{43109C16-6DC3-B61E-7E8A-6606AE3873A2}"/>
              </a:ext>
            </a:extLst>
          </p:cNvPr>
          <p:cNvSpPr txBox="1"/>
          <p:nvPr/>
        </p:nvSpPr>
        <p:spPr>
          <a:xfrm>
            <a:off x="5771535" y="516151"/>
            <a:ext cx="6096000" cy="5825697"/>
          </a:xfrm>
          <a:prstGeom prst="rect">
            <a:avLst/>
          </a:prstGeom>
          <a:noFill/>
        </p:spPr>
        <p:txBody>
          <a:bodyPr wrap="square">
            <a:spAutoFit/>
          </a:bodyPr>
          <a:lstStyle/>
          <a:p>
            <a:pPr indent="450215" algn="just">
              <a:lnSpc>
                <a:spcPct val="150000"/>
              </a:lnSpc>
              <a:spcAft>
                <a:spcPts val="600"/>
              </a:spcAft>
            </a:pP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Logistic</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regression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statistical</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machine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learning</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algorithm</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used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for</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binary</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classification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tasks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It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probability</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target</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variable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yyy</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belonging</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specific</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class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e.g</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fraudulent</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vs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legitimate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transactions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based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on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one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or</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more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input</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features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XXX.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foundation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logistic</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regression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lies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logit</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function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sigmoid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function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which</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maps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real-valued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inputs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probabilities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range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[0,1][0, 1][0,1].</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a:p>
            <a:pPr indent="450215" algn="just">
              <a:lnSpc>
                <a:spcPct val="150000"/>
              </a:lnSpc>
              <a:spcAft>
                <a:spcPts val="600"/>
              </a:spcAft>
            </a:pP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Insights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from</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Plot</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buSzPts val="1000"/>
              <a:buFont typeface="Symbol" panose="05050102010706020507" pitchFamily="18" charset="2"/>
              <a:buChar char=""/>
              <a:tabLst>
                <a:tab pos="685800" algn="l"/>
              </a:tabLst>
            </a:pP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The ROC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curve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for</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logistic</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regression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significantly</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closer</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top-left</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corner</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plot</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indicating</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strong</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performance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600"/>
              </a:spcAft>
              <a:buSzPts val="1000"/>
              <a:buFont typeface="Symbol" panose="05050102010706020507" pitchFamily="18" charset="2"/>
              <a:buChar char=""/>
              <a:tabLst>
                <a:tab pos="685800" algn="l"/>
              </a:tabLst>
            </a:pP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The Area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Under</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Curve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(AUC)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score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which</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quantifies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overall</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performance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0.94.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This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score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indicates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high</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level</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accuracy</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as</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perfect</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would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have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an</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AUC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1.0,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while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random</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model</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would</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kern="100" dirty="0" err="1">
                <a:effectLst/>
                <a:latin typeface="Times New Roman" panose="02020603050405020304" pitchFamily="18" charset="0"/>
                <a:ea typeface="Aptos" panose="020B0004020202020204" pitchFamily="34" charset="0"/>
                <a:cs typeface="Times New Roman" panose="02020603050405020304" pitchFamily="18" charset="0"/>
              </a:rPr>
              <a:t>score</a:t>
            </a:r>
            <a:r>
              <a:rPr lang="ru-RU" sz="1600" kern="100" dirty="0">
                <a:effectLst/>
                <a:latin typeface="Times New Roman" panose="02020603050405020304" pitchFamily="18" charset="0"/>
                <a:ea typeface="Aptos" panose="020B0004020202020204" pitchFamily="34" charset="0"/>
                <a:cs typeface="Times New Roman" panose="02020603050405020304" pitchFamily="18" charset="0"/>
              </a:rPr>
              <a:t> 0.5.</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50796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0AEEECC-4195-E323-1778-A64D7AD54BD4}"/>
              </a:ext>
            </a:extLst>
          </p:cNvPr>
          <p:cNvSpPr txBox="1"/>
          <p:nvPr/>
        </p:nvSpPr>
        <p:spPr>
          <a:xfrm>
            <a:off x="612487" y="658368"/>
            <a:ext cx="10872216" cy="113385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b="1" dirty="0">
                <a:latin typeface="+mj-lt"/>
                <a:ea typeface="+mj-ea"/>
                <a:cs typeface="+mj-cs"/>
              </a:rPr>
              <a:t>UML</a:t>
            </a:r>
            <a:endParaRPr lang="en-US" sz="3600" b="1"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0796C9FF-FA6F-2142-3ABF-7C8096352B94}"/>
              </a:ext>
            </a:extLst>
          </p:cNvPr>
          <p:cNvSpPr txBox="1"/>
          <p:nvPr/>
        </p:nvSpPr>
        <p:spPr>
          <a:xfrm>
            <a:off x="7177176" y="1792224"/>
            <a:ext cx="4307527" cy="4517136"/>
          </a:xfrm>
          <a:prstGeom prst="rect">
            <a:avLst/>
          </a:prstGeom>
        </p:spPr>
        <p:txBody>
          <a:bodyPr vert="horz" lIns="91440" tIns="45720" rIns="91440" bIns="45720" rtlCol="0" anchor="t">
            <a:normAutofit/>
          </a:bodyPr>
          <a:lstStyle/>
          <a:p>
            <a:pPr>
              <a:lnSpc>
                <a:spcPct val="120000"/>
              </a:lnSpc>
              <a:spcAft>
                <a:spcPts val="600"/>
              </a:spcAft>
            </a:pPr>
            <a:r>
              <a:rPr lang="en-US" dirty="0">
                <a:effectLst/>
              </a:rPr>
              <a:t>The first focus is the creation of the database for the banking application. A database is a structured collection of data that is stored and accessed electronically. It is crucial for managing the data associated with a banking application, including customer accounts, transactions, and employee details. The chosen development environment for this task was SQL Server Management Studio 19 (SSMS), a comprehensive tool for managing SQL Server databases.</a:t>
            </a:r>
          </a:p>
        </p:txBody>
      </p:sp>
      <p:pic>
        <p:nvPicPr>
          <p:cNvPr id="8" name="Рисунок 7">
            <a:extLst>
              <a:ext uri="{FF2B5EF4-FFF2-40B4-BE49-F238E27FC236}">
                <a16:creationId xmlns:a16="http://schemas.microsoft.com/office/drawing/2014/main" id="{913CE847-8E60-3DD0-CDF7-9ED3C7375FE1}"/>
              </a:ext>
            </a:extLst>
          </p:cNvPr>
          <p:cNvPicPr>
            <a:picLocks noChangeAspect="1"/>
          </p:cNvPicPr>
          <p:nvPr/>
        </p:nvPicPr>
        <p:blipFill>
          <a:blip r:embed="rId2"/>
          <a:stretch>
            <a:fillRect/>
          </a:stretch>
        </p:blipFill>
        <p:spPr>
          <a:xfrm>
            <a:off x="225563" y="1296439"/>
            <a:ext cx="6951613" cy="5317136"/>
          </a:xfrm>
          <a:prstGeom prst="rect">
            <a:avLst/>
          </a:prstGeom>
        </p:spPr>
      </p:pic>
    </p:spTree>
    <p:extLst>
      <p:ext uri="{BB962C8B-B14F-4D97-AF65-F5344CB8AC3E}">
        <p14:creationId xmlns:p14="http://schemas.microsoft.com/office/powerpoint/2010/main" val="2545037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Изображение выглядит как диаграмма, План, Технический чертеж, текст&#10;&#10;Автоматически созданное описание">
            <a:extLst>
              <a:ext uri="{FF2B5EF4-FFF2-40B4-BE49-F238E27FC236}">
                <a16:creationId xmlns:a16="http://schemas.microsoft.com/office/drawing/2014/main" id="{D246EEFF-F35F-3E3B-B57F-0BC0074F1C67}"/>
              </a:ext>
            </a:extLst>
          </p:cNvPr>
          <p:cNvPicPr>
            <a:picLocks noChangeAspect="1"/>
          </p:cNvPicPr>
          <p:nvPr/>
        </p:nvPicPr>
        <p:blipFill>
          <a:blip r:embed="rId2"/>
          <a:stretch>
            <a:fillRect/>
          </a:stretch>
        </p:blipFill>
        <p:spPr>
          <a:xfrm>
            <a:off x="366748" y="1909167"/>
            <a:ext cx="6437175" cy="3587065"/>
          </a:xfrm>
          <a:prstGeom prst="rect">
            <a:avLst/>
          </a:prstGeom>
        </p:spPr>
      </p:pic>
      <p:sp>
        <p:nvSpPr>
          <p:cNvPr id="4" name="TextBox 3">
            <a:extLst>
              <a:ext uri="{FF2B5EF4-FFF2-40B4-BE49-F238E27FC236}">
                <a16:creationId xmlns:a16="http://schemas.microsoft.com/office/drawing/2014/main" id="{A1D1D925-BE78-01F2-8BE8-F0F5C434BA01}"/>
              </a:ext>
            </a:extLst>
          </p:cNvPr>
          <p:cNvSpPr txBox="1"/>
          <p:nvPr/>
        </p:nvSpPr>
        <p:spPr>
          <a:xfrm>
            <a:off x="2948840" y="513666"/>
            <a:ext cx="6094324" cy="922047"/>
          </a:xfrm>
          <a:prstGeom prst="rect">
            <a:avLst/>
          </a:prstGeom>
          <a:noFill/>
        </p:spPr>
        <p:txBody>
          <a:bodyPr wrap="square">
            <a:spAutoFit/>
          </a:bodyPr>
          <a:lstStyle/>
          <a:p>
            <a:pPr indent="450215" algn="ctr">
              <a:lnSpc>
                <a:spcPct val="150000"/>
              </a:lnSpc>
              <a:spcAft>
                <a:spcPts val="600"/>
              </a:spcAft>
            </a:pPr>
            <a:r>
              <a:rPr lang="ru-RU" sz="4000" b="1" kern="100" dirty="0" err="1">
                <a:effectLst/>
                <a:latin typeface="Times New Roman" panose="02020603050405020304" pitchFamily="18" charset="0"/>
                <a:ea typeface="Aptos" panose="020B0004020202020204" pitchFamily="34" charset="0"/>
                <a:cs typeface="Times New Roman" panose="02020603050405020304" pitchFamily="18" charset="0"/>
              </a:rPr>
              <a:t>Flowchart</a:t>
            </a:r>
            <a:endParaRPr lang="ru-KZ" sz="40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5115639-9B36-6B2C-C207-E798B5B402FB}"/>
              </a:ext>
            </a:extLst>
          </p:cNvPr>
          <p:cNvSpPr txBox="1"/>
          <p:nvPr/>
        </p:nvSpPr>
        <p:spPr>
          <a:xfrm>
            <a:off x="7105770" y="1738206"/>
            <a:ext cx="4719482" cy="4205190"/>
          </a:xfrm>
          <a:prstGeom prst="rect">
            <a:avLst/>
          </a:prstGeom>
          <a:noFill/>
        </p:spPr>
        <p:txBody>
          <a:bodyPr wrap="square">
            <a:spAutoFit/>
          </a:bodyPr>
          <a:lstStyle/>
          <a:p>
            <a:pPr indent="450215" algn="just">
              <a:lnSpc>
                <a:spcPct val="150000"/>
              </a:lnSpc>
              <a:spcAft>
                <a:spcPts val="6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flowchart</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is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graphical</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representation</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process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or</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workflow</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using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standardized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symbols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such</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as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rectangles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diamonds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arrows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It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illustrates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sequence</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operations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or</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steps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required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accomplish</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task</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making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it</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easier</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identify</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inefficiencies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errors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or</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redundancies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process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Flowcharts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are</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especially</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valuable</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programming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for</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outlining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the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logic</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of</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algorithms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ensuring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that</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each</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step</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is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clearly</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defined</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before</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coding</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begins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KZ"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71154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AAD6D8-B836-3CAF-AE2A-2303F8E9DC09}"/>
              </a:ext>
            </a:extLst>
          </p:cNvPr>
          <p:cNvSpPr txBox="1"/>
          <p:nvPr/>
        </p:nvSpPr>
        <p:spPr>
          <a:xfrm>
            <a:off x="785500" y="840042"/>
            <a:ext cx="10872216" cy="1133856"/>
          </a:xfrm>
          <a:prstGeom prst="rect">
            <a:avLst/>
          </a:prstGeom>
        </p:spPr>
        <p:txBody>
          <a:bodyPr vert="horz" lIns="91440" tIns="45720" rIns="91440" bIns="45720" rtlCol="0" anchor="t">
            <a:normAutofit/>
          </a:bodyPr>
          <a:lstStyle/>
          <a:p>
            <a:pPr lvl="0">
              <a:lnSpc>
                <a:spcPct val="90000"/>
              </a:lnSpc>
              <a:spcBef>
                <a:spcPct val="0"/>
              </a:spcBef>
              <a:spcAft>
                <a:spcPts val="400"/>
              </a:spcAft>
            </a:pPr>
            <a:r>
              <a:rPr lang="en-US" sz="3600" b="1" kern="1200" dirty="0">
                <a:solidFill>
                  <a:schemeClr val="tx1"/>
                </a:solidFill>
                <a:effectLst/>
                <a:latin typeface="+mj-lt"/>
                <a:ea typeface="+mj-ea"/>
                <a:cs typeface="+mj-cs"/>
              </a:rPr>
              <a:t>Machine learning implementation</a:t>
            </a:r>
          </a:p>
        </p:txBody>
      </p:sp>
      <p:sp>
        <p:nvSpPr>
          <p:cNvPr id="5" name="TextBox 4">
            <a:extLst>
              <a:ext uri="{FF2B5EF4-FFF2-40B4-BE49-F238E27FC236}">
                <a16:creationId xmlns:a16="http://schemas.microsoft.com/office/drawing/2014/main" id="{910CEF03-B9FF-5FB6-041E-FFCFC662BE05}"/>
              </a:ext>
            </a:extLst>
          </p:cNvPr>
          <p:cNvSpPr txBox="1"/>
          <p:nvPr/>
        </p:nvSpPr>
        <p:spPr>
          <a:xfrm>
            <a:off x="7177176" y="1792224"/>
            <a:ext cx="4307527" cy="4517136"/>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1500" dirty="0">
                <a:effectLst/>
              </a:rPr>
              <a:t>One of the core features of the application is its Fraud Detection System, which leverages a machine learning model trained to identify fraudulent transactions. The process begins when a user initiates a money transfer to another user. The system collects necessary details, such as the transaction amount and recipient account information. Initially, the transaction enters a state marked as pending, meaning that it is queued for further processing. During this stage, the system does not yet move the money between accounts, as the transaction must undergo fraud detection to ensure its legitimacy. The transaction's status is stored in the database as 'pending' to signify that it has not been complete</a:t>
            </a:r>
            <a:r>
              <a:rPr lang="en-US" sz="1500" dirty="0"/>
              <a:t>.</a:t>
            </a:r>
          </a:p>
        </p:txBody>
      </p:sp>
      <p:pic>
        <p:nvPicPr>
          <p:cNvPr id="8" name="Рисунок 7" descr="Изображение выглядит как текст, снимок экрана, Шрифт, программное обеспечение&#10;&#10;Автоматически созданное описание">
            <a:extLst>
              <a:ext uri="{FF2B5EF4-FFF2-40B4-BE49-F238E27FC236}">
                <a16:creationId xmlns:a16="http://schemas.microsoft.com/office/drawing/2014/main" id="{4D10FE37-6ABE-C374-ADCD-C2F616988BA8}"/>
              </a:ext>
            </a:extLst>
          </p:cNvPr>
          <p:cNvPicPr>
            <a:picLocks noChangeAspect="1"/>
          </p:cNvPicPr>
          <p:nvPr/>
        </p:nvPicPr>
        <p:blipFill>
          <a:blip r:embed="rId2"/>
          <a:stretch>
            <a:fillRect/>
          </a:stretch>
        </p:blipFill>
        <p:spPr>
          <a:xfrm>
            <a:off x="707297" y="1986760"/>
            <a:ext cx="5002471" cy="1995091"/>
          </a:xfrm>
          <a:prstGeom prst="rect">
            <a:avLst/>
          </a:prstGeom>
        </p:spPr>
      </p:pic>
      <p:pic>
        <p:nvPicPr>
          <p:cNvPr id="9" name="Рисунок 8" descr="Изображение выглядит как текст, снимок экрана&#10;&#10;Автоматически созданное описание">
            <a:extLst>
              <a:ext uri="{FF2B5EF4-FFF2-40B4-BE49-F238E27FC236}">
                <a16:creationId xmlns:a16="http://schemas.microsoft.com/office/drawing/2014/main" id="{76423536-BB85-ACEF-6A4E-213E2DCA19A0}"/>
              </a:ext>
            </a:extLst>
          </p:cNvPr>
          <p:cNvPicPr>
            <a:picLocks noChangeAspect="1"/>
          </p:cNvPicPr>
          <p:nvPr/>
        </p:nvPicPr>
        <p:blipFill>
          <a:blip r:embed="rId3"/>
          <a:stretch>
            <a:fillRect/>
          </a:stretch>
        </p:blipFill>
        <p:spPr>
          <a:xfrm>
            <a:off x="707297" y="4340888"/>
            <a:ext cx="6479260" cy="1473157"/>
          </a:xfrm>
          <a:prstGeom prst="rect">
            <a:avLst/>
          </a:prstGeom>
        </p:spPr>
      </p:pic>
    </p:spTree>
    <p:extLst>
      <p:ext uri="{BB962C8B-B14F-4D97-AF65-F5344CB8AC3E}">
        <p14:creationId xmlns:p14="http://schemas.microsoft.com/office/powerpoint/2010/main" val="3763507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63C9344-5199-6791-EBEB-51DEDE79EE28}"/>
              </a:ext>
            </a:extLst>
          </p:cNvPr>
          <p:cNvSpPr txBox="1"/>
          <p:nvPr/>
        </p:nvSpPr>
        <p:spPr>
          <a:xfrm>
            <a:off x="612648" y="1114923"/>
            <a:ext cx="4621553" cy="13607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chemeClr val="tx1"/>
                </a:solidFill>
                <a:latin typeface="+mj-lt"/>
                <a:ea typeface="+mj-ea"/>
                <a:cs typeface="+mj-cs"/>
              </a:rPr>
              <a:t>Fraud detection button</a:t>
            </a:r>
          </a:p>
        </p:txBody>
      </p:sp>
      <p:sp>
        <p:nvSpPr>
          <p:cNvPr id="5" name="TextBox 4">
            <a:extLst>
              <a:ext uri="{FF2B5EF4-FFF2-40B4-BE49-F238E27FC236}">
                <a16:creationId xmlns:a16="http://schemas.microsoft.com/office/drawing/2014/main" id="{D41FF83B-62B5-01A3-F891-876251B3A6B0}"/>
              </a:ext>
            </a:extLst>
          </p:cNvPr>
          <p:cNvSpPr txBox="1"/>
          <p:nvPr/>
        </p:nvSpPr>
        <p:spPr>
          <a:xfrm>
            <a:off x="612648" y="2584058"/>
            <a:ext cx="4621553" cy="3159018"/>
          </a:xfrm>
          <a:prstGeom prst="rect">
            <a:avLst/>
          </a:prstGeom>
        </p:spPr>
        <p:txBody>
          <a:bodyPr vert="horz" lIns="91440" tIns="45720" rIns="91440" bIns="45720" rtlCol="0">
            <a:normAutofit/>
          </a:bodyPr>
          <a:lstStyle/>
          <a:p>
            <a:pPr>
              <a:lnSpc>
                <a:spcPct val="110000"/>
              </a:lnSpc>
              <a:spcAft>
                <a:spcPts val="600"/>
              </a:spcAft>
            </a:pPr>
            <a:r>
              <a:rPr lang="en-US" sz="1500" dirty="0">
                <a:effectLst/>
              </a:rPr>
              <a:t>After the transaction is created and marked as pending, the next step involves an employee triggering the fraud detection process. When the fraud detection process is started, the system retrieves the relevant transaction data and uses a machine learning model to predict the likelihood of the transaction being fraudulent. The model evaluates various features of the transaction, such as the amounts involved and the account balances before and after the transaction.</a:t>
            </a:r>
          </a:p>
        </p:txBody>
      </p:sp>
      <p:pic>
        <p:nvPicPr>
          <p:cNvPr id="6" name="Рисунок 5" descr="Изображение выглядит как текст, снимок экрана, программное обеспечение, Операционная система&#10;&#10;Автоматически созданное описание">
            <a:extLst>
              <a:ext uri="{FF2B5EF4-FFF2-40B4-BE49-F238E27FC236}">
                <a16:creationId xmlns:a16="http://schemas.microsoft.com/office/drawing/2014/main" id="{F91C94A0-90EA-ECEA-0722-91161E61C57F}"/>
              </a:ext>
            </a:extLst>
          </p:cNvPr>
          <p:cNvPicPr>
            <a:picLocks noChangeAspect="1"/>
          </p:cNvPicPr>
          <p:nvPr/>
        </p:nvPicPr>
        <p:blipFill>
          <a:blip r:embed="rId2"/>
          <a:stretch>
            <a:fillRect/>
          </a:stretch>
        </p:blipFill>
        <p:spPr>
          <a:xfrm>
            <a:off x="5753267" y="1114923"/>
            <a:ext cx="5713768" cy="4628153"/>
          </a:xfrm>
          <a:prstGeom prst="rect">
            <a:avLst/>
          </a:prstGeom>
        </p:spPr>
      </p:pic>
    </p:spTree>
    <p:extLst>
      <p:ext uri="{BB962C8B-B14F-4D97-AF65-F5344CB8AC3E}">
        <p14:creationId xmlns:p14="http://schemas.microsoft.com/office/powerpoint/2010/main" val="841711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B2D4CF-04C3-9477-2340-367D29CB1E2D}"/>
              </a:ext>
            </a:extLst>
          </p:cNvPr>
          <p:cNvSpPr txBox="1"/>
          <p:nvPr/>
        </p:nvSpPr>
        <p:spPr>
          <a:xfrm>
            <a:off x="614678" y="548640"/>
            <a:ext cx="10872216" cy="1133856"/>
          </a:xfrm>
          <a:prstGeom prst="rect">
            <a:avLst/>
          </a:prstGeom>
        </p:spPr>
        <p:txBody>
          <a:bodyPr vert="horz" lIns="91440" tIns="45720" rIns="91440" bIns="45720" rtlCol="0" anchor="t">
            <a:normAutofit/>
          </a:bodyPr>
          <a:lstStyle/>
          <a:p>
            <a:pPr indent="450215">
              <a:lnSpc>
                <a:spcPct val="90000"/>
              </a:lnSpc>
              <a:spcBef>
                <a:spcPct val="0"/>
              </a:spcBef>
              <a:spcAft>
                <a:spcPts val="600"/>
              </a:spcAft>
            </a:pPr>
            <a:r>
              <a:rPr lang="en-US" sz="3600" b="1" kern="1200">
                <a:solidFill>
                  <a:schemeClr val="tx1"/>
                </a:solidFill>
                <a:effectLst/>
                <a:latin typeface="+mj-lt"/>
                <a:ea typeface="+mj-ea"/>
                <a:cs typeface="+mj-cs"/>
              </a:rPr>
              <a:t>select * from transaction after fraud detection</a:t>
            </a:r>
          </a:p>
        </p:txBody>
      </p:sp>
      <p:sp>
        <p:nvSpPr>
          <p:cNvPr id="3" name="TextBox 2">
            <a:extLst>
              <a:ext uri="{FF2B5EF4-FFF2-40B4-BE49-F238E27FC236}">
                <a16:creationId xmlns:a16="http://schemas.microsoft.com/office/drawing/2014/main" id="{DAF385CE-FE97-F439-B59C-38292AE4CDCC}"/>
              </a:ext>
            </a:extLst>
          </p:cNvPr>
          <p:cNvSpPr txBox="1"/>
          <p:nvPr/>
        </p:nvSpPr>
        <p:spPr>
          <a:xfrm>
            <a:off x="7177176" y="1792224"/>
            <a:ext cx="4307527" cy="4517136"/>
          </a:xfrm>
          <a:prstGeom prst="rect">
            <a:avLst/>
          </a:prstGeom>
        </p:spPr>
        <p:txBody>
          <a:bodyPr vert="horz" lIns="91440" tIns="45720" rIns="91440" bIns="45720" rtlCol="0" anchor="t">
            <a:normAutofit/>
          </a:bodyPr>
          <a:lstStyle/>
          <a:p>
            <a:pPr>
              <a:lnSpc>
                <a:spcPct val="120000"/>
              </a:lnSpc>
              <a:spcAft>
                <a:spcPts val="600"/>
              </a:spcAft>
            </a:pPr>
            <a:r>
              <a:rPr lang="en-US" dirty="0">
                <a:effectLst/>
              </a:rPr>
              <a:t>If the model identifies the transaction as potentially fraudulent, the employee is notified, and the transaction can be flagged as fraudulent. If, however, the model indicates that the transaction is highly likely to be legitimate (with a fraud probability of less than 90%), the transaction is marked as completed. At this point, the status of the transaction is updated from 'pending' to 'completed’.</a:t>
            </a:r>
            <a:endParaRPr lang="en-US" dirty="0"/>
          </a:p>
        </p:txBody>
      </p:sp>
      <p:pic>
        <p:nvPicPr>
          <p:cNvPr id="4" name="Рисунок 3">
            <a:extLst>
              <a:ext uri="{FF2B5EF4-FFF2-40B4-BE49-F238E27FC236}">
                <a16:creationId xmlns:a16="http://schemas.microsoft.com/office/drawing/2014/main" id="{58B5489C-E8B4-1A88-035A-81B4CDF9B54E}"/>
              </a:ext>
            </a:extLst>
          </p:cNvPr>
          <p:cNvPicPr>
            <a:picLocks noChangeAspect="1"/>
          </p:cNvPicPr>
          <p:nvPr/>
        </p:nvPicPr>
        <p:blipFill>
          <a:blip r:embed="rId2"/>
          <a:stretch>
            <a:fillRect/>
          </a:stretch>
        </p:blipFill>
        <p:spPr>
          <a:xfrm>
            <a:off x="821955" y="2641832"/>
            <a:ext cx="6113926" cy="1574335"/>
          </a:xfrm>
          <a:prstGeom prst="rect">
            <a:avLst/>
          </a:prstGeom>
        </p:spPr>
      </p:pic>
    </p:spTree>
    <p:extLst>
      <p:ext uri="{BB962C8B-B14F-4D97-AF65-F5344CB8AC3E}">
        <p14:creationId xmlns:p14="http://schemas.microsoft.com/office/powerpoint/2010/main" val="409747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BA2AFC67-0973-EC0D-F14E-710D701B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Picture background">
            <a:extLst>
              <a:ext uri="{FF2B5EF4-FFF2-40B4-BE49-F238E27FC236}">
                <a16:creationId xmlns:a16="http://schemas.microsoft.com/office/drawing/2014/main" id="{33D1C6AB-4450-663C-4529-CDACCA909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371" r="22363"/>
          <a:stretch/>
        </p:blipFill>
        <p:spPr bwMode="auto">
          <a:xfrm>
            <a:off x="4752550" y="10"/>
            <a:ext cx="743945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9A8DDF-4234-ED78-978E-E68208127729}"/>
              </a:ext>
            </a:extLst>
          </p:cNvPr>
          <p:cNvSpPr txBox="1"/>
          <p:nvPr/>
        </p:nvSpPr>
        <p:spPr>
          <a:xfrm>
            <a:off x="614681" y="603504"/>
            <a:ext cx="3553412" cy="1527048"/>
          </a:xfrm>
          <a:prstGeom prst="rect">
            <a:avLst/>
          </a:prstGeom>
        </p:spPr>
        <p:txBody>
          <a:bodyPr vert="horz" lIns="91440" tIns="45720" rIns="91440" bIns="45720" rtlCol="0" anchor="b">
            <a:normAutofit/>
          </a:bodyPr>
          <a:lstStyle/>
          <a:p>
            <a:pPr>
              <a:lnSpc>
                <a:spcPct val="90000"/>
              </a:lnSpc>
              <a:spcBef>
                <a:spcPct val="0"/>
              </a:spcBef>
              <a:spcAft>
                <a:spcPts val="750"/>
              </a:spcAft>
            </a:pPr>
            <a:r>
              <a:rPr lang="en-US" sz="2800" b="1" i="0" kern="1200">
                <a:solidFill>
                  <a:schemeClr val="tx1"/>
                </a:solidFill>
                <a:effectLst/>
                <a:latin typeface="+mj-lt"/>
                <a:ea typeface="+mj-ea"/>
                <a:cs typeface="+mj-cs"/>
              </a:rPr>
              <a:t>The Role of Machine Learning Algorithms</a:t>
            </a:r>
          </a:p>
        </p:txBody>
      </p:sp>
      <p:sp>
        <p:nvSpPr>
          <p:cNvPr id="5" name="TextBox 4">
            <a:extLst>
              <a:ext uri="{FF2B5EF4-FFF2-40B4-BE49-F238E27FC236}">
                <a16:creationId xmlns:a16="http://schemas.microsoft.com/office/drawing/2014/main" id="{2B6C8F9D-E62D-FBD7-CCC7-B271F7EECDA3}"/>
              </a:ext>
            </a:extLst>
          </p:cNvPr>
          <p:cNvSpPr txBox="1"/>
          <p:nvPr/>
        </p:nvSpPr>
        <p:spPr>
          <a:xfrm>
            <a:off x="614680" y="2212848"/>
            <a:ext cx="3553413" cy="4122420"/>
          </a:xfrm>
          <a:prstGeom prst="rect">
            <a:avLst/>
          </a:prstGeom>
        </p:spPr>
        <p:txBody>
          <a:bodyPr vert="horz" lIns="91440" tIns="45720" rIns="91440" bIns="45720" rtlCol="0">
            <a:normAutofit/>
          </a:bodyPr>
          <a:lstStyle/>
          <a:p>
            <a:pPr>
              <a:lnSpc>
                <a:spcPct val="110000"/>
              </a:lnSpc>
              <a:spcAft>
                <a:spcPts val="600"/>
              </a:spcAft>
            </a:pPr>
            <a:r>
              <a:rPr lang="en-US" sz="1700" b="0" i="0" dirty="0">
                <a:effectLst/>
              </a:rPr>
              <a:t>The manipulation of machine learning data plays a key role in understanding the intricate patterns and the hidden correlations of fraudulent activities. The use of machine learning algorithms in fraud detection and prevention contributes to making more accurate inferences about potential threats. It also helps businesses to react proactively to these threats by learning from historical fraud patterns.</a:t>
            </a:r>
            <a:endParaRPr lang="en-US" sz="1700" dirty="0"/>
          </a:p>
        </p:txBody>
      </p:sp>
      <p:sp>
        <p:nvSpPr>
          <p:cNvPr id="6" name="AutoShape 2" descr="Picture background">
            <a:extLst>
              <a:ext uri="{FF2B5EF4-FFF2-40B4-BE49-F238E27FC236}">
                <a16:creationId xmlns:a16="http://schemas.microsoft.com/office/drawing/2014/main" id="{FEDEED6C-0602-1E6E-F930-21994E5A9D3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KZ"/>
          </a:p>
        </p:txBody>
      </p:sp>
    </p:spTree>
    <p:extLst>
      <p:ext uri="{BB962C8B-B14F-4D97-AF65-F5344CB8AC3E}">
        <p14:creationId xmlns:p14="http://schemas.microsoft.com/office/powerpoint/2010/main" val="1788641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07E7029-6810-DA21-4F0C-05526FA77FCC}"/>
              </a:ext>
            </a:extLst>
          </p:cNvPr>
          <p:cNvSpPr txBox="1"/>
          <p:nvPr/>
        </p:nvSpPr>
        <p:spPr>
          <a:xfrm>
            <a:off x="614678" y="548640"/>
            <a:ext cx="10872216" cy="1133856"/>
          </a:xfrm>
          <a:prstGeom prst="rect">
            <a:avLst/>
          </a:prstGeom>
        </p:spPr>
        <p:txBody>
          <a:bodyPr vert="horz" lIns="91440" tIns="45720" rIns="91440" bIns="45720" rtlCol="0" anchor="t">
            <a:normAutofit/>
          </a:bodyPr>
          <a:lstStyle/>
          <a:p>
            <a:pPr indent="450215">
              <a:lnSpc>
                <a:spcPct val="90000"/>
              </a:lnSpc>
              <a:spcBef>
                <a:spcPct val="0"/>
              </a:spcBef>
              <a:spcAft>
                <a:spcPts val="600"/>
              </a:spcAft>
            </a:pPr>
            <a:r>
              <a:rPr lang="en-US" sz="3600" b="1" kern="1200">
                <a:solidFill>
                  <a:schemeClr val="tx1"/>
                </a:solidFill>
                <a:effectLst/>
                <a:latin typeface="+mj-lt"/>
                <a:ea typeface="+mj-ea"/>
                <a:cs typeface="+mj-cs"/>
              </a:rPr>
              <a:t>Conclusion </a:t>
            </a:r>
          </a:p>
        </p:txBody>
      </p:sp>
      <p:sp>
        <p:nvSpPr>
          <p:cNvPr id="5" name="TextBox 4">
            <a:extLst>
              <a:ext uri="{FF2B5EF4-FFF2-40B4-BE49-F238E27FC236}">
                <a16:creationId xmlns:a16="http://schemas.microsoft.com/office/drawing/2014/main" id="{F9C0A609-4CBA-CFCB-C13B-5FC2CE194CBB}"/>
              </a:ext>
            </a:extLst>
          </p:cNvPr>
          <p:cNvSpPr txBox="1"/>
          <p:nvPr/>
        </p:nvSpPr>
        <p:spPr>
          <a:xfrm>
            <a:off x="7177176" y="1792224"/>
            <a:ext cx="4307527" cy="4517136"/>
          </a:xfrm>
          <a:prstGeom prst="rect">
            <a:avLst/>
          </a:prstGeom>
        </p:spPr>
        <p:txBody>
          <a:bodyPr vert="horz" lIns="91440" tIns="45720" rIns="91440" bIns="45720" rtlCol="0" anchor="t">
            <a:normAutofit/>
          </a:bodyPr>
          <a:lstStyle/>
          <a:p>
            <a:pPr>
              <a:lnSpc>
                <a:spcPct val="110000"/>
              </a:lnSpc>
              <a:spcAft>
                <a:spcPts val="600"/>
              </a:spcAft>
            </a:pPr>
            <a:r>
              <a:rPr lang="en-US" sz="1300" dirty="0">
                <a:effectLst/>
              </a:rPr>
              <a:t>The detection of fraudulent activities in financial transactions is a critical area of focus in modern banking and finance. This project explored the application of machine learning algorithms to identify anomalous transactions and distinguish between legitimate and fraudulent activities. By analyzing transactional data and implementing predictive models, we have demonstrated the potential of machine learning to enhance security and minimize financial losses for institutions and customers alike. In conclusion, machine learning represents a transformative approach to combating financial fraud, offering significant improvements over traditional methods. However, its effectiveness depends on a combination of technological innovation, ethical considerations, and ongoing vigilance. By leveraging these tools responsibly, financial institutions can build a safer and more resilient financial ecosystem.</a:t>
            </a:r>
          </a:p>
          <a:p>
            <a:pPr indent="-228600">
              <a:lnSpc>
                <a:spcPct val="110000"/>
              </a:lnSpc>
              <a:spcAft>
                <a:spcPts val="600"/>
              </a:spcAft>
              <a:buFont typeface="Arial" panose="020B0604020202020204" pitchFamily="34" charset="0"/>
              <a:buChar char="•"/>
            </a:pPr>
            <a:endParaRPr lang="en-US" sz="1300" dirty="0">
              <a:effectLst/>
            </a:endParaRPr>
          </a:p>
        </p:txBody>
      </p:sp>
      <p:pic>
        <p:nvPicPr>
          <p:cNvPr id="3076" name="Picture 4">
            <a:extLst>
              <a:ext uri="{FF2B5EF4-FFF2-40B4-BE49-F238E27FC236}">
                <a16:creationId xmlns:a16="http://schemas.microsoft.com/office/drawing/2014/main" id="{9975C025-B41D-DADF-AB9B-381529EE77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1941" y="1792223"/>
            <a:ext cx="6053084" cy="4539813"/>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a:extLst>
              <a:ext uri="{FF2B5EF4-FFF2-40B4-BE49-F238E27FC236}">
                <a16:creationId xmlns:a16="http://schemas.microsoft.com/office/drawing/2014/main" id="{D9FCC0AE-C799-BE08-5296-DCB42EB39B7F}"/>
              </a:ext>
            </a:extLst>
          </p:cNvPr>
          <p:cNvSpPr>
            <a:spLocks noChangeAspect="1" noChangeArrowheads="1"/>
          </p:cNvSpPr>
          <p:nvPr/>
        </p:nvSpPr>
        <p:spPr bwMode="auto">
          <a:xfrm>
            <a:off x="8023123" y="334599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KZ"/>
          </a:p>
        </p:txBody>
      </p:sp>
    </p:spTree>
    <p:extLst>
      <p:ext uri="{BB962C8B-B14F-4D97-AF65-F5344CB8AC3E}">
        <p14:creationId xmlns:p14="http://schemas.microsoft.com/office/powerpoint/2010/main" val="2107480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79A008B6-FCF1-F8E2-1EF1-EF310E8AF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4105" name="Rectangle 4104">
            <a:extLst>
              <a:ext uri="{FF2B5EF4-FFF2-40B4-BE49-F238E27FC236}">
                <a16:creationId xmlns:a16="http://schemas.microsoft.com/office/drawing/2014/main" id="{ADE76C0F-9C90-A83B-79C8-FD4794C11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098" name="Picture 2">
            <a:extLst>
              <a:ext uri="{FF2B5EF4-FFF2-40B4-BE49-F238E27FC236}">
                <a16:creationId xmlns:a16="http://schemas.microsoft.com/office/drawing/2014/main" id="{5CED2C8B-CED3-927C-EA96-761A0F6D3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19324"/>
          <a:stretch/>
        </p:blipFill>
        <p:spPr bwMode="auto">
          <a:xfrm>
            <a:off x="2403231" y="412049"/>
            <a:ext cx="7385539" cy="60339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F0999B-FAC8-8B6E-6EF4-81C09D12ABE1}"/>
              </a:ext>
            </a:extLst>
          </p:cNvPr>
          <p:cNvSpPr txBox="1"/>
          <p:nvPr/>
        </p:nvSpPr>
        <p:spPr>
          <a:xfrm>
            <a:off x="4148726" y="734826"/>
            <a:ext cx="5315578" cy="523220"/>
          </a:xfrm>
          <a:prstGeom prst="rect">
            <a:avLst/>
          </a:prstGeom>
          <a:noFill/>
        </p:spPr>
        <p:txBody>
          <a:bodyPr wrap="square" rtlCol="0">
            <a:spAutoFit/>
          </a:bodyPr>
          <a:lstStyle/>
          <a:p>
            <a:r>
              <a:rPr lang="en-US" sz="2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Thanks for attention</a:t>
            </a:r>
            <a:endParaRPr lang="ru-KZ" sz="2800" dirty="0">
              <a:solidFill>
                <a:schemeClr val="bg1"/>
              </a:solidFill>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8250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DB7CEAD-2C5A-9C06-A3E3-0A4EF5816914}"/>
              </a:ext>
            </a:extLst>
          </p:cNvPr>
          <p:cNvSpPr txBox="1"/>
          <p:nvPr/>
        </p:nvSpPr>
        <p:spPr>
          <a:xfrm>
            <a:off x="1044183" y="1500002"/>
            <a:ext cx="4621553" cy="1360728"/>
          </a:xfrm>
          <a:prstGeom prst="rect">
            <a:avLst/>
          </a:prstGeom>
        </p:spPr>
        <p:txBody>
          <a:bodyPr vert="horz" lIns="91440" tIns="45720" rIns="91440" bIns="45720" rtlCol="0" anchor="b">
            <a:normAutofit/>
          </a:bodyPr>
          <a:lstStyle/>
          <a:p>
            <a:pPr indent="450215">
              <a:lnSpc>
                <a:spcPct val="90000"/>
              </a:lnSpc>
              <a:spcBef>
                <a:spcPct val="0"/>
              </a:spcBef>
              <a:spcAft>
                <a:spcPts val="600"/>
              </a:spcAft>
            </a:pPr>
            <a:r>
              <a:rPr lang="en-US" sz="3600" b="1" kern="1200" dirty="0">
                <a:solidFill>
                  <a:schemeClr val="tx1"/>
                </a:solidFill>
                <a:effectLst/>
                <a:latin typeface="+mj-lt"/>
                <a:ea typeface="+mj-ea"/>
                <a:cs typeface="+mj-cs"/>
              </a:rPr>
              <a:t>Dataset and Preprocessing</a:t>
            </a:r>
          </a:p>
        </p:txBody>
      </p:sp>
      <p:sp>
        <p:nvSpPr>
          <p:cNvPr id="5" name="TextBox 4">
            <a:extLst>
              <a:ext uri="{FF2B5EF4-FFF2-40B4-BE49-F238E27FC236}">
                <a16:creationId xmlns:a16="http://schemas.microsoft.com/office/drawing/2014/main" id="{C6B2E5D3-3834-2D66-307A-375828F98B64}"/>
              </a:ext>
            </a:extLst>
          </p:cNvPr>
          <p:cNvSpPr txBox="1"/>
          <p:nvPr/>
        </p:nvSpPr>
        <p:spPr>
          <a:xfrm>
            <a:off x="6953157" y="1564494"/>
            <a:ext cx="4621553" cy="3159018"/>
          </a:xfrm>
          <a:prstGeom prst="rect">
            <a:avLst/>
          </a:prstGeom>
        </p:spPr>
        <p:txBody>
          <a:bodyPr vert="horz" lIns="91440" tIns="45720" rIns="91440" bIns="45720" rtlCol="0">
            <a:normAutofit/>
          </a:bodyPr>
          <a:lstStyle/>
          <a:p>
            <a:pPr>
              <a:lnSpc>
                <a:spcPct val="120000"/>
              </a:lnSpc>
              <a:spcAft>
                <a:spcPts val="600"/>
              </a:spcAft>
            </a:pPr>
            <a:r>
              <a:rPr lang="en-US" dirty="0">
                <a:effectLst/>
              </a:rPr>
              <a:t>The dataset used in this project is the "Synthetic Financial Datasets for Fraud Detection" available on Kaggle. It simulates mobile money transactions and incorporates malicious behaviors for testing fraud detection methods.</a:t>
            </a:r>
            <a:endParaRPr lang="en-US" dirty="0"/>
          </a:p>
        </p:txBody>
      </p:sp>
      <p:pic>
        <p:nvPicPr>
          <p:cNvPr id="6" name="Рисунок 5">
            <a:extLst>
              <a:ext uri="{FF2B5EF4-FFF2-40B4-BE49-F238E27FC236}">
                <a16:creationId xmlns:a16="http://schemas.microsoft.com/office/drawing/2014/main" id="{C8D8D423-93E4-9528-6254-8A9EA9624303}"/>
              </a:ext>
            </a:extLst>
          </p:cNvPr>
          <p:cNvPicPr>
            <a:picLocks noChangeAspect="1"/>
          </p:cNvPicPr>
          <p:nvPr/>
        </p:nvPicPr>
        <p:blipFill>
          <a:blip r:embed="rId2"/>
          <a:stretch>
            <a:fillRect/>
          </a:stretch>
        </p:blipFill>
        <p:spPr>
          <a:xfrm>
            <a:off x="9429" y="4147380"/>
            <a:ext cx="12182571" cy="2710620"/>
          </a:xfrm>
          <a:prstGeom prst="rect">
            <a:avLst/>
          </a:prstGeom>
        </p:spPr>
      </p:pic>
    </p:spTree>
    <p:extLst>
      <p:ext uri="{BB962C8B-B14F-4D97-AF65-F5344CB8AC3E}">
        <p14:creationId xmlns:p14="http://schemas.microsoft.com/office/powerpoint/2010/main" val="3441402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7A642772-2521-3FAB-B405-4D946823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189636-4F52-F983-5145-792CAECC9D1B}"/>
              </a:ext>
            </a:extLst>
          </p:cNvPr>
          <p:cNvSpPr txBox="1"/>
          <p:nvPr/>
        </p:nvSpPr>
        <p:spPr>
          <a:xfrm>
            <a:off x="8208747" y="2236865"/>
            <a:ext cx="3983253" cy="1558388"/>
          </a:xfrm>
          <a:prstGeom prst="rect">
            <a:avLst/>
          </a:prstGeom>
        </p:spPr>
        <p:txBody>
          <a:bodyPr vert="horz" lIns="91440" tIns="45720" rIns="91440" bIns="45720" rtlCol="0" anchor="b">
            <a:normAutofit/>
          </a:bodyPr>
          <a:lstStyle/>
          <a:p>
            <a:pPr marL="742950" lvl="1" indent="-285750">
              <a:lnSpc>
                <a:spcPct val="90000"/>
              </a:lnSpc>
              <a:spcBef>
                <a:spcPct val="0"/>
              </a:spcBef>
              <a:spcAft>
                <a:spcPts val="400"/>
              </a:spcAft>
            </a:pPr>
            <a:r>
              <a:rPr lang="en-US" sz="4000" b="1" dirty="0">
                <a:effectLst/>
                <a:latin typeface="+mj-lt"/>
                <a:ea typeface="+mj-ea"/>
                <a:cs typeface="+mj-cs"/>
              </a:rPr>
              <a:t>Data Description </a:t>
            </a:r>
          </a:p>
        </p:txBody>
      </p:sp>
      <p:graphicFrame>
        <p:nvGraphicFramePr>
          <p:cNvPr id="4" name="Таблица 3">
            <a:extLst>
              <a:ext uri="{FF2B5EF4-FFF2-40B4-BE49-F238E27FC236}">
                <a16:creationId xmlns:a16="http://schemas.microsoft.com/office/drawing/2014/main" id="{262526BD-07DB-BBA2-D63D-D1958D38826E}"/>
              </a:ext>
            </a:extLst>
          </p:cNvPr>
          <p:cNvGraphicFramePr>
            <a:graphicFrameLocks noGrp="1"/>
          </p:cNvGraphicFramePr>
          <p:nvPr>
            <p:extLst>
              <p:ext uri="{D42A27DB-BD31-4B8C-83A1-F6EECF244321}">
                <p14:modId xmlns:p14="http://schemas.microsoft.com/office/powerpoint/2010/main" val="1801929877"/>
              </p:ext>
            </p:extLst>
          </p:nvPr>
        </p:nvGraphicFramePr>
        <p:xfrm>
          <a:off x="510073" y="750192"/>
          <a:ext cx="7365844" cy="5357621"/>
        </p:xfrm>
        <a:graphic>
          <a:graphicData uri="http://schemas.openxmlformats.org/drawingml/2006/table">
            <a:tbl>
              <a:tblPr firstRow="1" firstCol="1" bandRow="1"/>
              <a:tblGrid>
                <a:gridCol w="2354917">
                  <a:extLst>
                    <a:ext uri="{9D8B030D-6E8A-4147-A177-3AD203B41FA5}">
                      <a16:colId xmlns:a16="http://schemas.microsoft.com/office/drawing/2014/main" val="1626499029"/>
                    </a:ext>
                  </a:extLst>
                </a:gridCol>
                <a:gridCol w="5010927">
                  <a:extLst>
                    <a:ext uri="{9D8B030D-6E8A-4147-A177-3AD203B41FA5}">
                      <a16:colId xmlns:a16="http://schemas.microsoft.com/office/drawing/2014/main" val="1490451679"/>
                    </a:ext>
                  </a:extLst>
                </a:gridCol>
              </a:tblGrid>
              <a:tr h="282088">
                <a:tc>
                  <a:txBody>
                    <a:bodyPr/>
                    <a:lstStyle/>
                    <a:p>
                      <a:pPr indent="448056" algn="just" fontAlgn="t">
                        <a:lnSpc>
                          <a:spcPct val="150000"/>
                        </a:lnSpc>
                        <a:spcAft>
                          <a:spcPts val="600"/>
                        </a:spcAft>
                      </a:pPr>
                      <a:r>
                        <a:rPr lang="en-US" sz="1100" b="1" i="0" u="none" strike="noStrike" kern="100">
                          <a:effectLst/>
                          <a:latin typeface="Times New Roman" panose="02020603050405020304" pitchFamily="18" charset="0"/>
                          <a:ea typeface="Aptos" panose="020B0004020202020204" pitchFamily="34" charset="0"/>
                          <a:cs typeface="Times New Roman" panose="02020603050405020304" pitchFamily="18" charset="0"/>
                        </a:rPr>
                        <a:t>Name of the variable</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448056" algn="just" fontAlgn="t">
                        <a:lnSpc>
                          <a:spcPct val="150000"/>
                        </a:lnSpc>
                        <a:spcAft>
                          <a:spcPts val="600"/>
                        </a:spcAft>
                      </a:pPr>
                      <a:r>
                        <a:rPr lang="en-US" sz="1100" b="1" i="0" u="none" strike="noStrike" kern="100">
                          <a:effectLst/>
                          <a:latin typeface="Times New Roman" panose="02020603050405020304" pitchFamily="18" charset="0"/>
                          <a:ea typeface="Aptos" panose="020B0004020202020204" pitchFamily="34" charset="0"/>
                          <a:cs typeface="Times New Roman" panose="02020603050405020304" pitchFamily="18" charset="0"/>
                        </a:rPr>
                        <a:t>Description</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6395927"/>
                  </a:ext>
                </a:extLst>
              </a:tr>
              <a:tr h="528659">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step </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maps a unit of time in the real world. In this case 1 step is 1 hour of time. Total steps 744 (30 days simulation).</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143612"/>
                  </a:ext>
                </a:extLst>
              </a:tr>
              <a:tr h="282088">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type</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CASH-IN, CASH-OUT, DEBIT, PAYMENT and TRANSFER.</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3229421"/>
                  </a:ext>
                </a:extLst>
              </a:tr>
              <a:tr h="282088">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amount</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amount of transaction  in local currency.</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3770176"/>
                  </a:ext>
                </a:extLst>
              </a:tr>
              <a:tr h="282088">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nameOrig</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customer who started the transaction.</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7222884"/>
                  </a:ext>
                </a:extLst>
              </a:tr>
              <a:tr h="282088">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oldbalanceOrg </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initial balance before the transaction.</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8204631"/>
                  </a:ext>
                </a:extLst>
              </a:tr>
              <a:tr h="282088">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newbalanceOrig</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new balance after the transaction.</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5591485"/>
                  </a:ext>
                </a:extLst>
              </a:tr>
              <a:tr h="282088">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nameDest </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customer who is the recipient of the transaction.</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465466"/>
                  </a:ext>
                </a:extLst>
              </a:tr>
              <a:tr h="528659">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oldbalanceDest </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initial balance recipient before the transaction. Note that there is not information for customers that start with M (Merchants).</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4903400"/>
                  </a:ext>
                </a:extLst>
              </a:tr>
              <a:tr h="528659">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newbalanceDest </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new balance recipient after the transaction. Note that there is not information for customers that start with M (Merchants).</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2372494"/>
                  </a:ext>
                </a:extLst>
              </a:tr>
              <a:tr h="1021799">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isFraud</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This is the transactions made by the fraudulent agents inside the simulation. In this specific dataset the fraudulent behavior of the agents aims to profit by taking control or customers accounts and try to empty the funds by transferring to another account and then cashing out of the system.</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5728339"/>
                  </a:ext>
                </a:extLst>
              </a:tr>
              <a:tr h="775229">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isFlaggedFraud</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fontAlgn="t">
                        <a:lnSpc>
                          <a:spcPct val="150000"/>
                        </a:lnSpc>
                        <a:spcAft>
                          <a:spcPts val="600"/>
                        </a:spcAft>
                      </a:pPr>
                      <a:r>
                        <a:rPr lang="en-US" sz="1100" b="0" i="0" u="none" strike="noStrike" kern="100">
                          <a:effectLst/>
                          <a:latin typeface="Times New Roman" panose="02020603050405020304" pitchFamily="18" charset="0"/>
                          <a:ea typeface="Aptos" panose="020B0004020202020204" pitchFamily="34" charset="0"/>
                          <a:cs typeface="Times New Roman" panose="02020603050405020304" pitchFamily="18" charset="0"/>
                        </a:rPr>
                        <a:t>The business model aims to control massive transfers from one account to another and flags illegal attempts. An illegal attempt in this dataset is an attempt to transfer more than 200.000 in a single transaction.</a:t>
                      </a:r>
                      <a:endParaRPr lang="en-US" sz="1400" b="0" i="0" u="none" strike="noStrike">
                        <a:effectLst/>
                        <a:latin typeface="Arial" panose="020B0604020202020204" pitchFamily="34" charset="0"/>
                      </a:endParaRPr>
                    </a:p>
                  </a:txBody>
                  <a:tcPr marL="52836" marR="52836" marT="73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281130"/>
                  </a:ext>
                </a:extLst>
              </a:tr>
            </a:tbl>
          </a:graphicData>
        </a:graphic>
      </p:graphicFrame>
    </p:spTree>
    <p:extLst>
      <p:ext uri="{BB962C8B-B14F-4D97-AF65-F5344CB8AC3E}">
        <p14:creationId xmlns:p14="http://schemas.microsoft.com/office/powerpoint/2010/main" val="248239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62B0A56-4F29-6261-5ADB-93908A12E8CF}"/>
              </a:ext>
            </a:extLst>
          </p:cNvPr>
          <p:cNvSpPr txBox="1"/>
          <p:nvPr/>
        </p:nvSpPr>
        <p:spPr>
          <a:xfrm>
            <a:off x="625490" y="1361293"/>
            <a:ext cx="4779572" cy="206770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b="1" kern="1200" dirty="0">
                <a:solidFill>
                  <a:schemeClr val="tx1"/>
                </a:solidFill>
                <a:effectLst/>
                <a:latin typeface="+mj-lt"/>
                <a:ea typeface="+mj-ea"/>
                <a:cs typeface="+mj-cs"/>
              </a:rPr>
              <a:t>The result of renaming</a:t>
            </a:r>
            <a:endParaRPr lang="en-US" sz="3600" b="1"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2147F4A9-CAD5-A915-FE18-CC814049F37D}"/>
              </a:ext>
            </a:extLst>
          </p:cNvPr>
          <p:cNvSpPr txBox="1"/>
          <p:nvPr/>
        </p:nvSpPr>
        <p:spPr>
          <a:xfrm>
            <a:off x="6096000" y="1361293"/>
            <a:ext cx="5546770" cy="5760721"/>
          </a:xfrm>
          <a:prstGeom prst="rect">
            <a:avLst/>
          </a:prstGeom>
        </p:spPr>
        <p:txBody>
          <a:bodyPr vert="horz" lIns="91440" tIns="45720" rIns="91440" bIns="45720" rtlCol="0" anchor="t">
            <a:normAutofit/>
          </a:bodyPr>
          <a:lstStyle/>
          <a:p>
            <a:pPr indent="-228600">
              <a:lnSpc>
                <a:spcPct val="120000"/>
              </a:lnSpc>
              <a:spcAft>
                <a:spcPts val="600"/>
              </a:spcAft>
              <a:buFont typeface="Arial" panose="020B0604020202020204" pitchFamily="34" charset="0"/>
              <a:buChar char="•"/>
            </a:pPr>
            <a:r>
              <a:rPr lang="en-US" dirty="0">
                <a:effectLst/>
              </a:rPr>
              <a:t>Data preprocessing was then initiated. Some column names were incorrect, so they were renamed using the .rename method for consistency and clarity.  </a:t>
            </a:r>
          </a:p>
        </p:txBody>
      </p:sp>
      <p:pic>
        <p:nvPicPr>
          <p:cNvPr id="4" name="Рисунок 3" descr="Изображение выглядит как текст, Шрифт, число, снимок экрана&#10;&#10;Автоматически созданное описание">
            <a:extLst>
              <a:ext uri="{FF2B5EF4-FFF2-40B4-BE49-F238E27FC236}">
                <a16:creationId xmlns:a16="http://schemas.microsoft.com/office/drawing/2014/main" id="{3E23A322-74EE-3B4B-9C51-45E62CC1714F}"/>
              </a:ext>
            </a:extLst>
          </p:cNvPr>
          <p:cNvPicPr>
            <a:picLocks noChangeAspect="1"/>
          </p:cNvPicPr>
          <p:nvPr/>
        </p:nvPicPr>
        <p:blipFill>
          <a:blip r:embed="rId2"/>
          <a:stretch>
            <a:fillRect/>
          </a:stretch>
        </p:blipFill>
        <p:spPr>
          <a:xfrm>
            <a:off x="6797" y="4241656"/>
            <a:ext cx="12185203" cy="2406577"/>
          </a:xfrm>
          <a:prstGeom prst="rect">
            <a:avLst/>
          </a:prstGeom>
        </p:spPr>
      </p:pic>
    </p:spTree>
    <p:extLst>
      <p:ext uri="{BB962C8B-B14F-4D97-AF65-F5344CB8AC3E}">
        <p14:creationId xmlns:p14="http://schemas.microsoft.com/office/powerpoint/2010/main" val="8520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660386-4819-EAF5-38BA-D864AEA388DD}"/>
              </a:ext>
            </a:extLst>
          </p:cNvPr>
          <p:cNvSpPr txBox="1"/>
          <p:nvPr/>
        </p:nvSpPr>
        <p:spPr>
          <a:xfrm>
            <a:off x="668220" y="1640020"/>
            <a:ext cx="4779572" cy="2067705"/>
          </a:xfrm>
          <a:prstGeom prst="rect">
            <a:avLst/>
          </a:prstGeom>
        </p:spPr>
        <p:txBody>
          <a:bodyPr vert="horz" lIns="91440" tIns="45720" rIns="91440" bIns="45720" rtlCol="0" anchor="t">
            <a:normAutofit/>
          </a:bodyPr>
          <a:lstStyle/>
          <a:p>
            <a:pPr indent="450215">
              <a:lnSpc>
                <a:spcPct val="90000"/>
              </a:lnSpc>
              <a:spcBef>
                <a:spcPct val="0"/>
              </a:spcBef>
              <a:spcAft>
                <a:spcPts val="600"/>
              </a:spcAft>
            </a:pPr>
            <a:r>
              <a:rPr lang="en-US" sz="3600" b="1" kern="1200" dirty="0">
                <a:solidFill>
                  <a:schemeClr val="tx1"/>
                </a:solidFill>
                <a:effectLst/>
                <a:latin typeface="+mj-lt"/>
                <a:ea typeface="+mj-ea"/>
                <a:cs typeface="+mj-cs"/>
              </a:rPr>
              <a:t>Describe the data.</a:t>
            </a:r>
          </a:p>
        </p:txBody>
      </p:sp>
      <p:sp>
        <p:nvSpPr>
          <p:cNvPr id="3" name="TextBox 2">
            <a:extLst>
              <a:ext uri="{FF2B5EF4-FFF2-40B4-BE49-F238E27FC236}">
                <a16:creationId xmlns:a16="http://schemas.microsoft.com/office/drawing/2014/main" id="{F1003EBE-0CB5-8A53-9AC2-3A76C596C15E}"/>
              </a:ext>
            </a:extLst>
          </p:cNvPr>
          <p:cNvSpPr txBox="1"/>
          <p:nvPr/>
        </p:nvSpPr>
        <p:spPr>
          <a:xfrm>
            <a:off x="6030551" y="548638"/>
            <a:ext cx="5546770" cy="5760721"/>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1400">
                <a:effectLst/>
              </a:rPr>
              <a:t>Before analysis, it is critical to examine the summary statistics of the dataset’s numeric variables. Key metrics like the mean, standard deviation, and the range of values at different percentiles provide insights into their distribution. Below is a brief explanation of the metrics:</a:t>
            </a:r>
          </a:p>
          <a:p>
            <a:pPr marL="342900" lvl="0" indent="-228600">
              <a:lnSpc>
                <a:spcPct val="110000"/>
              </a:lnSpc>
              <a:spcAft>
                <a:spcPts val="600"/>
              </a:spcAft>
              <a:buSzPts val="1000"/>
              <a:buFont typeface="Arial" panose="020B0604020202020204" pitchFamily="34" charset="0"/>
              <a:buChar char="•"/>
              <a:tabLst>
                <a:tab pos="685800" algn="l"/>
              </a:tabLst>
            </a:pPr>
            <a:r>
              <a:rPr lang="en-US" sz="1400">
                <a:effectLst/>
              </a:rPr>
              <a:t>Count: The total number of non-missing entries for a variable.</a:t>
            </a:r>
          </a:p>
          <a:p>
            <a:pPr marL="342900" lvl="0" indent="-228600">
              <a:lnSpc>
                <a:spcPct val="110000"/>
              </a:lnSpc>
              <a:spcAft>
                <a:spcPts val="600"/>
              </a:spcAft>
              <a:buSzPts val="1000"/>
              <a:buFont typeface="Arial" panose="020B0604020202020204" pitchFamily="34" charset="0"/>
              <a:buChar char="•"/>
              <a:tabLst>
                <a:tab pos="685800" algn="l"/>
              </a:tabLst>
            </a:pPr>
            <a:r>
              <a:rPr lang="en-US" sz="1400">
                <a:effectLst/>
              </a:rPr>
              <a:t>Mean: The average value of a variable, calculated by summing all entries and dividing by their count.</a:t>
            </a:r>
          </a:p>
          <a:p>
            <a:pPr marL="342900" lvl="0" indent="-228600">
              <a:lnSpc>
                <a:spcPct val="110000"/>
              </a:lnSpc>
              <a:spcAft>
                <a:spcPts val="600"/>
              </a:spcAft>
              <a:buSzPts val="1000"/>
              <a:buFont typeface="Arial" panose="020B0604020202020204" pitchFamily="34" charset="0"/>
              <a:buChar char="•"/>
              <a:tabLst>
                <a:tab pos="685800" algn="l"/>
              </a:tabLst>
            </a:pPr>
            <a:r>
              <a:rPr lang="en-US" sz="1400">
                <a:effectLst/>
              </a:rPr>
              <a:t>Standard Deviation (std): Reflects the variability of the data points around the mean. A larger value indicates more significant variation.</a:t>
            </a:r>
          </a:p>
          <a:p>
            <a:pPr marL="342900" lvl="0" indent="-228600">
              <a:lnSpc>
                <a:spcPct val="110000"/>
              </a:lnSpc>
              <a:spcAft>
                <a:spcPts val="600"/>
              </a:spcAft>
              <a:buSzPts val="1000"/>
              <a:buFont typeface="Arial" panose="020B0604020202020204" pitchFamily="34" charset="0"/>
              <a:buChar char="•"/>
              <a:tabLst>
                <a:tab pos="685800" algn="l"/>
              </a:tabLst>
            </a:pPr>
            <a:r>
              <a:rPr lang="en-US" sz="1400">
                <a:effectLst/>
              </a:rPr>
              <a:t>Min: The smallest value observed in the dataset for the variable.</a:t>
            </a:r>
          </a:p>
          <a:p>
            <a:pPr marL="342900" lvl="0" indent="-228600">
              <a:lnSpc>
                <a:spcPct val="110000"/>
              </a:lnSpc>
              <a:spcAft>
                <a:spcPts val="600"/>
              </a:spcAft>
              <a:buSzPts val="1000"/>
              <a:buFont typeface="Arial" panose="020B0604020202020204" pitchFamily="34" charset="0"/>
              <a:buChar char="•"/>
              <a:tabLst>
                <a:tab pos="685800" algn="l"/>
              </a:tabLst>
            </a:pPr>
            <a:r>
              <a:rPr lang="en-US" sz="1400">
                <a:effectLst/>
              </a:rPr>
              <a:t>25% (First Quartile): The value below which 25% of the data points lie.</a:t>
            </a:r>
          </a:p>
          <a:p>
            <a:pPr marL="342900" lvl="0" indent="-228600">
              <a:lnSpc>
                <a:spcPct val="110000"/>
              </a:lnSpc>
              <a:spcAft>
                <a:spcPts val="600"/>
              </a:spcAft>
              <a:buSzPts val="1000"/>
              <a:buFont typeface="Arial" panose="020B0604020202020204" pitchFamily="34" charset="0"/>
              <a:buChar char="•"/>
              <a:tabLst>
                <a:tab pos="685800" algn="l"/>
              </a:tabLst>
            </a:pPr>
            <a:r>
              <a:rPr lang="en-US" sz="1400">
                <a:effectLst/>
              </a:rPr>
              <a:t>50% (Median): The midpoint value, with 50% of data points above and below it.</a:t>
            </a:r>
          </a:p>
          <a:p>
            <a:pPr marL="342900" lvl="0" indent="-228600">
              <a:lnSpc>
                <a:spcPct val="110000"/>
              </a:lnSpc>
              <a:spcAft>
                <a:spcPts val="600"/>
              </a:spcAft>
              <a:buSzPts val="1000"/>
              <a:buFont typeface="Arial" panose="020B0604020202020204" pitchFamily="34" charset="0"/>
              <a:buChar char="•"/>
              <a:tabLst>
                <a:tab pos="685800" algn="l"/>
              </a:tabLst>
            </a:pPr>
            <a:r>
              <a:rPr lang="en-US" sz="1400">
                <a:effectLst/>
              </a:rPr>
              <a:t>75% (Third Quartile): The value below which 75% of the data points lie.</a:t>
            </a:r>
          </a:p>
          <a:p>
            <a:pPr marL="342900" lvl="0" indent="-228600">
              <a:lnSpc>
                <a:spcPct val="110000"/>
              </a:lnSpc>
              <a:spcAft>
                <a:spcPts val="600"/>
              </a:spcAft>
              <a:buSzPts val="1000"/>
              <a:buFont typeface="Arial" panose="020B0604020202020204" pitchFamily="34" charset="0"/>
              <a:buChar char="•"/>
              <a:tabLst>
                <a:tab pos="685800" algn="l"/>
              </a:tabLst>
            </a:pPr>
            <a:r>
              <a:rPr lang="en-US" sz="1400">
                <a:effectLst/>
              </a:rPr>
              <a:t>Max: The largest value observed in the dataset.</a:t>
            </a:r>
            <a:endParaRPr lang="en-US" sz="1400" dirty="0">
              <a:effectLst/>
            </a:endParaRPr>
          </a:p>
        </p:txBody>
      </p:sp>
      <p:pic>
        <p:nvPicPr>
          <p:cNvPr id="4" name="Рисунок 3">
            <a:extLst>
              <a:ext uri="{FF2B5EF4-FFF2-40B4-BE49-F238E27FC236}">
                <a16:creationId xmlns:a16="http://schemas.microsoft.com/office/drawing/2014/main" id="{8F75D915-6DD3-1128-C436-A6BF1B1E8001}"/>
              </a:ext>
            </a:extLst>
          </p:cNvPr>
          <p:cNvPicPr>
            <a:picLocks noChangeAspect="1"/>
          </p:cNvPicPr>
          <p:nvPr/>
        </p:nvPicPr>
        <p:blipFill>
          <a:blip r:embed="rId2"/>
          <a:stretch>
            <a:fillRect/>
          </a:stretch>
        </p:blipFill>
        <p:spPr>
          <a:xfrm>
            <a:off x="237151" y="2893320"/>
            <a:ext cx="5956342" cy="1935811"/>
          </a:xfrm>
          <a:prstGeom prst="rect">
            <a:avLst/>
          </a:prstGeom>
        </p:spPr>
      </p:pic>
    </p:spTree>
    <p:extLst>
      <p:ext uri="{BB962C8B-B14F-4D97-AF65-F5344CB8AC3E}">
        <p14:creationId xmlns:p14="http://schemas.microsoft.com/office/powerpoint/2010/main" val="254090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E885E90-8157-4C43-5224-DA859D5F0D4C}"/>
              </a:ext>
            </a:extLst>
          </p:cNvPr>
          <p:cNvSpPr txBox="1"/>
          <p:nvPr/>
        </p:nvSpPr>
        <p:spPr>
          <a:xfrm>
            <a:off x="612648" y="1114923"/>
            <a:ext cx="4621553" cy="1360728"/>
          </a:xfrm>
          <a:prstGeom prst="rect">
            <a:avLst/>
          </a:prstGeom>
        </p:spPr>
        <p:txBody>
          <a:bodyPr vert="horz" lIns="91440" tIns="45720" rIns="91440" bIns="45720" rtlCol="0" anchor="b">
            <a:normAutofit/>
          </a:bodyPr>
          <a:lstStyle/>
          <a:p>
            <a:pPr indent="450215">
              <a:lnSpc>
                <a:spcPct val="90000"/>
              </a:lnSpc>
              <a:spcBef>
                <a:spcPct val="0"/>
              </a:spcBef>
              <a:spcAft>
                <a:spcPts val="600"/>
              </a:spcAft>
            </a:pPr>
            <a:r>
              <a:rPr lang="en-US" sz="2800" b="1" kern="1200">
                <a:solidFill>
                  <a:schemeClr val="tx1"/>
                </a:solidFill>
                <a:effectLst/>
                <a:latin typeface="+mj-lt"/>
                <a:ea typeface="+mj-ea"/>
                <a:cs typeface="+mj-cs"/>
              </a:rPr>
              <a:t>Visualization of Fraud and Normal Transaction.</a:t>
            </a:r>
          </a:p>
        </p:txBody>
      </p:sp>
      <p:sp>
        <p:nvSpPr>
          <p:cNvPr id="6" name="TextBox 5">
            <a:extLst>
              <a:ext uri="{FF2B5EF4-FFF2-40B4-BE49-F238E27FC236}">
                <a16:creationId xmlns:a16="http://schemas.microsoft.com/office/drawing/2014/main" id="{B28B46B6-9A2A-4D21-CBA0-1A3FD1B1920E}"/>
              </a:ext>
            </a:extLst>
          </p:cNvPr>
          <p:cNvSpPr txBox="1"/>
          <p:nvPr/>
        </p:nvSpPr>
        <p:spPr>
          <a:xfrm>
            <a:off x="612648" y="2584058"/>
            <a:ext cx="4621553" cy="3159018"/>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1500" dirty="0">
                <a:effectLst/>
              </a:rPr>
              <a:t>The dataset shows a significant class imbalance, with fraudulent transactions accounting for only 0.13% of the total (8,213 instances). This imbalance is critical as it implies that non-fraudulent transactions dominate the data. If a machine learning model is trained on such skewed data, it could disproportionately focus on normal transactions, potentially leading to biased results. Addressing this imbalance is essential to build a robust model capable of accurately detecting fraud.</a:t>
            </a:r>
          </a:p>
        </p:txBody>
      </p:sp>
      <p:pic>
        <p:nvPicPr>
          <p:cNvPr id="2" name="Рисунок 1">
            <a:extLst>
              <a:ext uri="{FF2B5EF4-FFF2-40B4-BE49-F238E27FC236}">
                <a16:creationId xmlns:a16="http://schemas.microsoft.com/office/drawing/2014/main" id="{CFE50435-AF69-E578-01E6-ABD322F9FB8D}"/>
              </a:ext>
            </a:extLst>
          </p:cNvPr>
          <p:cNvPicPr>
            <a:picLocks noChangeAspect="1"/>
          </p:cNvPicPr>
          <p:nvPr/>
        </p:nvPicPr>
        <p:blipFill>
          <a:blip r:embed="rId2"/>
          <a:stretch>
            <a:fillRect/>
          </a:stretch>
        </p:blipFill>
        <p:spPr>
          <a:xfrm>
            <a:off x="5947782" y="1114923"/>
            <a:ext cx="5324737" cy="4628153"/>
          </a:xfrm>
          <a:prstGeom prst="rect">
            <a:avLst/>
          </a:prstGeom>
        </p:spPr>
      </p:pic>
    </p:spTree>
    <p:extLst>
      <p:ext uri="{BB962C8B-B14F-4D97-AF65-F5344CB8AC3E}">
        <p14:creationId xmlns:p14="http://schemas.microsoft.com/office/powerpoint/2010/main" val="316517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7B467C5-BBCF-7D71-4CAE-C107F052C3F4}"/>
              </a:ext>
            </a:extLst>
          </p:cNvPr>
          <p:cNvSpPr txBox="1"/>
          <p:nvPr/>
        </p:nvSpPr>
        <p:spPr>
          <a:xfrm>
            <a:off x="612648" y="1114923"/>
            <a:ext cx="4621553" cy="1360728"/>
          </a:xfrm>
          <a:prstGeom prst="rect">
            <a:avLst/>
          </a:prstGeom>
        </p:spPr>
        <p:txBody>
          <a:bodyPr vert="horz" lIns="91440" tIns="45720" rIns="91440" bIns="45720" rtlCol="0" anchor="b">
            <a:normAutofit/>
          </a:bodyPr>
          <a:lstStyle/>
          <a:p>
            <a:pPr indent="450215">
              <a:lnSpc>
                <a:spcPct val="90000"/>
              </a:lnSpc>
              <a:spcBef>
                <a:spcPct val="0"/>
              </a:spcBef>
              <a:spcAft>
                <a:spcPts val="600"/>
              </a:spcAft>
            </a:pPr>
            <a:r>
              <a:rPr lang="en-US" sz="3600" b="1" kern="1200">
                <a:solidFill>
                  <a:schemeClr val="tx1"/>
                </a:solidFill>
                <a:effectLst/>
                <a:latin typeface="+mj-lt"/>
                <a:ea typeface="+mj-ea"/>
                <a:cs typeface="+mj-cs"/>
              </a:rPr>
              <a:t>Transaction Type</a:t>
            </a:r>
          </a:p>
        </p:txBody>
      </p:sp>
      <p:sp>
        <p:nvSpPr>
          <p:cNvPr id="6" name="TextBox 5">
            <a:extLst>
              <a:ext uri="{FF2B5EF4-FFF2-40B4-BE49-F238E27FC236}">
                <a16:creationId xmlns:a16="http://schemas.microsoft.com/office/drawing/2014/main" id="{5E58B113-A5D5-794C-F679-FE24183313A9}"/>
              </a:ext>
            </a:extLst>
          </p:cNvPr>
          <p:cNvSpPr txBox="1"/>
          <p:nvPr/>
        </p:nvSpPr>
        <p:spPr>
          <a:xfrm>
            <a:off x="612648" y="2584058"/>
            <a:ext cx="4621553" cy="3159018"/>
          </a:xfrm>
          <a:prstGeom prst="rect">
            <a:avLst/>
          </a:prstGeom>
        </p:spPr>
        <p:txBody>
          <a:bodyPr vert="horz" lIns="91440" tIns="45720" rIns="91440" bIns="45720" rtlCol="0">
            <a:normAutofit/>
          </a:bodyPr>
          <a:lstStyle/>
          <a:p>
            <a:pPr>
              <a:lnSpc>
                <a:spcPct val="120000"/>
              </a:lnSpc>
              <a:spcAft>
                <a:spcPts val="600"/>
              </a:spcAft>
            </a:pPr>
            <a:r>
              <a:rPr lang="en-US" dirty="0">
                <a:effectLst/>
              </a:rPr>
              <a:t>The most frequent transaction types in the dataset are as follows:</a:t>
            </a:r>
          </a:p>
          <a:p>
            <a:pPr marL="342900" lvl="0" indent="-228600">
              <a:lnSpc>
                <a:spcPct val="120000"/>
              </a:lnSpc>
              <a:spcAft>
                <a:spcPts val="600"/>
              </a:spcAft>
              <a:buSzPts val="1000"/>
              <a:buFont typeface="Arial" panose="020B0604020202020204" pitchFamily="34" charset="0"/>
              <a:buChar char="•"/>
              <a:tabLst>
                <a:tab pos="685800" algn="l"/>
              </a:tabLst>
            </a:pPr>
            <a:r>
              <a:rPr lang="en-US" dirty="0">
                <a:effectLst/>
              </a:rPr>
              <a:t>CASH-OUT: 35.2%</a:t>
            </a:r>
          </a:p>
          <a:p>
            <a:pPr marL="342900" lvl="0" indent="-228600">
              <a:lnSpc>
                <a:spcPct val="120000"/>
              </a:lnSpc>
              <a:spcAft>
                <a:spcPts val="600"/>
              </a:spcAft>
              <a:buSzPts val="1000"/>
              <a:buFont typeface="Arial" panose="020B0604020202020204" pitchFamily="34" charset="0"/>
              <a:buChar char="•"/>
              <a:tabLst>
                <a:tab pos="685800" algn="l"/>
              </a:tabLst>
            </a:pPr>
            <a:r>
              <a:rPr lang="en-US" dirty="0">
                <a:effectLst/>
              </a:rPr>
              <a:t>PAYMENT: 33.8%</a:t>
            </a:r>
          </a:p>
        </p:txBody>
      </p:sp>
      <p:pic>
        <p:nvPicPr>
          <p:cNvPr id="2" name="Рисунок 1" descr="Изображение выглядит как диаграмма, текст, снимок экрана, круг&#10;&#10;Автоматически созданное описание">
            <a:extLst>
              <a:ext uri="{FF2B5EF4-FFF2-40B4-BE49-F238E27FC236}">
                <a16:creationId xmlns:a16="http://schemas.microsoft.com/office/drawing/2014/main" id="{189B0F11-9BBF-1727-D574-E423D3C27C15}"/>
              </a:ext>
            </a:extLst>
          </p:cNvPr>
          <p:cNvPicPr>
            <a:picLocks noChangeAspect="1"/>
          </p:cNvPicPr>
          <p:nvPr/>
        </p:nvPicPr>
        <p:blipFill>
          <a:blip r:embed="rId2"/>
          <a:stretch>
            <a:fillRect/>
          </a:stretch>
        </p:blipFill>
        <p:spPr>
          <a:xfrm>
            <a:off x="5770793" y="1114923"/>
            <a:ext cx="5678716" cy="4628153"/>
          </a:xfrm>
          <a:prstGeom prst="rect">
            <a:avLst/>
          </a:prstGeom>
        </p:spPr>
      </p:pic>
    </p:spTree>
    <p:extLst>
      <p:ext uri="{BB962C8B-B14F-4D97-AF65-F5344CB8AC3E}">
        <p14:creationId xmlns:p14="http://schemas.microsoft.com/office/powerpoint/2010/main" val="3017491850"/>
      </p:ext>
    </p:extLst>
  </p:cSld>
  <p:clrMapOvr>
    <a:masterClrMapping/>
  </p:clrMapOvr>
</p:sld>
</file>

<file path=ppt/theme/theme1.xml><?xml version="1.0" encoding="utf-8"?>
<a:theme xmlns:a="http://schemas.openxmlformats.org/drawingml/2006/main" name="Vanilla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145</TotalTime>
  <Words>2448</Words>
  <Application>Microsoft Office PowerPoint</Application>
  <PresentationFormat>Широкоэкранный</PresentationFormat>
  <Paragraphs>121</Paragraphs>
  <Slides>31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31</vt:i4>
      </vt:variant>
    </vt:vector>
  </HeadingPairs>
  <TitlesOfParts>
    <vt:vector size="38" baseType="lpstr">
      <vt:lpstr>ADLaM Display</vt:lpstr>
      <vt:lpstr>Aptos</vt:lpstr>
      <vt:lpstr>Arial</vt:lpstr>
      <vt:lpstr>Neue Haas Grotesk Text Pro</vt:lpstr>
      <vt:lpstr>Symbol</vt:lpstr>
      <vt:lpstr>Times New Roman</vt:lpstr>
      <vt:lpstr>VanillaVTI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mm kk</dc:creator>
  <cp:lastModifiedBy>mm kk</cp:lastModifiedBy>
  <cp:revision>1</cp:revision>
  <dcterms:created xsi:type="dcterms:W3CDTF">2024-12-11T11:19:59Z</dcterms:created>
  <dcterms:modified xsi:type="dcterms:W3CDTF">2024-12-11T13:45:15Z</dcterms:modified>
</cp:coreProperties>
</file>