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9" r:id="rId3"/>
    <p:sldId id="260" r:id="rId4"/>
    <p:sldId id="262" r:id="rId5"/>
    <p:sldId id="278" r:id="rId6"/>
    <p:sldId id="279" r:id="rId7"/>
    <p:sldId id="261" r:id="rId8"/>
    <p:sldId id="275" r:id="rId9"/>
    <p:sldId id="263" r:id="rId10"/>
    <p:sldId id="264" r:id="rId11"/>
    <p:sldId id="265" r:id="rId12"/>
    <p:sldId id="266" r:id="rId13"/>
    <p:sldId id="267" r:id="rId14"/>
    <p:sldId id="268" r:id="rId15"/>
    <p:sldId id="274" r:id="rId16"/>
    <p:sldId id="269" r:id="rId17"/>
    <p:sldId id="270" r:id="rId18"/>
    <p:sldId id="271" r:id="rId19"/>
    <p:sldId id="272" r:id="rId20"/>
    <p:sldId id="273" r:id="rId21"/>
    <p:sldId id="276" r:id="rId22"/>
    <p:sldId id="277" r:id="rId23"/>
    <p:sldId id="281" r:id="rId24"/>
    <p:sldId id="280" r:id="rId25"/>
  </p:sldIdLst>
  <p:sldSz cx="12192000" cy="6858000"/>
  <p:notesSz cx="6858000" cy="9144000"/>
  <p:defaultTextStyle>
    <a:defPPr>
      <a:defRPr lang="ru-KZ"/>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CD5C9B4-E444-498D-BB38-352EFA660DB2}" v="1" dt="2025-01-30T08:20:37.40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m kk" userId="be1857fa1d370b1c" providerId="LiveId" clId="{7CD5C9B4-E444-498D-BB38-352EFA660DB2}"/>
    <pc:docChg chg="custSel modSld">
      <pc:chgData name="mm kk" userId="be1857fa1d370b1c" providerId="LiveId" clId="{7CD5C9B4-E444-498D-BB38-352EFA660DB2}" dt="2025-01-30T08:22:38.371" v="105" actId="1076"/>
      <pc:docMkLst>
        <pc:docMk/>
      </pc:docMkLst>
      <pc:sldChg chg="modSp mod">
        <pc:chgData name="mm kk" userId="be1857fa1d370b1c" providerId="LiveId" clId="{7CD5C9B4-E444-498D-BB38-352EFA660DB2}" dt="2025-01-30T08:22:38.371" v="105" actId="1076"/>
        <pc:sldMkLst>
          <pc:docMk/>
          <pc:sldMk cId="431665570" sldId="281"/>
        </pc:sldMkLst>
        <pc:spChg chg="mod">
          <ac:chgData name="mm kk" userId="be1857fa1d370b1c" providerId="LiveId" clId="{7CD5C9B4-E444-498D-BB38-352EFA660DB2}" dt="2025-01-30T08:22:34.297" v="104" actId="1076"/>
          <ac:spMkLst>
            <pc:docMk/>
            <pc:sldMk cId="431665570" sldId="281"/>
            <ac:spMk id="2" creationId="{058EB6E0-AF23-CD53-D155-D0446AF66097}"/>
          </ac:spMkLst>
        </pc:spChg>
        <pc:spChg chg="mod">
          <ac:chgData name="mm kk" userId="be1857fa1d370b1c" providerId="LiveId" clId="{7CD5C9B4-E444-498D-BB38-352EFA660DB2}" dt="2025-01-30T08:22:38.371" v="105" actId="1076"/>
          <ac:spMkLst>
            <pc:docMk/>
            <pc:sldMk cId="431665570" sldId="281"/>
            <ac:spMk id="3" creationId="{A50039A8-9408-A8CC-628C-CE662ACEB2EE}"/>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8789915-0711-2826-EC3B-4118F116BA68}"/>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endParaRPr lang="ru-KZ"/>
          </a:p>
        </p:txBody>
      </p:sp>
      <p:sp>
        <p:nvSpPr>
          <p:cNvPr id="3" name="Подзаголовок 2">
            <a:extLst>
              <a:ext uri="{FF2B5EF4-FFF2-40B4-BE49-F238E27FC236}">
                <a16:creationId xmlns:a16="http://schemas.microsoft.com/office/drawing/2014/main" id="{04820469-D165-EFFC-1E9A-547B6E44B2D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endParaRPr lang="ru-KZ"/>
          </a:p>
        </p:txBody>
      </p:sp>
      <p:sp>
        <p:nvSpPr>
          <p:cNvPr id="4" name="Дата 3">
            <a:extLst>
              <a:ext uri="{FF2B5EF4-FFF2-40B4-BE49-F238E27FC236}">
                <a16:creationId xmlns:a16="http://schemas.microsoft.com/office/drawing/2014/main" id="{A18A0B0B-147D-1BCB-EA31-2DF39E44660B}"/>
              </a:ext>
            </a:extLst>
          </p:cNvPr>
          <p:cNvSpPr>
            <a:spLocks noGrp="1"/>
          </p:cNvSpPr>
          <p:nvPr>
            <p:ph type="dt" sz="half" idx="10"/>
          </p:nvPr>
        </p:nvSpPr>
        <p:spPr/>
        <p:txBody>
          <a:bodyPr/>
          <a:lstStyle/>
          <a:p>
            <a:fld id="{08ACCA7F-F7F5-4A90-B079-10C34706B609}" type="datetimeFigureOut">
              <a:rPr lang="ru-KZ" smtClean="0"/>
              <a:t>30.01.2025</a:t>
            </a:fld>
            <a:endParaRPr lang="ru-KZ"/>
          </a:p>
        </p:txBody>
      </p:sp>
      <p:sp>
        <p:nvSpPr>
          <p:cNvPr id="5" name="Нижний колонтитул 4">
            <a:extLst>
              <a:ext uri="{FF2B5EF4-FFF2-40B4-BE49-F238E27FC236}">
                <a16:creationId xmlns:a16="http://schemas.microsoft.com/office/drawing/2014/main" id="{5297465E-741A-AB24-A115-230C052E8521}"/>
              </a:ext>
            </a:extLst>
          </p:cNvPr>
          <p:cNvSpPr>
            <a:spLocks noGrp="1"/>
          </p:cNvSpPr>
          <p:nvPr>
            <p:ph type="ftr" sz="quarter" idx="11"/>
          </p:nvPr>
        </p:nvSpPr>
        <p:spPr/>
        <p:txBody>
          <a:bodyPr/>
          <a:lstStyle/>
          <a:p>
            <a:endParaRPr lang="ru-KZ"/>
          </a:p>
        </p:txBody>
      </p:sp>
      <p:sp>
        <p:nvSpPr>
          <p:cNvPr id="6" name="Номер слайда 5">
            <a:extLst>
              <a:ext uri="{FF2B5EF4-FFF2-40B4-BE49-F238E27FC236}">
                <a16:creationId xmlns:a16="http://schemas.microsoft.com/office/drawing/2014/main" id="{F94C7AF8-DA74-25F1-9787-15E07980AA3E}"/>
              </a:ext>
            </a:extLst>
          </p:cNvPr>
          <p:cNvSpPr>
            <a:spLocks noGrp="1"/>
          </p:cNvSpPr>
          <p:nvPr>
            <p:ph type="sldNum" sz="quarter" idx="12"/>
          </p:nvPr>
        </p:nvSpPr>
        <p:spPr/>
        <p:txBody>
          <a:bodyPr/>
          <a:lstStyle/>
          <a:p>
            <a:fld id="{BEA5982D-BFAE-430E-85AC-7E065EF8CBD1}" type="slidenum">
              <a:rPr lang="ru-KZ" smtClean="0"/>
              <a:t>‹#›</a:t>
            </a:fld>
            <a:endParaRPr lang="ru-KZ"/>
          </a:p>
        </p:txBody>
      </p:sp>
    </p:spTree>
    <p:extLst>
      <p:ext uri="{BB962C8B-B14F-4D97-AF65-F5344CB8AC3E}">
        <p14:creationId xmlns:p14="http://schemas.microsoft.com/office/powerpoint/2010/main" val="12555296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4963E84-843D-111F-A0B3-43B71808953C}"/>
              </a:ext>
            </a:extLst>
          </p:cNvPr>
          <p:cNvSpPr>
            <a:spLocks noGrp="1"/>
          </p:cNvSpPr>
          <p:nvPr>
            <p:ph type="title"/>
          </p:nvPr>
        </p:nvSpPr>
        <p:spPr/>
        <p:txBody>
          <a:bodyPr/>
          <a:lstStyle/>
          <a:p>
            <a:r>
              <a:rPr lang="ru-RU"/>
              <a:t>Образец заголовка</a:t>
            </a:r>
            <a:endParaRPr lang="ru-KZ"/>
          </a:p>
        </p:txBody>
      </p:sp>
      <p:sp>
        <p:nvSpPr>
          <p:cNvPr id="3" name="Вертикальный текст 2">
            <a:extLst>
              <a:ext uri="{FF2B5EF4-FFF2-40B4-BE49-F238E27FC236}">
                <a16:creationId xmlns:a16="http://schemas.microsoft.com/office/drawing/2014/main" id="{A2AD7284-0EA3-95CB-DD86-AE5EB57D9666}"/>
              </a:ext>
            </a:extLst>
          </p:cNvPr>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ru-KZ"/>
          </a:p>
        </p:txBody>
      </p:sp>
      <p:sp>
        <p:nvSpPr>
          <p:cNvPr id="4" name="Дата 3">
            <a:extLst>
              <a:ext uri="{FF2B5EF4-FFF2-40B4-BE49-F238E27FC236}">
                <a16:creationId xmlns:a16="http://schemas.microsoft.com/office/drawing/2014/main" id="{08B05D2D-E19D-8F7A-958E-997F7FACC8B3}"/>
              </a:ext>
            </a:extLst>
          </p:cNvPr>
          <p:cNvSpPr>
            <a:spLocks noGrp="1"/>
          </p:cNvSpPr>
          <p:nvPr>
            <p:ph type="dt" sz="half" idx="10"/>
          </p:nvPr>
        </p:nvSpPr>
        <p:spPr/>
        <p:txBody>
          <a:bodyPr/>
          <a:lstStyle/>
          <a:p>
            <a:fld id="{08ACCA7F-F7F5-4A90-B079-10C34706B609}" type="datetimeFigureOut">
              <a:rPr lang="ru-KZ" smtClean="0"/>
              <a:t>30.01.2025</a:t>
            </a:fld>
            <a:endParaRPr lang="ru-KZ"/>
          </a:p>
        </p:txBody>
      </p:sp>
      <p:sp>
        <p:nvSpPr>
          <p:cNvPr id="5" name="Нижний колонтитул 4">
            <a:extLst>
              <a:ext uri="{FF2B5EF4-FFF2-40B4-BE49-F238E27FC236}">
                <a16:creationId xmlns:a16="http://schemas.microsoft.com/office/drawing/2014/main" id="{CA5C3CD2-478F-B5BB-A7FB-773E2D284707}"/>
              </a:ext>
            </a:extLst>
          </p:cNvPr>
          <p:cNvSpPr>
            <a:spLocks noGrp="1"/>
          </p:cNvSpPr>
          <p:nvPr>
            <p:ph type="ftr" sz="quarter" idx="11"/>
          </p:nvPr>
        </p:nvSpPr>
        <p:spPr/>
        <p:txBody>
          <a:bodyPr/>
          <a:lstStyle/>
          <a:p>
            <a:endParaRPr lang="ru-KZ"/>
          </a:p>
        </p:txBody>
      </p:sp>
      <p:sp>
        <p:nvSpPr>
          <p:cNvPr id="6" name="Номер слайда 5">
            <a:extLst>
              <a:ext uri="{FF2B5EF4-FFF2-40B4-BE49-F238E27FC236}">
                <a16:creationId xmlns:a16="http://schemas.microsoft.com/office/drawing/2014/main" id="{7C552399-C93C-10D8-487F-58A6524666DF}"/>
              </a:ext>
            </a:extLst>
          </p:cNvPr>
          <p:cNvSpPr>
            <a:spLocks noGrp="1"/>
          </p:cNvSpPr>
          <p:nvPr>
            <p:ph type="sldNum" sz="quarter" idx="12"/>
          </p:nvPr>
        </p:nvSpPr>
        <p:spPr/>
        <p:txBody>
          <a:bodyPr/>
          <a:lstStyle/>
          <a:p>
            <a:fld id="{BEA5982D-BFAE-430E-85AC-7E065EF8CBD1}" type="slidenum">
              <a:rPr lang="ru-KZ" smtClean="0"/>
              <a:t>‹#›</a:t>
            </a:fld>
            <a:endParaRPr lang="ru-KZ"/>
          </a:p>
        </p:txBody>
      </p:sp>
    </p:spTree>
    <p:extLst>
      <p:ext uri="{BB962C8B-B14F-4D97-AF65-F5344CB8AC3E}">
        <p14:creationId xmlns:p14="http://schemas.microsoft.com/office/powerpoint/2010/main" val="34305886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id="{8337897A-E8B0-789B-498A-9F96941BAD63}"/>
              </a:ext>
            </a:extLst>
          </p:cNvPr>
          <p:cNvSpPr>
            <a:spLocks noGrp="1"/>
          </p:cNvSpPr>
          <p:nvPr>
            <p:ph type="title" orient="vert"/>
          </p:nvPr>
        </p:nvSpPr>
        <p:spPr>
          <a:xfrm>
            <a:off x="8724900" y="365125"/>
            <a:ext cx="2628900" cy="5811838"/>
          </a:xfrm>
        </p:spPr>
        <p:txBody>
          <a:bodyPr vert="eaVert"/>
          <a:lstStyle/>
          <a:p>
            <a:r>
              <a:rPr lang="ru-RU"/>
              <a:t>Образец заголовка</a:t>
            </a:r>
            <a:endParaRPr lang="ru-KZ"/>
          </a:p>
        </p:txBody>
      </p:sp>
      <p:sp>
        <p:nvSpPr>
          <p:cNvPr id="3" name="Вертикальный текст 2">
            <a:extLst>
              <a:ext uri="{FF2B5EF4-FFF2-40B4-BE49-F238E27FC236}">
                <a16:creationId xmlns:a16="http://schemas.microsoft.com/office/drawing/2014/main" id="{F140E8AF-5F17-5B6B-686A-4EB001EEDD47}"/>
              </a:ext>
            </a:extLst>
          </p:cNvPr>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ru-KZ"/>
          </a:p>
        </p:txBody>
      </p:sp>
      <p:sp>
        <p:nvSpPr>
          <p:cNvPr id="4" name="Дата 3">
            <a:extLst>
              <a:ext uri="{FF2B5EF4-FFF2-40B4-BE49-F238E27FC236}">
                <a16:creationId xmlns:a16="http://schemas.microsoft.com/office/drawing/2014/main" id="{FC950CA0-2FCE-F14B-7F53-50AF67C854AC}"/>
              </a:ext>
            </a:extLst>
          </p:cNvPr>
          <p:cNvSpPr>
            <a:spLocks noGrp="1"/>
          </p:cNvSpPr>
          <p:nvPr>
            <p:ph type="dt" sz="half" idx="10"/>
          </p:nvPr>
        </p:nvSpPr>
        <p:spPr/>
        <p:txBody>
          <a:bodyPr/>
          <a:lstStyle/>
          <a:p>
            <a:fld id="{08ACCA7F-F7F5-4A90-B079-10C34706B609}" type="datetimeFigureOut">
              <a:rPr lang="ru-KZ" smtClean="0"/>
              <a:t>30.01.2025</a:t>
            </a:fld>
            <a:endParaRPr lang="ru-KZ"/>
          </a:p>
        </p:txBody>
      </p:sp>
      <p:sp>
        <p:nvSpPr>
          <p:cNvPr id="5" name="Нижний колонтитул 4">
            <a:extLst>
              <a:ext uri="{FF2B5EF4-FFF2-40B4-BE49-F238E27FC236}">
                <a16:creationId xmlns:a16="http://schemas.microsoft.com/office/drawing/2014/main" id="{7BB20F72-7FED-3770-B92D-95AFD1949E2D}"/>
              </a:ext>
            </a:extLst>
          </p:cNvPr>
          <p:cNvSpPr>
            <a:spLocks noGrp="1"/>
          </p:cNvSpPr>
          <p:nvPr>
            <p:ph type="ftr" sz="quarter" idx="11"/>
          </p:nvPr>
        </p:nvSpPr>
        <p:spPr/>
        <p:txBody>
          <a:bodyPr/>
          <a:lstStyle/>
          <a:p>
            <a:endParaRPr lang="ru-KZ"/>
          </a:p>
        </p:txBody>
      </p:sp>
      <p:sp>
        <p:nvSpPr>
          <p:cNvPr id="6" name="Номер слайда 5">
            <a:extLst>
              <a:ext uri="{FF2B5EF4-FFF2-40B4-BE49-F238E27FC236}">
                <a16:creationId xmlns:a16="http://schemas.microsoft.com/office/drawing/2014/main" id="{4FAA3371-3BB1-E8A3-92D7-A0B8EA825E3F}"/>
              </a:ext>
            </a:extLst>
          </p:cNvPr>
          <p:cNvSpPr>
            <a:spLocks noGrp="1"/>
          </p:cNvSpPr>
          <p:nvPr>
            <p:ph type="sldNum" sz="quarter" idx="12"/>
          </p:nvPr>
        </p:nvSpPr>
        <p:spPr/>
        <p:txBody>
          <a:bodyPr/>
          <a:lstStyle/>
          <a:p>
            <a:fld id="{BEA5982D-BFAE-430E-85AC-7E065EF8CBD1}" type="slidenum">
              <a:rPr lang="ru-KZ" smtClean="0"/>
              <a:t>‹#›</a:t>
            </a:fld>
            <a:endParaRPr lang="ru-KZ"/>
          </a:p>
        </p:txBody>
      </p:sp>
    </p:spTree>
    <p:extLst>
      <p:ext uri="{BB962C8B-B14F-4D97-AF65-F5344CB8AC3E}">
        <p14:creationId xmlns:p14="http://schemas.microsoft.com/office/powerpoint/2010/main" val="2985807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36867D6-B3EE-694E-8F96-309B3F4CAD51}"/>
              </a:ext>
            </a:extLst>
          </p:cNvPr>
          <p:cNvSpPr>
            <a:spLocks noGrp="1"/>
          </p:cNvSpPr>
          <p:nvPr>
            <p:ph type="title"/>
          </p:nvPr>
        </p:nvSpPr>
        <p:spPr/>
        <p:txBody>
          <a:bodyPr/>
          <a:lstStyle/>
          <a:p>
            <a:r>
              <a:rPr lang="ru-RU"/>
              <a:t>Образец заголовка</a:t>
            </a:r>
            <a:endParaRPr lang="ru-KZ"/>
          </a:p>
        </p:txBody>
      </p:sp>
      <p:sp>
        <p:nvSpPr>
          <p:cNvPr id="3" name="Объект 2">
            <a:extLst>
              <a:ext uri="{FF2B5EF4-FFF2-40B4-BE49-F238E27FC236}">
                <a16:creationId xmlns:a16="http://schemas.microsoft.com/office/drawing/2014/main" id="{2FCD9BA5-50D9-28BC-D492-B017ADA40919}"/>
              </a:ext>
            </a:extLst>
          </p:cNvPr>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ru-KZ"/>
          </a:p>
        </p:txBody>
      </p:sp>
      <p:sp>
        <p:nvSpPr>
          <p:cNvPr id="4" name="Дата 3">
            <a:extLst>
              <a:ext uri="{FF2B5EF4-FFF2-40B4-BE49-F238E27FC236}">
                <a16:creationId xmlns:a16="http://schemas.microsoft.com/office/drawing/2014/main" id="{B1954EFB-1A85-D02D-F9A9-C2F91A2DEB3D}"/>
              </a:ext>
            </a:extLst>
          </p:cNvPr>
          <p:cNvSpPr>
            <a:spLocks noGrp="1"/>
          </p:cNvSpPr>
          <p:nvPr>
            <p:ph type="dt" sz="half" idx="10"/>
          </p:nvPr>
        </p:nvSpPr>
        <p:spPr/>
        <p:txBody>
          <a:bodyPr/>
          <a:lstStyle/>
          <a:p>
            <a:fld id="{08ACCA7F-F7F5-4A90-B079-10C34706B609}" type="datetimeFigureOut">
              <a:rPr lang="ru-KZ" smtClean="0"/>
              <a:t>30.01.2025</a:t>
            </a:fld>
            <a:endParaRPr lang="ru-KZ"/>
          </a:p>
        </p:txBody>
      </p:sp>
      <p:sp>
        <p:nvSpPr>
          <p:cNvPr id="5" name="Нижний колонтитул 4">
            <a:extLst>
              <a:ext uri="{FF2B5EF4-FFF2-40B4-BE49-F238E27FC236}">
                <a16:creationId xmlns:a16="http://schemas.microsoft.com/office/drawing/2014/main" id="{83DF824C-3D17-BC9E-DEF2-410AF0530C47}"/>
              </a:ext>
            </a:extLst>
          </p:cNvPr>
          <p:cNvSpPr>
            <a:spLocks noGrp="1"/>
          </p:cNvSpPr>
          <p:nvPr>
            <p:ph type="ftr" sz="quarter" idx="11"/>
          </p:nvPr>
        </p:nvSpPr>
        <p:spPr/>
        <p:txBody>
          <a:bodyPr/>
          <a:lstStyle/>
          <a:p>
            <a:endParaRPr lang="ru-KZ"/>
          </a:p>
        </p:txBody>
      </p:sp>
      <p:sp>
        <p:nvSpPr>
          <p:cNvPr id="6" name="Номер слайда 5">
            <a:extLst>
              <a:ext uri="{FF2B5EF4-FFF2-40B4-BE49-F238E27FC236}">
                <a16:creationId xmlns:a16="http://schemas.microsoft.com/office/drawing/2014/main" id="{4BAD93C1-72A9-3E21-1A3C-6762F3260D09}"/>
              </a:ext>
            </a:extLst>
          </p:cNvPr>
          <p:cNvSpPr>
            <a:spLocks noGrp="1"/>
          </p:cNvSpPr>
          <p:nvPr>
            <p:ph type="sldNum" sz="quarter" idx="12"/>
          </p:nvPr>
        </p:nvSpPr>
        <p:spPr/>
        <p:txBody>
          <a:bodyPr/>
          <a:lstStyle/>
          <a:p>
            <a:fld id="{BEA5982D-BFAE-430E-85AC-7E065EF8CBD1}" type="slidenum">
              <a:rPr lang="ru-KZ" smtClean="0"/>
              <a:t>‹#›</a:t>
            </a:fld>
            <a:endParaRPr lang="ru-KZ"/>
          </a:p>
        </p:txBody>
      </p:sp>
    </p:spTree>
    <p:extLst>
      <p:ext uri="{BB962C8B-B14F-4D97-AF65-F5344CB8AC3E}">
        <p14:creationId xmlns:p14="http://schemas.microsoft.com/office/powerpoint/2010/main" val="8259431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F13122E-168C-80B7-4572-A590B25AF928}"/>
              </a:ext>
            </a:extLst>
          </p:cNvPr>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endParaRPr lang="ru-KZ"/>
          </a:p>
        </p:txBody>
      </p:sp>
      <p:sp>
        <p:nvSpPr>
          <p:cNvPr id="3" name="Текст 2">
            <a:extLst>
              <a:ext uri="{FF2B5EF4-FFF2-40B4-BE49-F238E27FC236}">
                <a16:creationId xmlns:a16="http://schemas.microsoft.com/office/drawing/2014/main" id="{7E0022BD-2F85-5A80-D0FD-A3E5943AB2DB}"/>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ru-RU"/>
              <a:t>Образец текста</a:t>
            </a:r>
          </a:p>
        </p:txBody>
      </p:sp>
      <p:sp>
        <p:nvSpPr>
          <p:cNvPr id="4" name="Дата 3">
            <a:extLst>
              <a:ext uri="{FF2B5EF4-FFF2-40B4-BE49-F238E27FC236}">
                <a16:creationId xmlns:a16="http://schemas.microsoft.com/office/drawing/2014/main" id="{EFAA2228-A941-D98F-DD84-C19DCCC34D52}"/>
              </a:ext>
            </a:extLst>
          </p:cNvPr>
          <p:cNvSpPr>
            <a:spLocks noGrp="1"/>
          </p:cNvSpPr>
          <p:nvPr>
            <p:ph type="dt" sz="half" idx="10"/>
          </p:nvPr>
        </p:nvSpPr>
        <p:spPr/>
        <p:txBody>
          <a:bodyPr/>
          <a:lstStyle/>
          <a:p>
            <a:fld id="{08ACCA7F-F7F5-4A90-B079-10C34706B609}" type="datetimeFigureOut">
              <a:rPr lang="ru-KZ" smtClean="0"/>
              <a:t>30.01.2025</a:t>
            </a:fld>
            <a:endParaRPr lang="ru-KZ"/>
          </a:p>
        </p:txBody>
      </p:sp>
      <p:sp>
        <p:nvSpPr>
          <p:cNvPr id="5" name="Нижний колонтитул 4">
            <a:extLst>
              <a:ext uri="{FF2B5EF4-FFF2-40B4-BE49-F238E27FC236}">
                <a16:creationId xmlns:a16="http://schemas.microsoft.com/office/drawing/2014/main" id="{E79FA019-1BE3-AD43-218A-E322D1FEB573}"/>
              </a:ext>
            </a:extLst>
          </p:cNvPr>
          <p:cNvSpPr>
            <a:spLocks noGrp="1"/>
          </p:cNvSpPr>
          <p:nvPr>
            <p:ph type="ftr" sz="quarter" idx="11"/>
          </p:nvPr>
        </p:nvSpPr>
        <p:spPr/>
        <p:txBody>
          <a:bodyPr/>
          <a:lstStyle/>
          <a:p>
            <a:endParaRPr lang="ru-KZ"/>
          </a:p>
        </p:txBody>
      </p:sp>
      <p:sp>
        <p:nvSpPr>
          <p:cNvPr id="6" name="Номер слайда 5">
            <a:extLst>
              <a:ext uri="{FF2B5EF4-FFF2-40B4-BE49-F238E27FC236}">
                <a16:creationId xmlns:a16="http://schemas.microsoft.com/office/drawing/2014/main" id="{BF419D89-CD0F-6483-94F1-C5477663D36C}"/>
              </a:ext>
            </a:extLst>
          </p:cNvPr>
          <p:cNvSpPr>
            <a:spLocks noGrp="1"/>
          </p:cNvSpPr>
          <p:nvPr>
            <p:ph type="sldNum" sz="quarter" idx="12"/>
          </p:nvPr>
        </p:nvSpPr>
        <p:spPr/>
        <p:txBody>
          <a:bodyPr/>
          <a:lstStyle/>
          <a:p>
            <a:fld id="{BEA5982D-BFAE-430E-85AC-7E065EF8CBD1}" type="slidenum">
              <a:rPr lang="ru-KZ" smtClean="0"/>
              <a:t>‹#›</a:t>
            </a:fld>
            <a:endParaRPr lang="ru-KZ"/>
          </a:p>
        </p:txBody>
      </p:sp>
    </p:spTree>
    <p:extLst>
      <p:ext uri="{BB962C8B-B14F-4D97-AF65-F5344CB8AC3E}">
        <p14:creationId xmlns:p14="http://schemas.microsoft.com/office/powerpoint/2010/main" val="17064426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C0E500E-BFF2-567B-E60B-3E73950A151E}"/>
              </a:ext>
            </a:extLst>
          </p:cNvPr>
          <p:cNvSpPr>
            <a:spLocks noGrp="1"/>
          </p:cNvSpPr>
          <p:nvPr>
            <p:ph type="title"/>
          </p:nvPr>
        </p:nvSpPr>
        <p:spPr/>
        <p:txBody>
          <a:bodyPr/>
          <a:lstStyle/>
          <a:p>
            <a:r>
              <a:rPr lang="ru-RU"/>
              <a:t>Образец заголовка</a:t>
            </a:r>
            <a:endParaRPr lang="ru-KZ"/>
          </a:p>
        </p:txBody>
      </p:sp>
      <p:sp>
        <p:nvSpPr>
          <p:cNvPr id="3" name="Объект 2">
            <a:extLst>
              <a:ext uri="{FF2B5EF4-FFF2-40B4-BE49-F238E27FC236}">
                <a16:creationId xmlns:a16="http://schemas.microsoft.com/office/drawing/2014/main" id="{03AEBD3E-FB30-2CBB-9E9D-72210917013E}"/>
              </a:ext>
            </a:extLst>
          </p:cNvPr>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ru-KZ"/>
          </a:p>
        </p:txBody>
      </p:sp>
      <p:sp>
        <p:nvSpPr>
          <p:cNvPr id="4" name="Объект 3">
            <a:extLst>
              <a:ext uri="{FF2B5EF4-FFF2-40B4-BE49-F238E27FC236}">
                <a16:creationId xmlns:a16="http://schemas.microsoft.com/office/drawing/2014/main" id="{4FE56AAF-5013-CD6A-1F38-D0FC04DEE186}"/>
              </a:ext>
            </a:extLst>
          </p:cNvPr>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ru-KZ"/>
          </a:p>
        </p:txBody>
      </p:sp>
      <p:sp>
        <p:nvSpPr>
          <p:cNvPr id="5" name="Дата 4">
            <a:extLst>
              <a:ext uri="{FF2B5EF4-FFF2-40B4-BE49-F238E27FC236}">
                <a16:creationId xmlns:a16="http://schemas.microsoft.com/office/drawing/2014/main" id="{84AAB2BD-0286-BE06-4644-1EA8D15E6263}"/>
              </a:ext>
            </a:extLst>
          </p:cNvPr>
          <p:cNvSpPr>
            <a:spLocks noGrp="1"/>
          </p:cNvSpPr>
          <p:nvPr>
            <p:ph type="dt" sz="half" idx="10"/>
          </p:nvPr>
        </p:nvSpPr>
        <p:spPr/>
        <p:txBody>
          <a:bodyPr/>
          <a:lstStyle/>
          <a:p>
            <a:fld id="{08ACCA7F-F7F5-4A90-B079-10C34706B609}" type="datetimeFigureOut">
              <a:rPr lang="ru-KZ" smtClean="0"/>
              <a:t>30.01.2025</a:t>
            </a:fld>
            <a:endParaRPr lang="ru-KZ"/>
          </a:p>
        </p:txBody>
      </p:sp>
      <p:sp>
        <p:nvSpPr>
          <p:cNvPr id="6" name="Нижний колонтитул 5">
            <a:extLst>
              <a:ext uri="{FF2B5EF4-FFF2-40B4-BE49-F238E27FC236}">
                <a16:creationId xmlns:a16="http://schemas.microsoft.com/office/drawing/2014/main" id="{E083F016-490B-8647-4CC4-9143743CEC17}"/>
              </a:ext>
            </a:extLst>
          </p:cNvPr>
          <p:cNvSpPr>
            <a:spLocks noGrp="1"/>
          </p:cNvSpPr>
          <p:nvPr>
            <p:ph type="ftr" sz="quarter" idx="11"/>
          </p:nvPr>
        </p:nvSpPr>
        <p:spPr/>
        <p:txBody>
          <a:bodyPr/>
          <a:lstStyle/>
          <a:p>
            <a:endParaRPr lang="ru-KZ"/>
          </a:p>
        </p:txBody>
      </p:sp>
      <p:sp>
        <p:nvSpPr>
          <p:cNvPr id="7" name="Номер слайда 6">
            <a:extLst>
              <a:ext uri="{FF2B5EF4-FFF2-40B4-BE49-F238E27FC236}">
                <a16:creationId xmlns:a16="http://schemas.microsoft.com/office/drawing/2014/main" id="{AD799D28-285A-0938-0ACE-295A3324D76E}"/>
              </a:ext>
            </a:extLst>
          </p:cNvPr>
          <p:cNvSpPr>
            <a:spLocks noGrp="1"/>
          </p:cNvSpPr>
          <p:nvPr>
            <p:ph type="sldNum" sz="quarter" idx="12"/>
          </p:nvPr>
        </p:nvSpPr>
        <p:spPr/>
        <p:txBody>
          <a:bodyPr/>
          <a:lstStyle/>
          <a:p>
            <a:fld id="{BEA5982D-BFAE-430E-85AC-7E065EF8CBD1}" type="slidenum">
              <a:rPr lang="ru-KZ" smtClean="0"/>
              <a:t>‹#›</a:t>
            </a:fld>
            <a:endParaRPr lang="ru-KZ"/>
          </a:p>
        </p:txBody>
      </p:sp>
    </p:spTree>
    <p:extLst>
      <p:ext uri="{BB962C8B-B14F-4D97-AF65-F5344CB8AC3E}">
        <p14:creationId xmlns:p14="http://schemas.microsoft.com/office/powerpoint/2010/main" val="34559601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AA67334-582C-D968-7932-E68437DBD51B}"/>
              </a:ext>
            </a:extLst>
          </p:cNvPr>
          <p:cNvSpPr>
            <a:spLocks noGrp="1"/>
          </p:cNvSpPr>
          <p:nvPr>
            <p:ph type="title"/>
          </p:nvPr>
        </p:nvSpPr>
        <p:spPr>
          <a:xfrm>
            <a:off x="839788" y="365125"/>
            <a:ext cx="10515600" cy="1325563"/>
          </a:xfrm>
        </p:spPr>
        <p:txBody>
          <a:bodyPr/>
          <a:lstStyle/>
          <a:p>
            <a:r>
              <a:rPr lang="ru-RU"/>
              <a:t>Образец заголовка</a:t>
            </a:r>
            <a:endParaRPr lang="ru-KZ"/>
          </a:p>
        </p:txBody>
      </p:sp>
      <p:sp>
        <p:nvSpPr>
          <p:cNvPr id="3" name="Текст 2">
            <a:extLst>
              <a:ext uri="{FF2B5EF4-FFF2-40B4-BE49-F238E27FC236}">
                <a16:creationId xmlns:a16="http://schemas.microsoft.com/office/drawing/2014/main" id="{CC014350-5713-286A-F3D9-C0CFB70BB32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a:extLst>
              <a:ext uri="{FF2B5EF4-FFF2-40B4-BE49-F238E27FC236}">
                <a16:creationId xmlns:a16="http://schemas.microsoft.com/office/drawing/2014/main" id="{1CE2D1F2-2D61-A933-51FE-43489B5E19A5}"/>
              </a:ext>
            </a:extLst>
          </p:cNvPr>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ru-KZ"/>
          </a:p>
        </p:txBody>
      </p:sp>
      <p:sp>
        <p:nvSpPr>
          <p:cNvPr id="5" name="Текст 4">
            <a:extLst>
              <a:ext uri="{FF2B5EF4-FFF2-40B4-BE49-F238E27FC236}">
                <a16:creationId xmlns:a16="http://schemas.microsoft.com/office/drawing/2014/main" id="{3606480E-8855-DF33-6DE9-4A25130D6FB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a:extLst>
              <a:ext uri="{FF2B5EF4-FFF2-40B4-BE49-F238E27FC236}">
                <a16:creationId xmlns:a16="http://schemas.microsoft.com/office/drawing/2014/main" id="{F7AFBEA4-EE4D-60B3-3E2E-A29D4B1DD5A9}"/>
              </a:ext>
            </a:extLst>
          </p:cNvPr>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ru-KZ"/>
          </a:p>
        </p:txBody>
      </p:sp>
      <p:sp>
        <p:nvSpPr>
          <p:cNvPr id="7" name="Дата 6">
            <a:extLst>
              <a:ext uri="{FF2B5EF4-FFF2-40B4-BE49-F238E27FC236}">
                <a16:creationId xmlns:a16="http://schemas.microsoft.com/office/drawing/2014/main" id="{A60F9EB5-1997-9486-2E76-E139DA4852CF}"/>
              </a:ext>
            </a:extLst>
          </p:cNvPr>
          <p:cNvSpPr>
            <a:spLocks noGrp="1"/>
          </p:cNvSpPr>
          <p:nvPr>
            <p:ph type="dt" sz="half" idx="10"/>
          </p:nvPr>
        </p:nvSpPr>
        <p:spPr/>
        <p:txBody>
          <a:bodyPr/>
          <a:lstStyle/>
          <a:p>
            <a:fld id="{08ACCA7F-F7F5-4A90-B079-10C34706B609}" type="datetimeFigureOut">
              <a:rPr lang="ru-KZ" smtClean="0"/>
              <a:t>30.01.2025</a:t>
            </a:fld>
            <a:endParaRPr lang="ru-KZ"/>
          </a:p>
        </p:txBody>
      </p:sp>
      <p:sp>
        <p:nvSpPr>
          <p:cNvPr id="8" name="Нижний колонтитул 7">
            <a:extLst>
              <a:ext uri="{FF2B5EF4-FFF2-40B4-BE49-F238E27FC236}">
                <a16:creationId xmlns:a16="http://schemas.microsoft.com/office/drawing/2014/main" id="{14AF2736-5804-6FDE-1719-F9B2C065B15F}"/>
              </a:ext>
            </a:extLst>
          </p:cNvPr>
          <p:cNvSpPr>
            <a:spLocks noGrp="1"/>
          </p:cNvSpPr>
          <p:nvPr>
            <p:ph type="ftr" sz="quarter" idx="11"/>
          </p:nvPr>
        </p:nvSpPr>
        <p:spPr/>
        <p:txBody>
          <a:bodyPr/>
          <a:lstStyle/>
          <a:p>
            <a:endParaRPr lang="ru-KZ"/>
          </a:p>
        </p:txBody>
      </p:sp>
      <p:sp>
        <p:nvSpPr>
          <p:cNvPr id="9" name="Номер слайда 8">
            <a:extLst>
              <a:ext uri="{FF2B5EF4-FFF2-40B4-BE49-F238E27FC236}">
                <a16:creationId xmlns:a16="http://schemas.microsoft.com/office/drawing/2014/main" id="{DB41AF8B-B662-9F8B-15AE-873EB6579EF1}"/>
              </a:ext>
            </a:extLst>
          </p:cNvPr>
          <p:cNvSpPr>
            <a:spLocks noGrp="1"/>
          </p:cNvSpPr>
          <p:nvPr>
            <p:ph type="sldNum" sz="quarter" idx="12"/>
          </p:nvPr>
        </p:nvSpPr>
        <p:spPr/>
        <p:txBody>
          <a:bodyPr/>
          <a:lstStyle/>
          <a:p>
            <a:fld id="{BEA5982D-BFAE-430E-85AC-7E065EF8CBD1}" type="slidenum">
              <a:rPr lang="ru-KZ" smtClean="0"/>
              <a:t>‹#›</a:t>
            </a:fld>
            <a:endParaRPr lang="ru-KZ"/>
          </a:p>
        </p:txBody>
      </p:sp>
    </p:spTree>
    <p:extLst>
      <p:ext uri="{BB962C8B-B14F-4D97-AF65-F5344CB8AC3E}">
        <p14:creationId xmlns:p14="http://schemas.microsoft.com/office/powerpoint/2010/main" val="12613092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987CAC1-F742-092E-FAE2-48C11E184D6C}"/>
              </a:ext>
            </a:extLst>
          </p:cNvPr>
          <p:cNvSpPr>
            <a:spLocks noGrp="1"/>
          </p:cNvSpPr>
          <p:nvPr>
            <p:ph type="title"/>
          </p:nvPr>
        </p:nvSpPr>
        <p:spPr/>
        <p:txBody>
          <a:bodyPr/>
          <a:lstStyle/>
          <a:p>
            <a:r>
              <a:rPr lang="ru-RU"/>
              <a:t>Образец заголовка</a:t>
            </a:r>
            <a:endParaRPr lang="ru-KZ"/>
          </a:p>
        </p:txBody>
      </p:sp>
      <p:sp>
        <p:nvSpPr>
          <p:cNvPr id="3" name="Дата 2">
            <a:extLst>
              <a:ext uri="{FF2B5EF4-FFF2-40B4-BE49-F238E27FC236}">
                <a16:creationId xmlns:a16="http://schemas.microsoft.com/office/drawing/2014/main" id="{383157CF-24DB-A9CA-2C93-A9982ADF7D4A}"/>
              </a:ext>
            </a:extLst>
          </p:cNvPr>
          <p:cNvSpPr>
            <a:spLocks noGrp="1"/>
          </p:cNvSpPr>
          <p:nvPr>
            <p:ph type="dt" sz="half" idx="10"/>
          </p:nvPr>
        </p:nvSpPr>
        <p:spPr/>
        <p:txBody>
          <a:bodyPr/>
          <a:lstStyle/>
          <a:p>
            <a:fld id="{08ACCA7F-F7F5-4A90-B079-10C34706B609}" type="datetimeFigureOut">
              <a:rPr lang="ru-KZ" smtClean="0"/>
              <a:t>30.01.2025</a:t>
            </a:fld>
            <a:endParaRPr lang="ru-KZ"/>
          </a:p>
        </p:txBody>
      </p:sp>
      <p:sp>
        <p:nvSpPr>
          <p:cNvPr id="4" name="Нижний колонтитул 3">
            <a:extLst>
              <a:ext uri="{FF2B5EF4-FFF2-40B4-BE49-F238E27FC236}">
                <a16:creationId xmlns:a16="http://schemas.microsoft.com/office/drawing/2014/main" id="{E6B2AFCB-F038-306C-506A-BEBD0969234E}"/>
              </a:ext>
            </a:extLst>
          </p:cNvPr>
          <p:cNvSpPr>
            <a:spLocks noGrp="1"/>
          </p:cNvSpPr>
          <p:nvPr>
            <p:ph type="ftr" sz="quarter" idx="11"/>
          </p:nvPr>
        </p:nvSpPr>
        <p:spPr/>
        <p:txBody>
          <a:bodyPr/>
          <a:lstStyle/>
          <a:p>
            <a:endParaRPr lang="ru-KZ"/>
          </a:p>
        </p:txBody>
      </p:sp>
      <p:sp>
        <p:nvSpPr>
          <p:cNvPr id="5" name="Номер слайда 4">
            <a:extLst>
              <a:ext uri="{FF2B5EF4-FFF2-40B4-BE49-F238E27FC236}">
                <a16:creationId xmlns:a16="http://schemas.microsoft.com/office/drawing/2014/main" id="{08F4BC9A-9D75-9361-62D1-52FB7ED9ACED}"/>
              </a:ext>
            </a:extLst>
          </p:cNvPr>
          <p:cNvSpPr>
            <a:spLocks noGrp="1"/>
          </p:cNvSpPr>
          <p:nvPr>
            <p:ph type="sldNum" sz="quarter" idx="12"/>
          </p:nvPr>
        </p:nvSpPr>
        <p:spPr/>
        <p:txBody>
          <a:bodyPr/>
          <a:lstStyle/>
          <a:p>
            <a:fld id="{BEA5982D-BFAE-430E-85AC-7E065EF8CBD1}" type="slidenum">
              <a:rPr lang="ru-KZ" smtClean="0"/>
              <a:t>‹#›</a:t>
            </a:fld>
            <a:endParaRPr lang="ru-KZ"/>
          </a:p>
        </p:txBody>
      </p:sp>
    </p:spTree>
    <p:extLst>
      <p:ext uri="{BB962C8B-B14F-4D97-AF65-F5344CB8AC3E}">
        <p14:creationId xmlns:p14="http://schemas.microsoft.com/office/powerpoint/2010/main" val="2674991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5DD18B16-9DBC-8155-6A59-06442DDD61B9}"/>
              </a:ext>
            </a:extLst>
          </p:cNvPr>
          <p:cNvSpPr>
            <a:spLocks noGrp="1"/>
          </p:cNvSpPr>
          <p:nvPr>
            <p:ph type="dt" sz="half" idx="10"/>
          </p:nvPr>
        </p:nvSpPr>
        <p:spPr/>
        <p:txBody>
          <a:bodyPr/>
          <a:lstStyle/>
          <a:p>
            <a:fld id="{08ACCA7F-F7F5-4A90-B079-10C34706B609}" type="datetimeFigureOut">
              <a:rPr lang="ru-KZ" smtClean="0"/>
              <a:t>30.01.2025</a:t>
            </a:fld>
            <a:endParaRPr lang="ru-KZ"/>
          </a:p>
        </p:txBody>
      </p:sp>
      <p:sp>
        <p:nvSpPr>
          <p:cNvPr id="3" name="Нижний колонтитул 2">
            <a:extLst>
              <a:ext uri="{FF2B5EF4-FFF2-40B4-BE49-F238E27FC236}">
                <a16:creationId xmlns:a16="http://schemas.microsoft.com/office/drawing/2014/main" id="{2889497B-20AA-9104-E788-9AFE9B53CA6C}"/>
              </a:ext>
            </a:extLst>
          </p:cNvPr>
          <p:cNvSpPr>
            <a:spLocks noGrp="1"/>
          </p:cNvSpPr>
          <p:nvPr>
            <p:ph type="ftr" sz="quarter" idx="11"/>
          </p:nvPr>
        </p:nvSpPr>
        <p:spPr/>
        <p:txBody>
          <a:bodyPr/>
          <a:lstStyle/>
          <a:p>
            <a:endParaRPr lang="ru-KZ"/>
          </a:p>
        </p:txBody>
      </p:sp>
      <p:sp>
        <p:nvSpPr>
          <p:cNvPr id="4" name="Номер слайда 3">
            <a:extLst>
              <a:ext uri="{FF2B5EF4-FFF2-40B4-BE49-F238E27FC236}">
                <a16:creationId xmlns:a16="http://schemas.microsoft.com/office/drawing/2014/main" id="{DC0C5063-B557-5D1D-98FA-BFC9F829D2D6}"/>
              </a:ext>
            </a:extLst>
          </p:cNvPr>
          <p:cNvSpPr>
            <a:spLocks noGrp="1"/>
          </p:cNvSpPr>
          <p:nvPr>
            <p:ph type="sldNum" sz="quarter" idx="12"/>
          </p:nvPr>
        </p:nvSpPr>
        <p:spPr/>
        <p:txBody>
          <a:bodyPr/>
          <a:lstStyle/>
          <a:p>
            <a:fld id="{BEA5982D-BFAE-430E-85AC-7E065EF8CBD1}" type="slidenum">
              <a:rPr lang="ru-KZ" smtClean="0"/>
              <a:t>‹#›</a:t>
            </a:fld>
            <a:endParaRPr lang="ru-KZ"/>
          </a:p>
        </p:txBody>
      </p:sp>
    </p:spTree>
    <p:extLst>
      <p:ext uri="{BB962C8B-B14F-4D97-AF65-F5344CB8AC3E}">
        <p14:creationId xmlns:p14="http://schemas.microsoft.com/office/powerpoint/2010/main" val="9968274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2711D12-FF30-DA4D-D61D-5A5D10D7D9BD}"/>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endParaRPr lang="ru-KZ"/>
          </a:p>
        </p:txBody>
      </p:sp>
      <p:sp>
        <p:nvSpPr>
          <p:cNvPr id="3" name="Объект 2">
            <a:extLst>
              <a:ext uri="{FF2B5EF4-FFF2-40B4-BE49-F238E27FC236}">
                <a16:creationId xmlns:a16="http://schemas.microsoft.com/office/drawing/2014/main" id="{25D0AF78-98F0-05B5-1F6F-AE1062A449C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ru-KZ"/>
          </a:p>
        </p:txBody>
      </p:sp>
      <p:sp>
        <p:nvSpPr>
          <p:cNvPr id="4" name="Текст 3">
            <a:extLst>
              <a:ext uri="{FF2B5EF4-FFF2-40B4-BE49-F238E27FC236}">
                <a16:creationId xmlns:a16="http://schemas.microsoft.com/office/drawing/2014/main" id="{93A48A96-D865-6843-9270-A0D910CB6EC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12E27D80-CF35-33F4-98DA-CBD207B9A798}"/>
              </a:ext>
            </a:extLst>
          </p:cNvPr>
          <p:cNvSpPr>
            <a:spLocks noGrp="1"/>
          </p:cNvSpPr>
          <p:nvPr>
            <p:ph type="dt" sz="half" idx="10"/>
          </p:nvPr>
        </p:nvSpPr>
        <p:spPr/>
        <p:txBody>
          <a:bodyPr/>
          <a:lstStyle/>
          <a:p>
            <a:fld id="{08ACCA7F-F7F5-4A90-B079-10C34706B609}" type="datetimeFigureOut">
              <a:rPr lang="ru-KZ" smtClean="0"/>
              <a:t>30.01.2025</a:t>
            </a:fld>
            <a:endParaRPr lang="ru-KZ"/>
          </a:p>
        </p:txBody>
      </p:sp>
      <p:sp>
        <p:nvSpPr>
          <p:cNvPr id="6" name="Нижний колонтитул 5">
            <a:extLst>
              <a:ext uri="{FF2B5EF4-FFF2-40B4-BE49-F238E27FC236}">
                <a16:creationId xmlns:a16="http://schemas.microsoft.com/office/drawing/2014/main" id="{1F1FACD0-C338-30DA-2E16-D3E228415D60}"/>
              </a:ext>
            </a:extLst>
          </p:cNvPr>
          <p:cNvSpPr>
            <a:spLocks noGrp="1"/>
          </p:cNvSpPr>
          <p:nvPr>
            <p:ph type="ftr" sz="quarter" idx="11"/>
          </p:nvPr>
        </p:nvSpPr>
        <p:spPr/>
        <p:txBody>
          <a:bodyPr/>
          <a:lstStyle/>
          <a:p>
            <a:endParaRPr lang="ru-KZ"/>
          </a:p>
        </p:txBody>
      </p:sp>
      <p:sp>
        <p:nvSpPr>
          <p:cNvPr id="7" name="Номер слайда 6">
            <a:extLst>
              <a:ext uri="{FF2B5EF4-FFF2-40B4-BE49-F238E27FC236}">
                <a16:creationId xmlns:a16="http://schemas.microsoft.com/office/drawing/2014/main" id="{F0045BE9-580C-DE4F-DA0E-A121EBA9C5B2}"/>
              </a:ext>
            </a:extLst>
          </p:cNvPr>
          <p:cNvSpPr>
            <a:spLocks noGrp="1"/>
          </p:cNvSpPr>
          <p:nvPr>
            <p:ph type="sldNum" sz="quarter" idx="12"/>
          </p:nvPr>
        </p:nvSpPr>
        <p:spPr/>
        <p:txBody>
          <a:bodyPr/>
          <a:lstStyle/>
          <a:p>
            <a:fld id="{BEA5982D-BFAE-430E-85AC-7E065EF8CBD1}" type="slidenum">
              <a:rPr lang="ru-KZ" smtClean="0"/>
              <a:t>‹#›</a:t>
            </a:fld>
            <a:endParaRPr lang="ru-KZ"/>
          </a:p>
        </p:txBody>
      </p:sp>
    </p:spTree>
    <p:extLst>
      <p:ext uri="{BB962C8B-B14F-4D97-AF65-F5344CB8AC3E}">
        <p14:creationId xmlns:p14="http://schemas.microsoft.com/office/powerpoint/2010/main" val="4830939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2B43410-E7BB-00AD-F412-0D25373BC45D}"/>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endParaRPr lang="ru-KZ"/>
          </a:p>
        </p:txBody>
      </p:sp>
      <p:sp>
        <p:nvSpPr>
          <p:cNvPr id="3" name="Рисунок 2">
            <a:extLst>
              <a:ext uri="{FF2B5EF4-FFF2-40B4-BE49-F238E27FC236}">
                <a16:creationId xmlns:a16="http://schemas.microsoft.com/office/drawing/2014/main" id="{80BFD29B-E534-90D5-296D-831563272A1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KZ"/>
          </a:p>
        </p:txBody>
      </p:sp>
      <p:sp>
        <p:nvSpPr>
          <p:cNvPr id="4" name="Текст 3">
            <a:extLst>
              <a:ext uri="{FF2B5EF4-FFF2-40B4-BE49-F238E27FC236}">
                <a16:creationId xmlns:a16="http://schemas.microsoft.com/office/drawing/2014/main" id="{AAF2426F-12D1-51E2-B870-4DEC03EFC1C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386466D9-1AF5-00E8-5241-8E9EFB2DA611}"/>
              </a:ext>
            </a:extLst>
          </p:cNvPr>
          <p:cNvSpPr>
            <a:spLocks noGrp="1"/>
          </p:cNvSpPr>
          <p:nvPr>
            <p:ph type="dt" sz="half" idx="10"/>
          </p:nvPr>
        </p:nvSpPr>
        <p:spPr/>
        <p:txBody>
          <a:bodyPr/>
          <a:lstStyle/>
          <a:p>
            <a:fld id="{08ACCA7F-F7F5-4A90-B079-10C34706B609}" type="datetimeFigureOut">
              <a:rPr lang="ru-KZ" smtClean="0"/>
              <a:t>30.01.2025</a:t>
            </a:fld>
            <a:endParaRPr lang="ru-KZ"/>
          </a:p>
        </p:txBody>
      </p:sp>
      <p:sp>
        <p:nvSpPr>
          <p:cNvPr id="6" name="Нижний колонтитул 5">
            <a:extLst>
              <a:ext uri="{FF2B5EF4-FFF2-40B4-BE49-F238E27FC236}">
                <a16:creationId xmlns:a16="http://schemas.microsoft.com/office/drawing/2014/main" id="{F67A09DA-43BA-4930-E292-EDC504C59EA0}"/>
              </a:ext>
            </a:extLst>
          </p:cNvPr>
          <p:cNvSpPr>
            <a:spLocks noGrp="1"/>
          </p:cNvSpPr>
          <p:nvPr>
            <p:ph type="ftr" sz="quarter" idx="11"/>
          </p:nvPr>
        </p:nvSpPr>
        <p:spPr/>
        <p:txBody>
          <a:bodyPr/>
          <a:lstStyle/>
          <a:p>
            <a:endParaRPr lang="ru-KZ"/>
          </a:p>
        </p:txBody>
      </p:sp>
      <p:sp>
        <p:nvSpPr>
          <p:cNvPr id="7" name="Номер слайда 6">
            <a:extLst>
              <a:ext uri="{FF2B5EF4-FFF2-40B4-BE49-F238E27FC236}">
                <a16:creationId xmlns:a16="http://schemas.microsoft.com/office/drawing/2014/main" id="{E2656166-6FEE-2368-3A33-85D398C48866}"/>
              </a:ext>
            </a:extLst>
          </p:cNvPr>
          <p:cNvSpPr>
            <a:spLocks noGrp="1"/>
          </p:cNvSpPr>
          <p:nvPr>
            <p:ph type="sldNum" sz="quarter" idx="12"/>
          </p:nvPr>
        </p:nvSpPr>
        <p:spPr/>
        <p:txBody>
          <a:bodyPr/>
          <a:lstStyle/>
          <a:p>
            <a:fld id="{BEA5982D-BFAE-430E-85AC-7E065EF8CBD1}" type="slidenum">
              <a:rPr lang="ru-KZ" smtClean="0"/>
              <a:t>‹#›</a:t>
            </a:fld>
            <a:endParaRPr lang="ru-KZ"/>
          </a:p>
        </p:txBody>
      </p:sp>
    </p:spTree>
    <p:extLst>
      <p:ext uri="{BB962C8B-B14F-4D97-AF65-F5344CB8AC3E}">
        <p14:creationId xmlns:p14="http://schemas.microsoft.com/office/powerpoint/2010/main" val="5484505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213A498-2ECC-9F58-200A-661E1EA6DB9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endParaRPr lang="ru-KZ"/>
          </a:p>
        </p:txBody>
      </p:sp>
      <p:sp>
        <p:nvSpPr>
          <p:cNvPr id="3" name="Текст 2">
            <a:extLst>
              <a:ext uri="{FF2B5EF4-FFF2-40B4-BE49-F238E27FC236}">
                <a16:creationId xmlns:a16="http://schemas.microsoft.com/office/drawing/2014/main" id="{FAA50336-4443-61E9-2A6E-EE3E6C5C272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ru-KZ"/>
          </a:p>
        </p:txBody>
      </p:sp>
      <p:sp>
        <p:nvSpPr>
          <p:cNvPr id="4" name="Дата 3">
            <a:extLst>
              <a:ext uri="{FF2B5EF4-FFF2-40B4-BE49-F238E27FC236}">
                <a16:creationId xmlns:a16="http://schemas.microsoft.com/office/drawing/2014/main" id="{B65ABC30-997D-0A5E-E37F-F7B5FC9C1EE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08ACCA7F-F7F5-4A90-B079-10C34706B609}" type="datetimeFigureOut">
              <a:rPr lang="ru-KZ" smtClean="0"/>
              <a:t>30.01.2025</a:t>
            </a:fld>
            <a:endParaRPr lang="ru-KZ"/>
          </a:p>
        </p:txBody>
      </p:sp>
      <p:sp>
        <p:nvSpPr>
          <p:cNvPr id="5" name="Нижний колонтитул 4">
            <a:extLst>
              <a:ext uri="{FF2B5EF4-FFF2-40B4-BE49-F238E27FC236}">
                <a16:creationId xmlns:a16="http://schemas.microsoft.com/office/drawing/2014/main" id="{D851DE87-2921-E4D5-B815-0EC68D1E4C8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ru-KZ"/>
          </a:p>
        </p:txBody>
      </p:sp>
      <p:sp>
        <p:nvSpPr>
          <p:cNvPr id="6" name="Номер слайда 5">
            <a:extLst>
              <a:ext uri="{FF2B5EF4-FFF2-40B4-BE49-F238E27FC236}">
                <a16:creationId xmlns:a16="http://schemas.microsoft.com/office/drawing/2014/main" id="{A4AD6818-5C4F-43EC-C344-C7044199C62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BEA5982D-BFAE-430E-85AC-7E065EF8CBD1}" type="slidenum">
              <a:rPr lang="ru-KZ" smtClean="0"/>
              <a:t>‹#›</a:t>
            </a:fld>
            <a:endParaRPr lang="ru-KZ"/>
          </a:p>
        </p:txBody>
      </p:sp>
    </p:spTree>
    <p:extLst>
      <p:ext uri="{BB962C8B-B14F-4D97-AF65-F5344CB8AC3E}">
        <p14:creationId xmlns:p14="http://schemas.microsoft.com/office/powerpoint/2010/main" val="26381933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KZ"/>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hyperlink" Target="https://www.geeksforgeeks.org/computer-graphics-the-rgb-color-model/" TargetMode="Externa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hyperlink" Target="https://aryamansharda.medium.com/how-image-edge-detection-works-b759baac01e2" TargetMode="External"/><Relationship Id="rId7" Type="http://schemas.openxmlformats.org/officeDocument/2006/relationships/hyperlink" Target="https://www.geeksforgeeks.org/opencv-overview/" TargetMode="External"/><Relationship Id="rId2" Type="http://schemas.openxmlformats.org/officeDocument/2006/relationships/hyperlink" Target="https://medium.com/@haidarlina4/sobel-vs-canny-edge-detection-techniques-step-by-step-implementation-11ae6103a56a" TargetMode="External"/><Relationship Id="rId1" Type="http://schemas.openxmlformats.org/officeDocument/2006/relationships/slideLayout" Target="../slideLayouts/slideLayout7.xml"/><Relationship Id="rId6" Type="http://schemas.openxmlformats.org/officeDocument/2006/relationships/hyperlink" Target="https://medium.com/@encata/differentiating-machine-vision-and-computer-vision-9c1df1506dd0" TargetMode="External"/><Relationship Id="rId5" Type="http://schemas.openxmlformats.org/officeDocument/2006/relationships/hyperlink" Target="https://www.n-ix.com/machine-vision-vs-computer-vision/(06.09.2024)" TargetMode="External"/><Relationship Id="rId4" Type="http://schemas.openxmlformats.org/officeDocument/2006/relationships/hyperlink" Target="https://medium.com/simply-dev/what-is-canny-edge-detection-cfefa272a8d0" TargetMode="Externa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hyperlink" Target="https://www.geeksforgeeks.org/ml-machine-learning/" TargetMode="External"/><Relationship Id="rId2" Type="http://schemas.openxmlformats.org/officeDocument/2006/relationships/hyperlink" Target="https://www.geeksforgeeks.org/a-quick-overview-to-computer-vision/" TargetMode="External"/><Relationship Id="rId1" Type="http://schemas.openxmlformats.org/officeDocument/2006/relationships/slideLayout" Target="../slideLayouts/slideLayout7.xml"/><Relationship Id="rId6" Type="http://schemas.openxmlformats.org/officeDocument/2006/relationships/hyperlink" Target="https://www.geeksforgeeks.org/python-programming-language/" TargetMode="External"/><Relationship Id="rId5" Type="http://schemas.openxmlformats.org/officeDocument/2006/relationships/hyperlink" Target="https://www.geeksforgeeks.org/python-numpy/" TargetMode="External"/><Relationship Id="rId4" Type="http://schemas.openxmlformats.org/officeDocument/2006/relationships/hyperlink" Target="https://www.geeksforgeeks.org/components-of-image-processing-syste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0F7A6A9-436B-C73C-CE86-D0F4318EBF30}"/>
              </a:ext>
            </a:extLst>
          </p:cNvPr>
          <p:cNvSpPr txBox="1"/>
          <p:nvPr/>
        </p:nvSpPr>
        <p:spPr>
          <a:xfrm>
            <a:off x="3155183" y="2280976"/>
            <a:ext cx="7636747" cy="707886"/>
          </a:xfrm>
          <a:prstGeom prst="rect">
            <a:avLst/>
          </a:prstGeom>
          <a:noFill/>
        </p:spPr>
        <p:txBody>
          <a:bodyPr wrap="square" rtlCol="0">
            <a:spAutoFit/>
          </a:bodyPr>
          <a:lstStyle/>
          <a:p>
            <a:r>
              <a:rPr lang="en-US" sz="4000" dirty="0">
                <a:latin typeface="Times New Roman" panose="02020603050405020304" pitchFamily="18" charset="0"/>
                <a:cs typeface="Times New Roman" panose="02020603050405020304" pitchFamily="18" charset="0"/>
              </a:rPr>
              <a:t>Canny and Sobel algorithms </a:t>
            </a:r>
            <a:endParaRPr lang="ru-KZ" sz="40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3D608A57-0619-2455-0D84-240417F4DCF8}"/>
              </a:ext>
            </a:extLst>
          </p:cNvPr>
          <p:cNvSpPr txBox="1"/>
          <p:nvPr/>
        </p:nvSpPr>
        <p:spPr>
          <a:xfrm>
            <a:off x="4883499" y="4250453"/>
            <a:ext cx="6601767" cy="369332"/>
          </a:xfrm>
          <a:prstGeom prst="rect">
            <a:avLst/>
          </a:prstGeom>
          <a:noFill/>
        </p:spPr>
        <p:txBody>
          <a:bodyPr wrap="square" rtlCol="0">
            <a:spAutoFit/>
          </a:bodyPr>
          <a:lstStyle/>
          <a:p>
            <a:r>
              <a:rPr lang="en-US" dirty="0" err="1">
                <a:latin typeface="Times New Roman" panose="02020603050405020304" pitchFamily="18" charset="0"/>
                <a:cs typeface="Times New Roman" panose="02020603050405020304" pitchFamily="18" charset="0"/>
              </a:rPr>
              <a:t>Suleimenova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Inkara</a:t>
            </a:r>
            <a:r>
              <a:rPr lang="en-US" dirty="0">
                <a:latin typeface="Times New Roman" panose="02020603050405020304" pitchFamily="18" charset="0"/>
                <a:cs typeface="Times New Roman" panose="02020603050405020304" pitchFamily="18" charset="0"/>
              </a:rPr>
              <a:t> </a:t>
            </a:r>
            <a:endParaRPr lang="ru-KZ"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844717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D8781FF-89ED-AC84-F1BF-29A97564ABE6}"/>
              </a:ext>
            </a:extLst>
          </p:cNvPr>
          <p:cNvSpPr txBox="1"/>
          <p:nvPr/>
        </p:nvSpPr>
        <p:spPr>
          <a:xfrm>
            <a:off x="1052051" y="1037962"/>
            <a:ext cx="6096000" cy="523220"/>
          </a:xfrm>
          <a:prstGeom prst="rect">
            <a:avLst/>
          </a:prstGeom>
          <a:noFill/>
        </p:spPr>
        <p:txBody>
          <a:bodyPr wrap="square">
            <a:spAutoFit/>
          </a:bodyPr>
          <a:lstStyle/>
          <a:p>
            <a:pPr algn="l" fontAlgn="base"/>
            <a:r>
              <a:rPr lang="en-US" sz="2800" b="1" i="0" dirty="0">
                <a:solidFill>
                  <a:srgbClr val="273239"/>
                </a:solidFill>
                <a:effectLst/>
                <a:latin typeface="Times New Roman" panose="02020603050405020304" pitchFamily="18" charset="0"/>
                <a:cs typeface="Times New Roman" panose="02020603050405020304" pitchFamily="18" charset="0"/>
              </a:rPr>
              <a:t>Applications of OpenCV</a:t>
            </a:r>
          </a:p>
        </p:txBody>
      </p:sp>
      <p:sp>
        <p:nvSpPr>
          <p:cNvPr id="5" name="TextBox 4">
            <a:extLst>
              <a:ext uri="{FF2B5EF4-FFF2-40B4-BE49-F238E27FC236}">
                <a16:creationId xmlns:a16="http://schemas.microsoft.com/office/drawing/2014/main" id="{36F4A37E-735D-9F24-30DE-090C1FE1263D}"/>
              </a:ext>
            </a:extLst>
          </p:cNvPr>
          <p:cNvSpPr txBox="1"/>
          <p:nvPr/>
        </p:nvSpPr>
        <p:spPr>
          <a:xfrm>
            <a:off x="1052051" y="1874088"/>
            <a:ext cx="4355691" cy="3888244"/>
          </a:xfrm>
          <a:prstGeom prst="rect">
            <a:avLst/>
          </a:prstGeom>
          <a:noFill/>
        </p:spPr>
        <p:txBody>
          <a:bodyPr wrap="square">
            <a:spAutoFit/>
          </a:bodyPr>
          <a:lstStyle/>
          <a:p>
            <a:pPr algn="just" rtl="0" fontAlgn="base">
              <a:spcAft>
                <a:spcPts val="750"/>
              </a:spcAft>
            </a:pPr>
            <a:r>
              <a:rPr lang="en-US" b="0" i="0" dirty="0">
                <a:solidFill>
                  <a:srgbClr val="273239"/>
                </a:solidFill>
                <a:effectLst/>
                <a:latin typeface="Times New Roman" panose="02020603050405020304" pitchFamily="18" charset="0"/>
                <a:cs typeface="Times New Roman" panose="02020603050405020304" pitchFamily="18" charset="0"/>
              </a:rPr>
              <a:t>There are lots of applications which are solved using OpenCV, some of them are listed below:</a:t>
            </a:r>
          </a:p>
          <a:p>
            <a:pPr algn="l" fontAlgn="base">
              <a:spcAft>
                <a:spcPts val="1800"/>
              </a:spcAft>
              <a:buFont typeface="Arial" panose="020B0604020202020204" pitchFamily="34" charset="0"/>
              <a:buChar char="•"/>
            </a:pPr>
            <a:r>
              <a:rPr lang="en-US" b="0" i="0" dirty="0">
                <a:solidFill>
                  <a:srgbClr val="273239"/>
                </a:solidFill>
                <a:effectLst/>
                <a:latin typeface="Times New Roman" panose="02020603050405020304" pitchFamily="18" charset="0"/>
                <a:cs typeface="Times New Roman" panose="02020603050405020304" pitchFamily="18" charset="0"/>
              </a:rPr>
              <a:t>Face recognition</a:t>
            </a:r>
          </a:p>
          <a:p>
            <a:pPr algn="l" fontAlgn="base">
              <a:spcAft>
                <a:spcPts val="1800"/>
              </a:spcAft>
              <a:buFont typeface="Arial" panose="020B0604020202020204" pitchFamily="34" charset="0"/>
              <a:buChar char="•"/>
            </a:pPr>
            <a:r>
              <a:rPr lang="en-US" b="0" i="0" dirty="0">
                <a:solidFill>
                  <a:srgbClr val="273239"/>
                </a:solidFill>
                <a:effectLst/>
                <a:latin typeface="Times New Roman" panose="02020603050405020304" pitchFamily="18" charset="0"/>
                <a:cs typeface="Times New Roman" panose="02020603050405020304" pitchFamily="18" charset="0"/>
              </a:rPr>
              <a:t>Automated inspection and surveillance</a:t>
            </a:r>
          </a:p>
          <a:p>
            <a:pPr algn="l" fontAlgn="base">
              <a:spcAft>
                <a:spcPts val="1800"/>
              </a:spcAft>
              <a:buFont typeface="Arial" panose="020B0604020202020204" pitchFamily="34" charset="0"/>
              <a:buChar char="•"/>
            </a:pPr>
            <a:r>
              <a:rPr lang="en-US" b="0" i="0" dirty="0">
                <a:solidFill>
                  <a:srgbClr val="273239"/>
                </a:solidFill>
                <a:effectLst/>
                <a:latin typeface="Times New Roman" panose="02020603050405020304" pitchFamily="18" charset="0"/>
                <a:cs typeface="Times New Roman" panose="02020603050405020304" pitchFamily="18" charset="0"/>
              </a:rPr>
              <a:t>number of people – count (foot traffic in a mall, </a:t>
            </a:r>
            <a:r>
              <a:rPr lang="en-US" b="0" i="0" dirty="0" err="1">
                <a:solidFill>
                  <a:srgbClr val="273239"/>
                </a:solidFill>
                <a:effectLst/>
                <a:latin typeface="Times New Roman" panose="02020603050405020304" pitchFamily="18" charset="0"/>
                <a:cs typeface="Times New Roman" panose="02020603050405020304" pitchFamily="18" charset="0"/>
              </a:rPr>
              <a:t>etc</a:t>
            </a:r>
            <a:r>
              <a:rPr lang="en-US" b="0" i="0" dirty="0">
                <a:solidFill>
                  <a:srgbClr val="273239"/>
                </a:solidFill>
                <a:effectLst/>
                <a:latin typeface="Times New Roman" panose="02020603050405020304" pitchFamily="18" charset="0"/>
                <a:cs typeface="Times New Roman" panose="02020603050405020304" pitchFamily="18" charset="0"/>
              </a:rPr>
              <a:t>)</a:t>
            </a:r>
          </a:p>
          <a:p>
            <a:pPr algn="l" fontAlgn="base">
              <a:spcAft>
                <a:spcPts val="1800"/>
              </a:spcAft>
              <a:buFont typeface="Arial" panose="020B0604020202020204" pitchFamily="34" charset="0"/>
              <a:buChar char="•"/>
            </a:pPr>
            <a:r>
              <a:rPr lang="en-US" b="0" i="0" dirty="0">
                <a:solidFill>
                  <a:srgbClr val="273239"/>
                </a:solidFill>
                <a:effectLst/>
                <a:latin typeface="Times New Roman" panose="02020603050405020304" pitchFamily="18" charset="0"/>
                <a:cs typeface="Times New Roman" panose="02020603050405020304" pitchFamily="18" charset="0"/>
              </a:rPr>
              <a:t>Vehicle counting on highways along with their speeds</a:t>
            </a:r>
          </a:p>
          <a:p>
            <a:pPr algn="l" fontAlgn="base">
              <a:spcAft>
                <a:spcPts val="1800"/>
              </a:spcAft>
              <a:buFont typeface="Arial" panose="020B0604020202020204" pitchFamily="34" charset="0"/>
              <a:buChar char="•"/>
            </a:pPr>
            <a:r>
              <a:rPr lang="en-US" b="0" i="0" dirty="0">
                <a:solidFill>
                  <a:srgbClr val="273239"/>
                </a:solidFill>
                <a:effectLst/>
                <a:latin typeface="Times New Roman" panose="02020603050405020304" pitchFamily="18" charset="0"/>
                <a:cs typeface="Times New Roman" panose="02020603050405020304" pitchFamily="18" charset="0"/>
              </a:rPr>
              <a:t>Interactive art installations</a:t>
            </a:r>
          </a:p>
        </p:txBody>
      </p:sp>
      <p:sp>
        <p:nvSpPr>
          <p:cNvPr id="7" name="TextBox 6">
            <a:extLst>
              <a:ext uri="{FF2B5EF4-FFF2-40B4-BE49-F238E27FC236}">
                <a16:creationId xmlns:a16="http://schemas.microsoft.com/office/drawing/2014/main" id="{B5C85BF1-0020-5CA6-04C7-9883D7214F8B}"/>
              </a:ext>
            </a:extLst>
          </p:cNvPr>
          <p:cNvSpPr txBox="1"/>
          <p:nvPr/>
        </p:nvSpPr>
        <p:spPr>
          <a:xfrm>
            <a:off x="5771535" y="1874088"/>
            <a:ext cx="6096000" cy="4201150"/>
          </a:xfrm>
          <a:prstGeom prst="rect">
            <a:avLst/>
          </a:prstGeom>
          <a:noFill/>
        </p:spPr>
        <p:txBody>
          <a:bodyPr wrap="square">
            <a:spAutoFit/>
          </a:bodyPr>
          <a:lstStyle/>
          <a:p>
            <a:pPr algn="l" fontAlgn="base">
              <a:spcAft>
                <a:spcPts val="1800"/>
              </a:spcAft>
              <a:buFont typeface="Arial" panose="020B0604020202020204" pitchFamily="34" charset="0"/>
              <a:buChar char="•"/>
            </a:pPr>
            <a:r>
              <a:rPr lang="en-US" sz="1800" b="0" i="0" dirty="0">
                <a:solidFill>
                  <a:srgbClr val="273239"/>
                </a:solidFill>
                <a:effectLst/>
                <a:latin typeface="Times New Roman" panose="02020603050405020304" pitchFamily="18" charset="0"/>
                <a:cs typeface="Times New Roman" panose="02020603050405020304" pitchFamily="18" charset="0"/>
              </a:rPr>
              <a:t>Anomaly (defect) detection in the manufacturing process (the odd defective products)</a:t>
            </a:r>
          </a:p>
          <a:p>
            <a:pPr algn="l" fontAlgn="base">
              <a:spcAft>
                <a:spcPts val="1800"/>
              </a:spcAft>
              <a:buFont typeface="Arial" panose="020B0604020202020204" pitchFamily="34" charset="0"/>
              <a:buChar char="•"/>
            </a:pPr>
            <a:r>
              <a:rPr lang="en-US" sz="1800" b="0" i="0" dirty="0">
                <a:solidFill>
                  <a:srgbClr val="273239"/>
                </a:solidFill>
                <a:effectLst/>
                <a:latin typeface="Times New Roman" panose="02020603050405020304" pitchFamily="18" charset="0"/>
                <a:cs typeface="Times New Roman" panose="02020603050405020304" pitchFamily="18" charset="0"/>
              </a:rPr>
              <a:t>Street view image stitching</a:t>
            </a:r>
          </a:p>
          <a:p>
            <a:pPr algn="l" fontAlgn="base">
              <a:spcAft>
                <a:spcPts val="1800"/>
              </a:spcAft>
              <a:buFont typeface="Arial" panose="020B0604020202020204" pitchFamily="34" charset="0"/>
              <a:buChar char="•"/>
            </a:pPr>
            <a:r>
              <a:rPr lang="en-US" sz="1800" b="0" i="0" dirty="0">
                <a:solidFill>
                  <a:srgbClr val="273239"/>
                </a:solidFill>
                <a:effectLst/>
                <a:latin typeface="Times New Roman" panose="02020603050405020304" pitchFamily="18" charset="0"/>
                <a:cs typeface="Times New Roman" panose="02020603050405020304" pitchFamily="18" charset="0"/>
              </a:rPr>
              <a:t>Video/image search and retrieval</a:t>
            </a:r>
          </a:p>
          <a:p>
            <a:pPr algn="l" fontAlgn="base">
              <a:spcAft>
                <a:spcPts val="1800"/>
              </a:spcAft>
              <a:buFont typeface="Arial" panose="020B0604020202020204" pitchFamily="34" charset="0"/>
              <a:buChar char="•"/>
            </a:pPr>
            <a:r>
              <a:rPr lang="en-US" sz="1800" b="0" i="0" dirty="0">
                <a:solidFill>
                  <a:srgbClr val="273239"/>
                </a:solidFill>
                <a:effectLst/>
                <a:latin typeface="Times New Roman" panose="02020603050405020304" pitchFamily="18" charset="0"/>
                <a:cs typeface="Times New Roman" panose="02020603050405020304" pitchFamily="18" charset="0"/>
              </a:rPr>
              <a:t>Robot and driver-less car navigation and control</a:t>
            </a:r>
          </a:p>
          <a:p>
            <a:pPr algn="l" fontAlgn="base">
              <a:spcAft>
                <a:spcPts val="1800"/>
              </a:spcAft>
              <a:buFont typeface="Arial" panose="020B0604020202020204" pitchFamily="34" charset="0"/>
              <a:buChar char="•"/>
            </a:pPr>
            <a:r>
              <a:rPr lang="en-US" sz="1800" b="0" i="0" dirty="0">
                <a:solidFill>
                  <a:srgbClr val="273239"/>
                </a:solidFill>
                <a:effectLst/>
                <a:latin typeface="Times New Roman" panose="02020603050405020304" pitchFamily="18" charset="0"/>
                <a:cs typeface="Times New Roman" panose="02020603050405020304" pitchFamily="18" charset="0"/>
              </a:rPr>
              <a:t>object recognition</a:t>
            </a:r>
          </a:p>
          <a:p>
            <a:pPr algn="l" fontAlgn="base">
              <a:spcAft>
                <a:spcPts val="1800"/>
              </a:spcAft>
              <a:buFont typeface="Arial" panose="020B0604020202020204" pitchFamily="34" charset="0"/>
              <a:buChar char="•"/>
            </a:pPr>
            <a:r>
              <a:rPr lang="en-US" sz="1800" b="0" i="0" dirty="0">
                <a:solidFill>
                  <a:srgbClr val="273239"/>
                </a:solidFill>
                <a:effectLst/>
                <a:latin typeface="Times New Roman" panose="02020603050405020304" pitchFamily="18" charset="0"/>
                <a:cs typeface="Times New Roman" panose="02020603050405020304" pitchFamily="18" charset="0"/>
              </a:rPr>
              <a:t>Medical image analysis</a:t>
            </a:r>
          </a:p>
          <a:p>
            <a:pPr algn="l" fontAlgn="base">
              <a:spcAft>
                <a:spcPts val="1800"/>
              </a:spcAft>
              <a:buFont typeface="Arial" panose="020B0604020202020204" pitchFamily="34" charset="0"/>
              <a:buChar char="•"/>
            </a:pPr>
            <a:r>
              <a:rPr lang="en-US" sz="1800" b="0" i="0" dirty="0">
                <a:solidFill>
                  <a:srgbClr val="273239"/>
                </a:solidFill>
                <a:effectLst/>
                <a:latin typeface="Times New Roman" panose="02020603050405020304" pitchFamily="18" charset="0"/>
                <a:cs typeface="Times New Roman" panose="02020603050405020304" pitchFamily="18" charset="0"/>
              </a:rPr>
              <a:t>Movies – 3D structure from motion</a:t>
            </a:r>
          </a:p>
          <a:p>
            <a:pPr algn="l" fontAlgn="base">
              <a:spcAft>
                <a:spcPts val="1800"/>
              </a:spcAft>
              <a:buFont typeface="Arial" panose="020B0604020202020204" pitchFamily="34" charset="0"/>
              <a:buChar char="•"/>
            </a:pPr>
            <a:r>
              <a:rPr lang="en-US" sz="1800" b="0" i="0" dirty="0">
                <a:solidFill>
                  <a:srgbClr val="273239"/>
                </a:solidFill>
                <a:effectLst/>
                <a:latin typeface="Times New Roman" panose="02020603050405020304" pitchFamily="18" charset="0"/>
                <a:cs typeface="Times New Roman" panose="02020603050405020304" pitchFamily="18" charset="0"/>
              </a:rPr>
              <a:t>TV Channels advertisement recognition</a:t>
            </a:r>
          </a:p>
        </p:txBody>
      </p:sp>
    </p:spTree>
    <p:extLst>
      <p:ext uri="{BB962C8B-B14F-4D97-AF65-F5344CB8AC3E}">
        <p14:creationId xmlns:p14="http://schemas.microsoft.com/office/powerpoint/2010/main" val="21349972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4F13C94-D018-62E0-3769-1A8EFF37CE34}"/>
              </a:ext>
            </a:extLst>
          </p:cNvPr>
          <p:cNvSpPr txBox="1"/>
          <p:nvPr/>
        </p:nvSpPr>
        <p:spPr>
          <a:xfrm>
            <a:off x="825908" y="916547"/>
            <a:ext cx="8445909" cy="584775"/>
          </a:xfrm>
          <a:prstGeom prst="rect">
            <a:avLst/>
          </a:prstGeom>
          <a:noFill/>
        </p:spPr>
        <p:txBody>
          <a:bodyPr wrap="square">
            <a:spAutoFit/>
          </a:bodyPr>
          <a:lstStyle/>
          <a:p>
            <a:pPr algn="l" fontAlgn="base"/>
            <a:r>
              <a:rPr lang="en-US" sz="3200" b="1" i="0" dirty="0">
                <a:solidFill>
                  <a:srgbClr val="273239"/>
                </a:solidFill>
                <a:effectLst/>
                <a:latin typeface="Times New Roman" panose="02020603050405020304" pitchFamily="18" charset="0"/>
                <a:cs typeface="Times New Roman" panose="02020603050405020304" pitchFamily="18" charset="0"/>
              </a:rPr>
              <a:t>How does a computer read an image? </a:t>
            </a:r>
          </a:p>
        </p:txBody>
      </p:sp>
      <p:sp>
        <p:nvSpPr>
          <p:cNvPr id="5" name="TextBox 4">
            <a:extLst>
              <a:ext uri="{FF2B5EF4-FFF2-40B4-BE49-F238E27FC236}">
                <a16:creationId xmlns:a16="http://schemas.microsoft.com/office/drawing/2014/main" id="{65372FC6-4D75-0B4D-DF8A-2F9D40D66091}"/>
              </a:ext>
            </a:extLst>
          </p:cNvPr>
          <p:cNvSpPr txBox="1"/>
          <p:nvPr/>
        </p:nvSpPr>
        <p:spPr>
          <a:xfrm>
            <a:off x="825908" y="1787528"/>
            <a:ext cx="10776155" cy="4211409"/>
          </a:xfrm>
          <a:prstGeom prst="rect">
            <a:avLst/>
          </a:prstGeom>
          <a:noFill/>
        </p:spPr>
        <p:txBody>
          <a:bodyPr wrap="square">
            <a:spAutoFit/>
          </a:bodyPr>
          <a:lstStyle/>
          <a:p>
            <a:pPr algn="l" rtl="0" fontAlgn="base">
              <a:spcAft>
                <a:spcPts val="750"/>
              </a:spcAft>
            </a:pPr>
            <a:r>
              <a:rPr lang="en-US" b="0" i="0" dirty="0">
                <a:solidFill>
                  <a:srgbClr val="273239"/>
                </a:solidFill>
                <a:effectLst/>
                <a:latin typeface="Times New Roman" panose="02020603050405020304" pitchFamily="18" charset="0"/>
                <a:cs typeface="Times New Roman" panose="02020603050405020304" pitchFamily="18" charset="0"/>
              </a:rPr>
              <a:t>Computers don’t “see” images in the way humans do. Instead, they interpret images as arrays of numerical values. The basic process of how a computer reads and processes an image are:</a:t>
            </a:r>
          </a:p>
          <a:p>
            <a:pPr algn="l" fontAlgn="base">
              <a:spcAft>
                <a:spcPts val="1800"/>
              </a:spcAft>
              <a:buFont typeface="+mj-lt"/>
              <a:buAutoNum type="arabicPeriod"/>
            </a:pPr>
            <a:r>
              <a:rPr lang="en-US" b="1" i="0" dirty="0">
                <a:solidFill>
                  <a:srgbClr val="273239"/>
                </a:solidFill>
                <a:effectLst/>
                <a:latin typeface="Times New Roman" panose="02020603050405020304" pitchFamily="18" charset="0"/>
                <a:cs typeface="Times New Roman" panose="02020603050405020304" pitchFamily="18" charset="0"/>
              </a:rPr>
              <a:t>Pixel Values:</a:t>
            </a:r>
            <a:r>
              <a:rPr lang="en-US" b="0" i="0" dirty="0">
                <a:solidFill>
                  <a:srgbClr val="273239"/>
                </a:solidFill>
                <a:effectLst/>
                <a:latin typeface="Times New Roman" panose="02020603050405020304" pitchFamily="18" charset="0"/>
                <a:cs typeface="Times New Roman" panose="02020603050405020304" pitchFamily="18" charset="0"/>
              </a:rPr>
              <a:t> An image is made up of pixels, which are the smallest units of information in an image. Each pixel has a value that represents its color and intensity. In the case of an </a:t>
            </a:r>
            <a:r>
              <a:rPr lang="en-US" b="0" i="0" u="sng" dirty="0">
                <a:solidFill>
                  <a:srgbClr val="273239"/>
                </a:solidFill>
                <a:effectLst/>
                <a:latin typeface="Times New Roman" panose="02020603050405020304" pitchFamily="18" charset="0"/>
                <a:cs typeface="Times New Roman" panose="02020603050405020304" pitchFamily="18" charset="0"/>
                <a:hlinkClick r:id="rId2"/>
              </a:rPr>
              <a:t>RGB</a:t>
            </a:r>
            <a:r>
              <a:rPr lang="en-US" b="0" i="0" dirty="0">
                <a:solidFill>
                  <a:srgbClr val="273239"/>
                </a:solidFill>
                <a:effectLst/>
                <a:latin typeface="Times New Roman" panose="02020603050405020304" pitchFamily="18" charset="0"/>
                <a:cs typeface="Times New Roman" panose="02020603050405020304" pitchFamily="18" charset="0"/>
              </a:rPr>
              <a:t> image, there are three values for each pixel corresponding to the Red, Green, and Blue channels.</a:t>
            </a:r>
          </a:p>
          <a:p>
            <a:pPr algn="l" fontAlgn="base">
              <a:spcAft>
                <a:spcPts val="1800"/>
              </a:spcAft>
              <a:buFont typeface="+mj-lt"/>
              <a:buAutoNum type="arabicPeriod" startAt="2"/>
            </a:pPr>
            <a:r>
              <a:rPr lang="en-US" b="1" i="0" dirty="0">
                <a:solidFill>
                  <a:srgbClr val="273239"/>
                </a:solidFill>
                <a:effectLst/>
                <a:latin typeface="Times New Roman" panose="02020603050405020304" pitchFamily="18" charset="0"/>
                <a:cs typeface="Times New Roman" panose="02020603050405020304" pitchFamily="18" charset="0"/>
              </a:rPr>
              <a:t>Digital Representation:</a:t>
            </a:r>
            <a:r>
              <a:rPr lang="en-US" b="0" i="0" dirty="0">
                <a:solidFill>
                  <a:srgbClr val="273239"/>
                </a:solidFill>
                <a:effectLst/>
                <a:latin typeface="Times New Roman" panose="02020603050405020304" pitchFamily="18" charset="0"/>
                <a:cs typeface="Times New Roman" panose="02020603050405020304" pitchFamily="18" charset="0"/>
              </a:rPr>
              <a:t> The RGB values are usually represented as integers ranging from 0 to 255. 0 represents the absence of color (black), and 255 represents the maximum intensity of that color (full brightness).</a:t>
            </a:r>
          </a:p>
          <a:p>
            <a:pPr algn="l" fontAlgn="base">
              <a:spcAft>
                <a:spcPts val="1800"/>
              </a:spcAft>
              <a:buFont typeface="+mj-lt"/>
              <a:buAutoNum type="arabicPeriod" startAt="3"/>
            </a:pPr>
            <a:r>
              <a:rPr lang="en-US" b="1" i="0" dirty="0">
                <a:solidFill>
                  <a:srgbClr val="273239"/>
                </a:solidFill>
                <a:effectLst/>
                <a:latin typeface="Times New Roman" panose="02020603050405020304" pitchFamily="18" charset="0"/>
                <a:cs typeface="Times New Roman" panose="02020603050405020304" pitchFamily="18" charset="0"/>
              </a:rPr>
              <a:t>Image Matrix:</a:t>
            </a:r>
            <a:r>
              <a:rPr lang="en-US" b="0" i="0" dirty="0">
                <a:solidFill>
                  <a:srgbClr val="273239"/>
                </a:solidFill>
                <a:effectLst/>
                <a:latin typeface="Times New Roman" panose="02020603050405020304" pitchFamily="18" charset="0"/>
                <a:cs typeface="Times New Roman" panose="02020603050405020304" pitchFamily="18" charset="0"/>
              </a:rPr>
              <a:t> The computer reads the image as a matrix of numbers, where each element in the matrix corresponds to the pixel value at that location. For a color image, there are typically three matrices, one for each RGB channel.</a:t>
            </a:r>
          </a:p>
          <a:p>
            <a:pPr algn="l" fontAlgn="base">
              <a:spcAft>
                <a:spcPts val="1800"/>
              </a:spcAft>
              <a:buFont typeface="+mj-lt"/>
              <a:buAutoNum type="arabicPeriod" startAt="4"/>
            </a:pPr>
            <a:r>
              <a:rPr lang="en-US" b="1" i="0" dirty="0">
                <a:solidFill>
                  <a:srgbClr val="273239"/>
                </a:solidFill>
                <a:effectLst/>
                <a:latin typeface="Times New Roman" panose="02020603050405020304" pitchFamily="18" charset="0"/>
                <a:cs typeface="Times New Roman" panose="02020603050405020304" pitchFamily="18" charset="0"/>
              </a:rPr>
              <a:t>Image Processing:</a:t>
            </a:r>
            <a:r>
              <a:rPr lang="en-US" b="0" i="0" dirty="0">
                <a:solidFill>
                  <a:srgbClr val="273239"/>
                </a:solidFill>
                <a:effectLst/>
                <a:latin typeface="Times New Roman" panose="02020603050405020304" pitchFamily="18" charset="0"/>
                <a:cs typeface="Times New Roman" panose="02020603050405020304" pitchFamily="18" charset="0"/>
              </a:rPr>
              <a:t> Image processing algorithms are applied to manipulate these numerical representations. Common operations include resizing, cropping, filtering, and more.</a:t>
            </a:r>
          </a:p>
        </p:txBody>
      </p:sp>
    </p:spTree>
    <p:extLst>
      <p:ext uri="{BB962C8B-B14F-4D97-AF65-F5344CB8AC3E}">
        <p14:creationId xmlns:p14="http://schemas.microsoft.com/office/powerpoint/2010/main" val="30858337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3E839AE-74F9-2654-579D-AFDF72B142AE}"/>
              </a:ext>
            </a:extLst>
          </p:cNvPr>
          <p:cNvSpPr txBox="1"/>
          <p:nvPr/>
        </p:nvSpPr>
        <p:spPr>
          <a:xfrm>
            <a:off x="884903" y="1543177"/>
            <a:ext cx="10422193" cy="5016758"/>
          </a:xfrm>
          <a:prstGeom prst="rect">
            <a:avLst/>
          </a:prstGeom>
          <a:noFill/>
        </p:spPr>
        <p:txBody>
          <a:bodyPr wrap="square">
            <a:spAutoFit/>
          </a:bodyPr>
          <a:lstStyle/>
          <a:p>
            <a:r>
              <a:rPr lang="ru-KZ" sz="1600" dirty="0" err="1"/>
              <a:t>import</a:t>
            </a:r>
            <a:r>
              <a:rPr lang="ru-KZ" sz="1600" dirty="0"/>
              <a:t> cv2</a:t>
            </a:r>
          </a:p>
          <a:p>
            <a:r>
              <a:rPr lang="ru-KZ" sz="1600" dirty="0" err="1"/>
              <a:t>import</a:t>
            </a:r>
            <a:r>
              <a:rPr lang="ru-KZ" sz="1600" dirty="0"/>
              <a:t> </a:t>
            </a:r>
            <a:r>
              <a:rPr lang="ru-KZ" sz="1600" dirty="0" err="1"/>
              <a:t>numpy</a:t>
            </a:r>
            <a:r>
              <a:rPr lang="ru-KZ" sz="1600" dirty="0"/>
              <a:t> </a:t>
            </a:r>
            <a:r>
              <a:rPr lang="ru-KZ" sz="1600" dirty="0" err="1"/>
              <a:t>as</a:t>
            </a:r>
            <a:r>
              <a:rPr lang="ru-KZ" sz="1600" dirty="0"/>
              <a:t> </a:t>
            </a:r>
            <a:r>
              <a:rPr lang="ru-KZ" sz="1600" dirty="0" err="1"/>
              <a:t>np</a:t>
            </a:r>
            <a:endParaRPr lang="ru-KZ" sz="1600" dirty="0"/>
          </a:p>
          <a:p>
            <a:r>
              <a:rPr lang="ru-KZ" sz="1600" dirty="0" err="1"/>
              <a:t>import</a:t>
            </a:r>
            <a:r>
              <a:rPr lang="ru-KZ" sz="1600" dirty="0"/>
              <a:t> </a:t>
            </a:r>
            <a:r>
              <a:rPr lang="ru-KZ" sz="1600" dirty="0" err="1"/>
              <a:t>matplotlib.pyplot</a:t>
            </a:r>
            <a:r>
              <a:rPr lang="ru-KZ" sz="1600" dirty="0"/>
              <a:t> </a:t>
            </a:r>
            <a:r>
              <a:rPr lang="ru-KZ" sz="1600" dirty="0" err="1"/>
              <a:t>as</a:t>
            </a:r>
            <a:r>
              <a:rPr lang="ru-KZ" sz="1600" dirty="0"/>
              <a:t> </a:t>
            </a:r>
            <a:r>
              <a:rPr lang="ru-KZ" sz="1600" dirty="0" err="1"/>
              <a:t>plt</a:t>
            </a:r>
            <a:endParaRPr lang="ru-KZ" sz="1600" dirty="0"/>
          </a:p>
          <a:p>
            <a:endParaRPr lang="ru-KZ" sz="1600" dirty="0"/>
          </a:p>
          <a:p>
            <a:r>
              <a:rPr lang="ru-KZ" sz="1600" dirty="0"/>
              <a:t># </a:t>
            </a:r>
            <a:r>
              <a:rPr lang="ru-KZ" sz="1600" dirty="0" err="1"/>
              <a:t>Load</a:t>
            </a:r>
            <a:r>
              <a:rPr lang="ru-KZ" sz="1600" dirty="0"/>
              <a:t> the </a:t>
            </a:r>
            <a:r>
              <a:rPr lang="ru-KZ" sz="1600" dirty="0" err="1"/>
              <a:t>image</a:t>
            </a:r>
            <a:endParaRPr lang="ru-KZ" sz="1600" dirty="0"/>
          </a:p>
          <a:p>
            <a:r>
              <a:rPr lang="ru-KZ" sz="1600" dirty="0" err="1"/>
              <a:t>image</a:t>
            </a:r>
            <a:r>
              <a:rPr lang="ru-KZ" sz="1600" dirty="0"/>
              <a:t> = cv2.imread(‘</a:t>
            </a:r>
            <a:r>
              <a:rPr lang="en-US" sz="1600" dirty="0"/>
              <a:t>Song_Jia.jpg</a:t>
            </a:r>
            <a:r>
              <a:rPr lang="ru-KZ" sz="1600" dirty="0"/>
              <a:t>', cv2.IMREAD_GRAYSCALE)</a:t>
            </a:r>
          </a:p>
          <a:p>
            <a:endParaRPr lang="ru-KZ" sz="1600" dirty="0"/>
          </a:p>
          <a:p>
            <a:r>
              <a:rPr lang="ru-KZ" sz="1600" dirty="0"/>
              <a:t># </a:t>
            </a:r>
            <a:r>
              <a:rPr lang="ru-KZ" sz="1600" dirty="0" err="1"/>
              <a:t>Apply</a:t>
            </a:r>
            <a:r>
              <a:rPr lang="ru-KZ" sz="1600" dirty="0"/>
              <a:t> </a:t>
            </a:r>
            <a:r>
              <a:rPr lang="ru-KZ" sz="1600" dirty="0" err="1"/>
              <a:t>GaussianBlur</a:t>
            </a:r>
            <a:r>
              <a:rPr lang="ru-KZ" sz="1600" dirty="0"/>
              <a:t> </a:t>
            </a:r>
            <a:r>
              <a:rPr lang="ru-KZ" sz="1600" dirty="0" err="1"/>
              <a:t>to</a:t>
            </a:r>
            <a:r>
              <a:rPr lang="ru-KZ" sz="1600" dirty="0"/>
              <a:t> </a:t>
            </a:r>
            <a:r>
              <a:rPr lang="ru-KZ" sz="1600" dirty="0" err="1"/>
              <a:t>reduce</a:t>
            </a:r>
            <a:r>
              <a:rPr lang="ru-KZ" sz="1600" dirty="0"/>
              <a:t> </a:t>
            </a:r>
            <a:r>
              <a:rPr lang="ru-KZ" sz="1600" dirty="0" err="1"/>
              <a:t>noise</a:t>
            </a:r>
            <a:endParaRPr lang="ru-KZ" sz="1600" dirty="0"/>
          </a:p>
          <a:p>
            <a:r>
              <a:rPr lang="ru-KZ" sz="1600" dirty="0" err="1"/>
              <a:t>smoothed_image</a:t>
            </a:r>
            <a:r>
              <a:rPr lang="ru-KZ" sz="1600" dirty="0"/>
              <a:t> = cv2.GaussianBlur(</a:t>
            </a:r>
            <a:r>
              <a:rPr lang="ru-KZ" sz="1600" dirty="0" err="1"/>
              <a:t>image</a:t>
            </a:r>
            <a:r>
              <a:rPr lang="ru-KZ" sz="1600" dirty="0"/>
              <a:t>, (5, 5), 0)</a:t>
            </a:r>
          </a:p>
          <a:p>
            <a:endParaRPr lang="ru-KZ" sz="1600" dirty="0"/>
          </a:p>
          <a:p>
            <a:r>
              <a:rPr lang="ru-KZ" sz="1600" dirty="0"/>
              <a:t># </a:t>
            </a:r>
            <a:r>
              <a:rPr lang="ru-KZ" sz="1600" dirty="0" err="1"/>
              <a:t>Apply</a:t>
            </a:r>
            <a:r>
              <a:rPr lang="ru-KZ" sz="1600" dirty="0"/>
              <a:t> </a:t>
            </a:r>
            <a:r>
              <a:rPr lang="ru-KZ" sz="1600" dirty="0" err="1"/>
              <a:t>Canny</a:t>
            </a:r>
            <a:r>
              <a:rPr lang="ru-KZ" sz="1600" dirty="0"/>
              <a:t> </a:t>
            </a:r>
            <a:r>
              <a:rPr lang="ru-KZ" sz="1600" dirty="0" err="1"/>
              <a:t>edge</a:t>
            </a:r>
            <a:r>
              <a:rPr lang="ru-KZ" sz="1600" dirty="0"/>
              <a:t> </a:t>
            </a:r>
            <a:r>
              <a:rPr lang="ru-KZ" sz="1600" dirty="0" err="1"/>
              <a:t>detector</a:t>
            </a:r>
            <a:endParaRPr lang="ru-KZ" sz="1600" dirty="0"/>
          </a:p>
          <a:p>
            <a:r>
              <a:rPr lang="ru-KZ" sz="1600" dirty="0" err="1"/>
              <a:t>edges</a:t>
            </a:r>
            <a:r>
              <a:rPr lang="ru-KZ" sz="1600" dirty="0"/>
              <a:t> = cv2.Canny(</a:t>
            </a:r>
            <a:r>
              <a:rPr lang="ru-KZ" sz="1600" dirty="0" err="1"/>
              <a:t>smoothed_image</a:t>
            </a:r>
            <a:r>
              <a:rPr lang="ru-KZ" sz="1600" dirty="0"/>
              <a:t>, threshold1=50, threshold2=150)</a:t>
            </a:r>
          </a:p>
          <a:p>
            <a:endParaRPr lang="ru-KZ" sz="1600" dirty="0"/>
          </a:p>
          <a:p>
            <a:r>
              <a:rPr lang="ru-KZ" sz="1600" dirty="0"/>
              <a:t># Display the </a:t>
            </a:r>
            <a:r>
              <a:rPr lang="ru-KZ" sz="1600" dirty="0" err="1"/>
              <a:t>results</a:t>
            </a:r>
            <a:endParaRPr lang="ru-KZ" sz="1600" dirty="0"/>
          </a:p>
          <a:p>
            <a:r>
              <a:rPr lang="ru-KZ" sz="1600" dirty="0" err="1"/>
              <a:t>plt.figure</a:t>
            </a:r>
            <a:r>
              <a:rPr lang="ru-KZ" sz="1600" dirty="0"/>
              <a:t>(</a:t>
            </a:r>
            <a:r>
              <a:rPr lang="ru-KZ" sz="1600" dirty="0" err="1"/>
              <a:t>figsize</a:t>
            </a:r>
            <a:r>
              <a:rPr lang="ru-KZ" sz="1600" dirty="0"/>
              <a:t>=(8, 4))</a:t>
            </a:r>
          </a:p>
          <a:p>
            <a:r>
              <a:rPr lang="ru-KZ" sz="1600" dirty="0" err="1"/>
              <a:t>plt.subplot</a:t>
            </a:r>
            <a:r>
              <a:rPr lang="ru-KZ" sz="1600" dirty="0"/>
              <a:t>(121), </a:t>
            </a:r>
            <a:r>
              <a:rPr lang="ru-KZ" sz="1600" dirty="0" err="1"/>
              <a:t>plt.imshow</a:t>
            </a:r>
            <a:r>
              <a:rPr lang="ru-KZ" sz="1600" dirty="0"/>
              <a:t>(</a:t>
            </a:r>
            <a:r>
              <a:rPr lang="ru-KZ" sz="1600" dirty="0" err="1"/>
              <a:t>image</a:t>
            </a:r>
            <a:r>
              <a:rPr lang="ru-KZ" sz="1600" dirty="0"/>
              <a:t>, </a:t>
            </a:r>
            <a:r>
              <a:rPr lang="ru-KZ" sz="1600" dirty="0" err="1"/>
              <a:t>cmap</a:t>
            </a:r>
            <a:r>
              <a:rPr lang="ru-KZ" sz="1600" dirty="0"/>
              <a:t>='</a:t>
            </a:r>
            <a:r>
              <a:rPr lang="ru-KZ" sz="1600" dirty="0" err="1"/>
              <a:t>gray</a:t>
            </a:r>
            <a:r>
              <a:rPr lang="ru-KZ" sz="1600" dirty="0"/>
              <a:t>')</a:t>
            </a:r>
          </a:p>
          <a:p>
            <a:r>
              <a:rPr lang="ru-KZ" sz="1600" dirty="0" err="1"/>
              <a:t>plt.title</a:t>
            </a:r>
            <a:r>
              <a:rPr lang="ru-KZ" sz="1600" dirty="0"/>
              <a:t>('</a:t>
            </a:r>
            <a:r>
              <a:rPr lang="ru-KZ" sz="1600" dirty="0" err="1"/>
              <a:t>Original</a:t>
            </a:r>
            <a:r>
              <a:rPr lang="ru-KZ" sz="1600" dirty="0"/>
              <a:t> Image'), </a:t>
            </a:r>
            <a:r>
              <a:rPr lang="ru-KZ" sz="1600" dirty="0" err="1"/>
              <a:t>plt.xticks</a:t>
            </a:r>
            <a:r>
              <a:rPr lang="ru-KZ" sz="1600" dirty="0"/>
              <a:t>([]), </a:t>
            </a:r>
            <a:r>
              <a:rPr lang="ru-KZ" sz="1600" dirty="0" err="1"/>
              <a:t>plt.yticks</a:t>
            </a:r>
            <a:r>
              <a:rPr lang="ru-KZ" sz="1600" dirty="0"/>
              <a:t>([])</a:t>
            </a:r>
          </a:p>
          <a:p>
            <a:r>
              <a:rPr lang="ru-KZ" sz="1600" dirty="0" err="1"/>
              <a:t>plt.subplot</a:t>
            </a:r>
            <a:r>
              <a:rPr lang="ru-KZ" sz="1600" dirty="0"/>
              <a:t>(122), </a:t>
            </a:r>
            <a:r>
              <a:rPr lang="ru-KZ" sz="1600" dirty="0" err="1"/>
              <a:t>plt.imshow</a:t>
            </a:r>
            <a:r>
              <a:rPr lang="ru-KZ" sz="1600" dirty="0"/>
              <a:t>(</a:t>
            </a:r>
            <a:r>
              <a:rPr lang="ru-KZ" sz="1600" dirty="0" err="1"/>
              <a:t>edges</a:t>
            </a:r>
            <a:r>
              <a:rPr lang="ru-KZ" sz="1600" dirty="0"/>
              <a:t>, </a:t>
            </a:r>
            <a:r>
              <a:rPr lang="ru-KZ" sz="1600" dirty="0" err="1"/>
              <a:t>cmap</a:t>
            </a:r>
            <a:r>
              <a:rPr lang="ru-KZ" sz="1600" dirty="0"/>
              <a:t>='</a:t>
            </a:r>
            <a:r>
              <a:rPr lang="ru-KZ" sz="1600" dirty="0" err="1"/>
              <a:t>gray</a:t>
            </a:r>
            <a:r>
              <a:rPr lang="ru-KZ" sz="1600" dirty="0"/>
              <a:t>')</a:t>
            </a:r>
          </a:p>
          <a:p>
            <a:r>
              <a:rPr lang="ru-KZ" sz="1600" dirty="0" err="1"/>
              <a:t>plt.title</a:t>
            </a:r>
            <a:r>
              <a:rPr lang="ru-KZ" sz="1600" dirty="0"/>
              <a:t>('Edge Image'), </a:t>
            </a:r>
            <a:r>
              <a:rPr lang="ru-KZ" sz="1600" dirty="0" err="1"/>
              <a:t>plt.xticks</a:t>
            </a:r>
            <a:r>
              <a:rPr lang="ru-KZ" sz="1600" dirty="0"/>
              <a:t>([]), </a:t>
            </a:r>
            <a:r>
              <a:rPr lang="ru-KZ" sz="1600" dirty="0" err="1"/>
              <a:t>plt.yticks</a:t>
            </a:r>
            <a:r>
              <a:rPr lang="ru-KZ" sz="1600" dirty="0"/>
              <a:t>([])</a:t>
            </a:r>
          </a:p>
          <a:p>
            <a:r>
              <a:rPr lang="ru-KZ" sz="1600" dirty="0" err="1"/>
              <a:t>plt.show</a:t>
            </a:r>
            <a:r>
              <a:rPr lang="ru-KZ" sz="1600" dirty="0"/>
              <a:t>()</a:t>
            </a:r>
          </a:p>
        </p:txBody>
      </p:sp>
      <p:sp>
        <p:nvSpPr>
          <p:cNvPr id="5" name="TextBox 4">
            <a:extLst>
              <a:ext uri="{FF2B5EF4-FFF2-40B4-BE49-F238E27FC236}">
                <a16:creationId xmlns:a16="http://schemas.microsoft.com/office/drawing/2014/main" id="{119213EF-A54D-AAB1-A7EC-6B3E08E17683}"/>
              </a:ext>
            </a:extLst>
          </p:cNvPr>
          <p:cNvSpPr txBox="1"/>
          <p:nvPr/>
        </p:nvSpPr>
        <p:spPr>
          <a:xfrm>
            <a:off x="884903" y="668595"/>
            <a:ext cx="5427406" cy="584775"/>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Canny</a:t>
            </a:r>
            <a:r>
              <a:rPr lang="en-US" sz="3200" dirty="0"/>
              <a:t> algorithm </a:t>
            </a:r>
            <a:endParaRPr lang="ru-KZ" sz="3200" dirty="0"/>
          </a:p>
        </p:txBody>
      </p:sp>
    </p:spTree>
    <p:extLst>
      <p:ext uri="{BB962C8B-B14F-4D97-AF65-F5344CB8AC3E}">
        <p14:creationId xmlns:p14="http://schemas.microsoft.com/office/powerpoint/2010/main" val="39398015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Рисунок 2">
            <a:extLst>
              <a:ext uri="{FF2B5EF4-FFF2-40B4-BE49-F238E27FC236}">
                <a16:creationId xmlns:a16="http://schemas.microsoft.com/office/drawing/2014/main" id="{E523D77C-7329-5BFC-50CE-4C2C85F04B1D}"/>
              </a:ext>
            </a:extLst>
          </p:cNvPr>
          <p:cNvPicPr>
            <a:picLocks noChangeAspect="1"/>
          </p:cNvPicPr>
          <p:nvPr/>
        </p:nvPicPr>
        <p:blipFill>
          <a:blip r:embed="rId2"/>
          <a:stretch>
            <a:fillRect/>
          </a:stretch>
        </p:blipFill>
        <p:spPr>
          <a:xfrm>
            <a:off x="818894" y="47153"/>
            <a:ext cx="10278909" cy="6763694"/>
          </a:xfrm>
          <a:prstGeom prst="rect">
            <a:avLst/>
          </a:prstGeom>
        </p:spPr>
      </p:pic>
      <p:sp>
        <p:nvSpPr>
          <p:cNvPr id="5" name="TextBox 4">
            <a:extLst>
              <a:ext uri="{FF2B5EF4-FFF2-40B4-BE49-F238E27FC236}">
                <a16:creationId xmlns:a16="http://schemas.microsoft.com/office/drawing/2014/main" id="{45FC9EF8-5874-1500-182D-4AA762CE35D5}"/>
              </a:ext>
            </a:extLst>
          </p:cNvPr>
          <p:cNvSpPr txBox="1"/>
          <p:nvPr/>
        </p:nvSpPr>
        <p:spPr>
          <a:xfrm>
            <a:off x="3421626" y="670741"/>
            <a:ext cx="6096000" cy="646331"/>
          </a:xfrm>
          <a:prstGeom prst="rect">
            <a:avLst/>
          </a:prstGeom>
          <a:noFill/>
        </p:spPr>
        <p:txBody>
          <a:bodyPr wrap="square">
            <a:spAutoFit/>
          </a:bodyPr>
          <a:lstStyle/>
          <a:p>
            <a:r>
              <a:rPr lang="en-US" sz="3600" b="1" dirty="0">
                <a:latin typeface="Times New Roman" panose="02020603050405020304" pitchFamily="18" charset="0"/>
                <a:cs typeface="Times New Roman" panose="02020603050405020304" pitchFamily="18" charset="0"/>
              </a:rPr>
              <a:t>Canny algorithm example</a:t>
            </a:r>
            <a:endParaRPr lang="ru-KZ"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175377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Рисунок 2">
            <a:extLst>
              <a:ext uri="{FF2B5EF4-FFF2-40B4-BE49-F238E27FC236}">
                <a16:creationId xmlns:a16="http://schemas.microsoft.com/office/drawing/2014/main" id="{950FC9E2-4464-957E-F275-3308F8178025}"/>
              </a:ext>
            </a:extLst>
          </p:cNvPr>
          <p:cNvPicPr>
            <a:picLocks noChangeAspect="1"/>
          </p:cNvPicPr>
          <p:nvPr/>
        </p:nvPicPr>
        <p:blipFill>
          <a:blip r:embed="rId2"/>
          <a:stretch>
            <a:fillRect/>
          </a:stretch>
        </p:blipFill>
        <p:spPr>
          <a:xfrm>
            <a:off x="594544" y="190048"/>
            <a:ext cx="11002911" cy="6477904"/>
          </a:xfrm>
          <a:prstGeom prst="rect">
            <a:avLst/>
          </a:prstGeom>
        </p:spPr>
      </p:pic>
      <p:sp>
        <p:nvSpPr>
          <p:cNvPr id="4" name="TextBox 3">
            <a:extLst>
              <a:ext uri="{FF2B5EF4-FFF2-40B4-BE49-F238E27FC236}">
                <a16:creationId xmlns:a16="http://schemas.microsoft.com/office/drawing/2014/main" id="{3D592647-DA07-BC47-4278-6405B917CC35}"/>
              </a:ext>
            </a:extLst>
          </p:cNvPr>
          <p:cNvSpPr txBox="1"/>
          <p:nvPr/>
        </p:nvSpPr>
        <p:spPr>
          <a:xfrm>
            <a:off x="3637936" y="1152522"/>
            <a:ext cx="6096000" cy="646331"/>
          </a:xfrm>
          <a:prstGeom prst="rect">
            <a:avLst/>
          </a:prstGeom>
          <a:noFill/>
        </p:spPr>
        <p:txBody>
          <a:bodyPr wrap="square">
            <a:spAutoFit/>
          </a:bodyPr>
          <a:lstStyle/>
          <a:p>
            <a:r>
              <a:rPr lang="en-US" sz="3600" b="1" dirty="0">
                <a:latin typeface="Times New Roman" panose="02020603050405020304" pitchFamily="18" charset="0"/>
                <a:cs typeface="Times New Roman" panose="02020603050405020304" pitchFamily="18" charset="0"/>
              </a:rPr>
              <a:t>Canny</a:t>
            </a:r>
            <a:r>
              <a:rPr lang="en-US" sz="3600" b="1" dirty="0"/>
              <a:t> </a:t>
            </a:r>
            <a:r>
              <a:rPr lang="en-US" sz="3600" b="1" dirty="0">
                <a:latin typeface="Times New Roman" panose="02020603050405020304" pitchFamily="18" charset="0"/>
                <a:cs typeface="Times New Roman" panose="02020603050405020304" pitchFamily="18" charset="0"/>
              </a:rPr>
              <a:t>algorithm example</a:t>
            </a:r>
            <a:endParaRPr lang="ru-KZ"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264654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Рисунок 2">
            <a:extLst>
              <a:ext uri="{FF2B5EF4-FFF2-40B4-BE49-F238E27FC236}">
                <a16:creationId xmlns:a16="http://schemas.microsoft.com/office/drawing/2014/main" id="{8BEE82ED-E317-335E-BD3C-1BFD9BFF6E48}"/>
              </a:ext>
            </a:extLst>
          </p:cNvPr>
          <p:cNvPicPr>
            <a:picLocks noChangeAspect="1"/>
          </p:cNvPicPr>
          <p:nvPr/>
        </p:nvPicPr>
        <p:blipFill>
          <a:blip r:embed="rId2"/>
          <a:stretch>
            <a:fillRect/>
          </a:stretch>
        </p:blipFill>
        <p:spPr>
          <a:xfrm>
            <a:off x="1587763" y="728285"/>
            <a:ext cx="9478698" cy="5401429"/>
          </a:xfrm>
          <a:prstGeom prst="rect">
            <a:avLst/>
          </a:prstGeom>
        </p:spPr>
      </p:pic>
      <p:sp>
        <p:nvSpPr>
          <p:cNvPr id="4" name="TextBox 3">
            <a:extLst>
              <a:ext uri="{FF2B5EF4-FFF2-40B4-BE49-F238E27FC236}">
                <a16:creationId xmlns:a16="http://schemas.microsoft.com/office/drawing/2014/main" id="{3306975D-FD29-8CA1-FDA4-BD06DDEAC1D1}"/>
              </a:ext>
            </a:extLst>
          </p:cNvPr>
          <p:cNvSpPr txBox="1"/>
          <p:nvPr/>
        </p:nvSpPr>
        <p:spPr>
          <a:xfrm>
            <a:off x="3637936" y="1484118"/>
            <a:ext cx="6096000" cy="646331"/>
          </a:xfrm>
          <a:prstGeom prst="rect">
            <a:avLst/>
          </a:prstGeom>
          <a:noFill/>
        </p:spPr>
        <p:txBody>
          <a:bodyPr wrap="square">
            <a:spAutoFit/>
          </a:bodyPr>
          <a:lstStyle/>
          <a:p>
            <a:r>
              <a:rPr lang="en-US" sz="3600" b="1" dirty="0">
                <a:latin typeface="Times New Roman" panose="02020603050405020304" pitchFamily="18" charset="0"/>
                <a:cs typeface="Times New Roman" panose="02020603050405020304" pitchFamily="18" charset="0"/>
              </a:rPr>
              <a:t>Canny algorithm example</a:t>
            </a:r>
            <a:endParaRPr lang="ru-KZ"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790803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46CFD9A-FF2F-8A6A-9D4D-92883625B8C7}"/>
              </a:ext>
            </a:extLst>
          </p:cNvPr>
          <p:cNvSpPr txBox="1"/>
          <p:nvPr/>
        </p:nvSpPr>
        <p:spPr>
          <a:xfrm>
            <a:off x="1179870" y="1199118"/>
            <a:ext cx="6096000" cy="435440"/>
          </a:xfrm>
          <a:prstGeom prst="rect">
            <a:avLst/>
          </a:prstGeom>
          <a:noFill/>
        </p:spPr>
        <p:txBody>
          <a:bodyPr wrap="square">
            <a:spAutoFit/>
          </a:bodyPr>
          <a:lstStyle/>
          <a:p>
            <a:pPr algn="l">
              <a:lnSpc>
                <a:spcPts val="2250"/>
              </a:lnSpc>
            </a:pPr>
            <a:r>
              <a:rPr lang="en-US" sz="3600" b="1" i="0" dirty="0">
                <a:solidFill>
                  <a:srgbClr val="242424"/>
                </a:solidFill>
                <a:effectLst/>
                <a:latin typeface="Times New Roman" panose="02020603050405020304" pitchFamily="18" charset="0"/>
                <a:cs typeface="Times New Roman" panose="02020603050405020304" pitchFamily="18" charset="0"/>
              </a:rPr>
              <a:t>Sobel Detection Algorithm</a:t>
            </a:r>
          </a:p>
        </p:txBody>
      </p:sp>
      <p:sp>
        <p:nvSpPr>
          <p:cNvPr id="7" name="TextBox 6">
            <a:extLst>
              <a:ext uri="{FF2B5EF4-FFF2-40B4-BE49-F238E27FC236}">
                <a16:creationId xmlns:a16="http://schemas.microsoft.com/office/drawing/2014/main" id="{5EF18494-2213-3696-07C7-7FD0608505C8}"/>
              </a:ext>
            </a:extLst>
          </p:cNvPr>
          <p:cNvSpPr txBox="1"/>
          <p:nvPr/>
        </p:nvSpPr>
        <p:spPr>
          <a:xfrm>
            <a:off x="1179870" y="2159742"/>
            <a:ext cx="9242324" cy="1922962"/>
          </a:xfrm>
          <a:prstGeom prst="rect">
            <a:avLst/>
          </a:prstGeom>
          <a:noFill/>
        </p:spPr>
        <p:txBody>
          <a:bodyPr wrap="square">
            <a:spAutoFit/>
          </a:bodyPr>
          <a:lstStyle/>
          <a:p>
            <a:pPr algn="l">
              <a:lnSpc>
                <a:spcPts val="2400"/>
              </a:lnSpc>
            </a:pPr>
            <a:r>
              <a:rPr lang="en-US" b="0" i="0" dirty="0">
                <a:solidFill>
                  <a:srgbClr val="242424"/>
                </a:solidFill>
                <a:effectLst/>
                <a:latin typeface="Times New Roman" panose="02020603050405020304" pitchFamily="18" charset="0"/>
                <a:cs typeface="Times New Roman" panose="02020603050405020304" pitchFamily="18" charset="0"/>
              </a:rPr>
              <a:t>The Sobel algorithm was developed by Irwin Sobel and Gary Feldman at the Stanford Artificial Intelligence Laboratory (SAIL) in 1968.</a:t>
            </a:r>
          </a:p>
          <a:p>
            <a:pPr algn="l">
              <a:lnSpc>
                <a:spcPts val="2400"/>
              </a:lnSpc>
            </a:pPr>
            <a:r>
              <a:rPr lang="en-US" b="0" i="0" dirty="0">
                <a:solidFill>
                  <a:srgbClr val="242424"/>
                </a:solidFill>
                <a:effectLst/>
                <a:latin typeface="Times New Roman" panose="02020603050405020304" pitchFamily="18" charset="0"/>
                <a:cs typeface="Times New Roman" panose="02020603050405020304" pitchFamily="18" charset="0"/>
              </a:rPr>
              <a:t>In the simplest terms, their algorithm works by running a 3x3 matrix </a:t>
            </a:r>
            <a:r>
              <a:rPr lang="en-US" b="0" i="1" dirty="0">
                <a:solidFill>
                  <a:srgbClr val="242424"/>
                </a:solidFill>
                <a:effectLst/>
                <a:latin typeface="Times New Roman" panose="02020603050405020304" pitchFamily="18" charset="0"/>
                <a:cs typeface="Times New Roman" panose="02020603050405020304" pitchFamily="18" charset="0"/>
              </a:rPr>
              <a:t>(</a:t>
            </a:r>
            <a:r>
              <a:rPr lang="en-US" b="0" i="0" dirty="0">
                <a:solidFill>
                  <a:srgbClr val="242424"/>
                </a:solidFill>
                <a:effectLst/>
                <a:latin typeface="Times New Roman" panose="02020603050405020304" pitchFamily="18" charset="0"/>
                <a:cs typeface="Times New Roman" panose="02020603050405020304" pitchFamily="18" charset="0"/>
              </a:rPr>
              <a:t>known as the </a:t>
            </a:r>
            <a:r>
              <a:rPr lang="en-US" b="0" i="1" dirty="0">
                <a:solidFill>
                  <a:srgbClr val="242424"/>
                </a:solidFill>
                <a:effectLst/>
                <a:latin typeface="Times New Roman" panose="02020603050405020304" pitchFamily="18" charset="0"/>
                <a:cs typeface="Times New Roman" panose="02020603050405020304" pitchFamily="18" charset="0"/>
              </a:rPr>
              <a:t>kernel) </a:t>
            </a:r>
            <a:r>
              <a:rPr lang="en-US" b="0" i="0" dirty="0">
                <a:solidFill>
                  <a:srgbClr val="242424"/>
                </a:solidFill>
                <a:effectLst/>
                <a:latin typeface="Times New Roman" panose="02020603050405020304" pitchFamily="18" charset="0"/>
                <a:cs typeface="Times New Roman" panose="02020603050405020304" pitchFamily="18" charset="0"/>
              </a:rPr>
              <a:t>over all the pixels in the image. At every iteration, we measure the change in the gradient of the pixels that fall within this 3x3 kernel. The greater the change in pixel intensity, the more significant the edge there is.</a:t>
            </a:r>
          </a:p>
        </p:txBody>
      </p:sp>
    </p:spTree>
    <p:extLst>
      <p:ext uri="{BB962C8B-B14F-4D97-AF65-F5344CB8AC3E}">
        <p14:creationId xmlns:p14="http://schemas.microsoft.com/office/powerpoint/2010/main" val="20349138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Flowchart of Sobel edge detection algorithm.">
            <a:extLst>
              <a:ext uri="{FF2B5EF4-FFF2-40B4-BE49-F238E27FC236}">
                <a16:creationId xmlns:a16="http://schemas.microsoft.com/office/drawing/2014/main" id="{A519BA3C-8FA0-756E-9DE6-CD79DA532D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7681"/>
            <a:ext cx="4873451" cy="6782637"/>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FC324851-131E-5DFC-E204-9459AB5E1A8E}"/>
              </a:ext>
            </a:extLst>
          </p:cNvPr>
          <p:cNvSpPr txBox="1"/>
          <p:nvPr/>
        </p:nvSpPr>
        <p:spPr>
          <a:xfrm>
            <a:off x="6096000" y="1553930"/>
            <a:ext cx="4873451" cy="1323439"/>
          </a:xfrm>
          <a:prstGeom prst="rect">
            <a:avLst/>
          </a:prstGeom>
          <a:noFill/>
        </p:spPr>
        <p:txBody>
          <a:bodyPr wrap="square" rtlCol="0">
            <a:spAutoFit/>
          </a:bodyPr>
          <a:lstStyle/>
          <a:p>
            <a:r>
              <a:rPr lang="en-US" sz="4000" dirty="0">
                <a:latin typeface="Times New Roman" panose="02020603050405020304" pitchFamily="18" charset="0"/>
                <a:cs typeface="Times New Roman" panose="02020603050405020304" pitchFamily="18" charset="0"/>
              </a:rPr>
              <a:t>Sobel algorithm’s flowchart</a:t>
            </a:r>
            <a:endParaRPr lang="ru-KZ"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626459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Рисунок 2">
            <a:extLst>
              <a:ext uri="{FF2B5EF4-FFF2-40B4-BE49-F238E27FC236}">
                <a16:creationId xmlns:a16="http://schemas.microsoft.com/office/drawing/2014/main" id="{F696ECD8-4875-ED77-AC26-7F9B2AD6489A}"/>
              </a:ext>
            </a:extLst>
          </p:cNvPr>
          <p:cNvPicPr>
            <a:picLocks noChangeAspect="1"/>
          </p:cNvPicPr>
          <p:nvPr/>
        </p:nvPicPr>
        <p:blipFill>
          <a:blip r:embed="rId2"/>
          <a:stretch>
            <a:fillRect/>
          </a:stretch>
        </p:blipFill>
        <p:spPr>
          <a:xfrm>
            <a:off x="434000" y="0"/>
            <a:ext cx="11143129" cy="6858000"/>
          </a:xfrm>
          <a:prstGeom prst="rect">
            <a:avLst/>
          </a:prstGeom>
        </p:spPr>
      </p:pic>
      <p:sp>
        <p:nvSpPr>
          <p:cNvPr id="4" name="TextBox 3">
            <a:extLst>
              <a:ext uri="{FF2B5EF4-FFF2-40B4-BE49-F238E27FC236}">
                <a16:creationId xmlns:a16="http://schemas.microsoft.com/office/drawing/2014/main" id="{BBA4C4B0-78E6-1260-3D06-102D6E5DB530}"/>
              </a:ext>
            </a:extLst>
          </p:cNvPr>
          <p:cNvSpPr txBox="1"/>
          <p:nvPr/>
        </p:nvSpPr>
        <p:spPr>
          <a:xfrm>
            <a:off x="3898761" y="934498"/>
            <a:ext cx="5034224"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Sobel algorithm example</a:t>
            </a:r>
            <a:endParaRPr lang="ru-KZ" sz="3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683626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Рисунок 2">
            <a:extLst>
              <a:ext uri="{FF2B5EF4-FFF2-40B4-BE49-F238E27FC236}">
                <a16:creationId xmlns:a16="http://schemas.microsoft.com/office/drawing/2014/main" id="{B99067DC-E0F8-E86E-EA02-0BA4FEEAA990}"/>
              </a:ext>
            </a:extLst>
          </p:cNvPr>
          <p:cNvPicPr>
            <a:picLocks noChangeAspect="1"/>
          </p:cNvPicPr>
          <p:nvPr/>
        </p:nvPicPr>
        <p:blipFill>
          <a:blip r:embed="rId2"/>
          <a:stretch>
            <a:fillRect/>
          </a:stretch>
        </p:blipFill>
        <p:spPr>
          <a:xfrm>
            <a:off x="194439" y="818785"/>
            <a:ext cx="11803122" cy="5220429"/>
          </a:xfrm>
          <a:prstGeom prst="rect">
            <a:avLst/>
          </a:prstGeom>
        </p:spPr>
      </p:pic>
      <p:sp>
        <p:nvSpPr>
          <p:cNvPr id="5" name="TextBox 4">
            <a:extLst>
              <a:ext uri="{FF2B5EF4-FFF2-40B4-BE49-F238E27FC236}">
                <a16:creationId xmlns:a16="http://schemas.microsoft.com/office/drawing/2014/main" id="{B29720FF-1B0A-6EDF-3335-23E659D13EC1}"/>
              </a:ext>
            </a:extLst>
          </p:cNvPr>
          <p:cNvSpPr txBox="1"/>
          <p:nvPr/>
        </p:nvSpPr>
        <p:spPr>
          <a:xfrm>
            <a:off x="3898761" y="934498"/>
            <a:ext cx="5034224"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Sobel algorithm example</a:t>
            </a:r>
            <a:endParaRPr lang="ru-KZ" sz="3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950883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3BB7822-A17F-0DD5-E0D2-C11F4973B3EC}"/>
              </a:ext>
            </a:extLst>
          </p:cNvPr>
          <p:cNvSpPr txBox="1"/>
          <p:nvPr/>
        </p:nvSpPr>
        <p:spPr>
          <a:xfrm>
            <a:off x="2269631" y="1445127"/>
            <a:ext cx="9794550" cy="1323439"/>
          </a:xfrm>
          <a:prstGeom prst="rect">
            <a:avLst/>
          </a:prstGeom>
          <a:noFill/>
        </p:spPr>
        <p:txBody>
          <a:bodyPr wrap="square" rtlCol="0">
            <a:spAutoFit/>
          </a:bodyPr>
          <a:lstStyle/>
          <a:p>
            <a:r>
              <a:rPr lang="en-US" sz="4000" b="1" i="0" dirty="0">
                <a:solidFill>
                  <a:srgbClr val="242424"/>
                </a:solidFill>
                <a:effectLst/>
                <a:latin typeface="Times New Roman" panose="02020603050405020304" pitchFamily="18" charset="0"/>
                <a:cs typeface="Times New Roman" panose="02020603050405020304" pitchFamily="18" charset="0"/>
              </a:rPr>
              <a:t>Machine Vision vs Computer Vision</a:t>
            </a:r>
          </a:p>
          <a:p>
            <a:endParaRPr lang="ru-KZ" sz="4000" dirty="0"/>
          </a:p>
        </p:txBody>
      </p:sp>
      <p:sp>
        <p:nvSpPr>
          <p:cNvPr id="4" name="TextBox 3">
            <a:extLst>
              <a:ext uri="{FF2B5EF4-FFF2-40B4-BE49-F238E27FC236}">
                <a16:creationId xmlns:a16="http://schemas.microsoft.com/office/drawing/2014/main" id="{A9E2CD0E-A6B8-130E-09C5-9F9878E6C18D}"/>
              </a:ext>
            </a:extLst>
          </p:cNvPr>
          <p:cNvSpPr txBox="1"/>
          <p:nvPr/>
        </p:nvSpPr>
        <p:spPr>
          <a:xfrm>
            <a:off x="2015613" y="2483430"/>
            <a:ext cx="9026012" cy="1200329"/>
          </a:xfrm>
          <a:prstGeom prst="rect">
            <a:avLst/>
          </a:prstGeom>
          <a:noFill/>
        </p:spPr>
        <p:txBody>
          <a:bodyPr wrap="square">
            <a:spAutoFit/>
          </a:bodyPr>
          <a:lstStyle/>
          <a:p>
            <a:r>
              <a:rPr lang="en-US" b="1" i="0" dirty="0">
                <a:solidFill>
                  <a:srgbClr val="242424"/>
                </a:solidFill>
                <a:effectLst/>
                <a:latin typeface="Times New Roman" panose="02020603050405020304" pitchFamily="18" charset="0"/>
                <a:cs typeface="Times New Roman" panose="02020603050405020304" pitchFamily="18" charset="0"/>
              </a:rPr>
              <a:t>Computer Vision (CV) </a:t>
            </a:r>
            <a:r>
              <a:rPr lang="en-US" b="0" i="0" dirty="0">
                <a:solidFill>
                  <a:srgbClr val="242424"/>
                </a:solidFill>
                <a:effectLst/>
                <a:latin typeface="Times New Roman" panose="02020603050405020304" pitchFamily="18" charset="0"/>
                <a:cs typeface="Times New Roman" panose="02020603050405020304" pitchFamily="18" charset="0"/>
              </a:rPr>
              <a:t>is an artificial intelligence field focused on automating the capture and processing of images, with an emphasis on image analysis. It aims not only to see but also to interpret and provide meaningful insights based on observations. CV can analyze various visual data, including images, videos, and 3D point clouds, to extract valuable information.</a:t>
            </a:r>
            <a:endParaRPr lang="ru-KZ"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34898541"/>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Рисунок 2">
            <a:extLst>
              <a:ext uri="{FF2B5EF4-FFF2-40B4-BE49-F238E27FC236}">
                <a16:creationId xmlns:a16="http://schemas.microsoft.com/office/drawing/2014/main" id="{BD2C4CE6-F4BC-F8CA-2C52-DA7DBAA4D0B0}"/>
              </a:ext>
            </a:extLst>
          </p:cNvPr>
          <p:cNvPicPr>
            <a:picLocks noChangeAspect="1"/>
          </p:cNvPicPr>
          <p:nvPr/>
        </p:nvPicPr>
        <p:blipFill>
          <a:blip r:embed="rId2"/>
          <a:stretch>
            <a:fillRect/>
          </a:stretch>
        </p:blipFill>
        <p:spPr>
          <a:xfrm>
            <a:off x="613597" y="1762155"/>
            <a:ext cx="10964805" cy="3962953"/>
          </a:xfrm>
          <a:prstGeom prst="rect">
            <a:avLst/>
          </a:prstGeom>
        </p:spPr>
      </p:pic>
      <p:sp>
        <p:nvSpPr>
          <p:cNvPr id="4" name="TextBox 3">
            <a:extLst>
              <a:ext uri="{FF2B5EF4-FFF2-40B4-BE49-F238E27FC236}">
                <a16:creationId xmlns:a16="http://schemas.microsoft.com/office/drawing/2014/main" id="{86C06934-1033-4035-767C-937FB9F7D803}"/>
              </a:ext>
            </a:extLst>
          </p:cNvPr>
          <p:cNvSpPr txBox="1"/>
          <p:nvPr/>
        </p:nvSpPr>
        <p:spPr>
          <a:xfrm>
            <a:off x="3898761" y="934498"/>
            <a:ext cx="5034224"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Sobel algorithm example</a:t>
            </a:r>
            <a:endParaRPr lang="ru-KZ" sz="3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098185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7A7CEC0E-97AB-D9D1-6012-21E18541C122}"/>
              </a:ext>
            </a:extLst>
          </p:cNvPr>
          <p:cNvSpPr txBox="1"/>
          <p:nvPr/>
        </p:nvSpPr>
        <p:spPr>
          <a:xfrm>
            <a:off x="630935" y="640080"/>
            <a:ext cx="5366741" cy="1481328"/>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5400" b="1" dirty="0">
                <a:latin typeface="Times New Roman" panose="02020603050405020304" pitchFamily="18" charset="0"/>
                <a:ea typeface="+mj-ea"/>
                <a:cs typeface="Times New Roman" panose="02020603050405020304" pitchFamily="18" charset="0"/>
              </a:rPr>
              <a:t>Conclusion</a:t>
            </a:r>
            <a:endParaRPr lang="en-US" sz="5400" b="1" i="0" kern="1200" dirty="0">
              <a:solidFill>
                <a:schemeClr val="tx1"/>
              </a:solidFill>
              <a:effectLst/>
              <a:latin typeface="Times New Roman" panose="02020603050405020304" pitchFamily="18" charset="0"/>
              <a:ea typeface="+mj-ea"/>
              <a:cs typeface="Times New Roman" panose="02020603050405020304" pitchFamily="18" charset="0"/>
            </a:endParaRPr>
          </a:p>
        </p:txBody>
      </p:sp>
      <p:sp>
        <p:nvSpPr>
          <p:cNvPr id="14"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B912C89D-A07A-19BC-4A2D-E412D03C4CE1}"/>
              </a:ext>
            </a:extLst>
          </p:cNvPr>
          <p:cNvSpPr txBox="1"/>
          <p:nvPr/>
        </p:nvSpPr>
        <p:spPr>
          <a:xfrm>
            <a:off x="630936" y="2660904"/>
            <a:ext cx="4818888" cy="3547872"/>
          </a:xfrm>
          <a:prstGeom prst="rect">
            <a:avLst/>
          </a:prstGeom>
        </p:spPr>
        <p:txBody>
          <a:bodyPr vert="horz" lIns="91440" tIns="45720" rIns="91440" bIns="45720" rtlCol="0" anchor="t">
            <a:normAutofit/>
          </a:bodyPr>
          <a:lstStyle/>
          <a:p>
            <a:pPr>
              <a:lnSpc>
                <a:spcPct val="90000"/>
              </a:lnSpc>
              <a:spcAft>
                <a:spcPts val="600"/>
              </a:spcAft>
            </a:pPr>
            <a:r>
              <a:rPr lang="en-US" sz="2000" b="0" i="0" dirty="0">
                <a:effectLst/>
                <a:latin typeface="Times New Roman" panose="02020603050405020304" pitchFamily="18" charset="0"/>
                <a:cs typeface="Times New Roman" panose="02020603050405020304" pitchFamily="18" charset="0"/>
              </a:rPr>
              <a:t>The main advantages of the Sobel operator are that it is simple and more time-efficient. However, the edges are rough. On the other hand, the Canny technique produces smoother edges due to the implementation of Non-maxima suppression and thresholding. The downside of the Canny algorithm is that it is more complex and less time-efficient than Sobel. Knowing these differences is helpful in deciding which technique is better for a particular application.</a:t>
            </a:r>
            <a:endParaRPr lang="en-US" sz="2000" dirty="0">
              <a:latin typeface="Times New Roman" panose="02020603050405020304" pitchFamily="18" charset="0"/>
              <a:cs typeface="Times New Roman" panose="02020603050405020304" pitchFamily="18" charset="0"/>
            </a:endParaRPr>
          </a:p>
        </p:txBody>
      </p:sp>
      <p:pic>
        <p:nvPicPr>
          <p:cNvPr id="7" name="Рисунок 6">
            <a:extLst>
              <a:ext uri="{FF2B5EF4-FFF2-40B4-BE49-F238E27FC236}">
                <a16:creationId xmlns:a16="http://schemas.microsoft.com/office/drawing/2014/main" id="{7806616D-D3F8-31F3-502F-5AC05F249A42}"/>
              </a:ext>
            </a:extLst>
          </p:cNvPr>
          <p:cNvPicPr>
            <a:picLocks noChangeAspect="1"/>
          </p:cNvPicPr>
          <p:nvPr/>
        </p:nvPicPr>
        <p:blipFill>
          <a:blip r:embed="rId2"/>
          <a:stretch>
            <a:fillRect/>
          </a:stretch>
        </p:blipFill>
        <p:spPr>
          <a:xfrm>
            <a:off x="5710551" y="2550473"/>
            <a:ext cx="6220722" cy="2908187"/>
          </a:xfrm>
          <a:prstGeom prst="rect">
            <a:avLst/>
          </a:prstGeom>
        </p:spPr>
      </p:pic>
    </p:spTree>
    <p:extLst>
      <p:ext uri="{BB962C8B-B14F-4D97-AF65-F5344CB8AC3E}">
        <p14:creationId xmlns:p14="http://schemas.microsoft.com/office/powerpoint/2010/main" val="2845355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0" name="Picture 4">
            <a:extLst>
              <a:ext uri="{FF2B5EF4-FFF2-40B4-BE49-F238E27FC236}">
                <a16:creationId xmlns:a16="http://schemas.microsoft.com/office/drawing/2014/main" id="{45E561B5-A4EB-1DEE-7781-BF894165910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5522913"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8207DBF5-E0EE-730C-E342-874667A58640}"/>
              </a:ext>
            </a:extLst>
          </p:cNvPr>
          <p:cNvSpPr txBox="1"/>
          <p:nvPr/>
        </p:nvSpPr>
        <p:spPr>
          <a:xfrm>
            <a:off x="6669089" y="2301072"/>
            <a:ext cx="4451420" cy="1938992"/>
          </a:xfrm>
          <a:prstGeom prst="rect">
            <a:avLst/>
          </a:prstGeom>
          <a:noFill/>
        </p:spPr>
        <p:txBody>
          <a:bodyPr wrap="square" rtlCol="0">
            <a:spAutoFit/>
          </a:bodyPr>
          <a:lstStyle/>
          <a:p>
            <a:r>
              <a:rPr lang="en-US" sz="6000" dirty="0">
                <a:latin typeface="Times New Roman" panose="02020603050405020304" pitchFamily="18" charset="0"/>
                <a:cs typeface="Times New Roman" panose="02020603050405020304" pitchFamily="18" charset="0"/>
              </a:rPr>
              <a:t>Thank you for attention</a:t>
            </a:r>
            <a:endParaRPr lang="ru-KZ" sz="6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338302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58EB6E0-AF23-CD53-D155-D0446AF66097}"/>
              </a:ext>
            </a:extLst>
          </p:cNvPr>
          <p:cNvSpPr txBox="1"/>
          <p:nvPr/>
        </p:nvSpPr>
        <p:spPr>
          <a:xfrm>
            <a:off x="1248697" y="560440"/>
            <a:ext cx="3480620" cy="707886"/>
          </a:xfrm>
          <a:prstGeom prst="rect">
            <a:avLst/>
          </a:prstGeom>
          <a:noFill/>
        </p:spPr>
        <p:txBody>
          <a:bodyPr wrap="square" rtlCol="0">
            <a:spAutoFit/>
          </a:bodyPr>
          <a:lstStyle/>
          <a:p>
            <a:r>
              <a:rPr lang="en-US" sz="4000" dirty="0"/>
              <a:t>References </a:t>
            </a:r>
            <a:endParaRPr lang="ru-KZ" sz="4000" dirty="0"/>
          </a:p>
        </p:txBody>
      </p:sp>
      <p:sp>
        <p:nvSpPr>
          <p:cNvPr id="3" name="TextBox 2">
            <a:extLst>
              <a:ext uri="{FF2B5EF4-FFF2-40B4-BE49-F238E27FC236}">
                <a16:creationId xmlns:a16="http://schemas.microsoft.com/office/drawing/2014/main" id="{A50039A8-9408-A8CC-628C-CE662ACEB2EE}"/>
              </a:ext>
            </a:extLst>
          </p:cNvPr>
          <p:cNvSpPr txBox="1"/>
          <p:nvPr/>
        </p:nvSpPr>
        <p:spPr>
          <a:xfrm>
            <a:off x="1248697" y="1356851"/>
            <a:ext cx="9075174" cy="7848302"/>
          </a:xfrm>
          <a:prstGeom prst="rect">
            <a:avLst/>
          </a:prstGeom>
          <a:noFill/>
        </p:spPr>
        <p:txBody>
          <a:bodyPr wrap="square" rtlCol="0">
            <a:spAutoFit/>
          </a:bodyPr>
          <a:lstStyle/>
          <a:p>
            <a:pPr marL="342900" indent="-342900">
              <a:buAutoNum type="arabicPeriod"/>
            </a:pPr>
            <a:r>
              <a:rPr lang="en-US" dirty="0"/>
              <a:t>Lina Haidar</a:t>
            </a:r>
            <a:r>
              <a:rPr lang="ru-RU" dirty="0"/>
              <a:t>. </a:t>
            </a:r>
            <a:r>
              <a:rPr lang="en-US" i="1" dirty="0">
                <a:solidFill>
                  <a:srgbClr val="242424"/>
                </a:solidFill>
                <a:effectLst/>
                <a:latin typeface="sohne"/>
              </a:rPr>
              <a:t>Sobel vs. Canny Edge Detection Techniques: Step by Step Implementation</a:t>
            </a:r>
            <a:r>
              <a:rPr lang="ru-RU" i="1" dirty="0">
                <a:solidFill>
                  <a:srgbClr val="242424"/>
                </a:solidFill>
                <a:latin typeface="sohne"/>
              </a:rPr>
              <a:t>. </a:t>
            </a:r>
            <a:r>
              <a:rPr lang="en-US" dirty="0"/>
              <a:t>Medium</a:t>
            </a:r>
            <a:r>
              <a:rPr lang="ru-RU" dirty="0">
                <a:solidFill>
                  <a:srgbClr val="242424"/>
                </a:solidFill>
                <a:latin typeface="sohne"/>
              </a:rPr>
              <a:t>. </a:t>
            </a:r>
            <a:r>
              <a:rPr lang="en-US" dirty="0">
                <a:solidFill>
                  <a:srgbClr val="242424"/>
                </a:solidFill>
                <a:latin typeface="sohne"/>
              </a:rPr>
              <a:t>– URL: </a:t>
            </a:r>
            <a:r>
              <a:rPr lang="en-US" i="0" dirty="0">
                <a:solidFill>
                  <a:srgbClr val="242424"/>
                </a:solidFill>
                <a:effectLst/>
                <a:latin typeface="sohne"/>
                <a:hlinkClick r:id="rId2"/>
              </a:rPr>
              <a:t>https://medium.com/@haidarlina4/sobel-vs-canny-edge-detection-techniques-step-by-step-implementation-11ae6103a56a</a:t>
            </a:r>
            <a:r>
              <a:rPr lang="en-US" i="0" dirty="0">
                <a:solidFill>
                  <a:srgbClr val="242424"/>
                </a:solidFill>
                <a:effectLst/>
                <a:latin typeface="sohne"/>
              </a:rPr>
              <a:t> (11.09.2021)</a:t>
            </a:r>
          </a:p>
          <a:p>
            <a:pPr marL="342900" indent="-342900">
              <a:buFontTx/>
              <a:buAutoNum type="arabicPeriod"/>
            </a:pPr>
            <a:r>
              <a:rPr lang="en-US" i="0" dirty="0">
                <a:solidFill>
                  <a:srgbClr val="242424"/>
                </a:solidFill>
                <a:effectLst/>
                <a:latin typeface="sohne"/>
              </a:rPr>
              <a:t>Aryaman </a:t>
            </a:r>
            <a:r>
              <a:rPr lang="en-US" i="0" dirty="0" err="1">
                <a:solidFill>
                  <a:srgbClr val="242424"/>
                </a:solidFill>
                <a:effectLst/>
                <a:latin typeface="sohne"/>
              </a:rPr>
              <a:t>Shadra</a:t>
            </a:r>
            <a:r>
              <a:rPr lang="en-US" i="0" dirty="0">
                <a:solidFill>
                  <a:srgbClr val="242424"/>
                </a:solidFill>
                <a:effectLst/>
                <a:latin typeface="sohne"/>
              </a:rPr>
              <a:t>. </a:t>
            </a:r>
            <a:r>
              <a:rPr lang="en-US" i="1" dirty="0">
                <a:solidFill>
                  <a:srgbClr val="242424"/>
                </a:solidFill>
                <a:effectLst/>
                <a:latin typeface="sohne"/>
              </a:rPr>
              <a:t>How Image Edge Detection Works</a:t>
            </a:r>
            <a:r>
              <a:rPr lang="en-US" dirty="0">
                <a:solidFill>
                  <a:srgbClr val="242424"/>
                </a:solidFill>
                <a:effectLst/>
                <a:latin typeface="sohne"/>
              </a:rPr>
              <a:t>. Medium. – URL: </a:t>
            </a:r>
            <a:r>
              <a:rPr lang="en-US" dirty="0">
                <a:solidFill>
                  <a:srgbClr val="242424"/>
                </a:solidFill>
                <a:effectLst/>
                <a:latin typeface="sohne"/>
                <a:hlinkClick r:id="rId3"/>
              </a:rPr>
              <a:t>https://aryamansharda.medium.com/how-image-edge-detection-works-b759baac01e2</a:t>
            </a:r>
            <a:r>
              <a:rPr lang="en-US" dirty="0">
                <a:solidFill>
                  <a:srgbClr val="242424"/>
                </a:solidFill>
                <a:effectLst/>
                <a:latin typeface="sohne"/>
              </a:rPr>
              <a:t>(01.10.2018)</a:t>
            </a:r>
          </a:p>
          <a:p>
            <a:pPr marL="342900" indent="-342900">
              <a:buFontTx/>
              <a:buAutoNum type="arabicPeriod"/>
            </a:pPr>
            <a:r>
              <a:rPr lang="en-US" dirty="0" err="1">
                <a:solidFill>
                  <a:srgbClr val="242424"/>
                </a:solidFill>
                <a:effectLst/>
                <a:latin typeface="sohne"/>
              </a:rPr>
              <a:t>Sim</a:t>
            </a:r>
            <a:r>
              <a:rPr lang="en-US" dirty="0" err="1">
                <a:solidFill>
                  <a:srgbClr val="242424"/>
                </a:solidFill>
                <a:latin typeface="sohne"/>
              </a:rPr>
              <a:t>arpreet</a:t>
            </a:r>
            <a:r>
              <a:rPr lang="en-US" dirty="0">
                <a:solidFill>
                  <a:srgbClr val="242424"/>
                </a:solidFill>
                <a:latin typeface="sohne"/>
              </a:rPr>
              <a:t> Singh. </a:t>
            </a:r>
            <a:r>
              <a:rPr lang="en-US" i="1" dirty="0">
                <a:solidFill>
                  <a:srgbClr val="242424"/>
                </a:solidFill>
                <a:effectLst/>
                <a:latin typeface="sohne"/>
              </a:rPr>
              <a:t>What is Canny Edge Detection?</a:t>
            </a:r>
            <a:r>
              <a:rPr lang="en-US" dirty="0">
                <a:solidFill>
                  <a:srgbClr val="242424"/>
                </a:solidFill>
                <a:effectLst/>
                <a:latin typeface="sohne"/>
              </a:rPr>
              <a:t>. Medium. – URL: </a:t>
            </a:r>
            <a:r>
              <a:rPr lang="en-US" dirty="0">
                <a:solidFill>
                  <a:srgbClr val="242424"/>
                </a:solidFill>
                <a:effectLst/>
                <a:latin typeface="sohne"/>
                <a:hlinkClick r:id="rId4"/>
              </a:rPr>
              <a:t>https://medium.com/simply-dev/what-is-canny-edge-detection-cfefa272a8d0</a:t>
            </a:r>
            <a:r>
              <a:rPr lang="en-US" dirty="0">
                <a:solidFill>
                  <a:srgbClr val="242424"/>
                </a:solidFill>
                <a:effectLst/>
                <a:latin typeface="sohne"/>
              </a:rPr>
              <a:t> (09.04.2020)</a:t>
            </a:r>
          </a:p>
          <a:p>
            <a:pPr marL="342900" indent="-342900">
              <a:buFontTx/>
              <a:buAutoNum type="arabicPeriod"/>
            </a:pPr>
            <a:r>
              <a:rPr lang="en-US" dirty="0">
                <a:solidFill>
                  <a:srgbClr val="242424"/>
                </a:solidFill>
                <a:effectLst/>
                <a:latin typeface="sohne"/>
              </a:rPr>
              <a:t>Yaroslav Mota. </a:t>
            </a:r>
            <a:r>
              <a:rPr lang="en-US" i="1" dirty="0">
                <a:solidFill>
                  <a:srgbClr val="090909"/>
                </a:solidFill>
                <a:effectLst/>
                <a:latin typeface="Lato" panose="020F0502020204030204" pitchFamily="34" charset="0"/>
              </a:rPr>
              <a:t>Machine vision vs computer vision: Which one is the best choice</a:t>
            </a:r>
            <a:r>
              <a:rPr lang="en-US" dirty="0">
                <a:solidFill>
                  <a:srgbClr val="090909"/>
                </a:solidFill>
                <a:effectLst/>
                <a:latin typeface="Lato" panose="020F0502020204030204" pitchFamily="34" charset="0"/>
              </a:rPr>
              <a:t>. – URL: </a:t>
            </a:r>
            <a:r>
              <a:rPr lang="en-US" dirty="0">
                <a:solidFill>
                  <a:srgbClr val="090909"/>
                </a:solidFill>
                <a:effectLst/>
                <a:latin typeface="Lato" panose="020F0502020204030204" pitchFamily="34" charset="0"/>
                <a:hlinkClick r:id="rId5"/>
              </a:rPr>
              <a:t>https://www.n-ix.com/machine-vision-vs-computer-vision/(06.09.2024)</a:t>
            </a:r>
            <a:endParaRPr lang="en-US" dirty="0">
              <a:solidFill>
                <a:srgbClr val="090909"/>
              </a:solidFill>
              <a:effectLst/>
              <a:latin typeface="Lato" panose="020F0502020204030204" pitchFamily="34" charset="0"/>
            </a:endParaRPr>
          </a:p>
          <a:p>
            <a:pPr marL="342900" indent="-342900">
              <a:buFontTx/>
              <a:buAutoNum type="arabicPeriod"/>
            </a:pPr>
            <a:r>
              <a:rPr lang="en-US" dirty="0" err="1">
                <a:solidFill>
                  <a:srgbClr val="090909"/>
                </a:solidFill>
                <a:latin typeface="Lato" panose="020F0502020204030204" pitchFamily="34" charset="0"/>
              </a:rPr>
              <a:t>EnCata</a:t>
            </a:r>
            <a:r>
              <a:rPr lang="en-US" dirty="0">
                <a:solidFill>
                  <a:srgbClr val="090909"/>
                </a:solidFill>
                <a:latin typeface="Lato" panose="020F0502020204030204" pitchFamily="34" charset="0"/>
              </a:rPr>
              <a:t>. </a:t>
            </a:r>
            <a:r>
              <a:rPr lang="en-US" i="1" dirty="0">
                <a:solidFill>
                  <a:srgbClr val="242424"/>
                </a:solidFill>
                <a:effectLst/>
                <a:latin typeface="sohne"/>
              </a:rPr>
              <a:t>Differentiating Machine Vision and Computer Vision</a:t>
            </a:r>
            <a:r>
              <a:rPr lang="en-US" dirty="0">
                <a:solidFill>
                  <a:srgbClr val="242424"/>
                </a:solidFill>
                <a:effectLst/>
                <a:latin typeface="sohne"/>
              </a:rPr>
              <a:t>. Medium. – URL: </a:t>
            </a:r>
            <a:r>
              <a:rPr lang="en-US" dirty="0">
                <a:solidFill>
                  <a:srgbClr val="242424"/>
                </a:solidFill>
                <a:effectLst/>
                <a:latin typeface="sohne"/>
                <a:hlinkClick r:id="rId6"/>
              </a:rPr>
              <a:t>https://medium.com/@encata/differentiating-machine-vision-and-computer-vision-9c1df1506dd0</a:t>
            </a:r>
            <a:r>
              <a:rPr lang="en-US" dirty="0">
                <a:solidFill>
                  <a:srgbClr val="242424"/>
                </a:solidFill>
                <a:effectLst/>
                <a:latin typeface="sohne"/>
              </a:rPr>
              <a:t> (29.07.2024)</a:t>
            </a:r>
          </a:p>
          <a:p>
            <a:pPr marL="342900" indent="-342900">
              <a:buFontTx/>
              <a:buAutoNum type="arabicPeriod"/>
            </a:pPr>
            <a:r>
              <a:rPr lang="en-US" dirty="0" err="1">
                <a:solidFill>
                  <a:srgbClr val="242424"/>
                </a:solidFill>
                <a:latin typeface="sohne"/>
              </a:rPr>
              <a:t>Geekforgeeks</a:t>
            </a:r>
            <a:r>
              <a:rPr lang="en-US" dirty="0">
                <a:solidFill>
                  <a:srgbClr val="242424"/>
                </a:solidFill>
                <a:latin typeface="sohne"/>
              </a:rPr>
              <a:t>. </a:t>
            </a:r>
            <a:r>
              <a:rPr lang="en-US" i="1" dirty="0">
                <a:solidFill>
                  <a:srgbClr val="273239"/>
                </a:solidFill>
                <a:effectLst/>
                <a:latin typeface="Source Sans 3"/>
              </a:rPr>
              <a:t>What is OpenCV Library?. </a:t>
            </a:r>
            <a:r>
              <a:rPr lang="en-US" dirty="0">
                <a:solidFill>
                  <a:srgbClr val="273239"/>
                </a:solidFill>
                <a:effectLst/>
                <a:latin typeface="Source Sans 3"/>
              </a:rPr>
              <a:t>– URL: </a:t>
            </a:r>
            <a:r>
              <a:rPr lang="en-US" dirty="0">
                <a:solidFill>
                  <a:srgbClr val="273239"/>
                </a:solidFill>
                <a:effectLst/>
                <a:latin typeface="Source Sans 3"/>
                <a:hlinkClick r:id="rId7"/>
              </a:rPr>
              <a:t>https://www.geeksforgeeks.org/opencv-overview/</a:t>
            </a:r>
            <a:r>
              <a:rPr lang="en-US" dirty="0">
                <a:solidFill>
                  <a:srgbClr val="273239"/>
                </a:solidFill>
                <a:effectLst/>
                <a:latin typeface="Source Sans 3"/>
              </a:rPr>
              <a:t> (15.04.2024)</a:t>
            </a:r>
          </a:p>
          <a:p>
            <a:pPr marL="342900" indent="-342900">
              <a:buFontTx/>
              <a:buAutoNum type="arabicPeriod"/>
            </a:pPr>
            <a:r>
              <a:rPr lang="en-US" dirty="0" err="1">
                <a:solidFill>
                  <a:srgbClr val="273239"/>
                </a:solidFill>
                <a:latin typeface="Source Sans 3"/>
              </a:rPr>
              <a:t>Geekforgeeks</a:t>
            </a:r>
            <a:r>
              <a:rPr lang="en-US" dirty="0">
                <a:solidFill>
                  <a:srgbClr val="273239"/>
                </a:solidFill>
                <a:latin typeface="Source Sans 3"/>
              </a:rPr>
              <a:t>. </a:t>
            </a:r>
            <a:r>
              <a:rPr lang="en-US" i="1" dirty="0">
                <a:solidFill>
                  <a:srgbClr val="273239"/>
                </a:solidFill>
                <a:effectLst/>
                <a:latin typeface="Source Sans 3"/>
              </a:rPr>
              <a:t>Sobel Edge Detection vs. Canny Edge Detection in Computer Vision</a:t>
            </a:r>
            <a:r>
              <a:rPr lang="en-US" dirty="0">
                <a:solidFill>
                  <a:srgbClr val="273239"/>
                </a:solidFill>
                <a:effectLst/>
                <a:latin typeface="Source Sans 3"/>
              </a:rPr>
              <a:t>. – URL: https://www-geeksforgeeks-org.translate.goog/sobel-edge-detection-vs-canny-edge-detection-in-computer-vision/?_x_tr_sl=en&amp;_x_tr_tl=ru&amp;_x_tr_hl=ru&amp;_x_tr_pto=sc</a:t>
            </a:r>
            <a:endParaRPr lang="en-US" i="1" dirty="0">
              <a:solidFill>
                <a:srgbClr val="273239"/>
              </a:solidFill>
              <a:effectLst/>
              <a:latin typeface="Source Sans 3"/>
            </a:endParaRPr>
          </a:p>
          <a:p>
            <a:pPr marL="342900" indent="-342900">
              <a:buFontTx/>
              <a:buAutoNum type="arabicPeriod"/>
            </a:pPr>
            <a:endParaRPr lang="en-US" dirty="0">
              <a:solidFill>
                <a:srgbClr val="273239"/>
              </a:solidFill>
              <a:effectLst/>
              <a:latin typeface="Source Sans 3"/>
            </a:endParaRPr>
          </a:p>
          <a:p>
            <a:pPr marL="342900" indent="-342900">
              <a:buFontTx/>
              <a:buAutoNum type="arabicPeriod"/>
            </a:pPr>
            <a:endParaRPr lang="en-US" i="1" dirty="0">
              <a:solidFill>
                <a:srgbClr val="273239"/>
              </a:solidFill>
              <a:effectLst/>
              <a:latin typeface="Source Sans 3"/>
            </a:endParaRPr>
          </a:p>
          <a:p>
            <a:pPr marL="342900" indent="-342900">
              <a:buFontTx/>
              <a:buAutoNum type="arabicPeriod"/>
            </a:pPr>
            <a:endParaRPr lang="en-US" dirty="0">
              <a:solidFill>
                <a:srgbClr val="242424"/>
              </a:solidFill>
              <a:effectLst/>
              <a:latin typeface="sohne"/>
            </a:endParaRPr>
          </a:p>
          <a:p>
            <a:pPr marL="342900" indent="-342900">
              <a:buFontTx/>
              <a:buAutoNum type="arabicPeriod"/>
            </a:pPr>
            <a:endParaRPr lang="en-US" i="1" dirty="0">
              <a:solidFill>
                <a:srgbClr val="242424"/>
              </a:solidFill>
              <a:effectLst/>
              <a:latin typeface="sohne"/>
            </a:endParaRPr>
          </a:p>
          <a:p>
            <a:pPr marL="342900" indent="-342900">
              <a:buFontTx/>
              <a:buAutoNum type="arabicPeriod"/>
            </a:pPr>
            <a:endParaRPr lang="en-US" dirty="0">
              <a:solidFill>
                <a:srgbClr val="090909"/>
              </a:solidFill>
              <a:effectLst/>
              <a:latin typeface="Lato" panose="020F0502020204030204" pitchFamily="34" charset="0"/>
            </a:endParaRPr>
          </a:p>
          <a:p>
            <a:pPr marL="342900" indent="-342900">
              <a:buFontTx/>
              <a:buAutoNum type="arabicPeriod"/>
            </a:pPr>
            <a:endParaRPr lang="en-US" i="1" dirty="0">
              <a:solidFill>
                <a:srgbClr val="090909"/>
              </a:solidFill>
              <a:effectLst/>
              <a:latin typeface="Lato" panose="020F0502020204030204" pitchFamily="34" charset="0"/>
            </a:endParaRPr>
          </a:p>
          <a:p>
            <a:pPr marL="342900" indent="-342900">
              <a:buFontTx/>
              <a:buAutoNum type="arabicPeriod"/>
            </a:pPr>
            <a:endParaRPr lang="en-US" dirty="0">
              <a:solidFill>
                <a:srgbClr val="242424"/>
              </a:solidFill>
              <a:effectLst/>
              <a:latin typeface="sohne"/>
            </a:endParaRPr>
          </a:p>
          <a:p>
            <a:pPr marL="342900" indent="-342900">
              <a:buFontTx/>
              <a:buAutoNum type="arabicPeriod"/>
            </a:pPr>
            <a:endParaRPr lang="en-US" dirty="0">
              <a:solidFill>
                <a:srgbClr val="242424"/>
              </a:solidFill>
              <a:effectLst/>
              <a:latin typeface="sohne"/>
            </a:endParaRPr>
          </a:p>
          <a:p>
            <a:pPr marL="342900" indent="-342900">
              <a:buAutoNum type="arabicPeriod"/>
            </a:pPr>
            <a:endParaRPr lang="en-US" i="0" dirty="0">
              <a:solidFill>
                <a:srgbClr val="242424"/>
              </a:solidFill>
              <a:effectLst/>
              <a:latin typeface="sohne"/>
            </a:endParaRPr>
          </a:p>
          <a:p>
            <a:endParaRPr lang="ru-KZ" dirty="0"/>
          </a:p>
        </p:txBody>
      </p:sp>
    </p:spTree>
    <p:extLst>
      <p:ext uri="{BB962C8B-B14F-4D97-AF65-F5344CB8AC3E}">
        <p14:creationId xmlns:p14="http://schemas.microsoft.com/office/powerpoint/2010/main" val="4316655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Рисунок 2">
            <a:extLst>
              <a:ext uri="{FF2B5EF4-FFF2-40B4-BE49-F238E27FC236}">
                <a16:creationId xmlns:a16="http://schemas.microsoft.com/office/drawing/2014/main" id="{796B665F-6E9D-8D80-48CB-43E0E9590AEE}"/>
              </a:ext>
            </a:extLst>
          </p:cNvPr>
          <p:cNvPicPr>
            <a:picLocks noChangeAspect="1"/>
          </p:cNvPicPr>
          <p:nvPr/>
        </p:nvPicPr>
        <p:blipFill>
          <a:blip r:embed="rId2"/>
          <a:stretch>
            <a:fillRect/>
          </a:stretch>
        </p:blipFill>
        <p:spPr>
          <a:xfrm>
            <a:off x="0" y="233489"/>
            <a:ext cx="6658827" cy="4847951"/>
          </a:xfrm>
          <a:prstGeom prst="rect">
            <a:avLst/>
          </a:prstGeom>
        </p:spPr>
      </p:pic>
      <p:pic>
        <p:nvPicPr>
          <p:cNvPr id="5" name="Рисунок 4">
            <a:extLst>
              <a:ext uri="{FF2B5EF4-FFF2-40B4-BE49-F238E27FC236}">
                <a16:creationId xmlns:a16="http://schemas.microsoft.com/office/drawing/2014/main" id="{B51FF651-F49D-02DD-6069-792A93E9CB31}"/>
              </a:ext>
            </a:extLst>
          </p:cNvPr>
          <p:cNvPicPr>
            <a:picLocks noChangeAspect="1"/>
          </p:cNvPicPr>
          <p:nvPr/>
        </p:nvPicPr>
        <p:blipFill>
          <a:blip r:embed="rId3"/>
          <a:stretch>
            <a:fillRect/>
          </a:stretch>
        </p:blipFill>
        <p:spPr>
          <a:xfrm>
            <a:off x="6657994" y="940086"/>
            <a:ext cx="5210297" cy="4141354"/>
          </a:xfrm>
          <a:prstGeom prst="rect">
            <a:avLst/>
          </a:prstGeom>
        </p:spPr>
      </p:pic>
    </p:spTree>
    <p:extLst>
      <p:ext uri="{BB962C8B-B14F-4D97-AF65-F5344CB8AC3E}">
        <p14:creationId xmlns:p14="http://schemas.microsoft.com/office/powerpoint/2010/main" val="24207522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84C389-0355-9C81-437A-DBB470C81ADE}"/>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8C26E2DE-4485-77BB-F938-FB3F8E255371}"/>
              </a:ext>
            </a:extLst>
          </p:cNvPr>
          <p:cNvSpPr txBox="1"/>
          <p:nvPr/>
        </p:nvSpPr>
        <p:spPr>
          <a:xfrm>
            <a:off x="2015613" y="4075731"/>
            <a:ext cx="9026012" cy="646331"/>
          </a:xfrm>
          <a:prstGeom prst="rect">
            <a:avLst/>
          </a:prstGeom>
          <a:noFill/>
        </p:spPr>
        <p:txBody>
          <a:bodyPr wrap="square">
            <a:spAutoFit/>
          </a:bodyPr>
          <a:lstStyle/>
          <a:p>
            <a:r>
              <a:rPr lang="en-US" b="1" i="0" dirty="0">
                <a:solidFill>
                  <a:srgbClr val="242424"/>
                </a:solidFill>
                <a:effectLst/>
                <a:latin typeface="Times New Roman" panose="02020603050405020304" pitchFamily="18" charset="0"/>
                <a:cs typeface="Times New Roman" panose="02020603050405020304" pitchFamily="18" charset="0"/>
              </a:rPr>
              <a:t>Machine Vision</a:t>
            </a:r>
            <a:r>
              <a:rPr lang="en-US" b="0" i="0" dirty="0">
                <a:solidFill>
                  <a:srgbClr val="242424"/>
                </a:solidFill>
                <a:effectLst/>
                <a:latin typeface="Times New Roman" panose="02020603050405020304" pitchFamily="18" charset="0"/>
                <a:cs typeface="Times New Roman" panose="02020603050405020304" pitchFamily="18" charset="0"/>
              </a:rPr>
              <a:t>, a subset of Computer Vision, is specifically tailored for industrial applications. It often uses CV techniques for tasks like object detection, classification, and tracking.</a:t>
            </a:r>
            <a:endParaRPr lang="ru-KZ"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05F6C19B-CD7A-5ED6-0405-D6666DE15583}"/>
              </a:ext>
            </a:extLst>
          </p:cNvPr>
          <p:cNvSpPr txBox="1"/>
          <p:nvPr/>
        </p:nvSpPr>
        <p:spPr>
          <a:xfrm>
            <a:off x="2269631" y="1445127"/>
            <a:ext cx="9794550" cy="1323439"/>
          </a:xfrm>
          <a:prstGeom prst="rect">
            <a:avLst/>
          </a:prstGeom>
          <a:noFill/>
        </p:spPr>
        <p:txBody>
          <a:bodyPr wrap="square" rtlCol="0">
            <a:spAutoFit/>
          </a:bodyPr>
          <a:lstStyle/>
          <a:p>
            <a:r>
              <a:rPr lang="en-US" sz="4000" b="1" i="0" dirty="0">
                <a:solidFill>
                  <a:srgbClr val="242424"/>
                </a:solidFill>
                <a:effectLst/>
                <a:latin typeface="Times New Roman" panose="02020603050405020304" pitchFamily="18" charset="0"/>
                <a:cs typeface="Times New Roman" panose="02020603050405020304" pitchFamily="18" charset="0"/>
              </a:rPr>
              <a:t>Machine Vision vs Computer Vision</a:t>
            </a:r>
          </a:p>
          <a:p>
            <a:endParaRPr lang="ru-KZ" sz="4000" dirty="0"/>
          </a:p>
        </p:txBody>
      </p:sp>
      <p:sp>
        <p:nvSpPr>
          <p:cNvPr id="7" name="TextBox 6">
            <a:extLst>
              <a:ext uri="{FF2B5EF4-FFF2-40B4-BE49-F238E27FC236}">
                <a16:creationId xmlns:a16="http://schemas.microsoft.com/office/drawing/2014/main" id="{38023932-A584-1F2A-3232-ED86FB7EA15D}"/>
              </a:ext>
            </a:extLst>
          </p:cNvPr>
          <p:cNvSpPr txBox="1"/>
          <p:nvPr/>
        </p:nvSpPr>
        <p:spPr>
          <a:xfrm>
            <a:off x="2015613" y="2483430"/>
            <a:ext cx="9026012" cy="1200329"/>
          </a:xfrm>
          <a:prstGeom prst="rect">
            <a:avLst/>
          </a:prstGeom>
          <a:noFill/>
        </p:spPr>
        <p:txBody>
          <a:bodyPr wrap="square">
            <a:spAutoFit/>
          </a:bodyPr>
          <a:lstStyle/>
          <a:p>
            <a:r>
              <a:rPr lang="en-US" b="1" i="0" dirty="0">
                <a:solidFill>
                  <a:srgbClr val="242424"/>
                </a:solidFill>
                <a:effectLst/>
                <a:latin typeface="Times New Roman" panose="02020603050405020304" pitchFamily="18" charset="0"/>
                <a:cs typeface="Times New Roman" panose="02020603050405020304" pitchFamily="18" charset="0"/>
              </a:rPr>
              <a:t>Computer Vision (CV) </a:t>
            </a:r>
            <a:r>
              <a:rPr lang="en-US" b="0" i="0" dirty="0">
                <a:solidFill>
                  <a:srgbClr val="242424"/>
                </a:solidFill>
                <a:effectLst/>
                <a:latin typeface="Times New Roman" panose="02020603050405020304" pitchFamily="18" charset="0"/>
                <a:cs typeface="Times New Roman" panose="02020603050405020304" pitchFamily="18" charset="0"/>
              </a:rPr>
              <a:t>is an artificial intelligence field focused on automating the capture and processing of images, with an emphasis on image analysis. It aims not only to see but also to interpret and provide meaningful insights based on observations. CV can analyze various visual data, including images, videos, and 3D point clouds, to extract valuable information.</a:t>
            </a:r>
            <a:endParaRPr lang="ru-KZ"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03806195"/>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1F9A78-4FC8-9E93-4455-1A4BBFF614FE}"/>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7B2A41B3-5843-CA90-1CAB-7908C80DF554}"/>
              </a:ext>
            </a:extLst>
          </p:cNvPr>
          <p:cNvSpPr txBox="1"/>
          <p:nvPr/>
        </p:nvSpPr>
        <p:spPr>
          <a:xfrm>
            <a:off x="2015614" y="4996310"/>
            <a:ext cx="9026011" cy="923330"/>
          </a:xfrm>
          <a:prstGeom prst="rect">
            <a:avLst/>
          </a:prstGeom>
          <a:noFill/>
        </p:spPr>
        <p:txBody>
          <a:bodyPr wrap="square">
            <a:spAutoFit/>
          </a:bodyPr>
          <a:lstStyle/>
          <a:p>
            <a:r>
              <a:rPr lang="en-US" b="0" i="0" dirty="0">
                <a:solidFill>
                  <a:srgbClr val="242424"/>
                </a:solidFill>
                <a:effectLst/>
                <a:latin typeface="Times New Roman" panose="02020603050405020304" pitchFamily="18" charset="0"/>
                <a:cs typeface="Times New Roman" panose="02020603050405020304" pitchFamily="18" charset="0"/>
              </a:rPr>
              <a:t>The main distinction between these fields lies in their applications. </a:t>
            </a:r>
            <a:r>
              <a:rPr lang="en-US" b="1" i="0" dirty="0">
                <a:solidFill>
                  <a:srgbClr val="242424"/>
                </a:solidFill>
                <a:effectLst/>
                <a:latin typeface="Times New Roman" panose="02020603050405020304" pitchFamily="18" charset="0"/>
                <a:cs typeface="Times New Roman" panose="02020603050405020304" pitchFamily="18" charset="0"/>
              </a:rPr>
              <a:t>Computer Vision</a:t>
            </a:r>
            <a:r>
              <a:rPr lang="en-US" b="0" i="0" dirty="0">
                <a:solidFill>
                  <a:srgbClr val="242424"/>
                </a:solidFill>
                <a:effectLst/>
                <a:latin typeface="Times New Roman" panose="02020603050405020304" pitchFamily="18" charset="0"/>
                <a:cs typeface="Times New Roman" panose="02020603050405020304" pitchFamily="18" charset="0"/>
              </a:rPr>
              <a:t> has a broader scope, applied in areas like digital marketing and autonomous vehicles. In contrast, </a:t>
            </a:r>
            <a:r>
              <a:rPr lang="en-US" b="1" i="0" dirty="0">
                <a:solidFill>
                  <a:srgbClr val="242424"/>
                </a:solidFill>
                <a:effectLst/>
                <a:latin typeface="Times New Roman" panose="02020603050405020304" pitchFamily="18" charset="0"/>
                <a:cs typeface="Times New Roman" panose="02020603050405020304" pitchFamily="18" charset="0"/>
              </a:rPr>
              <a:t>Machine Vision</a:t>
            </a:r>
            <a:r>
              <a:rPr lang="en-US" b="0" i="0" dirty="0">
                <a:solidFill>
                  <a:srgbClr val="242424"/>
                </a:solidFill>
                <a:effectLst/>
                <a:latin typeface="Times New Roman" panose="02020603050405020304" pitchFamily="18" charset="0"/>
                <a:cs typeface="Times New Roman" panose="02020603050405020304" pitchFamily="18" charset="0"/>
              </a:rPr>
              <a:t> is focused on industrial tasks such as quality control and automation.</a:t>
            </a:r>
            <a:endParaRPr lang="ru-KZ"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EB573EA9-A186-8D66-2478-87535BB09CF6}"/>
              </a:ext>
            </a:extLst>
          </p:cNvPr>
          <p:cNvSpPr txBox="1"/>
          <p:nvPr/>
        </p:nvSpPr>
        <p:spPr>
          <a:xfrm>
            <a:off x="2269631" y="1445127"/>
            <a:ext cx="9794550" cy="1323439"/>
          </a:xfrm>
          <a:prstGeom prst="rect">
            <a:avLst/>
          </a:prstGeom>
          <a:noFill/>
        </p:spPr>
        <p:txBody>
          <a:bodyPr wrap="square" rtlCol="0">
            <a:spAutoFit/>
          </a:bodyPr>
          <a:lstStyle/>
          <a:p>
            <a:r>
              <a:rPr lang="en-US" sz="4000" b="1" i="0" dirty="0">
                <a:solidFill>
                  <a:srgbClr val="242424"/>
                </a:solidFill>
                <a:effectLst/>
                <a:latin typeface="Times New Roman" panose="02020603050405020304" pitchFamily="18" charset="0"/>
                <a:cs typeface="Times New Roman" panose="02020603050405020304" pitchFamily="18" charset="0"/>
              </a:rPr>
              <a:t>Machine Vision vs Computer Vision</a:t>
            </a:r>
          </a:p>
          <a:p>
            <a:endParaRPr lang="ru-KZ" sz="4000" dirty="0"/>
          </a:p>
        </p:txBody>
      </p:sp>
      <p:sp>
        <p:nvSpPr>
          <p:cNvPr id="10" name="TextBox 9">
            <a:extLst>
              <a:ext uri="{FF2B5EF4-FFF2-40B4-BE49-F238E27FC236}">
                <a16:creationId xmlns:a16="http://schemas.microsoft.com/office/drawing/2014/main" id="{48852BF4-294A-CF73-5162-3C953A0913D1}"/>
              </a:ext>
            </a:extLst>
          </p:cNvPr>
          <p:cNvSpPr txBox="1"/>
          <p:nvPr/>
        </p:nvSpPr>
        <p:spPr>
          <a:xfrm>
            <a:off x="2015613" y="2483430"/>
            <a:ext cx="9026012" cy="1200329"/>
          </a:xfrm>
          <a:prstGeom prst="rect">
            <a:avLst/>
          </a:prstGeom>
          <a:noFill/>
        </p:spPr>
        <p:txBody>
          <a:bodyPr wrap="square">
            <a:spAutoFit/>
          </a:bodyPr>
          <a:lstStyle/>
          <a:p>
            <a:r>
              <a:rPr lang="en-US" b="1" i="0" dirty="0">
                <a:solidFill>
                  <a:srgbClr val="242424"/>
                </a:solidFill>
                <a:effectLst/>
                <a:latin typeface="Times New Roman" panose="02020603050405020304" pitchFamily="18" charset="0"/>
                <a:cs typeface="Times New Roman" panose="02020603050405020304" pitchFamily="18" charset="0"/>
              </a:rPr>
              <a:t>Computer Vision (CV) </a:t>
            </a:r>
            <a:r>
              <a:rPr lang="en-US" b="0" i="0" dirty="0">
                <a:solidFill>
                  <a:srgbClr val="242424"/>
                </a:solidFill>
                <a:effectLst/>
                <a:latin typeface="Times New Roman" panose="02020603050405020304" pitchFamily="18" charset="0"/>
                <a:cs typeface="Times New Roman" panose="02020603050405020304" pitchFamily="18" charset="0"/>
              </a:rPr>
              <a:t>is an artificial intelligence field focused on automating the capture and processing of images, with an emphasis on image analysis. It aims not only to see but also to interpret and provide meaningful insights based on observations. CV can analyze various visual data, including images, videos, and 3D point clouds, to extract valuable information.</a:t>
            </a:r>
            <a:endParaRPr lang="ru-KZ"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F20D0527-DDE2-B021-0D92-461C3846ED1C}"/>
              </a:ext>
            </a:extLst>
          </p:cNvPr>
          <p:cNvSpPr txBox="1"/>
          <p:nvPr/>
        </p:nvSpPr>
        <p:spPr>
          <a:xfrm>
            <a:off x="2015613" y="4001740"/>
            <a:ext cx="9026012" cy="646331"/>
          </a:xfrm>
          <a:prstGeom prst="rect">
            <a:avLst/>
          </a:prstGeom>
          <a:noFill/>
        </p:spPr>
        <p:txBody>
          <a:bodyPr wrap="square">
            <a:spAutoFit/>
          </a:bodyPr>
          <a:lstStyle/>
          <a:p>
            <a:r>
              <a:rPr lang="en-US" b="1" i="0" dirty="0">
                <a:solidFill>
                  <a:srgbClr val="242424"/>
                </a:solidFill>
                <a:effectLst/>
                <a:latin typeface="Times New Roman" panose="02020603050405020304" pitchFamily="18" charset="0"/>
                <a:cs typeface="Times New Roman" panose="02020603050405020304" pitchFamily="18" charset="0"/>
              </a:rPr>
              <a:t>Machine Vision</a:t>
            </a:r>
            <a:r>
              <a:rPr lang="en-US" b="0" i="0" dirty="0">
                <a:solidFill>
                  <a:srgbClr val="242424"/>
                </a:solidFill>
                <a:effectLst/>
                <a:latin typeface="Times New Roman" panose="02020603050405020304" pitchFamily="18" charset="0"/>
                <a:cs typeface="Times New Roman" panose="02020603050405020304" pitchFamily="18" charset="0"/>
              </a:rPr>
              <a:t>, a subset of Computer Vision, is specifically tailored for industrial applications. It often uses CV techniques for tasks like object detection, classification, and tracking.</a:t>
            </a:r>
            <a:endParaRPr lang="ru-KZ"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37056653"/>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Рисунок 2">
            <a:extLst>
              <a:ext uri="{FF2B5EF4-FFF2-40B4-BE49-F238E27FC236}">
                <a16:creationId xmlns:a16="http://schemas.microsoft.com/office/drawing/2014/main" id="{FC42F62D-E3DC-B2E5-3244-F4A736C3ACC2}"/>
              </a:ext>
            </a:extLst>
          </p:cNvPr>
          <p:cNvPicPr>
            <a:picLocks noChangeAspect="1"/>
          </p:cNvPicPr>
          <p:nvPr/>
        </p:nvPicPr>
        <p:blipFill>
          <a:blip r:embed="rId2"/>
          <a:stretch>
            <a:fillRect/>
          </a:stretch>
        </p:blipFill>
        <p:spPr>
          <a:xfrm>
            <a:off x="1375704" y="1014075"/>
            <a:ext cx="9440592" cy="4829849"/>
          </a:xfrm>
          <a:prstGeom prst="rect">
            <a:avLst/>
          </a:prstGeom>
        </p:spPr>
      </p:pic>
    </p:spTree>
    <p:extLst>
      <p:ext uri="{BB962C8B-B14F-4D97-AF65-F5344CB8AC3E}">
        <p14:creationId xmlns:p14="http://schemas.microsoft.com/office/powerpoint/2010/main" val="11185456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Рисунок 2">
            <a:extLst>
              <a:ext uri="{FF2B5EF4-FFF2-40B4-BE49-F238E27FC236}">
                <a16:creationId xmlns:a16="http://schemas.microsoft.com/office/drawing/2014/main" id="{4321FED9-EF75-2AC3-DB13-289E1A10A154}"/>
              </a:ext>
            </a:extLst>
          </p:cNvPr>
          <p:cNvPicPr>
            <a:picLocks noChangeAspect="1"/>
          </p:cNvPicPr>
          <p:nvPr/>
        </p:nvPicPr>
        <p:blipFill>
          <a:blip r:embed="rId2"/>
          <a:stretch>
            <a:fillRect/>
          </a:stretch>
        </p:blipFill>
        <p:spPr>
          <a:xfrm>
            <a:off x="1394756" y="999786"/>
            <a:ext cx="9402487" cy="4858428"/>
          </a:xfrm>
          <a:prstGeom prst="rect">
            <a:avLst/>
          </a:prstGeom>
        </p:spPr>
      </p:pic>
    </p:spTree>
    <p:extLst>
      <p:ext uri="{BB962C8B-B14F-4D97-AF65-F5344CB8AC3E}">
        <p14:creationId xmlns:p14="http://schemas.microsoft.com/office/powerpoint/2010/main" val="42932806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E516BFAC-8AA3-D185-AF59-4B2D0B2DE359}"/>
              </a:ext>
            </a:extLst>
          </p:cNvPr>
          <p:cNvSpPr txBox="1"/>
          <p:nvPr/>
        </p:nvSpPr>
        <p:spPr>
          <a:xfrm>
            <a:off x="526835" y="1179429"/>
            <a:ext cx="4818888" cy="1481328"/>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3000" b="1" i="0" kern="1200" dirty="0">
                <a:solidFill>
                  <a:schemeClr val="tx1"/>
                </a:solidFill>
                <a:effectLst/>
                <a:latin typeface="Times New Roman" panose="02020603050405020304" pitchFamily="18" charset="0"/>
                <a:ea typeface="+mj-ea"/>
                <a:cs typeface="Times New Roman" panose="02020603050405020304" pitchFamily="18" charset="0"/>
              </a:rPr>
              <a:t>Canny Edge Detection</a:t>
            </a:r>
          </a:p>
          <a:p>
            <a:pPr>
              <a:lnSpc>
                <a:spcPct val="90000"/>
              </a:lnSpc>
              <a:spcBef>
                <a:spcPct val="0"/>
              </a:spcBef>
              <a:spcAft>
                <a:spcPts val="600"/>
              </a:spcAft>
            </a:pPr>
            <a:br>
              <a:rPr lang="en-US" sz="3000" kern="1200" dirty="0">
                <a:solidFill>
                  <a:schemeClr val="tx1"/>
                </a:solidFill>
                <a:latin typeface="Times New Roman" panose="02020603050405020304" pitchFamily="18" charset="0"/>
                <a:ea typeface="+mj-ea"/>
                <a:cs typeface="Times New Roman" panose="02020603050405020304" pitchFamily="18" charset="0"/>
              </a:rPr>
            </a:br>
            <a:endParaRPr lang="en-US" sz="3000" kern="1200" dirty="0">
              <a:solidFill>
                <a:schemeClr val="tx1"/>
              </a:solidFill>
              <a:latin typeface="Times New Roman" panose="02020603050405020304" pitchFamily="18" charset="0"/>
              <a:ea typeface="+mj-ea"/>
              <a:cs typeface="Times New Roman" panose="02020603050405020304" pitchFamily="18" charset="0"/>
            </a:endParaRPr>
          </a:p>
        </p:txBody>
      </p:sp>
      <p:sp>
        <p:nvSpPr>
          <p:cNvPr id="18"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CE1F3CB9-CBF4-B5B4-8E31-7117CC5D3A67}"/>
              </a:ext>
            </a:extLst>
          </p:cNvPr>
          <p:cNvSpPr txBox="1"/>
          <p:nvPr/>
        </p:nvSpPr>
        <p:spPr>
          <a:xfrm>
            <a:off x="630936" y="2660904"/>
            <a:ext cx="4818888" cy="3547872"/>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r>
              <a:rPr lang="en-US" sz="1700" b="0" i="0" dirty="0">
                <a:effectLst/>
                <a:latin typeface="Times New Roman" panose="02020603050405020304" pitchFamily="18" charset="0"/>
                <a:cs typeface="Times New Roman" panose="02020603050405020304" pitchFamily="18" charset="0"/>
              </a:rPr>
              <a:t>It is an edge detection operator that uses a multi-stage algorithm to detect a wide range of edges in images . It was developed by John F. Canny ,an Australian computer scientist, back in 1986. </a:t>
            </a:r>
          </a:p>
          <a:p>
            <a:pPr indent="-228600">
              <a:lnSpc>
                <a:spcPct val="90000"/>
              </a:lnSpc>
              <a:spcAft>
                <a:spcPts val="600"/>
              </a:spcAft>
              <a:buFont typeface="Arial" panose="020B0604020202020204" pitchFamily="34" charset="0"/>
              <a:buChar char="•"/>
            </a:pPr>
            <a:r>
              <a:rPr lang="en-US" sz="1700" b="0" i="1" dirty="0">
                <a:effectLst/>
                <a:latin typeface="Times New Roman" panose="02020603050405020304" pitchFamily="18" charset="0"/>
                <a:cs typeface="Times New Roman" panose="02020603050405020304" pitchFamily="18" charset="0"/>
              </a:rPr>
              <a:t>The Canny edge detection algorithm is composed of 5 steps:</a:t>
            </a:r>
            <a:endParaRPr lang="en-US" sz="1700" b="0" i="0" dirty="0">
              <a:effectLst/>
              <a:latin typeface="Times New Roman" panose="02020603050405020304" pitchFamily="18" charset="0"/>
              <a:cs typeface="Times New Roman" panose="02020603050405020304" pitchFamily="18" charset="0"/>
            </a:endParaRPr>
          </a:p>
          <a:p>
            <a:pPr indent="-228600">
              <a:lnSpc>
                <a:spcPct val="90000"/>
              </a:lnSpc>
              <a:spcAft>
                <a:spcPts val="600"/>
              </a:spcAft>
              <a:buFont typeface="Arial" panose="020B0604020202020204" pitchFamily="34" charset="0"/>
              <a:buChar char="•"/>
            </a:pPr>
            <a:r>
              <a:rPr lang="en-US" sz="1700" b="1" i="0" dirty="0">
                <a:effectLst/>
                <a:latin typeface="Times New Roman" panose="02020603050405020304" pitchFamily="18" charset="0"/>
                <a:cs typeface="Times New Roman" panose="02020603050405020304" pitchFamily="18" charset="0"/>
              </a:rPr>
              <a:t>Noise reduction</a:t>
            </a:r>
            <a:r>
              <a:rPr lang="en-US" sz="1700" b="0" i="0" dirty="0">
                <a:effectLst/>
                <a:latin typeface="Times New Roman" panose="02020603050405020304" pitchFamily="18" charset="0"/>
                <a:cs typeface="Times New Roman" panose="02020603050405020304" pitchFamily="18" charset="0"/>
              </a:rPr>
              <a:t>;</a:t>
            </a:r>
          </a:p>
          <a:p>
            <a:pPr indent="-228600">
              <a:lnSpc>
                <a:spcPct val="90000"/>
              </a:lnSpc>
              <a:spcAft>
                <a:spcPts val="600"/>
              </a:spcAft>
              <a:buFont typeface="Arial" panose="020B0604020202020204" pitchFamily="34" charset="0"/>
              <a:buChar char="•"/>
            </a:pPr>
            <a:r>
              <a:rPr lang="en-US" sz="1700" b="1" i="0" dirty="0">
                <a:effectLst/>
                <a:latin typeface="Times New Roman" panose="02020603050405020304" pitchFamily="18" charset="0"/>
                <a:cs typeface="Times New Roman" panose="02020603050405020304" pitchFamily="18" charset="0"/>
              </a:rPr>
              <a:t>Gradient calculation;</a:t>
            </a:r>
            <a:endParaRPr lang="en-US" sz="1700" b="0" i="0" dirty="0">
              <a:effectLst/>
              <a:latin typeface="Times New Roman" panose="02020603050405020304" pitchFamily="18" charset="0"/>
              <a:cs typeface="Times New Roman" panose="02020603050405020304" pitchFamily="18" charset="0"/>
            </a:endParaRPr>
          </a:p>
          <a:p>
            <a:pPr indent="-228600">
              <a:lnSpc>
                <a:spcPct val="90000"/>
              </a:lnSpc>
              <a:spcAft>
                <a:spcPts val="600"/>
              </a:spcAft>
              <a:buFont typeface="Arial" panose="020B0604020202020204" pitchFamily="34" charset="0"/>
              <a:buChar char="•"/>
            </a:pPr>
            <a:r>
              <a:rPr lang="en-US" sz="1700" b="1" i="0" dirty="0">
                <a:effectLst/>
                <a:latin typeface="Times New Roman" panose="02020603050405020304" pitchFamily="18" charset="0"/>
                <a:cs typeface="Times New Roman" panose="02020603050405020304" pitchFamily="18" charset="0"/>
              </a:rPr>
              <a:t>Non-maximum suppression;</a:t>
            </a:r>
            <a:endParaRPr lang="en-US" sz="1700" b="0" i="0" dirty="0">
              <a:effectLst/>
              <a:latin typeface="Times New Roman" panose="02020603050405020304" pitchFamily="18" charset="0"/>
              <a:cs typeface="Times New Roman" panose="02020603050405020304" pitchFamily="18" charset="0"/>
            </a:endParaRPr>
          </a:p>
          <a:p>
            <a:pPr indent="-228600">
              <a:lnSpc>
                <a:spcPct val="90000"/>
              </a:lnSpc>
              <a:spcAft>
                <a:spcPts val="600"/>
              </a:spcAft>
              <a:buFont typeface="Arial" panose="020B0604020202020204" pitchFamily="34" charset="0"/>
              <a:buChar char="•"/>
            </a:pPr>
            <a:r>
              <a:rPr lang="en-US" sz="1700" b="1" i="0" dirty="0">
                <a:effectLst/>
                <a:latin typeface="Times New Roman" panose="02020603050405020304" pitchFamily="18" charset="0"/>
                <a:cs typeface="Times New Roman" panose="02020603050405020304" pitchFamily="18" charset="0"/>
              </a:rPr>
              <a:t>Double threshold;</a:t>
            </a:r>
            <a:endParaRPr lang="en-US" sz="1700" b="0" i="0" dirty="0">
              <a:effectLst/>
              <a:latin typeface="Times New Roman" panose="02020603050405020304" pitchFamily="18" charset="0"/>
              <a:cs typeface="Times New Roman" panose="02020603050405020304" pitchFamily="18" charset="0"/>
            </a:endParaRPr>
          </a:p>
          <a:p>
            <a:pPr indent="-228600">
              <a:lnSpc>
                <a:spcPct val="90000"/>
              </a:lnSpc>
              <a:spcAft>
                <a:spcPts val="600"/>
              </a:spcAft>
              <a:buFont typeface="Arial" panose="020B0604020202020204" pitchFamily="34" charset="0"/>
              <a:buChar char="•"/>
            </a:pPr>
            <a:r>
              <a:rPr lang="en-US" sz="1700" b="1" i="0" dirty="0">
                <a:effectLst/>
                <a:latin typeface="Times New Roman" panose="02020603050405020304" pitchFamily="18" charset="0"/>
                <a:cs typeface="Times New Roman" panose="02020603050405020304" pitchFamily="18" charset="0"/>
              </a:rPr>
              <a:t>Edge Tracking by Hysteresis.</a:t>
            </a:r>
            <a:endParaRPr lang="en-US" sz="1700" b="0" i="0" dirty="0">
              <a:effectLst/>
              <a:latin typeface="Times New Roman" panose="02020603050405020304" pitchFamily="18" charset="0"/>
              <a:cs typeface="Times New Roman" panose="02020603050405020304" pitchFamily="18" charset="0"/>
            </a:endParaRPr>
          </a:p>
          <a:p>
            <a:pPr indent="-228600">
              <a:lnSpc>
                <a:spcPct val="90000"/>
              </a:lnSpc>
              <a:spcAft>
                <a:spcPts val="600"/>
              </a:spcAft>
              <a:buFont typeface="Arial" panose="020B0604020202020204" pitchFamily="34" charset="0"/>
              <a:buChar char="•"/>
            </a:pPr>
            <a:endParaRPr lang="en-US" sz="1700" dirty="0">
              <a:latin typeface="Times New Roman" panose="02020603050405020304" pitchFamily="18" charset="0"/>
              <a:cs typeface="Times New Roman" panose="02020603050405020304" pitchFamily="18" charset="0"/>
            </a:endParaRPr>
          </a:p>
        </p:txBody>
      </p:sp>
      <p:pic>
        <p:nvPicPr>
          <p:cNvPr id="11" name="Рисунок 10">
            <a:extLst>
              <a:ext uri="{FF2B5EF4-FFF2-40B4-BE49-F238E27FC236}">
                <a16:creationId xmlns:a16="http://schemas.microsoft.com/office/drawing/2014/main" id="{D9C40DE1-F74A-549E-0226-3F3745283A31}"/>
              </a:ext>
            </a:extLst>
          </p:cNvPr>
          <p:cNvPicPr>
            <a:picLocks noChangeAspect="1"/>
          </p:cNvPicPr>
          <p:nvPr/>
        </p:nvPicPr>
        <p:blipFill>
          <a:blip r:embed="rId2"/>
          <a:stretch>
            <a:fillRect/>
          </a:stretch>
        </p:blipFill>
        <p:spPr>
          <a:xfrm>
            <a:off x="5345723" y="1760220"/>
            <a:ext cx="6846277" cy="3337559"/>
          </a:xfrm>
          <a:prstGeom prst="rect">
            <a:avLst/>
          </a:prstGeom>
        </p:spPr>
      </p:pic>
    </p:spTree>
    <p:extLst>
      <p:ext uri="{BB962C8B-B14F-4D97-AF65-F5344CB8AC3E}">
        <p14:creationId xmlns:p14="http://schemas.microsoft.com/office/powerpoint/2010/main" val="13069110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The improved Canny algorithm flow chart.">
            <a:extLst>
              <a:ext uri="{FF2B5EF4-FFF2-40B4-BE49-F238E27FC236}">
                <a16:creationId xmlns:a16="http://schemas.microsoft.com/office/drawing/2014/main" id="{999324F8-0EF9-E7C2-2262-0D68032C17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4308475"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E2DFACF2-2396-2851-4CE1-AC0F56F3AF64}"/>
              </a:ext>
            </a:extLst>
          </p:cNvPr>
          <p:cNvSpPr txBox="1"/>
          <p:nvPr/>
        </p:nvSpPr>
        <p:spPr>
          <a:xfrm>
            <a:off x="5918182" y="1851246"/>
            <a:ext cx="6094324" cy="2385268"/>
          </a:xfrm>
          <a:prstGeom prst="rect">
            <a:avLst/>
          </a:prstGeom>
          <a:noFill/>
        </p:spPr>
        <p:txBody>
          <a:bodyPr wrap="square">
            <a:spAutoFit/>
          </a:bodyPr>
          <a:lstStyle/>
          <a:p>
            <a:pPr>
              <a:lnSpc>
                <a:spcPct val="90000"/>
              </a:lnSpc>
              <a:spcBef>
                <a:spcPct val="0"/>
              </a:spcBef>
              <a:spcAft>
                <a:spcPts val="600"/>
              </a:spcAft>
            </a:pPr>
            <a:r>
              <a:rPr lang="en-US" sz="4000" i="0" kern="1200" dirty="0">
                <a:solidFill>
                  <a:schemeClr val="tx1"/>
                </a:solidFill>
                <a:effectLst/>
                <a:latin typeface="Times New Roman" panose="02020603050405020304" pitchFamily="18" charset="0"/>
                <a:ea typeface="+mj-ea"/>
                <a:cs typeface="Times New Roman" panose="02020603050405020304" pitchFamily="18" charset="0"/>
              </a:rPr>
              <a:t>Canny Edge Detection’s flowchart</a:t>
            </a:r>
          </a:p>
          <a:p>
            <a:pPr>
              <a:lnSpc>
                <a:spcPct val="90000"/>
              </a:lnSpc>
              <a:spcBef>
                <a:spcPct val="0"/>
              </a:spcBef>
              <a:spcAft>
                <a:spcPts val="600"/>
              </a:spcAft>
            </a:pPr>
            <a:br>
              <a:rPr lang="en-US" sz="4000" kern="1200" dirty="0">
                <a:solidFill>
                  <a:schemeClr val="tx1"/>
                </a:solidFill>
                <a:latin typeface="Times New Roman" panose="02020603050405020304" pitchFamily="18" charset="0"/>
                <a:ea typeface="+mj-ea"/>
                <a:cs typeface="Times New Roman" panose="02020603050405020304" pitchFamily="18" charset="0"/>
              </a:rPr>
            </a:br>
            <a:endParaRPr lang="en-US" sz="4000" kern="1200" dirty="0">
              <a:solidFill>
                <a:schemeClr val="tx1"/>
              </a:solidFill>
              <a:latin typeface="Times New Roman" panose="02020603050405020304" pitchFamily="18" charset="0"/>
              <a:ea typeface="+mj-ea"/>
              <a:cs typeface="Times New Roman" panose="02020603050405020304" pitchFamily="18" charset="0"/>
            </a:endParaRPr>
          </a:p>
        </p:txBody>
      </p:sp>
    </p:spTree>
    <p:extLst>
      <p:ext uri="{BB962C8B-B14F-4D97-AF65-F5344CB8AC3E}">
        <p14:creationId xmlns:p14="http://schemas.microsoft.com/office/powerpoint/2010/main" val="22550416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5D3D4B-23BF-94DB-B462-49E316FA7905}"/>
              </a:ext>
            </a:extLst>
          </p:cNvPr>
          <p:cNvSpPr txBox="1"/>
          <p:nvPr/>
        </p:nvSpPr>
        <p:spPr>
          <a:xfrm>
            <a:off x="1086463" y="920088"/>
            <a:ext cx="8096866" cy="1015663"/>
          </a:xfrm>
          <a:prstGeom prst="rect">
            <a:avLst/>
          </a:prstGeom>
          <a:noFill/>
        </p:spPr>
        <p:txBody>
          <a:bodyPr wrap="square" rtlCol="0">
            <a:spAutoFit/>
          </a:bodyPr>
          <a:lstStyle/>
          <a:p>
            <a:r>
              <a:rPr lang="en-US" sz="4000" b="1" i="0" dirty="0">
                <a:solidFill>
                  <a:srgbClr val="273239"/>
                </a:solidFill>
                <a:effectLst/>
                <a:latin typeface="Times New Roman" panose="02020603050405020304" pitchFamily="18" charset="0"/>
                <a:cs typeface="Times New Roman" panose="02020603050405020304" pitchFamily="18" charset="0"/>
              </a:rPr>
              <a:t>What is OpenCV Library?</a:t>
            </a:r>
          </a:p>
          <a:p>
            <a:endParaRPr lang="ru-KZ" sz="2000" dirty="0"/>
          </a:p>
        </p:txBody>
      </p:sp>
      <p:sp>
        <p:nvSpPr>
          <p:cNvPr id="4" name="TextBox 3">
            <a:extLst>
              <a:ext uri="{FF2B5EF4-FFF2-40B4-BE49-F238E27FC236}">
                <a16:creationId xmlns:a16="http://schemas.microsoft.com/office/drawing/2014/main" id="{909C5693-5EDD-F16C-2126-669C62A538AA}"/>
              </a:ext>
            </a:extLst>
          </p:cNvPr>
          <p:cNvSpPr txBox="1"/>
          <p:nvPr/>
        </p:nvSpPr>
        <p:spPr>
          <a:xfrm>
            <a:off x="1086463" y="1712273"/>
            <a:ext cx="8888361" cy="923330"/>
          </a:xfrm>
          <a:prstGeom prst="rect">
            <a:avLst/>
          </a:prstGeom>
          <a:noFill/>
        </p:spPr>
        <p:txBody>
          <a:bodyPr wrap="square">
            <a:spAutoFit/>
          </a:bodyPr>
          <a:lstStyle/>
          <a:p>
            <a:r>
              <a:rPr lang="en-US" b="0" i="0" dirty="0">
                <a:solidFill>
                  <a:srgbClr val="273239"/>
                </a:solidFill>
                <a:effectLst/>
                <a:latin typeface="Times New Roman" panose="02020603050405020304" pitchFamily="18" charset="0"/>
                <a:cs typeface="Times New Roman" panose="02020603050405020304" pitchFamily="18" charset="0"/>
              </a:rPr>
              <a:t>OpenCV, short for Open Source Computer Vision Library, is an open-source computer vision and machine learning software library. Originally developed by Intel, it is now maintained by a community of developers under the OpenCV Foundation.</a:t>
            </a:r>
            <a:endParaRPr lang="ru-KZ"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B071D7B2-8D66-4638-E140-DFCFC55B9FA4}"/>
              </a:ext>
            </a:extLst>
          </p:cNvPr>
          <p:cNvSpPr txBox="1"/>
          <p:nvPr/>
        </p:nvSpPr>
        <p:spPr>
          <a:xfrm>
            <a:off x="1086463" y="2735291"/>
            <a:ext cx="6096000" cy="707886"/>
          </a:xfrm>
          <a:prstGeom prst="rect">
            <a:avLst/>
          </a:prstGeom>
          <a:noFill/>
        </p:spPr>
        <p:txBody>
          <a:bodyPr wrap="square">
            <a:spAutoFit/>
          </a:bodyPr>
          <a:lstStyle/>
          <a:p>
            <a:pPr algn="l" fontAlgn="base"/>
            <a:r>
              <a:rPr lang="en-US" sz="4000" b="1" i="0" dirty="0">
                <a:solidFill>
                  <a:srgbClr val="273239"/>
                </a:solidFill>
                <a:effectLst/>
                <a:latin typeface="Times New Roman" panose="02020603050405020304" pitchFamily="18" charset="0"/>
                <a:cs typeface="Times New Roman" panose="02020603050405020304" pitchFamily="18" charset="0"/>
              </a:rPr>
              <a:t>OpenCV- Introduction</a:t>
            </a:r>
          </a:p>
        </p:txBody>
      </p:sp>
      <p:sp>
        <p:nvSpPr>
          <p:cNvPr id="8" name="TextBox 7">
            <a:extLst>
              <a:ext uri="{FF2B5EF4-FFF2-40B4-BE49-F238E27FC236}">
                <a16:creationId xmlns:a16="http://schemas.microsoft.com/office/drawing/2014/main" id="{D363E9B4-AC5A-5CA3-6DA6-F39A9D58E449}"/>
              </a:ext>
            </a:extLst>
          </p:cNvPr>
          <p:cNvSpPr txBox="1"/>
          <p:nvPr/>
        </p:nvSpPr>
        <p:spPr>
          <a:xfrm>
            <a:off x="1086463" y="3542865"/>
            <a:ext cx="8976851" cy="2133918"/>
          </a:xfrm>
          <a:prstGeom prst="rect">
            <a:avLst/>
          </a:prstGeom>
          <a:noFill/>
        </p:spPr>
        <p:txBody>
          <a:bodyPr wrap="square">
            <a:spAutoFit/>
          </a:bodyPr>
          <a:lstStyle/>
          <a:p>
            <a:pPr algn="just" rtl="0" fontAlgn="base">
              <a:spcAft>
                <a:spcPts val="750"/>
              </a:spcAft>
            </a:pPr>
            <a:r>
              <a:rPr lang="en-US" b="1" i="0" dirty="0" err="1">
                <a:solidFill>
                  <a:srgbClr val="273239"/>
                </a:solidFill>
                <a:effectLst/>
                <a:latin typeface="Times New Roman" panose="02020603050405020304" pitchFamily="18" charset="0"/>
                <a:cs typeface="Times New Roman" panose="02020603050405020304" pitchFamily="18" charset="0"/>
              </a:rPr>
              <a:t>Opencv</a:t>
            </a:r>
            <a:r>
              <a:rPr lang="en-US" b="1" i="0" dirty="0">
                <a:solidFill>
                  <a:srgbClr val="273239"/>
                </a:solidFill>
                <a:effectLst/>
                <a:latin typeface="Times New Roman" panose="02020603050405020304" pitchFamily="18" charset="0"/>
                <a:cs typeface="Times New Roman" panose="02020603050405020304" pitchFamily="18" charset="0"/>
              </a:rPr>
              <a:t> </a:t>
            </a:r>
            <a:r>
              <a:rPr lang="en-US" b="0" i="0" dirty="0">
                <a:solidFill>
                  <a:srgbClr val="273239"/>
                </a:solidFill>
                <a:effectLst/>
                <a:latin typeface="Times New Roman" panose="02020603050405020304" pitchFamily="18" charset="0"/>
                <a:cs typeface="Times New Roman" panose="02020603050405020304" pitchFamily="18" charset="0"/>
              </a:rPr>
              <a:t>is a huge open-source library for </a:t>
            </a:r>
            <a:r>
              <a:rPr lang="en-US" b="0" i="0" u="sng" dirty="0">
                <a:solidFill>
                  <a:srgbClr val="273239"/>
                </a:solidFill>
                <a:effectLst/>
                <a:latin typeface="Times New Roman" panose="02020603050405020304" pitchFamily="18" charset="0"/>
                <a:cs typeface="Times New Roman" panose="02020603050405020304" pitchFamily="18" charset="0"/>
                <a:hlinkClick r:id="rId2"/>
              </a:rPr>
              <a:t>computer vision</a:t>
            </a:r>
            <a:r>
              <a:rPr lang="en-US" b="0" i="0" dirty="0">
                <a:solidFill>
                  <a:srgbClr val="273239"/>
                </a:solidFill>
                <a:effectLst/>
                <a:latin typeface="Times New Roman" panose="02020603050405020304" pitchFamily="18" charset="0"/>
                <a:cs typeface="Times New Roman" panose="02020603050405020304" pitchFamily="18" charset="0"/>
              </a:rPr>
              <a:t>, </a:t>
            </a:r>
            <a:r>
              <a:rPr lang="en-US" b="0" i="0" u="sng" dirty="0">
                <a:solidFill>
                  <a:srgbClr val="273239"/>
                </a:solidFill>
                <a:effectLst/>
                <a:latin typeface="Times New Roman" panose="02020603050405020304" pitchFamily="18" charset="0"/>
                <a:cs typeface="Times New Roman" panose="02020603050405020304" pitchFamily="18" charset="0"/>
                <a:hlinkClick r:id="rId3"/>
              </a:rPr>
              <a:t>machine learning</a:t>
            </a:r>
            <a:r>
              <a:rPr lang="en-US" b="0" i="0" dirty="0">
                <a:solidFill>
                  <a:srgbClr val="273239"/>
                </a:solidFill>
                <a:effectLst/>
                <a:latin typeface="Times New Roman" panose="02020603050405020304" pitchFamily="18" charset="0"/>
                <a:cs typeface="Times New Roman" panose="02020603050405020304" pitchFamily="18" charset="0"/>
              </a:rPr>
              <a:t>, and </a:t>
            </a:r>
            <a:r>
              <a:rPr lang="en-US" b="0" i="0" u="sng" dirty="0">
                <a:solidFill>
                  <a:srgbClr val="273239"/>
                </a:solidFill>
                <a:effectLst/>
                <a:latin typeface="Times New Roman" panose="02020603050405020304" pitchFamily="18" charset="0"/>
                <a:cs typeface="Times New Roman" panose="02020603050405020304" pitchFamily="18" charset="0"/>
                <a:hlinkClick r:id="rId4"/>
              </a:rPr>
              <a:t>image processing</a:t>
            </a:r>
            <a:r>
              <a:rPr lang="en-US" b="0" i="0" dirty="0">
                <a:solidFill>
                  <a:srgbClr val="273239"/>
                </a:solidFill>
                <a:effectLst/>
                <a:latin typeface="Times New Roman" panose="02020603050405020304" pitchFamily="18" charset="0"/>
                <a:cs typeface="Times New Roman" panose="02020603050405020304" pitchFamily="18" charset="0"/>
              </a:rPr>
              <a:t>. Now, it plays a major role in real-time operation which is very important in today’s systems. By using it, one can process images and videos to identify objects, faces, or even the handwriting of a human.</a:t>
            </a:r>
          </a:p>
          <a:p>
            <a:pPr algn="l" rtl="0" fontAlgn="base">
              <a:spcAft>
                <a:spcPts val="750"/>
              </a:spcAft>
            </a:pPr>
            <a:r>
              <a:rPr lang="en-US" b="0" i="0" dirty="0">
                <a:solidFill>
                  <a:srgbClr val="273239"/>
                </a:solidFill>
                <a:effectLst/>
                <a:latin typeface="Times New Roman" panose="02020603050405020304" pitchFamily="18" charset="0"/>
                <a:cs typeface="Times New Roman" panose="02020603050405020304" pitchFamily="18" charset="0"/>
              </a:rPr>
              <a:t>When it is integrated with various libraries, such as </a:t>
            </a:r>
            <a:r>
              <a:rPr lang="en-US" b="0" i="0" u="sng" dirty="0">
                <a:solidFill>
                  <a:srgbClr val="273239"/>
                </a:solidFill>
                <a:effectLst/>
                <a:latin typeface="Times New Roman" panose="02020603050405020304" pitchFamily="18" charset="0"/>
                <a:cs typeface="Times New Roman" panose="02020603050405020304" pitchFamily="18" charset="0"/>
                <a:hlinkClick r:id="rId5"/>
              </a:rPr>
              <a:t>NumPy,</a:t>
            </a:r>
            <a:r>
              <a:rPr lang="en-US" b="0" i="0" dirty="0">
                <a:solidFill>
                  <a:srgbClr val="273239"/>
                </a:solidFill>
                <a:effectLst/>
                <a:latin typeface="Times New Roman" panose="02020603050405020304" pitchFamily="18" charset="0"/>
                <a:cs typeface="Times New Roman" panose="02020603050405020304" pitchFamily="18" charset="0"/>
              </a:rPr>
              <a:t> </a:t>
            </a:r>
            <a:r>
              <a:rPr lang="en-US" b="0" i="0" u="sng" dirty="0">
                <a:solidFill>
                  <a:srgbClr val="273239"/>
                </a:solidFill>
                <a:effectLst/>
                <a:latin typeface="Times New Roman" panose="02020603050405020304" pitchFamily="18" charset="0"/>
                <a:cs typeface="Times New Roman" panose="02020603050405020304" pitchFamily="18" charset="0"/>
                <a:hlinkClick r:id="rId6"/>
              </a:rPr>
              <a:t>python</a:t>
            </a:r>
            <a:r>
              <a:rPr lang="en-US" b="0" i="0" dirty="0">
                <a:solidFill>
                  <a:srgbClr val="273239"/>
                </a:solidFill>
                <a:effectLst/>
                <a:latin typeface="Times New Roman" panose="02020603050405020304" pitchFamily="18" charset="0"/>
                <a:cs typeface="Times New Roman" panose="02020603050405020304" pitchFamily="18" charset="0"/>
              </a:rPr>
              <a:t> is capable of processing the </a:t>
            </a:r>
            <a:r>
              <a:rPr lang="en-US" b="0" i="0" dirty="0" err="1">
                <a:solidFill>
                  <a:srgbClr val="273239"/>
                </a:solidFill>
                <a:effectLst/>
                <a:latin typeface="Times New Roman" panose="02020603050405020304" pitchFamily="18" charset="0"/>
                <a:cs typeface="Times New Roman" panose="02020603050405020304" pitchFamily="18" charset="0"/>
              </a:rPr>
              <a:t>opencv</a:t>
            </a:r>
            <a:r>
              <a:rPr lang="en-US" b="0" i="0" dirty="0">
                <a:solidFill>
                  <a:srgbClr val="273239"/>
                </a:solidFill>
                <a:effectLst/>
                <a:latin typeface="Times New Roman" panose="02020603050405020304" pitchFamily="18" charset="0"/>
                <a:cs typeface="Times New Roman" panose="02020603050405020304" pitchFamily="18" charset="0"/>
              </a:rPr>
              <a:t> array structure for analysis. To Identify an image pattern and its various features we use vector space and perform mathematical operations on these features. </a:t>
            </a:r>
          </a:p>
        </p:txBody>
      </p:sp>
    </p:spTree>
    <p:extLst>
      <p:ext uri="{BB962C8B-B14F-4D97-AF65-F5344CB8AC3E}">
        <p14:creationId xmlns:p14="http://schemas.microsoft.com/office/powerpoint/2010/main" val="3106490960"/>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Стандартная">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223</TotalTime>
  <Words>1447</Words>
  <Application>Microsoft Office PowerPoint</Application>
  <PresentationFormat>Широкоэкранный</PresentationFormat>
  <Paragraphs>98</Paragraphs>
  <Slides>24</Slides>
  <Notes>0</Notes>
  <HiddenSlides>0</HiddenSlides>
  <MMClips>0</MMClips>
  <ScaleCrop>false</ScaleCrop>
  <HeadingPairs>
    <vt:vector size="6" baseType="variant">
      <vt:variant>
        <vt:lpstr>Использованные шрифты</vt:lpstr>
      </vt:variant>
      <vt:variant>
        <vt:i4>7</vt:i4>
      </vt:variant>
      <vt:variant>
        <vt:lpstr>Тема</vt:lpstr>
      </vt:variant>
      <vt:variant>
        <vt:i4>1</vt:i4>
      </vt:variant>
      <vt:variant>
        <vt:lpstr>Заголовки слайдов</vt:lpstr>
      </vt:variant>
      <vt:variant>
        <vt:i4>24</vt:i4>
      </vt:variant>
    </vt:vector>
  </HeadingPairs>
  <TitlesOfParts>
    <vt:vector size="32" baseType="lpstr">
      <vt:lpstr>Aptos</vt:lpstr>
      <vt:lpstr>Aptos Display</vt:lpstr>
      <vt:lpstr>Arial</vt:lpstr>
      <vt:lpstr>Lato</vt:lpstr>
      <vt:lpstr>sohne</vt:lpstr>
      <vt:lpstr>Source Sans 3</vt:lpstr>
      <vt:lpstr>Times New Roman</vt:lpstr>
      <vt:lpstr>Тема Office</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mm kk</dc:creator>
  <cp:lastModifiedBy>mm kk</cp:lastModifiedBy>
  <cp:revision>1</cp:revision>
  <dcterms:created xsi:type="dcterms:W3CDTF">2025-01-30T04:38:58Z</dcterms:created>
  <dcterms:modified xsi:type="dcterms:W3CDTF">2025-01-30T08:22:39Z</dcterms:modified>
</cp:coreProperties>
</file>