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79" r:id="rId4"/>
    <p:sldId id="262" r:id="rId5"/>
    <p:sldId id="263" r:id="rId6"/>
    <p:sldId id="266" r:id="rId7"/>
    <p:sldId id="281" r:id="rId8"/>
    <p:sldId id="261" r:id="rId9"/>
    <p:sldId id="259" r:id="rId10"/>
    <p:sldId id="280" r:id="rId11"/>
    <p:sldId id="264" r:id="rId12"/>
    <p:sldId id="275" r:id="rId13"/>
    <p:sldId id="276" r:id="rId14"/>
    <p:sldId id="277" r:id="rId15"/>
    <p:sldId id="278" r:id="rId16"/>
    <p:sldId id="274" r:id="rId17"/>
    <p:sldId id="269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022"/>
    <a:srgbClr val="B9DA2E"/>
    <a:srgbClr val="EAC43A"/>
    <a:srgbClr val="6CD5F0"/>
    <a:srgbClr val="00ECF0"/>
    <a:srgbClr val="00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FC54F-9643-484E-B303-D79DD328C818}" v="2325" dt="2023-04-08T13:06:17.289"/>
    <p1510:client id="{948E2483-753A-434F-9D25-9C749B38579B}" v="1322" dt="2023-04-08T14:23:28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6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5" descr="로고이(가) 표시된 사진&#10;&#10;자동 생성된 설명">
            <a:extLst>
              <a:ext uri="{FF2B5EF4-FFF2-40B4-BE49-F238E27FC236}">
                <a16:creationId xmlns:a16="http://schemas.microsoft.com/office/drawing/2014/main" id="{82EDC610-F0F5-CF1D-D019-17C452924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41" r="13177"/>
          <a:stretch/>
        </p:blipFill>
        <p:spPr>
          <a:xfrm>
            <a:off x="1191297" y="719080"/>
            <a:ext cx="3588912" cy="5044215"/>
          </a:xfrm>
          <a:prstGeom prst="rect">
            <a:avLst/>
          </a:prstGeom>
        </p:spPr>
      </p:pic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F6C0D0-E7BA-F5BA-D704-0248E923C1F5}"/>
              </a:ext>
            </a:extLst>
          </p:cNvPr>
          <p:cNvSpPr txBox="1"/>
          <p:nvPr/>
        </p:nvSpPr>
        <p:spPr>
          <a:xfrm>
            <a:off x="5720365" y="1180562"/>
            <a:ext cx="420441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>
                <a:ea typeface="Microsoft GothicNeo"/>
                <a:cs typeface="Microsoft GothicNeo"/>
              </a:rPr>
              <a:t>TEAMPROJECT _ </a:t>
            </a:r>
            <a:r>
              <a:rPr lang="ko-KR" altLang="en-US" sz="4800" b="1" dirty="0">
                <a:ea typeface="Microsoft GothicNeo"/>
                <a:cs typeface="Microsoft GothicNeo"/>
              </a:rPr>
              <a:t>PANGPANG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9387E-5A32-E1BD-4DA5-A7F94BDDD1ED}"/>
              </a:ext>
            </a:extLst>
          </p:cNvPr>
          <p:cNvSpPr txBox="1"/>
          <p:nvPr/>
        </p:nvSpPr>
        <p:spPr>
          <a:xfrm>
            <a:off x="5720365" y="5258872"/>
            <a:ext cx="49531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 err="1">
                <a:ea typeface="Microsoft GothicNeo"/>
                <a:cs typeface="Microsoft GothicNeo"/>
              </a:rPr>
              <a:t>백한결</a:t>
            </a:r>
            <a:r>
              <a:rPr lang="ko-KR" altLang="en-US" sz="2400" b="1" dirty="0">
                <a:ea typeface="Microsoft GothicNeo"/>
                <a:cs typeface="Microsoft GothicNeo"/>
              </a:rPr>
              <a:t>, 김성봉, 김지호, </a:t>
            </a:r>
            <a:r>
              <a:rPr lang="ko-KR" altLang="en-US" sz="2400" b="1" dirty="0" err="1">
                <a:ea typeface="Microsoft GothicNeo"/>
                <a:cs typeface="Microsoft GothicNeo"/>
              </a:rPr>
              <a:t>정소연</a:t>
            </a:r>
            <a:endParaRPr lang="ko-KR" altLang="en-US" sz="2400" b="1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9040590-E3C8-5AD2-FFBA-8D0AED91D929}"/>
              </a:ext>
            </a:extLst>
          </p:cNvPr>
          <p:cNvSpPr txBox="1">
            <a:spLocks/>
          </p:cNvSpPr>
          <p:nvPr/>
        </p:nvSpPr>
        <p:spPr>
          <a:xfrm>
            <a:off x="685800" y="899025"/>
            <a:ext cx="2630978" cy="605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2800" b="1" cap="all" spc="30" dirty="0" smtClean="0"/>
              <a:t>패키지 구조도</a:t>
            </a:r>
            <a:endParaRPr lang="ko-KR" altLang="en-US" sz="2800" b="1" cap="all" spc="3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25" y="1579417"/>
            <a:ext cx="2047673" cy="43189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06" y="1027140"/>
            <a:ext cx="1518687" cy="4871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70" y="1027140"/>
            <a:ext cx="1963870" cy="48325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-1" b="661"/>
          <a:stretch/>
        </p:blipFill>
        <p:spPr>
          <a:xfrm>
            <a:off x="7371040" y="1027140"/>
            <a:ext cx="1691304" cy="44260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910" y="1071727"/>
            <a:ext cx="1387435" cy="482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4800" cap="all" spc="30" dirty="0"/>
              <a:t>주요기능 </a:t>
            </a:r>
            <a:r>
              <a:rPr lang="en-US" altLang="ko-KR" sz="4800" cap="all" spc="30" dirty="0"/>
              <a:t>: </a:t>
            </a:r>
            <a:r>
              <a:rPr lang="ko-KR" altLang="en-US" sz="5400" b="1" cap="all" spc="30" dirty="0"/>
              <a:t>암호화</a:t>
            </a:r>
          </a:p>
        </p:txBody>
      </p: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화면에 표시된 컴퓨터 스크립트">
            <a:extLst>
              <a:ext uri="{FF2B5EF4-FFF2-40B4-BE49-F238E27FC236}">
                <a16:creationId xmlns:a16="http://schemas.microsoft.com/office/drawing/2014/main" id="{F20CC5E4-D31C-1A41-8B0F-8DB56531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42679" b="-1"/>
          <a:stretch/>
        </p:blipFill>
        <p:spPr>
          <a:xfrm>
            <a:off x="8133045" y="10"/>
            <a:ext cx="40589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29" y="1720844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cap="all" spc="30" dirty="0">
                <a:ea typeface="Microsoft GothicNeo"/>
                <a:cs typeface="Microsoft GothicNeo"/>
              </a:rPr>
              <a:t>단방향 암호화 </a:t>
            </a:r>
            <a:r>
              <a:rPr lang="en-US" altLang="ko-KR" sz="3200" cap="all" spc="30" dirty="0">
                <a:ea typeface="Microsoft GothicNeo"/>
                <a:cs typeface="Microsoft GothicNeo"/>
              </a:rPr>
              <a:t>[</a:t>
            </a:r>
            <a:r>
              <a:rPr lang="ko-KR" altLang="en-US" sz="3200" cap="all" spc="30" dirty="0">
                <a:ea typeface="Microsoft GothicNeo"/>
                <a:cs typeface="Microsoft GothicNeo"/>
              </a:rPr>
              <a:t>비밀번호</a:t>
            </a:r>
            <a:r>
              <a:rPr lang="en-US" altLang="ko-KR" sz="3200" cap="all" spc="30" dirty="0">
                <a:ea typeface="Microsoft GothicNeo"/>
                <a:cs typeface="Microsoft GothicNeo"/>
              </a:rPr>
              <a:t>]</a:t>
            </a:r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0DBE79-6F0E-AECB-F873-872E188B4F5E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cap="all" spc="30" dirty="0"/>
              <a:t>암호화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DDE4C88-5352-3383-B3EB-EE43EC722986}"/>
              </a:ext>
            </a:extLst>
          </p:cNvPr>
          <p:cNvSpPr txBox="1">
            <a:spLocks/>
          </p:cNvSpPr>
          <p:nvPr/>
        </p:nvSpPr>
        <p:spPr>
          <a:xfrm>
            <a:off x="6092264" y="1720843"/>
            <a:ext cx="5227171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cap="all" spc="30" dirty="0">
                <a:ea typeface="Microsoft GothicNeo"/>
                <a:cs typeface="Microsoft GothicNeo"/>
              </a:rPr>
              <a:t>양방향 암호화 </a:t>
            </a:r>
            <a:r>
              <a:rPr lang="en-US" altLang="ko-KR" sz="3200" cap="all" spc="30" dirty="0">
                <a:ea typeface="Microsoft GothicNeo"/>
                <a:cs typeface="Microsoft GothicNeo"/>
              </a:rPr>
              <a:t>[</a:t>
            </a:r>
            <a:r>
              <a:rPr lang="ko-KR" altLang="en-US" sz="3200" cap="all" spc="30" dirty="0">
                <a:ea typeface="Microsoft GothicNeo"/>
                <a:cs typeface="Microsoft GothicNeo"/>
              </a:rPr>
              <a:t>계좌번호</a:t>
            </a:r>
            <a:r>
              <a:rPr lang="en-US" altLang="ko-KR" sz="3200" cap="all" spc="30" dirty="0">
                <a:ea typeface="Microsoft GothicNeo"/>
                <a:cs typeface="Microsoft GothicNeo"/>
              </a:rPr>
              <a:t>]</a:t>
            </a:r>
            <a:endParaRPr lang="ko-KR" dirty="0"/>
          </a:p>
        </p:txBody>
      </p:sp>
      <p:pic>
        <p:nvPicPr>
          <p:cNvPr id="10" name="그림 9" descr="도표이(가) 표시된 사진&#10;&#10;자동 생성된 설명">
            <a:extLst>
              <a:ext uri="{FF2B5EF4-FFF2-40B4-BE49-F238E27FC236}">
                <a16:creationId xmlns:a16="http://schemas.microsoft.com/office/drawing/2014/main" id="{C265B908-69C9-80EE-A14B-46CACC1F7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605829"/>
            <a:ext cx="5407175" cy="2684628"/>
          </a:xfrm>
          <a:prstGeom prst="rect">
            <a:avLst/>
          </a:prstGeom>
        </p:spPr>
      </p:pic>
      <p:pic>
        <p:nvPicPr>
          <p:cNvPr id="12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9FE81C1F-5494-D470-6B95-C33E112F9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263" y="2605827"/>
            <a:ext cx="4765449" cy="22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29" y="1720844"/>
            <a:ext cx="5227171" cy="82641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ko-KR" dirty="0"/>
              <a:t>Salt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0DBE79-6F0E-AECB-F873-872E188B4F5E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cap="all" spc="30" dirty="0"/>
              <a:t>암호화</a:t>
            </a:r>
          </a:p>
        </p:txBody>
      </p:sp>
      <p:pic>
        <p:nvPicPr>
          <p:cNvPr id="4" name="그림 3" descr="도표이(가) 표시된 사진">
            <a:extLst>
              <a:ext uri="{FF2B5EF4-FFF2-40B4-BE49-F238E27FC236}">
                <a16:creationId xmlns:a16="http://schemas.microsoft.com/office/drawing/2014/main" id="{ACB04A6D-616E-F7D7-EB1E-FFD2AC78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7" y="899024"/>
            <a:ext cx="6120554" cy="4796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82C22-E92B-0637-602F-890C7532982B}"/>
              </a:ext>
            </a:extLst>
          </p:cNvPr>
          <p:cNvSpPr txBox="1"/>
          <p:nvPr/>
        </p:nvSpPr>
        <p:spPr>
          <a:xfrm>
            <a:off x="868829" y="2547257"/>
            <a:ext cx="4797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레인보우 테이블과 같은 </a:t>
            </a:r>
            <a:endParaRPr lang="en-US" altLang="ko-KR" sz="2400" dirty="0"/>
          </a:p>
          <a:p>
            <a:r>
              <a:rPr lang="ko-KR" altLang="en-US" sz="2400" dirty="0"/>
              <a:t>미리 계산된 테이블 공격을 방어한다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85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624" y="927475"/>
            <a:ext cx="9009958" cy="6258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ko-KR" sz="2800" dirty="0"/>
              <a:t>Thread</a:t>
            </a:r>
            <a:r>
              <a:rPr lang="ko-KR" altLang="en-US" sz="2800" dirty="0"/>
              <a:t>를 이용한 </a:t>
            </a:r>
            <a:r>
              <a:rPr lang="en-US" altLang="ko-KR" sz="2800" dirty="0"/>
              <a:t>Salt </a:t>
            </a:r>
            <a:r>
              <a:rPr lang="ko-KR" altLang="en-US" sz="2800" dirty="0"/>
              <a:t>생성과 파일저장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0DBE79-6F0E-AECB-F873-872E188B4F5E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cap="all" spc="30" dirty="0"/>
              <a:t>암호화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0AA90-8796-4DB1-0D3F-58A063023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8" y="2056180"/>
            <a:ext cx="1457325" cy="61912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695F06-1040-EDE7-B3DB-9C68190C8973}"/>
              </a:ext>
            </a:extLst>
          </p:cNvPr>
          <p:cNvSpPr/>
          <p:nvPr/>
        </p:nvSpPr>
        <p:spPr>
          <a:xfrm>
            <a:off x="2071353" y="2207604"/>
            <a:ext cx="424543" cy="309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6D0A02-6881-D620-95EB-45086C6C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56" y="1502393"/>
            <a:ext cx="3076032" cy="1371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150E2D-35DE-D052-A5F1-F2C5FB57F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580" y="2049468"/>
            <a:ext cx="4743450" cy="625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8F84C2C-0E5F-A4A9-8AA2-B7EF7D74C337}"/>
              </a:ext>
            </a:extLst>
          </p:cNvPr>
          <p:cNvSpPr/>
          <p:nvPr/>
        </p:nvSpPr>
        <p:spPr>
          <a:xfrm>
            <a:off x="6027012" y="2207603"/>
            <a:ext cx="424543" cy="309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659E954-C017-1F3D-FF71-6B5D761A8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713" y="3022051"/>
            <a:ext cx="4545204" cy="29490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10D3C8-1652-E88B-569D-830E812B0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225" y="3210935"/>
            <a:ext cx="3130521" cy="2748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8FED600-0EFA-31A3-6E20-59192602D559}"/>
              </a:ext>
            </a:extLst>
          </p:cNvPr>
          <p:cNvSpPr/>
          <p:nvPr/>
        </p:nvSpPr>
        <p:spPr>
          <a:xfrm>
            <a:off x="695346" y="4341807"/>
            <a:ext cx="424543" cy="309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14C83A-145A-BC4E-732D-68E3B6DEEF9C}"/>
              </a:ext>
            </a:extLst>
          </p:cNvPr>
          <p:cNvSpPr/>
          <p:nvPr/>
        </p:nvSpPr>
        <p:spPr>
          <a:xfrm>
            <a:off x="2570959" y="4297136"/>
            <a:ext cx="650192" cy="1190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B25C89-C295-3F1B-E6BC-D802F6983F4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221151" y="3612356"/>
            <a:ext cx="4004242" cy="7443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F1921E7F-5EB5-0953-A6AB-80C19DD7E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041" y="3955154"/>
            <a:ext cx="2271580" cy="1082868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AF66C65A-08FD-9101-227E-8B28525128EA}"/>
              </a:ext>
            </a:extLst>
          </p:cNvPr>
          <p:cNvSpPr/>
          <p:nvPr/>
        </p:nvSpPr>
        <p:spPr>
          <a:xfrm>
            <a:off x="9120122" y="4341807"/>
            <a:ext cx="424543" cy="3095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624" y="927475"/>
            <a:ext cx="9009958" cy="6258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2800" dirty="0"/>
              <a:t>로그인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sz="28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0DBE79-6F0E-AECB-F873-872E188B4F5E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cap="all" spc="30" dirty="0"/>
              <a:t>암호화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D8F13B-6C96-649D-70B5-D145916D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0546"/>
            <a:ext cx="5790753" cy="277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AC5C94-C25B-0868-5B16-03FBC93B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13" y="1628125"/>
            <a:ext cx="4927587" cy="4184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D8B643-1B7C-E9BF-5FA2-ADF9A8407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701463"/>
            <a:ext cx="2498271" cy="11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b="1" cap="all" spc="30" dirty="0" err="1">
                <a:ea typeface="Microsoft GothicNeo"/>
                <a:cs typeface="Microsoft GothicNeo"/>
              </a:rPr>
              <a:t>SErvlet</a:t>
            </a:r>
            <a:endParaRPr lang="ko-KR" b="1" dirty="0" err="1"/>
          </a:p>
        </p:txBody>
      </p: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787E739E-4763-A0B1-780B-F8BC3D97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77" y="2348109"/>
            <a:ext cx="10015279" cy="4137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992F0-55AC-4735-822E-693A74BF8C6C}"/>
              </a:ext>
            </a:extLst>
          </p:cNvPr>
          <p:cNvSpPr txBox="1"/>
          <p:nvPr/>
        </p:nvSpPr>
        <p:spPr>
          <a:xfrm>
            <a:off x="643002" y="1624208"/>
            <a:ext cx="8390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클라이언트의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요청에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맞춰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동적인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결과를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만들어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주는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자바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웹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프로그래밍</a:t>
            </a:r>
            <a:r>
              <a:rPr lang="en-US" altLang="ko-KR" b="1" dirty="0">
                <a:solidFill>
                  <a:srgbClr val="222222"/>
                </a:solidFill>
                <a:latin typeface="Noto Sans KR"/>
              </a:rPr>
              <a:t> </a:t>
            </a:r>
            <a:r>
              <a:rPr lang="ko-KR" altLang="en-US" b="1" dirty="0">
                <a:solidFill>
                  <a:srgbClr val="222222"/>
                </a:solidFill>
                <a:latin typeface="Noto Sans KR"/>
              </a:rPr>
              <a:t>기술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231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44" y="130635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cap="all" spc="30" dirty="0" err="1">
                <a:ea typeface="Microsoft GothicNeo"/>
                <a:cs typeface="Microsoft GothicNeo"/>
              </a:rPr>
              <a:t>SErvlet</a:t>
            </a:r>
            <a:endParaRPr lang="ko-KR" dirty="0" err="1"/>
          </a:p>
        </p:txBody>
      </p: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19C182-E750-81E4-AC07-6FE954E93950}"/>
              </a:ext>
            </a:extLst>
          </p:cNvPr>
          <p:cNvSpPr txBox="1"/>
          <p:nvPr/>
        </p:nvSpPr>
        <p:spPr>
          <a:xfrm>
            <a:off x="795924" y="970767"/>
            <a:ext cx="37682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>
                <a:ea typeface="Microsoft GothicNeo"/>
                <a:cs typeface="Microsoft GothicNeo"/>
              </a:rPr>
              <a:t>사용자 요청 (카테고리 클릭)</a:t>
            </a:r>
          </a:p>
        </p:txBody>
      </p:sp>
      <p:pic>
        <p:nvPicPr>
          <p:cNvPr id="60" name="그림 60" descr="음식이(가) 표시된 사진&#10;&#10;자동 생성된 설명">
            <a:extLst>
              <a:ext uri="{FF2B5EF4-FFF2-40B4-BE49-F238E27FC236}">
                <a16:creationId xmlns:a16="http://schemas.microsoft.com/office/drawing/2014/main" id="{83433C1B-D3C9-1D6A-E8EA-208DC411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05" y="1447801"/>
            <a:ext cx="2948409" cy="2103944"/>
          </a:xfrm>
          <a:prstGeom prst="rect">
            <a:avLst/>
          </a:prstGeom>
        </p:spPr>
      </p:pic>
      <p:pic>
        <p:nvPicPr>
          <p:cNvPr id="61" name="그림 61">
            <a:extLst>
              <a:ext uri="{FF2B5EF4-FFF2-40B4-BE49-F238E27FC236}">
                <a16:creationId xmlns:a16="http://schemas.microsoft.com/office/drawing/2014/main" id="{FBA60006-BC62-D757-B8CB-BC9C8DA05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" r="380" b="521"/>
          <a:stretch/>
        </p:blipFill>
        <p:spPr>
          <a:xfrm>
            <a:off x="916905" y="4208118"/>
            <a:ext cx="3037107" cy="2210831"/>
          </a:xfrm>
          <a:prstGeom prst="rect">
            <a:avLst/>
          </a:prstGeom>
        </p:spPr>
      </p:pic>
      <p:pic>
        <p:nvPicPr>
          <p:cNvPr id="62" name="그림 62" descr="텍스트이(가) 표시된 사진&#10;&#10;자동 생성된 설명">
            <a:extLst>
              <a:ext uri="{FF2B5EF4-FFF2-40B4-BE49-F238E27FC236}">
                <a16:creationId xmlns:a16="http://schemas.microsoft.com/office/drawing/2014/main" id="{DC883816-D471-487A-D3ED-AF187ECA9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12" b="67974"/>
          <a:stretch/>
        </p:blipFill>
        <p:spPr>
          <a:xfrm>
            <a:off x="4249906" y="1688553"/>
            <a:ext cx="3198855" cy="2241297"/>
          </a:xfrm>
          <a:prstGeom prst="rect">
            <a:avLst/>
          </a:prstGeom>
        </p:spPr>
      </p:pic>
      <p:pic>
        <p:nvPicPr>
          <p:cNvPr id="63" name="그림 63" descr="텍스트이(가) 표시된 사진&#10;&#10;자동 생성된 설명">
            <a:extLst>
              <a:ext uri="{FF2B5EF4-FFF2-40B4-BE49-F238E27FC236}">
                <a16:creationId xmlns:a16="http://schemas.microsoft.com/office/drawing/2014/main" id="{754CEB40-8E7F-D814-A7BF-35A0D3183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545" y="1736156"/>
            <a:ext cx="3943671" cy="464189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EA0A681-8ECB-3461-BA7E-7B8BECEC456C}"/>
              </a:ext>
            </a:extLst>
          </p:cNvPr>
          <p:cNvSpPr txBox="1"/>
          <p:nvPr/>
        </p:nvSpPr>
        <p:spPr>
          <a:xfrm>
            <a:off x="795925" y="3726493"/>
            <a:ext cx="37682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ea typeface="Microsoft GothicNeo"/>
                <a:cs typeface="Microsoft GothicNeo"/>
              </a:rPr>
              <a:t>4.  응답 (해당 카테고리 제품 출력)</a:t>
            </a:r>
            <a:endParaRPr lang="ko-KR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42664D9-38F6-C5EC-F086-5BA7FC5CA774}"/>
              </a:ext>
            </a:extLst>
          </p:cNvPr>
          <p:cNvSpPr txBox="1"/>
          <p:nvPr/>
        </p:nvSpPr>
        <p:spPr>
          <a:xfrm>
            <a:off x="4115321" y="949889"/>
            <a:ext cx="394569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Microsoft GothicNeo"/>
                <a:cs typeface="Microsoft GothicNeo"/>
              </a:rPr>
              <a:t>2.  사용자 요청  해당 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서블릿</a:t>
            </a:r>
            <a:r>
              <a:rPr lang="ko-KR" altLang="en-US" sz="1400" b="1" dirty="0">
                <a:ea typeface="Microsoft GothicNeo"/>
                <a:cs typeface="Microsoft GothicNeo"/>
              </a:rPr>
              <a:t> 매핑</a:t>
            </a:r>
          </a:p>
          <a:p>
            <a:r>
              <a:rPr lang="ko-KR" altLang="en-US" sz="1400" b="1" dirty="0">
                <a:ea typeface="Microsoft GothicNeo"/>
                <a:cs typeface="Microsoft GothicNeo"/>
              </a:rPr>
              <a:t>(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product</a:t>
            </a:r>
            <a:r>
              <a:rPr lang="ko-KR" altLang="en-US" sz="1400" b="1" dirty="0">
                <a:ea typeface="Microsoft GothicNeo"/>
                <a:cs typeface="Microsoft GothicNeo"/>
              </a:rPr>
              <a:t>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servlet</a:t>
            </a:r>
            <a:r>
              <a:rPr lang="ko-KR" altLang="en-US" sz="1400" b="1" dirty="0">
                <a:ea typeface="Microsoft GothicNeo"/>
                <a:cs typeface="Microsoft GothicNeo"/>
              </a:rPr>
              <a:t> /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doGET</a:t>
            </a:r>
            <a:r>
              <a:rPr lang="ko-KR" altLang="en-US" sz="1400" b="1" dirty="0">
                <a:ea typeface="Microsoft GothicNeo"/>
                <a:cs typeface="Microsoft GothicNeo"/>
              </a:rPr>
              <a:t>() 메소드 )</a:t>
            </a:r>
          </a:p>
          <a:p>
            <a:endParaRPr lang="ko-KR" altLang="en-US" sz="1400" b="1" dirty="0">
              <a:ea typeface="Microsoft GothicNeo"/>
              <a:cs typeface="Microsoft GothicNeo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0F3A28-DE30-8C3C-9974-A32D7BDA35E5}"/>
              </a:ext>
            </a:extLst>
          </p:cNvPr>
          <p:cNvSpPr txBox="1"/>
          <p:nvPr/>
        </p:nvSpPr>
        <p:spPr>
          <a:xfrm>
            <a:off x="7773755" y="931441"/>
            <a:ext cx="39456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Microsoft GothicNeo"/>
                <a:cs typeface="Microsoft GothicNeo"/>
              </a:rPr>
              <a:t>3.  지정된 로직 실행</a:t>
            </a:r>
            <a:endParaRPr lang="ko-KR" sz="1400" b="1" dirty="0">
              <a:ea typeface="Microsoft GothicNeo"/>
              <a:cs typeface="Microsoft GothicNeo"/>
            </a:endParaRPr>
          </a:p>
          <a:p>
            <a:r>
              <a:rPr lang="ko-KR" altLang="en-US" sz="1400" b="1" dirty="0">
                <a:ea typeface="Microsoft GothicNeo"/>
                <a:cs typeface="Microsoft GothicNeo"/>
              </a:rPr>
              <a:t>(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DAO를</a:t>
            </a:r>
            <a:r>
              <a:rPr lang="ko-KR" altLang="en-US" sz="1400" b="1" dirty="0">
                <a:ea typeface="Microsoft GothicNeo"/>
                <a:cs typeface="Microsoft GothicNeo"/>
              </a:rPr>
              <a:t> 통해 </a:t>
            </a:r>
            <a:r>
              <a:rPr lang="ko-KR" altLang="en-US" sz="1400" b="1" dirty="0" err="1">
                <a:ea typeface="Microsoft GothicNeo"/>
                <a:cs typeface="Microsoft GothicNeo"/>
              </a:rPr>
              <a:t>DB로부터</a:t>
            </a:r>
            <a:r>
              <a:rPr lang="ko-KR" altLang="en-US" sz="1400" b="1" dirty="0">
                <a:ea typeface="Microsoft GothicNeo"/>
                <a:cs typeface="Microsoft GothicNeo"/>
              </a:rPr>
              <a:t> </a:t>
            </a:r>
          </a:p>
          <a:p>
            <a:r>
              <a:rPr lang="ko-KR" altLang="en-US" sz="1400" b="1" dirty="0">
                <a:ea typeface="Microsoft GothicNeo"/>
                <a:cs typeface="Microsoft GothicNeo"/>
              </a:rPr>
              <a:t>해당 카테고리 제품 정보 </a:t>
            </a:r>
            <a:r>
              <a:rPr lang="ko-KR" altLang="en-US" sz="1400" b="1" dirty="0" smtClean="0">
                <a:ea typeface="Microsoft GothicNeo"/>
                <a:cs typeface="Microsoft GothicNeo"/>
              </a:rPr>
              <a:t>호출 후 응답)</a:t>
            </a:r>
            <a:endParaRPr lang="ko-KR" sz="1400" b="1" dirty="0"/>
          </a:p>
          <a:p>
            <a:endParaRPr lang="ko-KR" altLang="en-US" sz="1400" b="1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719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4938454" cy="5760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ko-KR" altLang="en-US" sz="3200" b="1" cap="all" spc="30" dirty="0" smtClean="0">
                <a:ea typeface="Microsoft GothicNeo"/>
                <a:cs typeface="Microsoft GothicNeo"/>
              </a:rPr>
              <a:t> </a:t>
            </a:r>
            <a:r>
              <a:rPr lang="ko-KR" altLang="en-US" sz="3200" b="1" cap="all" spc="30" dirty="0" err="1" smtClean="0">
                <a:ea typeface="Microsoft GothicNeo"/>
                <a:cs typeface="Microsoft GothicNeo"/>
              </a:rPr>
              <a:t>느낀점</a:t>
            </a:r>
            <a:endParaRPr lang="ko-KR" altLang="en-US" sz="3200" b="1" cap="all" spc="30" dirty="0">
              <a:ea typeface="Microsoft GothicNeo"/>
              <a:cs typeface="Microsoft GothicNeo"/>
            </a:endParaRPr>
          </a:p>
        </p:txBody>
      </p: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39">
            <a:extLst>
              <a:ext uri="{FF2B5EF4-FFF2-40B4-BE49-F238E27FC236}">
                <a16:creationId xmlns:a16="http://schemas.microsoft.com/office/drawing/2014/main" id="{D0568EF1-2D1A-E1B2-3DFB-31647B40D8D0}"/>
              </a:ext>
            </a:extLst>
          </p:cNvPr>
          <p:cNvSpPr/>
          <p:nvPr/>
        </p:nvSpPr>
        <p:spPr>
          <a:xfrm>
            <a:off x="1501949" y="1757717"/>
            <a:ext cx="9071840" cy="44602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하고 싶어하는 분야가 달랐지만 함께 할 수 있는 주제로 선정하기 위한 대화를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지속했고 서로 배려하는 팀원들 덕분에 빠르게 주제를 정했습니다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빠른 주제 선정과 역할 분담으로 수월하게 팀 프로젝트를 진행했습니다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개인 작업 중에도 서로 많은 자문을 구하며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최대한 많이 대화를 하고 팀원들의 의견을 수렴하도록 노력했습니다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여러 사람이 각 페이지를 구현하며 시각적 통일감에 대한 우려가 있었으나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기능을 우선적으로 개발하고 </a:t>
            </a:r>
            <a:r>
              <a:rPr lang="en-US" altLang="ko-KR" dirty="0" smtClean="0">
                <a:solidFill>
                  <a:schemeClr val="tx1"/>
                </a:solidFill>
              </a:rPr>
              <a:t>CSS </a:t>
            </a:r>
            <a:r>
              <a:rPr lang="ko-KR" altLang="en-US" dirty="0" smtClean="0">
                <a:solidFill>
                  <a:schemeClr val="tx1"/>
                </a:solidFill>
              </a:rPr>
              <a:t>후에 통일시키는 방안이 좋은 방법이었습니다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7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cap="all" spc="30" dirty="0" smtClean="0">
                <a:ea typeface="Microsoft GothicNeo"/>
                <a:cs typeface="Microsoft GothicNeo"/>
              </a:rPr>
              <a:t> </a:t>
            </a:r>
            <a:r>
              <a:rPr lang="ko-KR" altLang="en-US" sz="3200" cap="all" spc="30" dirty="0" err="1" smtClean="0">
                <a:ea typeface="Microsoft GothicNeo"/>
                <a:cs typeface="Microsoft GothicNeo"/>
              </a:rPr>
              <a:t>보완할점</a:t>
            </a:r>
            <a:endParaRPr lang="ko-KR" altLang="en-US" sz="3200" cap="all" spc="30" dirty="0">
              <a:ea typeface="Microsoft GothicNeo"/>
              <a:cs typeface="Microsoft GothicNeo"/>
            </a:endParaRPr>
          </a:p>
        </p:txBody>
      </p: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0568EF1-2D1A-E1B2-3DFB-31647B40D8D0}"/>
              </a:ext>
            </a:extLst>
          </p:cNvPr>
          <p:cNvSpPr/>
          <p:nvPr/>
        </p:nvSpPr>
        <p:spPr>
          <a:xfrm>
            <a:off x="1501949" y="1757717"/>
            <a:ext cx="9071840" cy="44602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사용자 화면에 제품 </a:t>
            </a:r>
            <a:r>
              <a:rPr lang="ko-KR" altLang="en-US" dirty="0" err="1" smtClean="0">
                <a:solidFill>
                  <a:schemeClr val="tx1"/>
                </a:solidFill>
              </a:rPr>
              <a:t>출력시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폐기일에</a:t>
            </a:r>
            <a:r>
              <a:rPr lang="ko-KR" altLang="en-US" dirty="0" smtClean="0">
                <a:solidFill>
                  <a:schemeClr val="tx1"/>
                </a:solidFill>
              </a:rPr>
              <a:t> 가까울수록 더욱 높은 할인율이 적용된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  가격이 나오도록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및 자동 폐기 </a:t>
            </a:r>
            <a:r>
              <a:rPr lang="ko-KR" altLang="en-US" dirty="0" err="1" smtClean="0">
                <a:solidFill>
                  <a:schemeClr val="tx1"/>
                </a:solidFill>
              </a:rPr>
              <a:t>로직</a:t>
            </a:r>
            <a:r>
              <a:rPr lang="ko-KR" altLang="en-US" dirty="0" smtClean="0">
                <a:solidFill>
                  <a:schemeClr val="tx1"/>
                </a:solidFill>
              </a:rPr>
              <a:t> 추가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등록된 계좌를 연동시켜 결제하는 방법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간편결제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 대한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차량 운영일지 관리 부분에서 승인시스템의 상태 표기 부분을 보완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더 다양한 </a:t>
            </a:r>
            <a:r>
              <a:rPr lang="en-US" altLang="ko-KR" dirty="0" smtClean="0">
                <a:solidFill>
                  <a:schemeClr val="tx1"/>
                </a:solidFill>
              </a:rPr>
              <a:t>API</a:t>
            </a:r>
            <a:r>
              <a:rPr lang="ko-KR" altLang="en-US" dirty="0" smtClean="0">
                <a:solidFill>
                  <a:schemeClr val="tx1"/>
                </a:solidFill>
              </a:rPr>
              <a:t>를 활용하여 기능 추가 적용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1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ea typeface="Microsoft GothicNeo"/>
                <a:cs typeface="Microsoft GothicNeo"/>
              </a:rPr>
              <a:t>목차</a:t>
            </a:r>
            <a:endParaRPr lang="ko-KR" altLang="en-US" b="1" dirty="0">
              <a:ea typeface="Microsoft GothicNeo"/>
              <a:cs typeface="Microsoft GothicNeo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99F03-C981-6C34-B618-5382C08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502" y="1705554"/>
            <a:ext cx="6283571" cy="432117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1</a:t>
            </a:r>
            <a:r>
              <a:rPr lang="en-US" altLang="ko-KR" sz="1800" b="1" dirty="0">
                <a:ea typeface="+mn-lt"/>
                <a:cs typeface="+mn-lt"/>
              </a:rPr>
              <a:t>. </a:t>
            </a:r>
            <a:r>
              <a:rPr lang="ko-KR" altLang="en-US" sz="1800" b="1" dirty="0" smtClean="0">
                <a:ea typeface="+mn-lt"/>
                <a:cs typeface="+mn-lt"/>
              </a:rPr>
              <a:t>개요</a:t>
            </a:r>
            <a:endParaRPr lang="ko-KR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800" b="1" dirty="0">
                <a:ea typeface="+mn-lt"/>
                <a:cs typeface="+mn-lt"/>
              </a:rPr>
              <a:t>2. </a:t>
            </a:r>
            <a:r>
              <a:rPr lang="ko-KR" altLang="en-US" sz="1800" b="1" dirty="0" smtClean="0">
                <a:ea typeface="+mn-lt"/>
                <a:cs typeface="+mn-lt"/>
              </a:rPr>
              <a:t>사용된 스킬</a:t>
            </a:r>
            <a:endParaRPr lang="ko-KR" altLang="en-US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800" b="1" dirty="0">
                <a:ea typeface="+mn-lt"/>
                <a:cs typeface="+mn-lt"/>
              </a:rPr>
              <a:t>3. </a:t>
            </a:r>
            <a:r>
              <a:rPr lang="ko-KR" altLang="en-US" sz="1800" b="1" dirty="0" smtClean="0">
                <a:ea typeface="+mn-lt"/>
                <a:cs typeface="+mn-lt"/>
              </a:rPr>
              <a:t>역할분담 </a:t>
            </a:r>
            <a:r>
              <a:rPr lang="en-US" altLang="ko-KR" sz="1800" b="1" dirty="0" smtClean="0">
                <a:ea typeface="+mn-lt"/>
                <a:cs typeface="+mn-lt"/>
              </a:rPr>
              <a:t>/ </a:t>
            </a:r>
            <a:r>
              <a:rPr lang="ko-KR" altLang="en-US" sz="1800" b="1" dirty="0" smtClean="0">
                <a:ea typeface="+mn-lt"/>
                <a:cs typeface="+mn-lt"/>
              </a:rPr>
              <a:t>일정</a:t>
            </a:r>
            <a:endParaRPr lang="ko-KR" sz="1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1800" b="1" dirty="0">
                <a:ea typeface="+mn-lt"/>
                <a:cs typeface="+mn-lt"/>
              </a:rPr>
              <a:t>4. </a:t>
            </a:r>
            <a:r>
              <a:rPr lang="ko-KR" altLang="en-US" sz="1800" b="1" dirty="0" smtClean="0">
                <a:ea typeface="+mn-lt"/>
                <a:cs typeface="+mn-lt"/>
              </a:rPr>
              <a:t>프론트 설계도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5. </a:t>
            </a:r>
            <a:r>
              <a:rPr lang="ko-KR" altLang="en-US" sz="1800" b="1" dirty="0" err="1" smtClean="0">
                <a:ea typeface="+mn-lt"/>
                <a:cs typeface="+mn-lt"/>
              </a:rPr>
              <a:t>백엔드</a:t>
            </a:r>
            <a:r>
              <a:rPr lang="ko-KR" altLang="en-US" sz="1800" b="1" dirty="0" smtClean="0">
                <a:ea typeface="+mn-lt"/>
                <a:cs typeface="+mn-lt"/>
              </a:rPr>
              <a:t> 설계도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6. </a:t>
            </a:r>
            <a:r>
              <a:rPr lang="ko-KR" altLang="en-US" sz="1800" b="1" dirty="0" err="1" smtClean="0">
                <a:ea typeface="+mn-lt"/>
                <a:cs typeface="+mn-lt"/>
              </a:rPr>
              <a:t>서블릿</a:t>
            </a:r>
            <a:r>
              <a:rPr lang="ko-KR" altLang="en-US" sz="1800" b="1" dirty="0" smtClean="0">
                <a:ea typeface="+mn-lt"/>
                <a:cs typeface="+mn-lt"/>
              </a:rPr>
              <a:t> 구조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7. </a:t>
            </a:r>
            <a:r>
              <a:rPr lang="ko-KR" altLang="en-US" sz="1800" b="1" dirty="0" smtClean="0">
                <a:ea typeface="+mn-lt"/>
                <a:cs typeface="+mn-lt"/>
              </a:rPr>
              <a:t>메인 기능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8. </a:t>
            </a:r>
            <a:r>
              <a:rPr lang="ko-KR" altLang="en-US" sz="1800" b="1" dirty="0" err="1" smtClean="0">
                <a:ea typeface="+mn-lt"/>
                <a:cs typeface="+mn-lt"/>
              </a:rPr>
              <a:t>느낀점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800" b="1" dirty="0" smtClean="0">
                <a:ea typeface="+mn-lt"/>
                <a:cs typeface="+mn-lt"/>
              </a:rPr>
              <a:t>9. </a:t>
            </a:r>
            <a:r>
              <a:rPr lang="ko-KR" altLang="en-US" sz="1800" b="1" dirty="0" err="1" smtClean="0">
                <a:ea typeface="+mn-lt"/>
                <a:cs typeface="+mn-lt"/>
              </a:rPr>
              <a:t>보완할점</a:t>
            </a:r>
            <a:endParaRPr lang="en-US" altLang="ko-KR" sz="1800" b="1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800" b="1" dirty="0">
              <a:ea typeface="+mn-lt"/>
              <a:cs typeface="+mn-lt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화면에 표시된 컴퓨터 스크립트">
            <a:extLst>
              <a:ext uri="{FF2B5EF4-FFF2-40B4-BE49-F238E27FC236}">
                <a16:creationId xmlns:a16="http://schemas.microsoft.com/office/drawing/2014/main" id="{F20CC5E4-D31C-1A41-8B0F-8DB56531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48680" b="-3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화면에 표시된 컴퓨터 스크립트">
            <a:extLst>
              <a:ext uri="{FF2B5EF4-FFF2-40B4-BE49-F238E27FC236}">
                <a16:creationId xmlns:a16="http://schemas.microsoft.com/office/drawing/2014/main" id="{F20CC5E4-D31C-1A41-8B0F-8DB56531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5" b="8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852" y="1967786"/>
            <a:ext cx="5129930" cy="11588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z="7200" b="1" cap="all" spc="30" dirty="0" err="1">
                <a:solidFill>
                  <a:srgbClr val="FFFFFF"/>
                </a:solidFill>
                <a:ea typeface="Microsoft GothicNeo"/>
                <a:cs typeface="Microsoft GothicNeo"/>
              </a:rPr>
              <a:t>Thank</a:t>
            </a:r>
            <a:r>
              <a:rPr lang="ko-KR" altLang="en-US" sz="7200" b="1" cap="all" spc="30" dirty="0">
                <a:solidFill>
                  <a:srgbClr val="FFFFFF"/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sz="7200" b="1" cap="all" spc="30" dirty="0" err="1">
                <a:solidFill>
                  <a:srgbClr val="FFFFFF"/>
                </a:solidFill>
                <a:ea typeface="Microsoft GothicNeo"/>
                <a:cs typeface="Microsoft GothicNeo"/>
              </a:rPr>
              <a:t>you</a:t>
            </a:r>
            <a:r>
              <a:rPr lang="ko-KR" altLang="en-US" sz="7200" b="1" cap="all" spc="30" dirty="0">
                <a:solidFill>
                  <a:srgbClr val="FFFFFF"/>
                </a:solidFill>
                <a:ea typeface="Microsoft GothicNeo"/>
                <a:cs typeface="Microsoft GothicNeo"/>
              </a:rPr>
              <a:t> !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ko-KR" altLang="en-US" b="1" dirty="0">
                <a:ea typeface="Microsoft GothicNeo"/>
                <a:cs typeface="Microsoft GothicNeo"/>
              </a:rPr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99F03-C981-6C34-B618-5382C086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87" y="1862050"/>
            <a:ext cx="6766748" cy="3649080"/>
          </a:xfrm>
        </p:spPr>
        <p:txBody>
          <a:bodyPr lIns="109728" tIns="109728" rIns="109728" bIns="91440" anchor="t">
            <a:normAutofit fontScale="70000" lnSpcReduction="20000"/>
          </a:bodyPr>
          <a:lstStyle/>
          <a:p>
            <a:r>
              <a:rPr lang="ko-KR" altLang="en-US" b="1" dirty="0">
                <a:ea typeface="+mn-lt"/>
                <a:cs typeface="+mn-lt"/>
              </a:rPr>
              <a:t>쇼핑몰 주문/배송 관리 </a:t>
            </a:r>
            <a:r>
              <a:rPr lang="ko-KR" b="1" dirty="0" smtClean="0">
                <a:ea typeface="+mn-lt"/>
                <a:cs typeface="+mn-lt"/>
              </a:rPr>
              <a:t>구현</a:t>
            </a:r>
            <a:endParaRPr lang="en-US" altLang="ko-KR" b="1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b="1" dirty="0" smtClean="0">
              <a:ea typeface="+mn-lt"/>
              <a:cs typeface="+mn-lt"/>
            </a:endParaRPr>
          </a:p>
          <a:p>
            <a:r>
              <a:rPr lang="ko-KR" altLang="en-US" b="1" dirty="0" smtClean="0">
                <a:ea typeface="+mn-lt"/>
                <a:cs typeface="+mn-lt"/>
              </a:rPr>
              <a:t>선정 이유 </a:t>
            </a:r>
            <a:r>
              <a:rPr lang="en-US" altLang="ko-KR" b="1" dirty="0" smtClean="0">
                <a:ea typeface="+mn-lt"/>
                <a:cs typeface="+mn-lt"/>
              </a:rPr>
              <a:t>: </a:t>
            </a:r>
          </a:p>
          <a:p>
            <a:pPr marL="0" indent="0">
              <a:buNone/>
            </a:pPr>
            <a:r>
              <a:rPr lang="ko-KR" altLang="en-US" b="1" dirty="0" smtClean="0"/>
              <a:t>인터넷 쇼핑의 선호도가 높아지며 많은 </a:t>
            </a:r>
            <a:r>
              <a:rPr lang="ko-KR" altLang="en-US" b="1" dirty="0"/>
              <a:t>기업이 </a:t>
            </a:r>
            <a:r>
              <a:rPr lang="ko-KR" altLang="en-US" b="1" dirty="0" smtClean="0"/>
              <a:t>관련 시스템의 </a:t>
            </a:r>
            <a:r>
              <a:rPr lang="ko-KR" altLang="en-US" b="1" dirty="0"/>
              <a:t>중요성을 깨닫고 이 사업에 많은 투자를 하고 있습니다</a:t>
            </a:r>
            <a:r>
              <a:rPr lang="en-US" altLang="ko-KR" b="1" dirty="0"/>
              <a:t>. </a:t>
            </a:r>
            <a:r>
              <a:rPr lang="ko-KR" altLang="en-US" b="1" dirty="0" smtClean="0"/>
              <a:t>따라서 쇼핑몰의 물류관리 시스템을 </a:t>
            </a:r>
            <a:r>
              <a:rPr lang="ko-KR" altLang="en-US" b="1" dirty="0"/>
              <a:t>일부나마 재현하여 보고자 하였습니다</a:t>
            </a:r>
            <a:r>
              <a:rPr lang="en-US" altLang="ko-KR" b="1" dirty="0"/>
              <a:t>.</a:t>
            </a:r>
            <a:endParaRPr lang="ko-KR" alt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b="1" dirty="0">
                <a:ea typeface="+mn-lt"/>
                <a:cs typeface="+mn-lt"/>
              </a:rPr>
              <a:t/>
            </a:r>
            <a:br>
              <a:rPr lang="ko-KR" altLang="en-US" b="1" dirty="0">
                <a:ea typeface="+mn-lt"/>
                <a:cs typeface="+mn-lt"/>
              </a:rPr>
            </a:br>
            <a:r>
              <a:rPr lang="en-US" altLang="ko-KR" b="1" dirty="0">
                <a:ea typeface="+mn-lt"/>
                <a:cs typeface="+mn-lt"/>
              </a:rPr>
              <a:t>1. </a:t>
            </a:r>
            <a:r>
              <a:rPr lang="ko-KR" b="1" dirty="0">
                <a:ea typeface="+mn-lt"/>
                <a:cs typeface="+mn-lt"/>
              </a:rPr>
              <a:t>비밀번호 및 등록계좌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암호화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시스템을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altLang="en-US" b="1" dirty="0">
                <a:ea typeface="+mn-lt"/>
                <a:cs typeface="+mn-lt"/>
              </a:rPr>
              <a:t>구현</a:t>
            </a:r>
            <a:endParaRPr lang="ko-KR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b="1" dirty="0">
                <a:ea typeface="+mn-lt"/>
                <a:cs typeface="+mn-lt"/>
              </a:rPr>
              <a:t>2. 물류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관리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시스템의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일부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altLang="en-US" b="1" dirty="0">
                <a:ea typeface="+mn-lt"/>
                <a:cs typeface="+mn-lt"/>
              </a:rPr>
              <a:t>구현</a:t>
            </a:r>
          </a:p>
          <a:p>
            <a:pPr marL="0" indent="0">
              <a:buNone/>
            </a:pPr>
            <a:r>
              <a:rPr lang="ko-KR" altLang="en-US" b="1" dirty="0">
                <a:ea typeface="+mn-lt"/>
                <a:cs typeface="+mn-lt"/>
              </a:rPr>
              <a:t>3. 관리자 차원의 주문 배송지의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경로를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ko-KR" b="1" dirty="0">
                <a:ea typeface="+mn-lt"/>
                <a:cs typeface="+mn-lt"/>
              </a:rPr>
              <a:t>확인 구현</a:t>
            </a:r>
          </a:p>
          <a:p>
            <a:pPr marL="0" indent="0">
              <a:buNone/>
            </a:pPr>
            <a:r>
              <a:rPr lang="ko-KR" altLang="en-US" b="1" dirty="0">
                <a:ea typeface="+mn-lt"/>
                <a:cs typeface="+mn-lt"/>
              </a:rPr>
              <a:t>4. 사내 보유 차랑 관리 및 배차 관리 구현</a:t>
            </a:r>
          </a:p>
        </p:txBody>
      </p:sp>
      <p:pic>
        <p:nvPicPr>
          <p:cNvPr id="35" name="Picture 34" descr="화면에 표시된 컴퓨터 스크립트">
            <a:extLst>
              <a:ext uri="{FF2B5EF4-FFF2-40B4-BE49-F238E27FC236}">
                <a16:creationId xmlns:a16="http://schemas.microsoft.com/office/drawing/2014/main" id="{F20CC5E4-D31C-1A41-8B0F-8DB56531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48680" b="-3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ko-KR" altLang="en-US" b="1" dirty="0">
                <a:ea typeface="Microsoft GothicNeo"/>
                <a:cs typeface="Microsoft GothicNeo"/>
              </a:rPr>
              <a:t> 스킬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화면에 표시된 컴퓨터 스크립트">
            <a:extLst>
              <a:ext uri="{FF2B5EF4-FFF2-40B4-BE49-F238E27FC236}">
                <a16:creationId xmlns:a16="http://schemas.microsoft.com/office/drawing/2014/main" id="{F20CC5E4-D31C-1A41-8B0F-8DB56531D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9" r="48680" b="-3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pic>
        <p:nvPicPr>
          <p:cNvPr id="7" name="그림 7" descr="로고이(가) 표시된 사진&#10;&#10;자동 생성된 설명">
            <a:extLst>
              <a:ext uri="{FF2B5EF4-FFF2-40B4-BE49-F238E27FC236}">
                <a16:creationId xmlns:a16="http://schemas.microsoft.com/office/drawing/2014/main" id="{ECCBD5D6-01DC-0E91-14F8-631F588F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45" y="2289914"/>
            <a:ext cx="2743200" cy="1714500"/>
          </a:xfrm>
          <a:prstGeom prst="rect">
            <a:avLst/>
          </a:prstGeom>
        </p:spPr>
      </p:pic>
      <p:pic>
        <p:nvPicPr>
          <p:cNvPr id="8" name="그림 8" descr="텍스트, 구급 상자이(가) 표시된 사진&#10;&#10;자동 생성된 설명">
            <a:extLst>
              <a:ext uri="{FF2B5EF4-FFF2-40B4-BE49-F238E27FC236}">
                <a16:creationId xmlns:a16="http://schemas.microsoft.com/office/drawing/2014/main" id="{982E1A20-8CB8-DE70-EA95-21A595B20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69" r="-4943" b="490"/>
          <a:stretch/>
        </p:blipFill>
        <p:spPr>
          <a:xfrm>
            <a:off x="5267194" y="1962028"/>
            <a:ext cx="1835974" cy="2474699"/>
          </a:xfrm>
          <a:prstGeom prst="rect">
            <a:avLst/>
          </a:prstGeom>
        </p:spPr>
      </p:pic>
      <p:pic>
        <p:nvPicPr>
          <p:cNvPr id="9" name="그림 9" descr="로고이(가) 표시된 사진&#10;&#10;자동 생성된 설명">
            <a:extLst>
              <a:ext uri="{FF2B5EF4-FFF2-40B4-BE49-F238E27FC236}">
                <a16:creationId xmlns:a16="http://schemas.microsoft.com/office/drawing/2014/main" id="{28125F72-89F5-8B1D-0015-2DB6F11563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8" t="56710" r="51455" b="29654"/>
          <a:stretch/>
        </p:blipFill>
        <p:spPr>
          <a:xfrm>
            <a:off x="3659689" y="4932355"/>
            <a:ext cx="3213683" cy="658225"/>
          </a:xfrm>
          <a:prstGeom prst="rect">
            <a:avLst/>
          </a:prstGeom>
        </p:spPr>
      </p:pic>
      <p:pic>
        <p:nvPicPr>
          <p:cNvPr id="10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8CFAB519-E930-9345-0D1F-B1A24C653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66" y="4122106"/>
            <a:ext cx="2743200" cy="1828800"/>
          </a:xfrm>
          <a:prstGeom prst="rect">
            <a:avLst/>
          </a:prstGeom>
        </p:spPr>
      </p:pic>
      <p:pic>
        <p:nvPicPr>
          <p:cNvPr id="13" name="그림 13" descr="로고이(가) 표시된 사진&#10;&#10;자동 생성된 설명">
            <a:extLst>
              <a:ext uri="{FF2B5EF4-FFF2-40B4-BE49-F238E27FC236}">
                <a16:creationId xmlns:a16="http://schemas.microsoft.com/office/drawing/2014/main" id="{7282EC90-DF38-BC84-33F9-45A37523F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41" y="2350270"/>
            <a:ext cx="2743200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cap="all" spc="30"/>
              <a:t> </a:t>
            </a:r>
            <a:r>
              <a:rPr lang="ko-KR" altLang="en-US" b="1" cap="all" spc="30"/>
              <a:t>역할분담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4" name="그룹 3383">
            <a:extLst>
              <a:ext uri="{FF2B5EF4-FFF2-40B4-BE49-F238E27FC236}">
                <a16:creationId xmlns:a16="http://schemas.microsoft.com/office/drawing/2014/main" id="{16E00115-2B9B-7812-5B73-13146E79BBFE}"/>
              </a:ext>
            </a:extLst>
          </p:cNvPr>
          <p:cNvGrpSpPr/>
          <p:nvPr/>
        </p:nvGrpSpPr>
        <p:grpSpPr>
          <a:xfrm>
            <a:off x="795924" y="2056356"/>
            <a:ext cx="2588712" cy="3903945"/>
            <a:chOff x="4136198" y="952499"/>
            <a:chExt cx="2933178" cy="3903945"/>
          </a:xfrm>
        </p:grpSpPr>
        <p:sp>
          <p:nvSpPr>
            <p:cNvPr id="3364" name="직사각형 3363">
              <a:extLst>
                <a:ext uri="{FF2B5EF4-FFF2-40B4-BE49-F238E27FC236}">
                  <a16:creationId xmlns:a16="http://schemas.microsoft.com/office/drawing/2014/main" id="{ED8C296B-4BEF-1F6B-B856-D4D53979BCC4}"/>
                </a:ext>
              </a:extLst>
            </p:cNvPr>
            <p:cNvSpPr/>
            <p:nvPr/>
          </p:nvSpPr>
          <p:spPr>
            <a:xfrm>
              <a:off x="4136198" y="952499"/>
              <a:ext cx="2933178" cy="39039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000000"/>
                </a:solidFill>
              </a:endParaRPr>
            </a:p>
            <a:p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차량 </a:t>
              </a: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관리</a:t>
              </a: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배차 신청</a:t>
              </a: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배차 허가</a:t>
              </a: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운영 일지 관리</a:t>
              </a:r>
            </a:p>
            <a:p>
              <a:pPr algn="ctr"/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algn="ctr"/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</p:txBody>
        </p:sp>
        <p:sp>
          <p:nvSpPr>
            <p:cNvPr id="3365" name="직사각형 3364">
              <a:extLst>
                <a:ext uri="{FF2B5EF4-FFF2-40B4-BE49-F238E27FC236}">
                  <a16:creationId xmlns:a16="http://schemas.microsoft.com/office/drawing/2014/main" id="{43EEDC77-15F3-02DE-4306-D0299FA80A42}"/>
                </a:ext>
              </a:extLst>
            </p:cNvPr>
            <p:cNvSpPr/>
            <p:nvPr/>
          </p:nvSpPr>
          <p:spPr>
            <a:xfrm>
              <a:off x="4136198" y="957720"/>
              <a:ext cx="2933177" cy="9603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ea typeface="Microsoft GothicNeo"/>
                  <a:cs typeface="Microsoft GothicNeo"/>
                </a:rPr>
                <a:t>백한결</a:t>
              </a:r>
              <a:endParaRPr lang="ko-KR" altLang="en-US" sz="2400" dirty="0" err="1"/>
            </a:p>
          </p:txBody>
        </p:sp>
      </p:grpSp>
      <p:grpSp>
        <p:nvGrpSpPr>
          <p:cNvPr id="3385" name="그룹 3384">
            <a:extLst>
              <a:ext uri="{FF2B5EF4-FFF2-40B4-BE49-F238E27FC236}">
                <a16:creationId xmlns:a16="http://schemas.microsoft.com/office/drawing/2014/main" id="{BF8A0073-3B25-D625-FF85-62D149C40FBF}"/>
              </a:ext>
            </a:extLst>
          </p:cNvPr>
          <p:cNvGrpSpPr/>
          <p:nvPr/>
        </p:nvGrpSpPr>
        <p:grpSpPr>
          <a:xfrm>
            <a:off x="3495978" y="2056356"/>
            <a:ext cx="2588712" cy="3903945"/>
            <a:chOff x="4136198" y="952499"/>
            <a:chExt cx="2933178" cy="3903945"/>
          </a:xfrm>
        </p:grpSpPr>
        <p:sp>
          <p:nvSpPr>
            <p:cNvPr id="3386" name="직사각형 3385">
              <a:extLst>
                <a:ext uri="{FF2B5EF4-FFF2-40B4-BE49-F238E27FC236}">
                  <a16:creationId xmlns:a16="http://schemas.microsoft.com/office/drawing/2014/main" id="{7AA3A4D2-67A6-5A6F-4584-15BEA739B8C0}"/>
                </a:ext>
              </a:extLst>
            </p:cNvPr>
            <p:cNvSpPr/>
            <p:nvPr/>
          </p:nvSpPr>
          <p:spPr>
            <a:xfrm>
              <a:off x="4136198" y="952499"/>
              <a:ext cx="2933178" cy="390394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endParaRPr lang="en-US" altLang="ko-KR" dirty="0" smtClean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주문 </a:t>
              </a: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배차 </a:t>
              </a:r>
              <a:endParaRPr lang="ko-KR" dirty="0"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err="1">
                  <a:solidFill>
                    <a:srgbClr val="000000"/>
                  </a:solidFill>
                  <a:ea typeface="Microsoft GothicNeo"/>
                  <a:cs typeface="Microsoft GothicNeo"/>
                </a:rPr>
                <a:t>배송지</a:t>
              </a: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 </a:t>
              </a:r>
              <a:r>
                <a:rPr lang="ko-KR" altLang="en-US" dirty="0" err="1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경로화</a:t>
              </a:r>
              <a:endParaRPr lang="en-US" altLang="ko-KR" dirty="0" smtClean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날씨 </a:t>
              </a:r>
              <a:r>
                <a:rPr lang="ko-KR" altLang="en-US" dirty="0" err="1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크롤링</a:t>
              </a:r>
              <a:endParaRPr lang="en-US" altLang="ko-KR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일별 주문량 차트</a:t>
              </a:r>
              <a:endParaRPr lang="en-US" altLang="ko-KR" dirty="0" smtClean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</p:txBody>
        </p:sp>
        <p:sp>
          <p:nvSpPr>
            <p:cNvPr id="3387" name="직사각형 3386">
              <a:extLst>
                <a:ext uri="{FF2B5EF4-FFF2-40B4-BE49-F238E27FC236}">
                  <a16:creationId xmlns:a16="http://schemas.microsoft.com/office/drawing/2014/main" id="{2CAFB0F9-8C45-7146-F9F1-1B1A3A5A3A80}"/>
                </a:ext>
              </a:extLst>
            </p:cNvPr>
            <p:cNvSpPr/>
            <p:nvPr/>
          </p:nvSpPr>
          <p:spPr>
            <a:xfrm>
              <a:off x="4136198" y="957720"/>
              <a:ext cx="2933177" cy="9603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a typeface="Microsoft GothicNeo"/>
                  <a:cs typeface="Microsoft GothicNeo"/>
                </a:rPr>
                <a:t>김성봉</a:t>
              </a:r>
              <a:endParaRPr lang="ko-KR" altLang="en-US" sz="2400">
                <a:solidFill>
                  <a:schemeClr val="bg1"/>
                </a:solidFill>
                <a:ea typeface="Microsoft GothicNeo"/>
                <a:cs typeface="Microsoft GothicNeo"/>
              </a:endParaRPr>
            </a:p>
          </p:txBody>
        </p:sp>
      </p:grpSp>
      <p:grpSp>
        <p:nvGrpSpPr>
          <p:cNvPr id="3394" name="그룹 3393">
            <a:extLst>
              <a:ext uri="{FF2B5EF4-FFF2-40B4-BE49-F238E27FC236}">
                <a16:creationId xmlns:a16="http://schemas.microsoft.com/office/drawing/2014/main" id="{7B34B0A7-71E8-B3CD-A88F-BFF17D337A6E}"/>
              </a:ext>
            </a:extLst>
          </p:cNvPr>
          <p:cNvGrpSpPr/>
          <p:nvPr/>
        </p:nvGrpSpPr>
        <p:grpSpPr>
          <a:xfrm>
            <a:off x="6199512" y="2056355"/>
            <a:ext cx="2588712" cy="3903945"/>
            <a:chOff x="4136198" y="952499"/>
            <a:chExt cx="2933178" cy="3903945"/>
          </a:xfrm>
        </p:grpSpPr>
        <p:sp>
          <p:nvSpPr>
            <p:cNvPr id="3395" name="직사각형 3394">
              <a:extLst>
                <a:ext uri="{FF2B5EF4-FFF2-40B4-BE49-F238E27FC236}">
                  <a16:creationId xmlns:a16="http://schemas.microsoft.com/office/drawing/2014/main" id="{E4CEBE7E-071C-5D5D-0E21-8338F60C9694}"/>
                </a:ext>
              </a:extLst>
            </p:cNvPr>
            <p:cNvSpPr/>
            <p:nvPr/>
          </p:nvSpPr>
          <p:spPr>
            <a:xfrm>
              <a:off x="4136198" y="952499"/>
              <a:ext cx="2933178" cy="390394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/>
                <a:buChar char="•"/>
              </a:pPr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>
                <a:lnSpc>
                  <a:spcPct val="150000"/>
                </a:lnSpc>
              </a:pPr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endParaRPr lang="en-US" altLang="ko-KR" dirty="0" smtClean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회원가입</a:t>
              </a:r>
              <a:endParaRPr lang="ko-KR" dirty="0">
                <a:ea typeface="Microsoft GothicNeo"/>
                <a:cs typeface="Microsoft GothicNeo"/>
              </a:endParaRP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비밀번호 암호화</a:t>
              </a: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계좌등록</a:t>
              </a: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계좌 암호화</a:t>
              </a: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인사관리</a:t>
              </a:r>
              <a:endParaRPr lang="en-US" altLang="ko-KR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27432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 err="1" smtClean="0">
                  <a:solidFill>
                    <a:srgbClr val="000000"/>
                  </a:solidFill>
                  <a:ea typeface="Microsoft GothicNeo"/>
                  <a:cs typeface="Microsoft GothicNeo"/>
                </a:rPr>
                <a:t>사내채팅</a:t>
              </a:r>
              <a:endParaRPr lang="ko-KR" altLang="en-US" dirty="0">
                <a:solidFill>
                  <a:srgbClr val="000000"/>
                </a:solidFill>
                <a:ea typeface="Microsoft GothicNeo"/>
                <a:cs typeface="Microsoft GothicNeo"/>
              </a:endParaRPr>
            </a:p>
            <a:p>
              <a:pPr marL="342900" indent="-342900" algn="ctr">
                <a:buAutoNum type="arabicPeriod"/>
              </a:pPr>
              <a:endParaRPr lang="ko-KR" dirty="0">
                <a:ea typeface="Microsoft GothicNeo"/>
                <a:cs typeface="Microsoft GothicNeo"/>
              </a:endParaRPr>
            </a:p>
          </p:txBody>
        </p:sp>
        <p:sp>
          <p:nvSpPr>
            <p:cNvPr id="3396" name="직사각형 3395">
              <a:extLst>
                <a:ext uri="{FF2B5EF4-FFF2-40B4-BE49-F238E27FC236}">
                  <a16:creationId xmlns:a16="http://schemas.microsoft.com/office/drawing/2014/main" id="{B270A71D-DE85-0A06-5F23-028BFA74F8B0}"/>
                </a:ext>
              </a:extLst>
            </p:cNvPr>
            <p:cNvSpPr/>
            <p:nvPr/>
          </p:nvSpPr>
          <p:spPr>
            <a:xfrm>
              <a:off x="4136198" y="957720"/>
              <a:ext cx="2933177" cy="9603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ea typeface="Microsoft GothicNeo"/>
                  <a:cs typeface="Microsoft GothicNeo"/>
                </a:rPr>
                <a:t>김지호</a:t>
              </a:r>
            </a:p>
          </p:txBody>
        </p:sp>
      </p:grpSp>
      <p:grpSp>
        <p:nvGrpSpPr>
          <p:cNvPr id="3397" name="그룹 3396">
            <a:extLst>
              <a:ext uri="{FF2B5EF4-FFF2-40B4-BE49-F238E27FC236}">
                <a16:creationId xmlns:a16="http://schemas.microsoft.com/office/drawing/2014/main" id="{C9D14A7B-AA19-FAD7-51F6-6E08D525E800}"/>
              </a:ext>
            </a:extLst>
          </p:cNvPr>
          <p:cNvGrpSpPr/>
          <p:nvPr/>
        </p:nvGrpSpPr>
        <p:grpSpPr>
          <a:xfrm>
            <a:off x="8903045" y="2056355"/>
            <a:ext cx="2588712" cy="3903945"/>
            <a:chOff x="4136198" y="952499"/>
            <a:chExt cx="2933178" cy="3903945"/>
          </a:xfrm>
        </p:grpSpPr>
        <p:sp>
          <p:nvSpPr>
            <p:cNvPr id="3398" name="직사각형 3397">
              <a:extLst>
                <a:ext uri="{FF2B5EF4-FFF2-40B4-BE49-F238E27FC236}">
                  <a16:creationId xmlns:a16="http://schemas.microsoft.com/office/drawing/2014/main" id="{4D4A5F00-3742-7782-1EDD-4EA3197FFAAC}"/>
                </a:ext>
              </a:extLst>
            </p:cNvPr>
            <p:cNvSpPr/>
            <p:nvPr/>
          </p:nvSpPr>
          <p:spPr>
            <a:xfrm>
              <a:off x="4136198" y="952499"/>
              <a:ext cx="2933178" cy="3903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주문 관리</a:t>
              </a:r>
              <a:endParaRPr lang="ko-KR" dirty="0">
                <a:ea typeface="Microsoft GothicNeo"/>
                <a:cs typeface="Microsoft GothicNeo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품목 관리</a:t>
              </a: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재고 관리</a:t>
              </a: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ko-KR" altLang="en-US" dirty="0">
                  <a:solidFill>
                    <a:srgbClr val="000000"/>
                  </a:solidFill>
                  <a:ea typeface="Microsoft GothicNeo"/>
                  <a:cs typeface="Microsoft GothicNeo"/>
                </a:rPr>
                <a:t>폐기 관리</a:t>
              </a:r>
            </a:p>
          </p:txBody>
        </p:sp>
        <p:sp>
          <p:nvSpPr>
            <p:cNvPr id="3399" name="직사각형 3398">
              <a:extLst>
                <a:ext uri="{FF2B5EF4-FFF2-40B4-BE49-F238E27FC236}">
                  <a16:creationId xmlns:a16="http://schemas.microsoft.com/office/drawing/2014/main" id="{BC82928B-AF57-246A-90EF-936E48E74377}"/>
                </a:ext>
              </a:extLst>
            </p:cNvPr>
            <p:cNvSpPr/>
            <p:nvPr/>
          </p:nvSpPr>
          <p:spPr>
            <a:xfrm>
              <a:off x="4136198" y="957720"/>
              <a:ext cx="2933177" cy="9603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dirty="0" err="1">
                  <a:solidFill>
                    <a:schemeClr val="bg1"/>
                  </a:solidFill>
                  <a:ea typeface="Microsoft GothicNeo"/>
                  <a:cs typeface="Microsoft GothicNeo"/>
                </a:rPr>
                <a:t>정소연</a:t>
              </a:r>
              <a:endParaRPr lang="ko-KR" altLang="en-US" sz="2400">
                <a:solidFill>
                  <a:schemeClr val="bg1"/>
                </a:solidFill>
                <a:ea typeface="Microsoft GothicNeo"/>
                <a:cs typeface="Microsoft GothicNe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6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4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855053-72AA-AD88-9319-8302062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cap="all" spc="30" dirty="0">
                <a:ea typeface="Microsoft GothicNeo"/>
                <a:cs typeface="Microsoft GothicNeo"/>
              </a:rPr>
              <a:t> </a:t>
            </a:r>
            <a:r>
              <a:rPr lang="en-US" altLang="ko-KR" b="1" cap="all" spc="30" dirty="0" err="1">
                <a:ea typeface="Microsoft GothicNeo"/>
                <a:cs typeface="Microsoft GothicNeo"/>
              </a:rPr>
              <a:t>일정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7787A45-7F37-7659-5FFB-A8B59B02A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73974"/>
              </p:ext>
            </p:extLst>
          </p:nvPr>
        </p:nvGraphicFramePr>
        <p:xfrm>
          <a:off x="334027" y="1889342"/>
          <a:ext cx="11639769" cy="46451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6994">
                  <a:extLst>
                    <a:ext uri="{9D8B030D-6E8A-4147-A177-3AD203B41FA5}">
                      <a16:colId xmlns:a16="http://schemas.microsoft.com/office/drawing/2014/main" val="4152204573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751414503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592361457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003173749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3778883072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1809768221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683511049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586391874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3585294384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374188236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1942014887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568079159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3149951826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744674909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3740593600"/>
                    </a:ext>
                  </a:extLst>
                </a:gridCol>
                <a:gridCol w="694185">
                  <a:extLst>
                    <a:ext uri="{9D8B030D-6E8A-4147-A177-3AD203B41FA5}">
                      <a16:colId xmlns:a16="http://schemas.microsoft.com/office/drawing/2014/main" val="2355113507"/>
                    </a:ext>
                  </a:extLst>
                </a:gridCol>
              </a:tblGrid>
              <a:tr h="929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3/31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4/6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4/11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46016"/>
                  </a:ext>
                </a:extLst>
              </a:tr>
              <a:tr h="929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백한결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769411"/>
                  </a:ext>
                </a:extLst>
              </a:tr>
              <a:tr h="929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김성봉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708285"/>
                  </a:ext>
                </a:extLst>
              </a:tr>
              <a:tr h="929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김지호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621074"/>
                  </a:ext>
                </a:extLst>
              </a:tr>
              <a:tr h="9290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 err="1"/>
                        <a:t>정소연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61752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4748106-3739-267F-F761-C25FB245EC9B}"/>
              </a:ext>
            </a:extLst>
          </p:cNvPr>
          <p:cNvSpPr/>
          <p:nvPr/>
        </p:nvSpPr>
        <p:spPr>
          <a:xfrm>
            <a:off x="1623164" y="3021902"/>
            <a:ext cx="1263041" cy="3173256"/>
          </a:xfrm>
          <a:prstGeom prst="rect">
            <a:avLst/>
          </a:prstGeom>
          <a:solidFill>
            <a:srgbClr val="6C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주제 선정 및 </a:t>
            </a:r>
            <a:endParaRPr lang="ko-KR"/>
          </a:p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DB 구상</a:t>
            </a:r>
            <a:endParaRPr 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FFC0BC-6B05-A227-9F49-53BE4D1E3E1B}"/>
              </a:ext>
            </a:extLst>
          </p:cNvPr>
          <p:cNvSpPr/>
          <p:nvPr/>
        </p:nvSpPr>
        <p:spPr>
          <a:xfrm>
            <a:off x="3053218" y="5892449"/>
            <a:ext cx="1294356" cy="292271"/>
          </a:xfrm>
          <a:prstGeom prst="rect">
            <a:avLst/>
          </a:prstGeom>
          <a:solidFill>
            <a:srgbClr val="A2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제품 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57588-3628-EE00-CEBE-0F6616F641B4}"/>
              </a:ext>
            </a:extLst>
          </p:cNvPr>
          <p:cNvSpPr/>
          <p:nvPr/>
        </p:nvSpPr>
        <p:spPr>
          <a:xfrm>
            <a:off x="4504149" y="5892449"/>
            <a:ext cx="2014602" cy="292271"/>
          </a:xfrm>
          <a:prstGeom prst="rect">
            <a:avLst/>
          </a:prstGeom>
          <a:solidFill>
            <a:srgbClr val="A2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장바구니 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93451-F388-3554-BA0D-76867114ECDB}"/>
              </a:ext>
            </a:extLst>
          </p:cNvPr>
          <p:cNvSpPr/>
          <p:nvPr/>
        </p:nvSpPr>
        <p:spPr>
          <a:xfrm>
            <a:off x="6675327" y="5892449"/>
            <a:ext cx="1711891" cy="292271"/>
          </a:xfrm>
          <a:prstGeom prst="rect">
            <a:avLst/>
          </a:prstGeom>
          <a:solidFill>
            <a:srgbClr val="A2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ea typeface="Microsoft GothicNeo"/>
                <a:cs typeface="Microsoft GothicNeo"/>
              </a:rPr>
              <a:t>주소/ 결제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3AD2C6-1473-9A26-5293-1391AF89E0ED}"/>
              </a:ext>
            </a:extLst>
          </p:cNvPr>
          <p:cNvSpPr/>
          <p:nvPr/>
        </p:nvSpPr>
        <p:spPr>
          <a:xfrm>
            <a:off x="8554231" y="5892449"/>
            <a:ext cx="1889342" cy="292271"/>
          </a:xfrm>
          <a:prstGeom prst="rect">
            <a:avLst/>
          </a:prstGeom>
          <a:solidFill>
            <a:srgbClr val="A2C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재고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67D60F-93F4-4302-B0AC-16E6E4AE0E78}"/>
              </a:ext>
            </a:extLst>
          </p:cNvPr>
          <p:cNvSpPr/>
          <p:nvPr/>
        </p:nvSpPr>
        <p:spPr>
          <a:xfrm>
            <a:off x="3053218" y="3063655"/>
            <a:ext cx="1294356" cy="302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차량 출력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12093D-6BAD-6EA3-CE03-B5548D6419EE}"/>
              </a:ext>
            </a:extLst>
          </p:cNvPr>
          <p:cNvSpPr/>
          <p:nvPr/>
        </p:nvSpPr>
        <p:spPr>
          <a:xfrm>
            <a:off x="4514587" y="3063655"/>
            <a:ext cx="2004164" cy="3027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배차관리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06DBA-EF5A-1114-D626-73F46D5F9307}"/>
              </a:ext>
            </a:extLst>
          </p:cNvPr>
          <p:cNvSpPr/>
          <p:nvPr/>
        </p:nvSpPr>
        <p:spPr>
          <a:xfrm>
            <a:off x="6685764" y="3063655"/>
            <a:ext cx="1711891" cy="292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허가관리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EE2B91-D374-7019-95D1-99A9457437A1}"/>
              </a:ext>
            </a:extLst>
          </p:cNvPr>
          <p:cNvSpPr/>
          <p:nvPr/>
        </p:nvSpPr>
        <p:spPr>
          <a:xfrm>
            <a:off x="8575106" y="3063655"/>
            <a:ext cx="1920657" cy="2922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운영일지관리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19183E-CA27-0451-9432-703732F3C0FD}"/>
              </a:ext>
            </a:extLst>
          </p:cNvPr>
          <p:cNvSpPr/>
          <p:nvPr/>
        </p:nvSpPr>
        <p:spPr>
          <a:xfrm>
            <a:off x="3042777" y="4039637"/>
            <a:ext cx="2004164" cy="3027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지도 API 구현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3CDE36C-D64F-9AAB-AF9D-51818BFDFA0D}"/>
              </a:ext>
            </a:extLst>
          </p:cNvPr>
          <p:cNvSpPr/>
          <p:nvPr/>
        </p:nvSpPr>
        <p:spPr>
          <a:xfrm>
            <a:off x="5172204" y="4034237"/>
            <a:ext cx="1960116" cy="2922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배송지 경로화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D0FBD9-A61E-1408-8DC6-3A09D693AF4F}"/>
              </a:ext>
            </a:extLst>
          </p:cNvPr>
          <p:cNvSpPr/>
          <p:nvPr/>
        </p:nvSpPr>
        <p:spPr>
          <a:xfrm>
            <a:off x="7218666" y="4015373"/>
            <a:ext cx="1562244" cy="2922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smtClean="0">
                <a:ea typeface="Microsoft GothicNeo"/>
                <a:cs typeface="Microsoft GothicNeo"/>
              </a:rPr>
              <a:t>날씨 </a:t>
            </a:r>
            <a:r>
              <a:rPr lang="ko-KR" altLang="en-US" dirty="0" err="1" smtClean="0">
                <a:ea typeface="Microsoft GothicNeo"/>
                <a:cs typeface="Microsoft GothicNeo"/>
              </a:rPr>
              <a:t>크롤링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73862D-2805-0929-DEE8-B31F22046EA7}"/>
              </a:ext>
            </a:extLst>
          </p:cNvPr>
          <p:cNvSpPr/>
          <p:nvPr/>
        </p:nvSpPr>
        <p:spPr>
          <a:xfrm>
            <a:off x="3042777" y="4900804"/>
            <a:ext cx="1304795" cy="281833"/>
          </a:xfrm>
          <a:prstGeom prst="rect">
            <a:avLst/>
          </a:prstGeom>
          <a:solidFill>
            <a:srgbClr val="EAC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B38498-414C-ECCE-DA3B-B4DE013A816F}"/>
              </a:ext>
            </a:extLst>
          </p:cNvPr>
          <p:cNvSpPr/>
          <p:nvPr/>
        </p:nvSpPr>
        <p:spPr>
          <a:xfrm>
            <a:off x="6654448" y="4890366"/>
            <a:ext cx="1711891" cy="292271"/>
          </a:xfrm>
          <a:prstGeom prst="rect">
            <a:avLst/>
          </a:prstGeom>
          <a:solidFill>
            <a:srgbClr val="EAC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계좌관리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E133D2-5676-8212-73C5-99EB80CEDAB6}"/>
              </a:ext>
            </a:extLst>
          </p:cNvPr>
          <p:cNvSpPr/>
          <p:nvPr/>
        </p:nvSpPr>
        <p:spPr>
          <a:xfrm>
            <a:off x="8575104" y="4900804"/>
            <a:ext cx="1878905" cy="281833"/>
          </a:xfrm>
          <a:prstGeom prst="rect">
            <a:avLst/>
          </a:prstGeom>
          <a:solidFill>
            <a:srgbClr val="EAC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사내 채팅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816CB2-063C-FD8F-4AA3-47A59FA89B0B}"/>
              </a:ext>
            </a:extLst>
          </p:cNvPr>
          <p:cNvSpPr/>
          <p:nvPr/>
        </p:nvSpPr>
        <p:spPr>
          <a:xfrm>
            <a:off x="10621026" y="3063655"/>
            <a:ext cx="1263041" cy="3173256"/>
          </a:xfrm>
          <a:prstGeom prst="rect">
            <a:avLst/>
          </a:prstGeom>
          <a:solidFill>
            <a:srgbClr val="6C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최종 수정</a:t>
            </a:r>
          </a:p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및 </a:t>
            </a:r>
          </a:p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발표준비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699606-4D5A-0890-BFD3-0EC839A32F95}"/>
              </a:ext>
            </a:extLst>
          </p:cNvPr>
          <p:cNvSpPr/>
          <p:nvPr/>
        </p:nvSpPr>
        <p:spPr>
          <a:xfrm>
            <a:off x="4504146" y="4890365"/>
            <a:ext cx="1993725" cy="292271"/>
          </a:xfrm>
          <a:prstGeom prst="rect">
            <a:avLst/>
          </a:prstGeom>
          <a:solidFill>
            <a:srgbClr val="EAC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암호화 구현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D0FBD9-A61E-1408-8DC6-3A09D693AF4F}"/>
              </a:ext>
            </a:extLst>
          </p:cNvPr>
          <p:cNvSpPr/>
          <p:nvPr/>
        </p:nvSpPr>
        <p:spPr>
          <a:xfrm>
            <a:off x="8891769" y="4015373"/>
            <a:ext cx="1562244" cy="2922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smtClean="0">
                <a:ea typeface="Microsoft GothicNeo"/>
                <a:cs typeface="Microsoft GothicNeo"/>
              </a:rPr>
              <a:t>주문량 차트</a:t>
            </a:r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01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9040590-E3C8-5AD2-FFBA-8D0AED91D929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4000" b="1" cap="all" spc="30" dirty="0" smtClean="0"/>
              <a:t>WBS</a:t>
            </a:r>
            <a:endParaRPr lang="ko-KR" altLang="en-US" sz="4000" b="1" cap="all" spc="3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1927"/>
            <a:ext cx="8293019" cy="66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98" name="Rectangle 269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0" name="Rectangle 2699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02" name="Straight Connector 270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7" name="타원 9626">
            <a:extLst>
              <a:ext uri="{FF2B5EF4-FFF2-40B4-BE49-F238E27FC236}">
                <a16:creationId xmlns:a16="http://schemas.microsoft.com/office/drawing/2014/main" id="{2363CA01-52A7-922F-5ABF-084B0C80446F}"/>
              </a:ext>
            </a:extLst>
          </p:cNvPr>
          <p:cNvSpPr/>
          <p:nvPr/>
        </p:nvSpPr>
        <p:spPr>
          <a:xfrm>
            <a:off x="289663" y="728074"/>
            <a:ext cx="2254684" cy="15448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rgbClr val="FFFFFF"/>
                </a:solidFill>
                <a:ea typeface="Microsoft GothicNeo"/>
                <a:cs typeface="Microsoft GothicNeo"/>
              </a:rPr>
              <a:t>컨트롤</a:t>
            </a:r>
          </a:p>
          <a:p>
            <a:pPr algn="ctr"/>
            <a:r>
              <a:rPr lang="ko-KR" altLang="en-US" sz="3600" b="1" dirty="0">
                <a:solidFill>
                  <a:srgbClr val="FFFFFF"/>
                </a:solidFill>
                <a:ea typeface="Microsoft GothicNeo"/>
                <a:cs typeface="Microsoft GothicNeo"/>
              </a:rPr>
              <a:t>구조도</a:t>
            </a:r>
          </a:p>
        </p:txBody>
      </p:sp>
      <p:sp>
        <p:nvSpPr>
          <p:cNvPr id="9632" name="타원 9631">
            <a:extLst>
              <a:ext uri="{FF2B5EF4-FFF2-40B4-BE49-F238E27FC236}">
                <a16:creationId xmlns:a16="http://schemas.microsoft.com/office/drawing/2014/main" id="{E8A61F38-7A24-0A8C-7F3D-12FFF7E74511}"/>
              </a:ext>
            </a:extLst>
          </p:cNvPr>
          <p:cNvSpPr/>
          <p:nvPr/>
        </p:nvSpPr>
        <p:spPr>
          <a:xfrm>
            <a:off x="5216565" y="174840"/>
            <a:ext cx="1252601" cy="11899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구매</a:t>
            </a:r>
          </a:p>
        </p:txBody>
      </p:sp>
      <p:sp>
        <p:nvSpPr>
          <p:cNvPr id="9635" name="타원 9634">
            <a:extLst>
              <a:ext uri="{FF2B5EF4-FFF2-40B4-BE49-F238E27FC236}">
                <a16:creationId xmlns:a16="http://schemas.microsoft.com/office/drawing/2014/main" id="{0D392912-06D7-CEA2-92A7-FEEC9D267706}"/>
              </a:ext>
            </a:extLst>
          </p:cNvPr>
          <p:cNvSpPr/>
          <p:nvPr/>
        </p:nvSpPr>
        <p:spPr>
          <a:xfrm>
            <a:off x="5216564" y="1500510"/>
            <a:ext cx="1252601" cy="115865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인사</a:t>
            </a:r>
            <a:endParaRPr lang="ko-KR" dirty="0"/>
          </a:p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관리</a:t>
            </a:r>
            <a:endParaRPr lang="ko-KR" dirty="0"/>
          </a:p>
        </p:txBody>
      </p:sp>
      <p:sp>
        <p:nvSpPr>
          <p:cNvPr id="9636" name="타원 9635">
            <a:extLst>
              <a:ext uri="{FF2B5EF4-FFF2-40B4-BE49-F238E27FC236}">
                <a16:creationId xmlns:a16="http://schemas.microsoft.com/office/drawing/2014/main" id="{BAAC9774-E7D8-4760-C6DB-2B30EC09028C}"/>
              </a:ext>
            </a:extLst>
          </p:cNvPr>
          <p:cNvSpPr/>
          <p:nvPr/>
        </p:nvSpPr>
        <p:spPr>
          <a:xfrm>
            <a:off x="5216564" y="2742674"/>
            <a:ext cx="1252601" cy="121084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제품</a:t>
            </a:r>
            <a:endParaRPr lang="ko-KR" dirty="0"/>
          </a:p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관리</a:t>
            </a:r>
            <a:endParaRPr lang="ko-KR" dirty="0"/>
          </a:p>
        </p:txBody>
      </p:sp>
      <p:sp>
        <p:nvSpPr>
          <p:cNvPr id="9637" name="타원 9636">
            <a:extLst>
              <a:ext uri="{FF2B5EF4-FFF2-40B4-BE49-F238E27FC236}">
                <a16:creationId xmlns:a16="http://schemas.microsoft.com/office/drawing/2014/main" id="{5ACB91C8-6369-4C53-3E24-CC1143C97DB7}"/>
              </a:ext>
            </a:extLst>
          </p:cNvPr>
          <p:cNvSpPr/>
          <p:nvPr/>
        </p:nvSpPr>
        <p:spPr>
          <a:xfrm>
            <a:off x="5216564" y="5320947"/>
            <a:ext cx="1252601" cy="1252602"/>
          </a:xfrm>
          <a:prstGeom prst="ellipse">
            <a:avLst/>
          </a:prstGeom>
          <a:solidFill>
            <a:srgbClr val="6CD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차량</a:t>
            </a:r>
          </a:p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관리</a:t>
            </a:r>
            <a:endParaRPr lang="ko-KR" dirty="0"/>
          </a:p>
        </p:txBody>
      </p:sp>
      <p:cxnSp>
        <p:nvCxnSpPr>
          <p:cNvPr id="2692" name="연결선: 꺾임 2691">
            <a:extLst>
              <a:ext uri="{FF2B5EF4-FFF2-40B4-BE49-F238E27FC236}">
                <a16:creationId xmlns:a16="http://schemas.microsoft.com/office/drawing/2014/main" id="{D172247B-CC6F-D313-AB6F-38C76867C1C7}"/>
              </a:ext>
            </a:extLst>
          </p:cNvPr>
          <p:cNvCxnSpPr/>
          <p:nvPr/>
        </p:nvCxnSpPr>
        <p:spPr>
          <a:xfrm>
            <a:off x="4320305" y="2498813"/>
            <a:ext cx="903962" cy="1050099"/>
          </a:xfrm>
          <a:prstGeom prst="bentConnector3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3" name="연결선: 꺾임 2692">
            <a:extLst>
              <a:ext uri="{FF2B5EF4-FFF2-40B4-BE49-F238E27FC236}">
                <a16:creationId xmlns:a16="http://schemas.microsoft.com/office/drawing/2014/main" id="{4BEAD0D6-6547-F358-9D90-C8970A5A86B5}"/>
              </a:ext>
            </a:extLst>
          </p:cNvPr>
          <p:cNvCxnSpPr>
            <a:cxnSpLocks/>
          </p:cNvCxnSpPr>
          <p:nvPr/>
        </p:nvCxnSpPr>
        <p:spPr>
          <a:xfrm>
            <a:off x="3099017" y="2895471"/>
            <a:ext cx="2125249" cy="3242152"/>
          </a:xfrm>
          <a:prstGeom prst="bentConnector3">
            <a:avLst/>
          </a:prstGeom>
          <a:ln w="57150">
            <a:solidFill>
              <a:srgbClr val="6CD5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4" name="직선 화살표 연결선 2693">
            <a:extLst>
              <a:ext uri="{FF2B5EF4-FFF2-40B4-BE49-F238E27FC236}">
                <a16:creationId xmlns:a16="http://schemas.microsoft.com/office/drawing/2014/main" id="{BD45DC8B-3084-7125-B67D-8FCED2A8187F}"/>
              </a:ext>
            </a:extLst>
          </p:cNvPr>
          <p:cNvCxnSpPr/>
          <p:nvPr/>
        </p:nvCxnSpPr>
        <p:spPr>
          <a:xfrm flipV="1">
            <a:off x="4212660" y="2126032"/>
            <a:ext cx="1008345" cy="4174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5" name="직선 화살표 연결선 2694">
            <a:extLst>
              <a:ext uri="{FF2B5EF4-FFF2-40B4-BE49-F238E27FC236}">
                <a16:creationId xmlns:a16="http://schemas.microsoft.com/office/drawing/2014/main" id="{7C0FEED0-9AF5-1E5E-6326-BFED58C1850A}"/>
              </a:ext>
            </a:extLst>
          </p:cNvPr>
          <p:cNvCxnSpPr>
            <a:cxnSpLocks/>
          </p:cNvCxnSpPr>
          <p:nvPr/>
        </p:nvCxnSpPr>
        <p:spPr>
          <a:xfrm>
            <a:off x="4317043" y="783659"/>
            <a:ext cx="903962" cy="626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6" name="사각형: 둥근 모서리 2695">
            <a:extLst>
              <a:ext uri="{FF2B5EF4-FFF2-40B4-BE49-F238E27FC236}">
                <a16:creationId xmlns:a16="http://schemas.microsoft.com/office/drawing/2014/main" id="{02CA8AB4-578C-5FFF-6B45-DDB6F9106B44}"/>
              </a:ext>
            </a:extLst>
          </p:cNvPr>
          <p:cNvSpPr/>
          <p:nvPr/>
        </p:nvSpPr>
        <p:spPr>
          <a:xfrm>
            <a:off x="7470805" y="180062"/>
            <a:ext cx="1858028" cy="4661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회원가입 </a:t>
            </a:r>
          </a:p>
        </p:txBody>
      </p:sp>
      <p:sp>
        <p:nvSpPr>
          <p:cNvPr id="2697" name="사각형: 둥근 모서리 2696">
            <a:extLst>
              <a:ext uri="{FF2B5EF4-FFF2-40B4-BE49-F238E27FC236}">
                <a16:creationId xmlns:a16="http://schemas.microsoft.com/office/drawing/2014/main" id="{43E33D1F-6B49-C4FF-A3E7-FDD26C0B0037}"/>
              </a:ext>
            </a:extLst>
          </p:cNvPr>
          <p:cNvSpPr/>
          <p:nvPr/>
        </p:nvSpPr>
        <p:spPr>
          <a:xfrm>
            <a:off x="9506434" y="804574"/>
            <a:ext cx="1215771" cy="4570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장바구니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99" name="사각형: 둥근 모서리 2698">
            <a:extLst>
              <a:ext uri="{FF2B5EF4-FFF2-40B4-BE49-F238E27FC236}">
                <a16:creationId xmlns:a16="http://schemas.microsoft.com/office/drawing/2014/main" id="{B00AA1F5-C323-EA48-AF80-E4C8508A2C09}"/>
              </a:ext>
            </a:extLst>
          </p:cNvPr>
          <p:cNvSpPr/>
          <p:nvPr/>
        </p:nvSpPr>
        <p:spPr>
          <a:xfrm>
            <a:off x="7430395" y="2043306"/>
            <a:ext cx="4311041" cy="4610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회원 등급 수정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03" name="사각형: 둥근 모서리 2702">
            <a:extLst>
              <a:ext uri="{FF2B5EF4-FFF2-40B4-BE49-F238E27FC236}">
                <a16:creationId xmlns:a16="http://schemas.microsoft.com/office/drawing/2014/main" id="{BDDC2449-91A0-D75A-9199-7CBDA7E047C5}"/>
              </a:ext>
            </a:extLst>
          </p:cNvPr>
          <p:cNvSpPr/>
          <p:nvPr/>
        </p:nvSpPr>
        <p:spPr>
          <a:xfrm>
            <a:off x="9503750" y="180062"/>
            <a:ext cx="2249913" cy="46614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계좌등록</a:t>
            </a:r>
          </a:p>
        </p:txBody>
      </p:sp>
      <p:sp>
        <p:nvSpPr>
          <p:cNvPr id="2704" name="사각형: 둥근 모서리 2703">
            <a:extLst>
              <a:ext uri="{FF2B5EF4-FFF2-40B4-BE49-F238E27FC236}">
                <a16:creationId xmlns:a16="http://schemas.microsoft.com/office/drawing/2014/main" id="{25F7DC5A-33FC-8A99-DBDB-517E879EDB62}"/>
              </a:ext>
            </a:extLst>
          </p:cNvPr>
          <p:cNvSpPr/>
          <p:nvPr/>
        </p:nvSpPr>
        <p:spPr>
          <a:xfrm>
            <a:off x="10766491" y="805020"/>
            <a:ext cx="976286" cy="4570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결제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05" name="사각형: 둥근 모서리 2704">
            <a:extLst>
              <a:ext uri="{FF2B5EF4-FFF2-40B4-BE49-F238E27FC236}">
                <a16:creationId xmlns:a16="http://schemas.microsoft.com/office/drawing/2014/main" id="{3077967C-0ECD-6C29-C628-20B783A9A4FA}"/>
              </a:ext>
            </a:extLst>
          </p:cNvPr>
          <p:cNvSpPr/>
          <p:nvPr/>
        </p:nvSpPr>
        <p:spPr>
          <a:xfrm>
            <a:off x="7429500" y="2666474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품목 관리 ( 제품 등록, 수정, 삭제 )</a:t>
            </a:r>
          </a:p>
        </p:txBody>
      </p:sp>
      <p:sp>
        <p:nvSpPr>
          <p:cNvPr id="2706" name="사각형: 둥근 모서리 2705">
            <a:extLst>
              <a:ext uri="{FF2B5EF4-FFF2-40B4-BE49-F238E27FC236}">
                <a16:creationId xmlns:a16="http://schemas.microsoft.com/office/drawing/2014/main" id="{F49BD4D9-BA88-4A6E-FAE6-1145A0D47545}"/>
              </a:ext>
            </a:extLst>
          </p:cNvPr>
          <p:cNvSpPr/>
          <p:nvPr/>
        </p:nvSpPr>
        <p:spPr>
          <a:xfrm>
            <a:off x="7429500" y="3225672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재고 관리 ( 입고, 출고, 폐기 )</a:t>
            </a:r>
          </a:p>
        </p:txBody>
      </p:sp>
      <p:sp>
        <p:nvSpPr>
          <p:cNvPr id="2707" name="사각형: 둥근 모서리 2706">
            <a:extLst>
              <a:ext uri="{FF2B5EF4-FFF2-40B4-BE49-F238E27FC236}">
                <a16:creationId xmlns:a16="http://schemas.microsoft.com/office/drawing/2014/main" id="{1C3933E1-41F7-11B9-CEA4-259FDEE5654A}"/>
              </a:ext>
            </a:extLst>
          </p:cNvPr>
          <p:cNvSpPr/>
          <p:nvPr/>
        </p:nvSpPr>
        <p:spPr>
          <a:xfrm>
            <a:off x="7429500" y="3937716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주문 관리 ( 주문 상태 변경 ) </a:t>
            </a:r>
          </a:p>
        </p:txBody>
      </p:sp>
      <p:sp>
        <p:nvSpPr>
          <p:cNvPr id="2708" name="사각형: 둥근 모서리 2707">
            <a:extLst>
              <a:ext uri="{FF2B5EF4-FFF2-40B4-BE49-F238E27FC236}">
                <a16:creationId xmlns:a16="http://schemas.microsoft.com/office/drawing/2014/main" id="{C7FC033A-95CB-BA13-E7A3-5057620E945E}"/>
              </a:ext>
            </a:extLst>
          </p:cNvPr>
          <p:cNvSpPr/>
          <p:nvPr/>
        </p:nvSpPr>
        <p:spPr>
          <a:xfrm>
            <a:off x="7407728" y="5178985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rgbClr val="6CD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보유 차량 관리</a:t>
            </a:r>
          </a:p>
        </p:txBody>
      </p:sp>
      <p:sp>
        <p:nvSpPr>
          <p:cNvPr id="2709" name="사각형: 둥근 모서리 2708">
            <a:extLst>
              <a:ext uri="{FF2B5EF4-FFF2-40B4-BE49-F238E27FC236}">
                <a16:creationId xmlns:a16="http://schemas.microsoft.com/office/drawing/2014/main" id="{93801CCD-9518-21E1-E434-78DD2FD7318B}"/>
              </a:ext>
            </a:extLst>
          </p:cNvPr>
          <p:cNvSpPr/>
          <p:nvPr/>
        </p:nvSpPr>
        <p:spPr>
          <a:xfrm>
            <a:off x="7408621" y="5717756"/>
            <a:ext cx="2056357" cy="454813"/>
          </a:xfrm>
          <a:prstGeom prst="roundRect">
            <a:avLst/>
          </a:prstGeom>
          <a:solidFill>
            <a:schemeClr val="bg1"/>
          </a:solidFill>
          <a:ln>
            <a:solidFill>
              <a:srgbClr val="6CD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배차 신청</a:t>
            </a:r>
          </a:p>
        </p:txBody>
      </p:sp>
      <p:sp>
        <p:nvSpPr>
          <p:cNvPr id="2711" name="사각형: 둥근 모서리 2710">
            <a:extLst>
              <a:ext uri="{FF2B5EF4-FFF2-40B4-BE49-F238E27FC236}">
                <a16:creationId xmlns:a16="http://schemas.microsoft.com/office/drawing/2014/main" id="{49944D67-DF6F-E854-822D-456323853A27}"/>
              </a:ext>
            </a:extLst>
          </p:cNvPr>
          <p:cNvSpPr/>
          <p:nvPr/>
        </p:nvSpPr>
        <p:spPr>
          <a:xfrm>
            <a:off x="9631990" y="5717755"/>
            <a:ext cx="2087672" cy="454813"/>
          </a:xfrm>
          <a:prstGeom prst="roundRect">
            <a:avLst/>
          </a:prstGeom>
          <a:solidFill>
            <a:schemeClr val="bg1"/>
          </a:solidFill>
          <a:ln>
            <a:solidFill>
              <a:srgbClr val="6CD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배차 허가</a:t>
            </a:r>
          </a:p>
        </p:txBody>
      </p:sp>
      <p:sp>
        <p:nvSpPr>
          <p:cNvPr id="2712" name="사각형: 둥근 모서리 2711">
            <a:extLst>
              <a:ext uri="{FF2B5EF4-FFF2-40B4-BE49-F238E27FC236}">
                <a16:creationId xmlns:a16="http://schemas.microsoft.com/office/drawing/2014/main" id="{7A6EB0E5-265D-BC6F-616E-120593A9F33B}"/>
              </a:ext>
            </a:extLst>
          </p:cNvPr>
          <p:cNvSpPr/>
          <p:nvPr/>
        </p:nvSpPr>
        <p:spPr>
          <a:xfrm>
            <a:off x="7408621" y="6244740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rgbClr val="6CD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운영 일지 관리</a:t>
            </a:r>
          </a:p>
        </p:txBody>
      </p:sp>
      <p:sp>
        <p:nvSpPr>
          <p:cNvPr id="2713" name="타원 2712">
            <a:extLst>
              <a:ext uri="{FF2B5EF4-FFF2-40B4-BE49-F238E27FC236}">
                <a16:creationId xmlns:a16="http://schemas.microsoft.com/office/drawing/2014/main" id="{C241DA84-6064-E195-1517-FE5C9394BC5C}"/>
              </a:ext>
            </a:extLst>
          </p:cNvPr>
          <p:cNvSpPr/>
          <p:nvPr/>
        </p:nvSpPr>
        <p:spPr>
          <a:xfrm>
            <a:off x="5216563" y="4016153"/>
            <a:ext cx="1252601" cy="12526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주문</a:t>
            </a:r>
          </a:p>
          <a:p>
            <a:pPr algn="ctr"/>
            <a:r>
              <a:rPr lang="ko-KR" altLang="en-US" sz="2400" b="1" dirty="0">
                <a:ea typeface="Microsoft GothicNeo"/>
                <a:cs typeface="Microsoft GothicNeo"/>
              </a:rPr>
              <a:t>관리</a:t>
            </a:r>
            <a:endParaRPr lang="ko-KR" dirty="0"/>
          </a:p>
        </p:txBody>
      </p:sp>
      <p:sp>
        <p:nvSpPr>
          <p:cNvPr id="9628" name="타원 9627">
            <a:extLst>
              <a:ext uri="{FF2B5EF4-FFF2-40B4-BE49-F238E27FC236}">
                <a16:creationId xmlns:a16="http://schemas.microsoft.com/office/drawing/2014/main" id="{EFAA8A51-6BA5-3C35-1E72-00110D6A59FD}"/>
              </a:ext>
            </a:extLst>
          </p:cNvPr>
          <p:cNvSpPr/>
          <p:nvPr/>
        </p:nvSpPr>
        <p:spPr>
          <a:xfrm>
            <a:off x="2972321" y="60020"/>
            <a:ext cx="1503124" cy="15344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ea typeface="Microsoft GothicNeo"/>
                <a:cs typeface="Microsoft GothicNeo"/>
              </a:rPr>
              <a:t>사용자</a:t>
            </a:r>
          </a:p>
        </p:txBody>
      </p:sp>
      <p:cxnSp>
        <p:nvCxnSpPr>
          <p:cNvPr id="2714" name="연결선: 꺾임 2713">
            <a:extLst>
              <a:ext uri="{FF2B5EF4-FFF2-40B4-BE49-F238E27FC236}">
                <a16:creationId xmlns:a16="http://schemas.microsoft.com/office/drawing/2014/main" id="{21C50098-3B4D-74DB-6BDB-096FA0FECBF4}"/>
              </a:ext>
            </a:extLst>
          </p:cNvPr>
          <p:cNvCxnSpPr>
            <a:cxnSpLocks/>
          </p:cNvCxnSpPr>
          <p:nvPr/>
        </p:nvCxnSpPr>
        <p:spPr>
          <a:xfrm>
            <a:off x="3610496" y="3031169"/>
            <a:ext cx="1613771" cy="1812098"/>
          </a:xfrm>
          <a:prstGeom prst="bentConnector3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34" name="타원 9633">
            <a:extLst>
              <a:ext uri="{FF2B5EF4-FFF2-40B4-BE49-F238E27FC236}">
                <a16:creationId xmlns:a16="http://schemas.microsoft.com/office/drawing/2014/main" id="{19F290DA-1732-273B-4999-31BB20925415}"/>
              </a:ext>
            </a:extLst>
          </p:cNvPr>
          <p:cNvSpPr/>
          <p:nvPr/>
        </p:nvSpPr>
        <p:spPr>
          <a:xfrm>
            <a:off x="2972320" y="1886732"/>
            <a:ext cx="1503124" cy="14509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ea typeface="Microsoft GothicNeo"/>
                <a:cs typeface="Microsoft GothicNeo"/>
              </a:rPr>
              <a:t>관리자</a:t>
            </a:r>
          </a:p>
        </p:txBody>
      </p:sp>
      <p:sp>
        <p:nvSpPr>
          <p:cNvPr id="2715" name="사각형: 둥근 모서리 2714">
            <a:extLst>
              <a:ext uri="{FF2B5EF4-FFF2-40B4-BE49-F238E27FC236}">
                <a16:creationId xmlns:a16="http://schemas.microsoft.com/office/drawing/2014/main" id="{71132757-8C5D-68A8-16A0-D9D0EF506481}"/>
              </a:ext>
            </a:extLst>
          </p:cNvPr>
          <p:cNvSpPr/>
          <p:nvPr/>
        </p:nvSpPr>
        <p:spPr>
          <a:xfrm>
            <a:off x="7429499" y="4520027"/>
            <a:ext cx="4311041" cy="4561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배송 관리 ( 배송 경로 설정 )  </a:t>
            </a:r>
          </a:p>
        </p:txBody>
      </p:sp>
      <p:sp>
        <p:nvSpPr>
          <p:cNvPr id="2716" name="사각형: 둥근 모서리 2715">
            <a:extLst>
              <a:ext uri="{FF2B5EF4-FFF2-40B4-BE49-F238E27FC236}">
                <a16:creationId xmlns:a16="http://schemas.microsoft.com/office/drawing/2014/main" id="{8EB798C1-DBB0-2338-3315-83ED089FE6CE}"/>
              </a:ext>
            </a:extLst>
          </p:cNvPr>
          <p:cNvSpPr/>
          <p:nvPr/>
        </p:nvSpPr>
        <p:spPr>
          <a:xfrm>
            <a:off x="7438150" y="793688"/>
            <a:ext cx="1890684" cy="4679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제품 출력</a:t>
            </a:r>
          </a:p>
        </p:txBody>
      </p:sp>
      <p:sp>
        <p:nvSpPr>
          <p:cNvPr id="2717" name="사각형: 둥근 모서리 2716">
            <a:extLst>
              <a:ext uri="{FF2B5EF4-FFF2-40B4-BE49-F238E27FC236}">
                <a16:creationId xmlns:a16="http://schemas.microsoft.com/office/drawing/2014/main" id="{7AE9D5A6-B2DC-A6CA-170D-CC81B60885C4}"/>
              </a:ext>
            </a:extLst>
          </p:cNvPr>
          <p:cNvSpPr/>
          <p:nvPr/>
        </p:nvSpPr>
        <p:spPr>
          <a:xfrm>
            <a:off x="7441280" y="1488134"/>
            <a:ext cx="4311041" cy="46107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Microsoft GothicNeo"/>
                <a:cs typeface="Microsoft GothicNeo"/>
              </a:rPr>
              <a:t>회원 목록 출력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9040590-E3C8-5AD2-FFBA-8D0AED91D929}"/>
              </a:ext>
            </a:extLst>
          </p:cNvPr>
          <p:cNvSpPr txBox="1">
            <a:spLocks/>
          </p:cNvSpPr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none" spc="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 sz="4000" b="1" cap="all" spc="30" dirty="0"/>
              <a:t>E-R </a:t>
            </a:r>
            <a:r>
              <a:rPr lang="ko-KR" altLang="en-US" sz="4000" b="1" cap="all" spc="30" dirty="0"/>
              <a:t>다이어그램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5">
            <a:extLst>
              <a:ext uri="{FF2B5EF4-FFF2-40B4-BE49-F238E27FC236}">
                <a16:creationId xmlns:a16="http://schemas.microsoft.com/office/drawing/2014/main" id="{714543D8-39F8-0083-F962-B2F8C3161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" r="-142" b="-193"/>
          <a:stretch/>
        </p:blipFill>
        <p:spPr>
          <a:xfrm>
            <a:off x="3468931" y="452503"/>
            <a:ext cx="8158579" cy="60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22A1C"/>
      </a:dk2>
      <a:lt2>
        <a:srgbClr val="F1F0F3"/>
      </a:lt2>
      <a:accent1>
        <a:srgbClr val="8FAB1E"/>
      </a:accent1>
      <a:accent2>
        <a:srgbClr val="C29D15"/>
      </a:accent2>
      <a:accent3>
        <a:srgbClr val="E76F29"/>
      </a:accent3>
      <a:accent4>
        <a:srgbClr val="D51720"/>
      </a:accent4>
      <a:accent5>
        <a:srgbClr val="E72981"/>
      </a:accent5>
      <a:accent6>
        <a:srgbClr val="D517BE"/>
      </a:accent6>
      <a:hlink>
        <a:srgbClr val="7964CB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370</Words>
  <Application>Microsoft Office PowerPoint</Application>
  <PresentationFormat>와이드스크린</PresentationFormat>
  <Paragraphs>161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Microsoft GothicNeo</vt:lpstr>
      <vt:lpstr>Noto Sans KR</vt:lpstr>
      <vt:lpstr>Arial</vt:lpstr>
      <vt:lpstr>ChronicleVTI</vt:lpstr>
      <vt:lpstr>PowerPoint 프레젠테이션</vt:lpstr>
      <vt:lpstr>목차</vt:lpstr>
      <vt:lpstr>프로젝트 주제</vt:lpstr>
      <vt:lpstr> 스킬</vt:lpstr>
      <vt:lpstr> 역할분담</vt:lpstr>
      <vt:lpstr> 일정</vt:lpstr>
      <vt:lpstr>PowerPoint 프레젠테이션</vt:lpstr>
      <vt:lpstr>PowerPoint 프레젠테이션</vt:lpstr>
      <vt:lpstr>PowerPoint 프레젠테이션</vt:lpstr>
      <vt:lpstr>PowerPoint 프레젠테이션</vt:lpstr>
      <vt:lpstr>주요기능 : 암호화</vt:lpstr>
      <vt:lpstr>단방향 암호화 [비밀번호]</vt:lpstr>
      <vt:lpstr>Salt  </vt:lpstr>
      <vt:lpstr>Thread를 이용한 Salt 생성과 파일저장  </vt:lpstr>
      <vt:lpstr>로그인  </vt:lpstr>
      <vt:lpstr>SErvlet</vt:lpstr>
      <vt:lpstr>SErvlet</vt:lpstr>
      <vt:lpstr> 느낀점</vt:lpstr>
      <vt:lpstr> 보완할점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504</cp:lastModifiedBy>
  <cp:revision>1204</cp:revision>
  <dcterms:created xsi:type="dcterms:W3CDTF">2023-04-08T10:17:36Z</dcterms:created>
  <dcterms:modified xsi:type="dcterms:W3CDTF">2023-04-11T04:37:02Z</dcterms:modified>
</cp:coreProperties>
</file>