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my_code\some_programs\database_xiaoyou\&#22823;&#28286;&#21306;\&#28145;&#22323;+&#22823;&#28286;&#21306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my_code\some_programs\database_xiaoyou\&#22823;&#28286;&#21306;\&#28145;&#22323;+&#22823;&#28286;&#21306;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my_code\some_programs\database_xiaoyou\&#22823;&#28286;&#21306;\&#28145;&#22323;+&#22823;&#28286;&#21306;&#32479;&#3574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H:\my_code\some_programs\database_xiaoyou\&#22823;&#28286;&#21306;\&#28145;&#22323;+&#22823;&#28286;&#21306;&#32479;&#3574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H:\my_code\some_programs\database_xiaoyou\All_result_20201101_&#25163;&#21160;&#35843;&#259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4"/>
          <c:dPt>
            <c:idx val="0"/>
            <c:bubble3D val="0"/>
            <c:explosion val="6"/>
            <c:spPr>
              <a:solidFill>
                <a:schemeClr val="accent2">
                  <a:shade val="4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AD8-4335-848C-1FF95248DF9A}"/>
              </c:ext>
            </c:extLst>
          </c:dPt>
          <c:dPt>
            <c:idx val="1"/>
            <c:bubble3D val="0"/>
            <c:spPr>
              <a:solidFill>
                <a:schemeClr val="accent2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AD8-4335-848C-1FF95248DF9A}"/>
              </c:ext>
            </c:extLst>
          </c:dPt>
          <c:dPt>
            <c:idx val="2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AD8-4335-848C-1FF95248DF9A}"/>
              </c:ext>
            </c:extLst>
          </c:dPt>
          <c:dPt>
            <c:idx val="3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AD8-4335-848C-1FF95248DF9A}"/>
              </c:ext>
            </c:extLst>
          </c:dPt>
          <c:dPt>
            <c:idx val="4"/>
            <c:bubble3D val="0"/>
            <c:spPr>
              <a:solidFill>
                <a:schemeClr val="accent2">
                  <a:shade val="8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AD8-4335-848C-1FF95248DF9A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AD8-4335-848C-1FF95248DF9A}"/>
              </c:ext>
            </c:extLst>
          </c:dPt>
          <c:dPt>
            <c:idx val="6"/>
            <c:bubble3D val="0"/>
            <c:spPr>
              <a:solidFill>
                <a:schemeClr val="accent2">
                  <a:tint val="89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AD8-4335-848C-1FF95248DF9A}"/>
              </c:ext>
            </c:extLst>
          </c:dPt>
          <c:dPt>
            <c:idx val="7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AD8-4335-848C-1FF95248DF9A}"/>
              </c:ext>
            </c:extLst>
          </c:dPt>
          <c:dPt>
            <c:idx val="8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AD8-4335-848C-1FF95248DF9A}"/>
              </c:ext>
            </c:extLst>
          </c:dPt>
          <c:dPt>
            <c:idx val="9"/>
            <c:bubble3D val="0"/>
            <c:spPr>
              <a:solidFill>
                <a:schemeClr val="accent2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AD8-4335-848C-1FF95248DF9A}"/>
              </c:ext>
            </c:extLst>
          </c:dPt>
          <c:dPt>
            <c:idx val="10"/>
            <c:bubble3D val="0"/>
            <c:spPr>
              <a:solidFill>
                <a:schemeClr val="accent2">
                  <a:tint val="42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AD8-4335-848C-1FF95248DF9A}"/>
              </c:ext>
            </c:extLst>
          </c:dPt>
          <c:dLbls>
            <c:dLbl>
              <c:idx val="0"/>
              <c:layout>
                <c:manualLayout>
                  <c:x val="-0.16648698605373569"/>
                  <c:y val="-8.180897025696390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D8-4335-848C-1FF95248DF9A}"/>
                </c:ext>
              </c:extLst>
            </c:dLbl>
            <c:dLbl>
              <c:idx val="1"/>
              <c:layout>
                <c:manualLayout>
                  <c:x val="-8.513539059566036E-2"/>
                  <c:y val="-7.56732974876917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D8-4335-848C-1FF95248DF9A}"/>
                </c:ext>
              </c:extLst>
            </c:dLbl>
            <c:dLbl>
              <c:idx val="2"/>
              <c:layout>
                <c:manualLayout>
                  <c:x val="-7.7567800320490501E-2"/>
                  <c:y val="-8.79446430262361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D8-4335-848C-1FF95248DF9A}"/>
                </c:ext>
              </c:extLst>
            </c:dLbl>
            <c:dLbl>
              <c:idx val="3"/>
              <c:layout>
                <c:manualLayout>
                  <c:x val="-4.7297439219811305E-2"/>
                  <c:y val="-9.81707643083568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D8-4335-848C-1FF95248DF9A}"/>
                </c:ext>
              </c:extLst>
            </c:dLbl>
            <c:dLbl>
              <c:idx val="4"/>
              <c:layout>
                <c:manualLayout>
                  <c:x val="2.4594668394301841E-2"/>
                  <c:y val="-8.38541945133880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D8-4335-848C-1FF95248DF9A}"/>
                </c:ext>
              </c:extLst>
            </c:dLbl>
            <c:dLbl>
              <c:idx val="5"/>
              <c:layout>
                <c:manualLayout>
                  <c:x val="5.6756927063773485E-2"/>
                  <c:y val="4.090448512848195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AD8-4335-848C-1FF95248DF9A}"/>
                </c:ext>
              </c:extLst>
            </c:dLbl>
            <c:dLbl>
              <c:idx val="6"/>
              <c:layout>
                <c:manualLayout>
                  <c:x val="0.14378421522822613"/>
                  <c:y val="-8.58994187698121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AD8-4335-848C-1FF95248DF9A}"/>
                </c:ext>
              </c:extLst>
            </c:dLbl>
            <c:dLbl>
              <c:idx val="7"/>
              <c:layout>
                <c:manualLayout>
                  <c:x val="0.13621662495305636"/>
                  <c:y val="-1.63617940513927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AD8-4335-848C-1FF95248DF9A}"/>
                </c:ext>
              </c:extLst>
            </c:dLbl>
            <c:dLbl>
              <c:idx val="8"/>
              <c:layout>
                <c:manualLayout>
                  <c:x val="0.1570274982097733"/>
                  <c:y val="9.81707643083566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AD8-4335-848C-1FF95248DF9A}"/>
                </c:ext>
              </c:extLst>
            </c:dLbl>
            <c:dLbl>
              <c:idx val="9"/>
              <c:layout>
                <c:manualLayout>
                  <c:x val="0.11162195655875452"/>
                  <c:y val="0.118623006872597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AD8-4335-848C-1FF95248DF9A}"/>
                </c:ext>
              </c:extLst>
            </c:dLbl>
            <c:dLbl>
              <c:idx val="10"/>
              <c:layout>
                <c:manualLayout>
                  <c:x val="-0.10783816142116961"/>
                  <c:y val="0.132939576667566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AD8-4335-848C-1FF95248DF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'深圳+东莞'!$P$73:$P$83</c:f>
              <c:strCache>
                <c:ptCount val="11"/>
                <c:pt idx="0">
                  <c:v>其他</c:v>
                </c:pt>
                <c:pt idx="1">
                  <c:v>房地产业</c:v>
                </c:pt>
                <c:pt idx="2">
                  <c:v>国家机构</c:v>
                </c:pt>
                <c:pt idx="3">
                  <c:v>高等教育</c:v>
                </c:pt>
                <c:pt idx="4">
                  <c:v>金融业</c:v>
                </c:pt>
                <c:pt idx="5">
                  <c:v>专业技术服务业</c:v>
                </c:pt>
                <c:pt idx="6">
                  <c:v>货币金融服务</c:v>
                </c:pt>
                <c:pt idx="7">
                  <c:v>信息传输、软件和信息技术服务业</c:v>
                </c:pt>
                <c:pt idx="8">
                  <c:v>计算机，互联网和相关服务</c:v>
                </c:pt>
                <c:pt idx="9">
                  <c:v>资本市场服务</c:v>
                </c:pt>
                <c:pt idx="10">
                  <c:v>商务服务业</c:v>
                </c:pt>
              </c:strCache>
            </c:strRef>
          </c:cat>
          <c:val>
            <c:numRef>
              <c:f>'深圳+东莞'!$Q$73:$Q$83</c:f>
              <c:numCache>
                <c:formatCode>General</c:formatCode>
                <c:ptCount val="11"/>
                <c:pt idx="0">
                  <c:v>574</c:v>
                </c:pt>
                <c:pt idx="1">
                  <c:v>123</c:v>
                </c:pt>
                <c:pt idx="2">
                  <c:v>125</c:v>
                </c:pt>
                <c:pt idx="3">
                  <c:v>139</c:v>
                </c:pt>
                <c:pt idx="4">
                  <c:v>146</c:v>
                </c:pt>
                <c:pt idx="5">
                  <c:v>158</c:v>
                </c:pt>
                <c:pt idx="6">
                  <c:v>193</c:v>
                </c:pt>
                <c:pt idx="7">
                  <c:v>383</c:v>
                </c:pt>
                <c:pt idx="8">
                  <c:v>257</c:v>
                </c:pt>
                <c:pt idx="9">
                  <c:v>304</c:v>
                </c:pt>
                <c:pt idx="10">
                  <c:v>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AD8-4335-848C-1FF95248DF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5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explosion val="3"/>
            <c:spPr>
              <a:solidFill>
                <a:schemeClr val="accent2">
                  <a:shade val="4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387-4B09-B7CC-EF1F74531DB2}"/>
              </c:ext>
            </c:extLst>
          </c:dPt>
          <c:dPt>
            <c:idx val="1"/>
            <c:bubble3D val="0"/>
            <c:spPr>
              <a:solidFill>
                <a:schemeClr val="accent2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87-4B09-B7CC-EF1F74531DB2}"/>
              </c:ext>
            </c:extLst>
          </c:dPt>
          <c:dPt>
            <c:idx val="2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87-4B09-B7CC-EF1F74531DB2}"/>
              </c:ext>
            </c:extLst>
          </c:dPt>
          <c:dPt>
            <c:idx val="3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387-4B09-B7CC-EF1F74531DB2}"/>
              </c:ext>
            </c:extLst>
          </c:dPt>
          <c:dPt>
            <c:idx val="4"/>
            <c:bubble3D val="0"/>
            <c:spPr>
              <a:solidFill>
                <a:schemeClr val="accent2">
                  <a:shade val="8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387-4B09-B7CC-EF1F74531DB2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387-4B09-B7CC-EF1F74531DB2}"/>
              </c:ext>
            </c:extLst>
          </c:dPt>
          <c:dPt>
            <c:idx val="6"/>
            <c:bubble3D val="0"/>
            <c:spPr>
              <a:solidFill>
                <a:schemeClr val="accent2">
                  <a:tint val="89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387-4B09-B7CC-EF1F74531DB2}"/>
              </c:ext>
            </c:extLst>
          </c:dPt>
          <c:dPt>
            <c:idx val="7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387-4B09-B7CC-EF1F74531DB2}"/>
              </c:ext>
            </c:extLst>
          </c:dPt>
          <c:dPt>
            <c:idx val="8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387-4B09-B7CC-EF1F74531DB2}"/>
              </c:ext>
            </c:extLst>
          </c:dPt>
          <c:dPt>
            <c:idx val="9"/>
            <c:bubble3D val="0"/>
            <c:spPr>
              <a:solidFill>
                <a:schemeClr val="accent2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387-4B09-B7CC-EF1F74531DB2}"/>
              </c:ext>
            </c:extLst>
          </c:dPt>
          <c:dPt>
            <c:idx val="10"/>
            <c:bubble3D val="0"/>
            <c:spPr>
              <a:solidFill>
                <a:schemeClr val="accent2">
                  <a:tint val="42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387-4B09-B7CC-EF1F74531DB2}"/>
              </c:ext>
            </c:extLst>
          </c:dPt>
          <c:dLbls>
            <c:dLbl>
              <c:idx val="0"/>
              <c:layout>
                <c:manualLayout>
                  <c:x val="-0.11373627751412897"/>
                  <c:y val="0.107086001582961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87-4B09-B7CC-EF1F74531DB2}"/>
                </c:ext>
              </c:extLst>
            </c:dLbl>
            <c:dLbl>
              <c:idx val="1"/>
              <c:layout>
                <c:manualLayout>
                  <c:x val="3.0642292897261274E-2"/>
                  <c:y val="-0.292701737660094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87-4B09-B7CC-EF1F74531DB2}"/>
                </c:ext>
              </c:extLst>
            </c:dLbl>
            <c:dLbl>
              <c:idx val="2"/>
              <c:layout>
                <c:manualLayout>
                  <c:x val="4.2225209531293564E-2"/>
                  <c:y val="-7.852973449417181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dirty="0"/>
                      <a:t>群众团体</a:t>
                    </a:r>
                    <a:r>
                      <a:rPr lang="zh-CN" altLang="en-US" baseline="0" dirty="0"/>
                      <a:t>
</a:t>
                    </a:r>
                    <a:fld id="{C50BAC50-7E99-4034-BA69-4390ACA2CBB7}" type="PERCENTAGE">
                      <a:rPr lang="en-US" altLang="zh-CN" baseline="0" dirty="0"/>
                      <a:pPr>
                        <a:defRPr sz="900">
                          <a:solidFill>
                            <a:schemeClr val="tx1"/>
                          </a:solidFill>
                        </a:defRPr>
                      </a:pPr>
                      <a:t>[百分比]</a:t>
                    </a:fld>
                    <a:endParaRPr lang="zh-CN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59119283709028"/>
                      <c:h val="0.1411930336199453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387-4B09-B7CC-EF1F74531DB2}"/>
                </c:ext>
              </c:extLst>
            </c:dLbl>
            <c:dLbl>
              <c:idx val="3"/>
              <c:layout>
                <c:manualLayout>
                  <c:x val="0.1202120721354096"/>
                  <c:y val="-6.0682067563678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87-4B09-B7CC-EF1F74531DB2}"/>
                </c:ext>
              </c:extLst>
            </c:dLbl>
            <c:dLbl>
              <c:idx val="4"/>
              <c:layout>
                <c:manualLayout>
                  <c:x val="0.12021207213540944"/>
                  <c:y val="-8.923833465246798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563925465174506"/>
                      <c:h val="9.769812877752194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4387-4B09-B7CC-EF1F74531DB2}"/>
                </c:ext>
              </c:extLst>
            </c:dLbl>
            <c:dLbl>
              <c:idx val="5"/>
              <c:layout>
                <c:manualLayout>
                  <c:x val="4.8676887693305353E-2"/>
                  <c:y val="-5.35430007914807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24217136744063"/>
                      <c:h val="0.141193033619945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4387-4B09-B7CC-EF1F74531DB2}"/>
                </c:ext>
              </c:extLst>
            </c:dLbl>
            <c:dLbl>
              <c:idx val="6"/>
              <c:layout>
                <c:manualLayout>
                  <c:x val="1.5164837001883863E-2"/>
                  <c:y val="-9.637740142466555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387-4B09-B7CC-EF1F74531DB2}"/>
                </c:ext>
              </c:extLst>
            </c:dLbl>
            <c:dLbl>
              <c:idx val="7"/>
              <c:layout>
                <c:manualLayout>
                  <c:x val="7.8351657843066622E-2"/>
                  <c:y val="-8.20992678802705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387-4B09-B7CC-EF1F74531DB2}"/>
                </c:ext>
              </c:extLst>
            </c:dLbl>
            <c:dLbl>
              <c:idx val="8"/>
              <c:layout>
                <c:manualLayout>
                  <c:x val="0.106153859013187"/>
                  <c:y val="-7.4960201108073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387-4B09-B7CC-EF1F74531DB2}"/>
                </c:ext>
              </c:extLst>
            </c:dLbl>
            <c:dLbl>
              <c:idx val="9"/>
              <c:layout>
                <c:manualLayout>
                  <c:x val="0.14659342435154402"/>
                  <c:y val="6.42516009497769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387-4B09-B7CC-EF1F74531DB2}"/>
                </c:ext>
              </c:extLst>
            </c:dLbl>
            <c:dLbl>
              <c:idx val="10"/>
              <c:layout>
                <c:manualLayout>
                  <c:x val="0.12637364168236548"/>
                  <c:y val="0.14635086883004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387-4B09-B7CC-EF1F74531D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'深圳+东莞'!$K$52:$K$62</c:f>
              <c:strCache>
                <c:ptCount val="11"/>
                <c:pt idx="0">
                  <c:v>其他</c:v>
                </c:pt>
                <c:pt idx="1">
                  <c:v>生态保护和环境治理业</c:v>
                </c:pt>
                <c:pt idx="2">
                  <c:v>群众团体，行业协会</c:v>
                </c:pt>
                <c:pt idx="3">
                  <c:v>制造业</c:v>
                </c:pt>
                <c:pt idx="4">
                  <c:v>研究和试验发展</c:v>
                </c:pt>
                <c:pt idx="5">
                  <c:v>公共管理、社会保障和社会组织</c:v>
                </c:pt>
                <c:pt idx="6">
                  <c:v>社会保障</c:v>
                </c:pt>
                <c:pt idx="7">
                  <c:v>其他金融业</c:v>
                </c:pt>
                <c:pt idx="8">
                  <c:v>教育业</c:v>
                </c:pt>
                <c:pt idx="9">
                  <c:v>批发和零售业</c:v>
                </c:pt>
                <c:pt idx="10">
                  <c:v>科研研究，科技推广和应用服务业</c:v>
                </c:pt>
              </c:strCache>
            </c:strRef>
          </c:cat>
          <c:val>
            <c:numRef>
              <c:f>'深圳+东莞'!$L$52:$L$62</c:f>
              <c:numCache>
                <c:formatCode>General</c:formatCode>
                <c:ptCount val="11"/>
                <c:pt idx="0">
                  <c:v>141</c:v>
                </c:pt>
                <c:pt idx="1">
                  <c:v>17</c:v>
                </c:pt>
                <c:pt idx="2">
                  <c:v>23</c:v>
                </c:pt>
                <c:pt idx="3">
                  <c:v>28</c:v>
                </c:pt>
                <c:pt idx="4">
                  <c:v>32</c:v>
                </c:pt>
                <c:pt idx="5">
                  <c:v>36</c:v>
                </c:pt>
                <c:pt idx="6">
                  <c:v>38</c:v>
                </c:pt>
                <c:pt idx="7">
                  <c:v>41</c:v>
                </c:pt>
                <c:pt idx="8">
                  <c:v>65</c:v>
                </c:pt>
                <c:pt idx="9">
                  <c:v>74</c:v>
                </c:pt>
                <c:pt idx="1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387-4B09-B7CC-EF1F74531DB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4"/>
          <c:dPt>
            <c:idx val="0"/>
            <c:bubble3D val="0"/>
            <c:explosion val="6"/>
            <c:spPr>
              <a:solidFill>
                <a:schemeClr val="accent2">
                  <a:shade val="4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50-4D30-9BDB-CEEEEF1F5EF6}"/>
              </c:ext>
            </c:extLst>
          </c:dPt>
          <c:dPt>
            <c:idx val="1"/>
            <c:bubble3D val="0"/>
            <c:spPr>
              <a:solidFill>
                <a:schemeClr val="accent2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50-4D30-9BDB-CEEEEF1F5EF6}"/>
              </c:ext>
            </c:extLst>
          </c:dPt>
          <c:dPt>
            <c:idx val="2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50-4D30-9BDB-CEEEEF1F5EF6}"/>
              </c:ext>
            </c:extLst>
          </c:dPt>
          <c:dPt>
            <c:idx val="3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50-4D30-9BDB-CEEEEF1F5EF6}"/>
              </c:ext>
            </c:extLst>
          </c:dPt>
          <c:dPt>
            <c:idx val="4"/>
            <c:bubble3D val="0"/>
            <c:spPr>
              <a:solidFill>
                <a:schemeClr val="accent2">
                  <a:shade val="8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650-4D30-9BDB-CEEEEF1F5EF6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650-4D30-9BDB-CEEEEF1F5EF6}"/>
              </c:ext>
            </c:extLst>
          </c:dPt>
          <c:dPt>
            <c:idx val="6"/>
            <c:bubble3D val="0"/>
            <c:spPr>
              <a:solidFill>
                <a:schemeClr val="accent2">
                  <a:tint val="89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650-4D30-9BDB-CEEEEF1F5EF6}"/>
              </c:ext>
            </c:extLst>
          </c:dPt>
          <c:dPt>
            <c:idx val="7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650-4D30-9BDB-CEEEEF1F5EF6}"/>
              </c:ext>
            </c:extLst>
          </c:dPt>
          <c:dPt>
            <c:idx val="8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650-4D30-9BDB-CEEEEF1F5EF6}"/>
              </c:ext>
            </c:extLst>
          </c:dPt>
          <c:dPt>
            <c:idx val="9"/>
            <c:bubble3D val="0"/>
            <c:spPr>
              <a:solidFill>
                <a:schemeClr val="accent2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650-4D30-9BDB-CEEEEF1F5EF6}"/>
              </c:ext>
            </c:extLst>
          </c:dPt>
          <c:dPt>
            <c:idx val="10"/>
            <c:bubble3D val="0"/>
            <c:spPr>
              <a:solidFill>
                <a:schemeClr val="accent2">
                  <a:tint val="42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650-4D30-9BDB-CEEEEF1F5EF6}"/>
              </c:ext>
            </c:extLst>
          </c:dPt>
          <c:dLbls>
            <c:dLbl>
              <c:idx val="0"/>
              <c:layout>
                <c:manualLayout>
                  <c:x val="-0.1461057221971620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50-4D30-9BDB-CEEEEF1F5EF6}"/>
                </c:ext>
              </c:extLst>
            </c:dLbl>
            <c:dLbl>
              <c:idx val="1"/>
              <c:layout>
                <c:manualLayout>
                  <c:x val="6.3132102183958844E-2"/>
                  <c:y val="-1.97771668715325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50-4D30-9BDB-CEEEEF1F5EF6}"/>
                </c:ext>
              </c:extLst>
            </c:dLbl>
            <c:dLbl>
              <c:idx val="2"/>
              <c:layout>
                <c:manualLayout>
                  <c:x val="5.0505752761905193E-2"/>
                  <c:y val="-1.97770803572418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252840873583537"/>
                      <c:h val="0.113751757970388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650-4D30-9BDB-CEEEEF1F5EF6}"/>
                </c:ext>
              </c:extLst>
            </c:dLbl>
            <c:dLbl>
              <c:idx val="3"/>
              <c:layout>
                <c:manualLayout>
                  <c:x val="2.1645292177357386E-2"/>
                  <c:y val="4.394925971451668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650-4D30-9BDB-CEEEEF1F5EF6}"/>
                </c:ext>
              </c:extLst>
            </c:dLbl>
            <c:dLbl>
              <c:idx val="4"/>
              <c:layout>
                <c:manualLayout>
                  <c:x val="-5.5917004791506408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50-4D30-9BDB-CEEEEF1F5EF6}"/>
                </c:ext>
              </c:extLst>
            </c:dLbl>
            <c:dLbl>
              <c:idx val="5"/>
              <c:layout>
                <c:manualLayout>
                  <c:x val="6.8543425228298177E-2"/>
                  <c:y val="-7.47137415146783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650-4D30-9BDB-CEEEEF1F5EF6}"/>
                </c:ext>
              </c:extLst>
            </c:dLbl>
            <c:dLbl>
              <c:idx val="6"/>
              <c:layout>
                <c:manualLayout>
                  <c:x val="0.14971327089338812"/>
                  <c:y val="-8.13061304718558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650-4D30-9BDB-CEEEEF1F5EF6}"/>
                </c:ext>
              </c:extLst>
            </c:dLbl>
            <c:dLbl>
              <c:idx val="7"/>
              <c:layout>
                <c:manualLayout>
                  <c:x val="0.13889062480470948"/>
                  <c:y val="1.53822409000808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650-4D30-9BDB-CEEEEF1F5EF6}"/>
                </c:ext>
              </c:extLst>
            </c:dLbl>
            <c:dLbl>
              <c:idx val="8"/>
              <c:layout>
                <c:manualLayout>
                  <c:x val="0.15151704524150125"/>
                  <c:y val="0.101083297343388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650-4D30-9BDB-CEEEEF1F5EF6}"/>
                </c:ext>
              </c:extLst>
            </c:dLbl>
            <c:dLbl>
              <c:idx val="9"/>
              <c:layout>
                <c:manualLayout>
                  <c:x val="8.8384943057542395E-2"/>
                  <c:y val="9.668837137193668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650-4D30-9BDB-CEEEEF1F5EF6}"/>
                </c:ext>
              </c:extLst>
            </c:dLbl>
            <c:dLbl>
              <c:idx val="10"/>
              <c:layout>
                <c:manualLayout>
                  <c:x val="-0.10461891219056038"/>
                  <c:y val="0.15382240900080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650-4D30-9BDB-CEEEEF1F5E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Sheet1!$G$115:$G$125</c:f>
              <c:strCache>
                <c:ptCount val="11"/>
                <c:pt idx="0">
                  <c:v>其他</c:v>
                </c:pt>
                <c:pt idx="1">
                  <c:v>房地产业</c:v>
                </c:pt>
                <c:pt idx="2">
                  <c:v>软件和信息技术服务业</c:v>
                </c:pt>
                <c:pt idx="3">
                  <c:v>专业技术服务业</c:v>
                </c:pt>
                <c:pt idx="4">
                  <c:v>高等教育</c:v>
                </c:pt>
                <c:pt idx="5">
                  <c:v>国家机构</c:v>
                </c:pt>
                <c:pt idx="6">
                  <c:v>货币金融服务</c:v>
                </c:pt>
                <c:pt idx="7">
                  <c:v>计算机，互联网和相关服务</c:v>
                </c:pt>
                <c:pt idx="8">
                  <c:v>信息传输、软件和信息技术服务业</c:v>
                </c:pt>
                <c:pt idx="9">
                  <c:v>资本市场服务</c:v>
                </c:pt>
                <c:pt idx="10">
                  <c:v>商务服务业</c:v>
                </c:pt>
              </c:strCache>
            </c:strRef>
          </c:cat>
          <c:val>
            <c:numRef>
              <c:f>Sheet1!$H$115:$H$125</c:f>
              <c:numCache>
                <c:formatCode>General</c:formatCode>
                <c:ptCount val="11"/>
                <c:pt idx="0">
                  <c:v>706</c:v>
                </c:pt>
                <c:pt idx="1">
                  <c:v>155</c:v>
                </c:pt>
                <c:pt idx="2">
                  <c:v>158</c:v>
                </c:pt>
                <c:pt idx="3">
                  <c:v>179</c:v>
                </c:pt>
                <c:pt idx="4">
                  <c:v>180</c:v>
                </c:pt>
                <c:pt idx="5">
                  <c:v>180</c:v>
                </c:pt>
                <c:pt idx="6">
                  <c:v>425</c:v>
                </c:pt>
                <c:pt idx="7">
                  <c:v>257</c:v>
                </c:pt>
                <c:pt idx="8">
                  <c:v>270</c:v>
                </c:pt>
                <c:pt idx="9">
                  <c:v>340</c:v>
                </c:pt>
                <c:pt idx="10">
                  <c:v>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650-4D30-9BDB-CEEEEF1F5E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4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30148779290215"/>
          <c:y val="0.10577174747005745"/>
          <c:w val="0.47307387372921328"/>
          <c:h val="0.78845650505988507"/>
        </c:manualLayout>
      </c:layout>
      <c:pie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4F-4290-A933-4A3DD817E208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4F-4290-A933-4A3DD817E208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4F-4290-A933-4A3DD817E208}"/>
              </c:ext>
            </c:extLst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4F-4290-A933-4A3DD817E208}"/>
              </c:ext>
            </c:extLst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94F-4290-A933-4A3DD817E208}"/>
              </c:ext>
            </c:extLst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94F-4290-A933-4A3DD817E208}"/>
              </c:ext>
            </c:extLst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94F-4290-A933-4A3DD817E208}"/>
              </c:ext>
            </c:extLst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94F-4290-A933-4A3DD817E208}"/>
              </c:ext>
            </c:extLst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94F-4290-A933-4A3DD817E208}"/>
              </c:ext>
            </c:extLst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94F-4290-A933-4A3DD817E208}"/>
              </c:ext>
            </c:extLst>
          </c:dPt>
          <c:dLbls>
            <c:dLbl>
              <c:idx val="0"/>
              <c:layout>
                <c:manualLayout>
                  <c:x val="-0.12509473635694243"/>
                  <c:y val="6.29407517517011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4F-4290-A933-4A3DD817E208}"/>
                </c:ext>
              </c:extLst>
            </c:dLbl>
            <c:dLbl>
              <c:idx val="1"/>
              <c:layout>
                <c:manualLayout>
                  <c:x val="6.4358120536236421E-2"/>
                  <c:y val="-9.4411282501448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310863858047302"/>
                      <c:h val="0.155601494595055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94F-4290-A933-4A3DD817E208}"/>
                </c:ext>
              </c:extLst>
            </c:dLbl>
            <c:dLbl>
              <c:idx val="2"/>
              <c:layout>
                <c:manualLayout>
                  <c:x val="1.7179738671067646E-2"/>
                  <c:y val="-4.72055638137759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4F-4290-A933-4A3DD817E208}"/>
                </c:ext>
              </c:extLst>
            </c:dLbl>
            <c:dLbl>
              <c:idx val="3"/>
              <c:layout>
                <c:manualLayout>
                  <c:x val="-2.3003417774651303E-2"/>
                  <c:y val="-8.26097366741079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4F-4290-A933-4A3DD817E208}"/>
                </c:ext>
              </c:extLst>
            </c:dLbl>
            <c:dLbl>
              <c:idx val="4"/>
              <c:layout>
                <c:manualLayout>
                  <c:x val="2.5845299779117564E-2"/>
                  <c:y val="-9.83449246120331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4F-4290-A933-4A3DD817E208}"/>
                </c:ext>
              </c:extLst>
            </c:dLbl>
            <c:dLbl>
              <c:idx val="5"/>
              <c:layout>
                <c:manualLayout>
                  <c:x val="-9.9131677867765708E-2"/>
                  <c:y val="-7.86759396896265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94F-4290-A933-4A3DD817E208}"/>
                </c:ext>
              </c:extLst>
            </c:dLbl>
            <c:dLbl>
              <c:idx val="6"/>
              <c:layout>
                <c:manualLayout>
                  <c:x val="-1.6521946311294285E-2"/>
                  <c:y val="-0.1062125185809958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18252160211957"/>
                      <c:h val="0.107668023465253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094F-4290-A933-4A3DD817E208}"/>
                </c:ext>
              </c:extLst>
            </c:dLbl>
            <c:dLbl>
              <c:idx val="7"/>
              <c:layout>
                <c:manualLayout>
                  <c:x val="9.9131677867765708E-2"/>
                  <c:y val="-2.36027819068880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94F-4290-A933-4A3DD817E208}"/>
                </c:ext>
              </c:extLst>
            </c:dLbl>
            <c:dLbl>
              <c:idx val="8"/>
              <c:layout>
                <c:manualLayout>
                  <c:x val="0.14161668266823677"/>
                  <c:y val="9.44111276275518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94F-4290-A933-4A3DD817E208}"/>
                </c:ext>
              </c:extLst>
            </c:dLbl>
            <c:dLbl>
              <c:idx val="9"/>
              <c:layout>
                <c:manualLayout>
                  <c:x val="8.9690565689883248E-2"/>
                  <c:y val="0.1612856763637343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94F-4290-A933-4A3DD817E2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Sheet1!$G$91:$G$100</c:f>
              <c:strCache>
                <c:ptCount val="10"/>
                <c:pt idx="0">
                  <c:v>其他</c:v>
                </c:pt>
                <c:pt idx="1">
                  <c:v>群众团体，行业协会</c:v>
                </c:pt>
                <c:pt idx="2">
                  <c:v>制造业</c:v>
                </c:pt>
                <c:pt idx="3">
                  <c:v>社会保障</c:v>
                </c:pt>
                <c:pt idx="4">
                  <c:v>其他金融业</c:v>
                </c:pt>
                <c:pt idx="5">
                  <c:v>公共管理、社会保障和社会组织</c:v>
                </c:pt>
                <c:pt idx="6">
                  <c:v>研究和试验发展</c:v>
                </c:pt>
                <c:pt idx="7">
                  <c:v>教育业</c:v>
                </c:pt>
                <c:pt idx="8">
                  <c:v>科研研究，科技推广和应用服务业</c:v>
                </c:pt>
                <c:pt idx="9">
                  <c:v>批发和零售业</c:v>
                </c:pt>
              </c:strCache>
            </c:strRef>
          </c:cat>
          <c:val>
            <c:numRef>
              <c:f>Sheet1!$H$91:$H$100</c:f>
              <c:numCache>
                <c:formatCode>General</c:formatCode>
                <c:ptCount val="10"/>
                <c:pt idx="0">
                  <c:v>255</c:v>
                </c:pt>
                <c:pt idx="1">
                  <c:v>23</c:v>
                </c:pt>
                <c:pt idx="2">
                  <c:v>29</c:v>
                </c:pt>
                <c:pt idx="3">
                  <c:v>38</c:v>
                </c:pt>
                <c:pt idx="4">
                  <c:v>41</c:v>
                </c:pt>
                <c:pt idx="5">
                  <c:v>46</c:v>
                </c:pt>
                <c:pt idx="6">
                  <c:v>46</c:v>
                </c:pt>
                <c:pt idx="7">
                  <c:v>65</c:v>
                </c:pt>
                <c:pt idx="8">
                  <c:v>79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4F-4290-A933-4A3DD817E20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34D-4111-B666-8AE6BC303A1A}"/>
              </c:ext>
            </c:extLst>
          </c:dPt>
          <c:dPt>
            <c:idx val="1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4D-4111-B666-8AE6BC303A1A}"/>
              </c:ext>
            </c:extLst>
          </c:dPt>
          <c:dPt>
            <c:idx val="2"/>
            <c:bubble3D val="0"/>
            <c:explosion val="3"/>
            <c:spPr>
              <a:solidFill>
                <a:schemeClr val="accent2">
                  <a:shade val="72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4D-4111-B666-8AE6BC303A1A}"/>
              </c:ext>
            </c:extLst>
          </c:dPt>
          <c:dPt>
            <c:idx val="3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34D-4111-B666-8AE6BC303A1A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34D-4111-B666-8AE6BC303A1A}"/>
              </c:ext>
            </c:extLst>
          </c:dPt>
          <c:dPt>
            <c:idx val="5"/>
            <c:bubble3D val="0"/>
            <c:explosion val="6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34D-4111-B666-8AE6BC303A1A}"/>
              </c:ext>
            </c:extLst>
          </c:dPt>
          <c:dPt>
            <c:idx val="6"/>
            <c:bubble3D val="0"/>
            <c:spPr>
              <a:solidFill>
                <a:schemeClr val="accent2">
                  <a:tint val="72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34D-4111-B666-8AE6BC303A1A}"/>
              </c:ext>
            </c:extLst>
          </c:dPt>
          <c:dPt>
            <c:idx val="7"/>
            <c:bubble3D val="0"/>
            <c:explosion val="3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34D-4111-B666-8AE6BC303A1A}"/>
              </c:ext>
            </c:extLst>
          </c:dPt>
          <c:dPt>
            <c:idx val="8"/>
            <c:bubble3D val="0"/>
            <c:spPr>
              <a:solidFill>
                <a:schemeClr val="accent2">
                  <a:tint val="4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34D-4111-B666-8AE6BC303A1A}"/>
              </c:ext>
            </c:extLst>
          </c:dPt>
          <c:dLbls>
            <c:dLbl>
              <c:idx val="0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34D-4111-B666-8AE6BC303A1A}"/>
                </c:ext>
              </c:extLst>
            </c:dLbl>
            <c:dLbl>
              <c:idx val="1"/>
              <c:layout>
                <c:manualLayout>
                  <c:x val="0.15923604549547224"/>
                  <c:y val="8.7056852112717784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4D-4111-B666-8AE6BC303A1A}"/>
                </c:ext>
              </c:extLst>
            </c:dLbl>
            <c:dLbl>
              <c:idx val="2"/>
              <c:layout>
                <c:manualLayout>
                  <c:x val="2.8542310041641143E-2"/>
                  <c:y val="0.12267101888610228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4D-4111-B666-8AE6BC303A1A}"/>
                </c:ext>
              </c:extLst>
            </c:dLbl>
            <c:dLbl>
              <c:idx val="3"/>
              <c:layout>
                <c:manualLayout>
                  <c:x val="4.5066805328907245E-3"/>
                  <c:y val="0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92789547718531"/>
                      <c:h val="0.1128969086716289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434D-4111-B666-8AE6BC303A1A}"/>
                </c:ext>
              </c:extLst>
            </c:dLbl>
            <c:dLbl>
              <c:idx val="4"/>
              <c:layout>
                <c:manualLayout>
                  <c:x val="4.8071259017501061E-2"/>
                  <c:y val="3.5614166773384533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4D-4111-B666-8AE6BC303A1A}"/>
                </c:ext>
              </c:extLst>
            </c:dLbl>
            <c:dLbl>
              <c:idx val="5"/>
              <c:layout>
                <c:manualLayout>
                  <c:x val="-0.17576054078273837"/>
                  <c:y val="-2.7699907490410191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34D-4111-B666-8AE6BC303A1A}"/>
                </c:ext>
              </c:extLst>
            </c:dLbl>
            <c:dLbl>
              <c:idx val="6"/>
              <c:layout>
                <c:manualLayout>
                  <c:x val="-8.7129156969220786E-2"/>
                  <c:y val="-0.12860671334833304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34D-4111-B666-8AE6BC303A1A}"/>
                </c:ext>
              </c:extLst>
            </c:dLbl>
            <c:dLbl>
              <c:idx val="7"/>
              <c:layout>
                <c:manualLayout>
                  <c:x val="0.12468482807664338"/>
                  <c:y val="-0.13256384298982035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34D-4111-B666-8AE6BC303A1A}"/>
                </c:ext>
              </c:extLst>
            </c:dLbl>
            <c:dLbl>
              <c:idx val="8"/>
              <c:layout>
                <c:manualLayout>
                  <c:x val="0.11416924016656502"/>
                  <c:y val="-5.9356944622307554E-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34D-4111-B666-8AE6BC303A1A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Sheet1!$H$173:$H$181</c:f>
              <c:strCache>
                <c:ptCount val="9"/>
                <c:pt idx="0">
                  <c:v>新材料学院</c:v>
                </c:pt>
                <c:pt idx="1">
                  <c:v>城市规划与设计学院</c:v>
                </c:pt>
                <c:pt idx="2">
                  <c:v>国际法学院</c:v>
                </c:pt>
                <c:pt idx="3">
                  <c:v>化学生物学与生物技术学院</c:v>
                </c:pt>
                <c:pt idx="4">
                  <c:v>环境与能源学院</c:v>
                </c:pt>
                <c:pt idx="5">
                  <c:v>汇丰商学院</c:v>
                </c:pt>
                <c:pt idx="6">
                  <c:v>人文社会科学学院</c:v>
                </c:pt>
                <c:pt idx="7">
                  <c:v>信息工程学院</c:v>
                </c:pt>
                <c:pt idx="8">
                  <c:v>培训中心</c:v>
                </c:pt>
              </c:strCache>
            </c:strRef>
          </c:cat>
          <c:val>
            <c:numRef>
              <c:f>Sheet1!$I$173:$I$181</c:f>
              <c:numCache>
                <c:formatCode>General</c:formatCode>
                <c:ptCount val="9"/>
                <c:pt idx="0">
                  <c:v>45</c:v>
                </c:pt>
                <c:pt idx="1">
                  <c:v>1022</c:v>
                </c:pt>
                <c:pt idx="2">
                  <c:v>1233</c:v>
                </c:pt>
                <c:pt idx="3">
                  <c:v>255</c:v>
                </c:pt>
                <c:pt idx="4">
                  <c:v>501</c:v>
                </c:pt>
                <c:pt idx="5">
                  <c:v>2342</c:v>
                </c:pt>
                <c:pt idx="6">
                  <c:v>1144</c:v>
                </c:pt>
                <c:pt idx="7">
                  <c:v>1747</c:v>
                </c:pt>
                <c:pt idx="8">
                  <c:v>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34D-4111-B666-8AE6BC303A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8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8E80B-B1B4-412A-ABA0-C128727A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FB2EF-FD4C-4CB2-84A2-7EBDC588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10165-DE14-468A-B360-6736E8C4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64773-C2F9-4872-A628-18CA1193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184CF-B57F-4631-8EF6-70905642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1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061B-515A-4697-95B3-AD88210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E868E-3B25-40CF-9FD2-31BA1D3B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09311-6594-44AB-BE3D-F567E966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798CE-42E9-4628-AA86-EBACEC91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B610-C23A-40FC-A3F1-20EE696A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9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7FFEA-0CE4-4BE6-A9A6-328C25A7E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F4D18-66ED-4D3A-AA81-E72C3D43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447B9-BF37-4135-99A9-125C2CB2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DB412-82AE-45EA-8529-AC5347FE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62A85-E3C6-4A6C-8E72-6A0526C8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6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1BD53-8F91-4985-B36D-359CE610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90443-C92A-405A-8A44-7BDE7B2A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AC339-E4C9-4CF6-8657-2CB97B66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69EA1-99D4-4C6F-A566-F05489BA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DAC11-8960-40CC-9865-292DEAC9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9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DD548-AD1E-4C1C-8446-F0500881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E5DC-FE45-4C43-B616-8EF2BF2B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3EAE3-9AA6-4DF1-9578-784FF3D7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D598F-7574-41EA-B7AD-988226FB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F8A9C-8FD3-4029-B00D-B4BF6081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2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10C8-0D29-4D68-95E4-73B37783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EA895-B7A1-4C10-A906-44C392B5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44DE8-03E1-4E9E-A6B3-4134E77FB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37680-68BF-4028-8207-2E07271D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45486-6E28-4B10-9850-718C2FB3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C9AC9-F2FE-4FC8-8C71-39A3F335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48155-4FAC-4CE9-9481-CC6FF39D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1E646-F592-4585-A7C1-18731D44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C324F-F782-4926-B43C-C49471EC8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B484D-880C-45D3-A684-FB7BEDE50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7CCAB-55DF-4298-830C-F0A0D3C43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E3D5C6-B7D2-40CE-B40E-64DDA4F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832637-0987-4931-8FAA-0FE541F9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91C436-8DDB-4B38-B376-9824EC65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A8D1A-6480-4983-821B-19A3B2D7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F78E25-180A-40B8-A8A6-212F27FD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450C50-CAB5-4278-BA17-A38D22FB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8AE08-91CC-43FF-B453-5E1E209A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1D8611-32E3-4245-9658-11C2F773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2AC33-06CF-4A5B-8D67-CFA4F537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B076F-9237-455C-8446-91413F0C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595AA-EF27-4419-9D12-9B95B84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7AF82-672C-4CFF-89BF-E6D0EE2D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DE763-0C2D-4D0F-B73E-D0E735A2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10AF6-F56B-4D6A-94B4-8E438C22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A670B-A71A-4D24-9B7C-14C65C4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F1E30-793E-430A-9DCB-4BF3BBF3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4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28578-03E3-40A6-BC8C-31C17A34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A54975-C5F1-4C78-852A-5C81DC61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9E606-1430-494E-9B39-4A35C61A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C0829-1B90-45E4-AE15-41FF21F6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97964-833E-4587-9459-D71A6E2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6BAFD-831E-4964-8EB8-5F6E7A26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1AD092-5A59-47F8-9E22-C4365DDC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8C6BE-EF94-4E6D-B11E-1F58A75C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14A59-CB1B-4079-A195-BAE9E290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F8B2-F041-4CE4-835F-B290A77C201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61469-53FC-4D11-83F3-9E4CFC9D3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8D312-310C-4D52-8876-9C20FF16E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7581-E8F6-4C1B-B2D3-894925AE0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A10EA-4D16-499F-BB5E-B39AE992C510}"/>
              </a:ext>
            </a:extLst>
          </p:cNvPr>
          <p:cNvSpPr txBox="1"/>
          <p:nvPr/>
        </p:nvSpPr>
        <p:spPr>
          <a:xfrm>
            <a:off x="4096987" y="261256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深圳</a:t>
            </a:r>
            <a:r>
              <a:rPr lang="en-US" altLang="zh-CN" dirty="0"/>
              <a:t>+</a:t>
            </a:r>
            <a:r>
              <a:rPr lang="zh-CN" altLang="en-US" dirty="0"/>
              <a:t>东莞 行业分布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F1C4225-4A70-445F-8D0C-B0F42D840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66416"/>
              </p:ext>
            </p:extLst>
          </p:nvPr>
        </p:nvGraphicFramePr>
        <p:xfrm>
          <a:off x="-472225" y="700855"/>
          <a:ext cx="6712837" cy="620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5D38F0D-0F39-41EA-B7AA-AC064B3B5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113380"/>
              </p:ext>
            </p:extLst>
          </p:nvPr>
        </p:nvGraphicFramePr>
        <p:xfrm>
          <a:off x="6652734" y="2074531"/>
          <a:ext cx="5387978" cy="3557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083C46-E56A-4DC9-981E-3765E9A44376}"/>
              </a:ext>
            </a:extLst>
          </p:cNvPr>
          <p:cNvCxnSpPr/>
          <p:nvPr/>
        </p:nvCxnSpPr>
        <p:spPr>
          <a:xfrm>
            <a:off x="4964679" y="5338450"/>
            <a:ext cx="7028199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E34C4C-1B70-44C6-AB79-D309C48F88BC}"/>
              </a:ext>
            </a:extLst>
          </p:cNvPr>
          <p:cNvCxnSpPr>
            <a:cxnSpLocks/>
          </p:cNvCxnSpPr>
          <p:nvPr/>
        </p:nvCxnSpPr>
        <p:spPr>
          <a:xfrm>
            <a:off x="5049780" y="2386873"/>
            <a:ext cx="6423604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93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7AB689-00A7-4FD4-B00B-46BB744DA8AF}"/>
              </a:ext>
            </a:extLst>
          </p:cNvPr>
          <p:cNvSpPr txBox="1"/>
          <p:nvPr/>
        </p:nvSpPr>
        <p:spPr>
          <a:xfrm>
            <a:off x="4096987" y="2612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大湾区行业分布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5EE56B2-CD8D-4A70-96CD-077F116105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219282"/>
              </p:ext>
            </p:extLst>
          </p:nvPr>
        </p:nvGraphicFramePr>
        <p:xfrm>
          <a:off x="-787834" y="630588"/>
          <a:ext cx="7040792" cy="577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5AF34A9-F78F-4C69-A700-54C97154E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95554"/>
              </p:ext>
            </p:extLst>
          </p:nvPr>
        </p:nvGraphicFramePr>
        <p:xfrm>
          <a:off x="6096000" y="1601878"/>
          <a:ext cx="5948051" cy="344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2FE5E7-C3E1-4369-B8FA-F099A479EF15}"/>
              </a:ext>
            </a:extLst>
          </p:cNvPr>
          <p:cNvCxnSpPr/>
          <p:nvPr/>
        </p:nvCxnSpPr>
        <p:spPr>
          <a:xfrm>
            <a:off x="4811167" y="4784470"/>
            <a:ext cx="7028199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6AD1FD-E984-44AD-AC4C-2D484382994A}"/>
              </a:ext>
            </a:extLst>
          </p:cNvPr>
          <p:cNvCxnSpPr>
            <a:cxnSpLocks/>
          </p:cNvCxnSpPr>
          <p:nvPr/>
        </p:nvCxnSpPr>
        <p:spPr>
          <a:xfrm>
            <a:off x="4581456" y="1912986"/>
            <a:ext cx="6423604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37700D-D37F-428A-A9C6-C4DA56EA401C}"/>
              </a:ext>
            </a:extLst>
          </p:cNvPr>
          <p:cNvSpPr txBox="1"/>
          <p:nvPr/>
        </p:nvSpPr>
        <p:spPr>
          <a:xfrm>
            <a:off x="5311170" y="1544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全部院系分布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C4E3204-66E0-4F4F-AE21-1CDC7CA93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618187"/>
              </p:ext>
            </p:extLst>
          </p:nvPr>
        </p:nvGraphicFramePr>
        <p:xfrm>
          <a:off x="1177554" y="439206"/>
          <a:ext cx="8454116" cy="641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30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108</Words>
  <Application>Microsoft Office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志</dc:creator>
  <cp:lastModifiedBy>王 志</cp:lastModifiedBy>
  <cp:revision>8</cp:revision>
  <dcterms:created xsi:type="dcterms:W3CDTF">2020-11-01T03:42:00Z</dcterms:created>
  <dcterms:modified xsi:type="dcterms:W3CDTF">2020-11-01T06:06:03Z</dcterms:modified>
</cp:coreProperties>
</file>