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D30ACAB-1E72-4C77-BC66-7C363207CF54}" type="datetimeFigureOut">
              <a:rPr lang="id-ID" smtClean="0"/>
              <a:t>21/11/2018</a:t>
            </a:fld>
            <a:endParaRPr lang="id-ID"/>
          </a:p>
        </p:txBody>
      </p:sp>
      <p:sp>
        <p:nvSpPr>
          <p:cNvPr id="5" name="Footer Placeholder 4"/>
          <p:cNvSpPr>
            <a:spLocks noGrp="1"/>
          </p:cNvSpPr>
          <p:nvPr>
            <p:ph type="ftr" sz="quarter" idx="11"/>
          </p:nvPr>
        </p:nvSpPr>
        <p:spPr>
          <a:xfrm>
            <a:off x="1371600" y="4323845"/>
            <a:ext cx="6400800" cy="365125"/>
          </a:xfrm>
        </p:spPr>
        <p:txBody>
          <a:bodyPr/>
          <a:lstStyle/>
          <a:p>
            <a:endParaRPr lang="id-ID"/>
          </a:p>
        </p:txBody>
      </p:sp>
      <p:sp>
        <p:nvSpPr>
          <p:cNvPr id="6" name="Slide Number Placeholder 5"/>
          <p:cNvSpPr>
            <a:spLocks noGrp="1"/>
          </p:cNvSpPr>
          <p:nvPr>
            <p:ph type="sldNum" sz="quarter" idx="12"/>
          </p:nvPr>
        </p:nvSpPr>
        <p:spPr>
          <a:xfrm>
            <a:off x="8077200" y="1430866"/>
            <a:ext cx="2743200" cy="365125"/>
          </a:xfrm>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143780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0ACAB-1E72-4C77-BC66-7C363207CF54}" type="datetimeFigureOut">
              <a:rPr lang="id-ID" smtClean="0"/>
              <a:t>21/11/2018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295026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D30ACAB-1E72-4C77-BC66-7C363207CF54}" type="datetimeFigureOut">
              <a:rPr lang="id-ID" smtClean="0"/>
              <a:t>21/11/2018</a:t>
            </a:fld>
            <a:endParaRPr lang="id-ID"/>
          </a:p>
        </p:txBody>
      </p:sp>
      <p:sp>
        <p:nvSpPr>
          <p:cNvPr id="6" name="Footer Placeholder 5"/>
          <p:cNvSpPr>
            <a:spLocks noGrp="1"/>
          </p:cNvSpPr>
          <p:nvPr>
            <p:ph type="ftr" sz="quarter" idx="11"/>
          </p:nvPr>
        </p:nvSpPr>
        <p:spPr>
          <a:xfrm>
            <a:off x="685800" y="379941"/>
            <a:ext cx="6991492" cy="365125"/>
          </a:xfrm>
        </p:spPr>
        <p:txBody>
          <a:bodyPr/>
          <a:lstStyle/>
          <a:p>
            <a:endParaRPr lang="id-ID"/>
          </a:p>
        </p:txBody>
      </p:sp>
      <p:sp>
        <p:nvSpPr>
          <p:cNvPr id="7" name="Slide Number Placeholder 6"/>
          <p:cNvSpPr>
            <a:spLocks noGrp="1"/>
          </p:cNvSpPr>
          <p:nvPr>
            <p:ph type="sldNum" sz="quarter" idx="12"/>
          </p:nvPr>
        </p:nvSpPr>
        <p:spPr>
          <a:xfrm>
            <a:off x="10862452" y="381000"/>
            <a:ext cx="643748" cy="365125"/>
          </a:xfrm>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3110854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D30ACAB-1E72-4C77-BC66-7C363207CF54}" type="datetimeFigureOut">
              <a:rPr lang="id-ID" smtClean="0"/>
              <a:t>21/11/2018</a:t>
            </a:fld>
            <a:endParaRPr lang="id-ID"/>
          </a:p>
        </p:txBody>
      </p:sp>
      <p:sp>
        <p:nvSpPr>
          <p:cNvPr id="6" name="Footer Placeholder 5"/>
          <p:cNvSpPr>
            <a:spLocks noGrp="1"/>
          </p:cNvSpPr>
          <p:nvPr>
            <p:ph type="ftr" sz="quarter" idx="11"/>
          </p:nvPr>
        </p:nvSpPr>
        <p:spPr>
          <a:xfrm>
            <a:off x="685800" y="379941"/>
            <a:ext cx="6991492" cy="365125"/>
          </a:xfrm>
        </p:spPr>
        <p:txBody>
          <a:bodyPr/>
          <a:lstStyle/>
          <a:p>
            <a:endParaRPr lang="id-ID"/>
          </a:p>
        </p:txBody>
      </p:sp>
      <p:sp>
        <p:nvSpPr>
          <p:cNvPr id="7" name="Slide Number Placeholder 6"/>
          <p:cNvSpPr>
            <a:spLocks noGrp="1"/>
          </p:cNvSpPr>
          <p:nvPr>
            <p:ph type="sldNum" sz="quarter" idx="12"/>
          </p:nvPr>
        </p:nvSpPr>
        <p:spPr>
          <a:xfrm>
            <a:off x="10862452" y="381000"/>
            <a:ext cx="643748" cy="365125"/>
          </a:xfrm>
        </p:spPr>
        <p:txBody>
          <a:bodyPr/>
          <a:lstStyle/>
          <a:p>
            <a:fld id="{8A38E472-0BE0-4B37-A32E-C581BCCB1FCC}" type="slidenum">
              <a:rPr lang="id-ID" smtClean="0"/>
              <a:t>‹#›</a:t>
            </a:fld>
            <a:endParaRPr lang="id-ID"/>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689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D30ACAB-1E72-4C77-BC66-7C363207CF54}" type="datetimeFigureOut">
              <a:rPr lang="id-ID" smtClean="0"/>
              <a:t>21/11/2018</a:t>
            </a:fld>
            <a:endParaRPr lang="id-ID"/>
          </a:p>
        </p:txBody>
      </p:sp>
      <p:sp>
        <p:nvSpPr>
          <p:cNvPr id="6" name="Footer Placeholder 5"/>
          <p:cNvSpPr>
            <a:spLocks noGrp="1"/>
          </p:cNvSpPr>
          <p:nvPr>
            <p:ph type="ftr" sz="quarter" idx="11"/>
          </p:nvPr>
        </p:nvSpPr>
        <p:spPr>
          <a:xfrm>
            <a:off x="685800" y="378883"/>
            <a:ext cx="6991492" cy="365125"/>
          </a:xfrm>
        </p:spPr>
        <p:txBody>
          <a:bodyPr/>
          <a:lstStyle/>
          <a:p>
            <a:endParaRPr lang="id-ID"/>
          </a:p>
        </p:txBody>
      </p:sp>
      <p:sp>
        <p:nvSpPr>
          <p:cNvPr id="7" name="Slide Number Placeholder 6"/>
          <p:cNvSpPr>
            <a:spLocks noGrp="1"/>
          </p:cNvSpPr>
          <p:nvPr>
            <p:ph type="sldNum" sz="quarter" idx="12"/>
          </p:nvPr>
        </p:nvSpPr>
        <p:spPr>
          <a:xfrm>
            <a:off x="10862452" y="381000"/>
            <a:ext cx="643748" cy="365125"/>
          </a:xfrm>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2890678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D30ACAB-1E72-4C77-BC66-7C363207CF54}" type="datetimeFigureOut">
              <a:rPr lang="id-ID" smtClean="0"/>
              <a:t>21/11/2018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357661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D30ACAB-1E72-4C77-BC66-7C363207CF54}" type="datetimeFigureOut">
              <a:rPr lang="id-ID" smtClean="0"/>
              <a:t>21/11/2018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1895764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0ACAB-1E72-4C77-BC66-7C363207CF54}" type="datetimeFigureOut">
              <a:rPr lang="id-ID" smtClean="0"/>
              <a:t>21/11/2018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1584548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D30ACAB-1E72-4C77-BC66-7C363207CF54}" type="datetimeFigureOut">
              <a:rPr lang="id-ID" smtClean="0"/>
              <a:t>21/11/2018</a:t>
            </a:fld>
            <a:endParaRPr lang="id-ID"/>
          </a:p>
        </p:txBody>
      </p:sp>
      <p:sp>
        <p:nvSpPr>
          <p:cNvPr id="5" name="Footer Placeholder 4"/>
          <p:cNvSpPr>
            <a:spLocks noGrp="1"/>
          </p:cNvSpPr>
          <p:nvPr>
            <p:ph type="ftr" sz="quarter" idx="11"/>
          </p:nvPr>
        </p:nvSpPr>
        <p:spPr>
          <a:xfrm>
            <a:off x="685800" y="381000"/>
            <a:ext cx="6991492" cy="365125"/>
          </a:xfrm>
        </p:spPr>
        <p:txBody>
          <a:bodyPr/>
          <a:lstStyle/>
          <a:p>
            <a:endParaRPr lang="id-ID"/>
          </a:p>
        </p:txBody>
      </p:sp>
      <p:sp>
        <p:nvSpPr>
          <p:cNvPr id="6" name="Slide Number Placeholder 5"/>
          <p:cNvSpPr>
            <a:spLocks noGrp="1"/>
          </p:cNvSpPr>
          <p:nvPr>
            <p:ph type="sldNum" sz="quarter" idx="12"/>
          </p:nvPr>
        </p:nvSpPr>
        <p:spPr>
          <a:xfrm>
            <a:off x="10862452" y="381000"/>
            <a:ext cx="643748" cy="365125"/>
          </a:xfrm>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118240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0ACAB-1E72-4C77-BC66-7C363207CF54}" type="datetimeFigureOut">
              <a:rPr lang="id-ID" smtClean="0"/>
              <a:t>21/11/2018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50855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D30ACAB-1E72-4C77-BC66-7C363207CF54}" type="datetimeFigureOut">
              <a:rPr lang="id-ID" smtClean="0"/>
              <a:t>21/11/2018</a:t>
            </a:fld>
            <a:endParaRPr lang="id-ID"/>
          </a:p>
        </p:txBody>
      </p:sp>
      <p:sp>
        <p:nvSpPr>
          <p:cNvPr id="5" name="Footer Placeholder 4"/>
          <p:cNvSpPr>
            <a:spLocks noGrp="1"/>
          </p:cNvSpPr>
          <p:nvPr>
            <p:ph type="ftr" sz="quarter" idx="11"/>
          </p:nvPr>
        </p:nvSpPr>
        <p:spPr>
          <a:xfrm>
            <a:off x="685800" y="381001"/>
            <a:ext cx="6991492" cy="364065"/>
          </a:xfrm>
        </p:spPr>
        <p:txBody>
          <a:bodyPr/>
          <a:lstStyle/>
          <a:p>
            <a:endParaRPr lang="id-ID"/>
          </a:p>
        </p:txBody>
      </p:sp>
      <p:sp>
        <p:nvSpPr>
          <p:cNvPr id="6" name="Slide Number Placeholder 5"/>
          <p:cNvSpPr>
            <a:spLocks noGrp="1"/>
          </p:cNvSpPr>
          <p:nvPr>
            <p:ph type="sldNum" sz="quarter" idx="12"/>
          </p:nvPr>
        </p:nvSpPr>
        <p:spPr>
          <a:xfrm>
            <a:off x="10862452" y="381000"/>
            <a:ext cx="643748" cy="365125"/>
          </a:xfrm>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144333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30ACAB-1E72-4C77-BC66-7C363207CF54}" type="datetimeFigureOut">
              <a:rPr lang="id-ID" smtClean="0"/>
              <a:t>21/11/2018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211967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30ACAB-1E72-4C77-BC66-7C363207CF54}" type="datetimeFigureOut">
              <a:rPr lang="id-ID" smtClean="0"/>
              <a:t>21/11/2018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254796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0ACAB-1E72-4C77-BC66-7C363207CF54}" type="datetimeFigureOut">
              <a:rPr lang="id-ID" smtClean="0"/>
              <a:t>21/11/2018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123280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0ACAB-1E72-4C77-BC66-7C363207CF54}" type="datetimeFigureOut">
              <a:rPr lang="id-ID" smtClean="0"/>
              <a:t>21/11/2018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391939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0ACAB-1E72-4C77-BC66-7C363207CF54}" type="datetimeFigureOut">
              <a:rPr lang="id-ID" smtClean="0"/>
              <a:t>21/11/2018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255977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0ACAB-1E72-4C77-BC66-7C363207CF54}" type="datetimeFigureOut">
              <a:rPr lang="id-ID" smtClean="0"/>
              <a:t>21/11/2018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38E472-0BE0-4B37-A32E-C581BCCB1FCC}" type="slidenum">
              <a:rPr lang="id-ID" smtClean="0"/>
              <a:t>‹#›</a:t>
            </a:fld>
            <a:endParaRPr lang="id-ID"/>
          </a:p>
        </p:txBody>
      </p:sp>
    </p:spTree>
    <p:extLst>
      <p:ext uri="{BB962C8B-B14F-4D97-AF65-F5344CB8AC3E}">
        <p14:creationId xmlns:p14="http://schemas.microsoft.com/office/powerpoint/2010/main" val="399063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0ACAB-1E72-4C77-BC66-7C363207CF54}" type="datetimeFigureOut">
              <a:rPr lang="id-ID" smtClean="0"/>
              <a:t>21/11/2018</a:t>
            </a:fld>
            <a:endParaRPr lang="id-ID"/>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38E472-0BE0-4B37-A32E-C581BCCB1FCC}" type="slidenum">
              <a:rPr lang="id-ID" smtClean="0"/>
              <a:t>‹#›</a:t>
            </a:fld>
            <a:endParaRPr lang="id-ID"/>
          </a:p>
        </p:txBody>
      </p:sp>
    </p:spTree>
    <p:extLst>
      <p:ext uri="{BB962C8B-B14F-4D97-AF65-F5344CB8AC3E}">
        <p14:creationId xmlns:p14="http://schemas.microsoft.com/office/powerpoint/2010/main" val="328112166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solidFill>
          <a:ln>
            <a:solidFill>
              <a:schemeClr val="accent1"/>
            </a:solidFill>
          </a:ln>
        </p:spPr>
        <p:txBody>
          <a:bodyPr>
            <a:normAutofit/>
          </a:bodyPr>
          <a:lstStyle/>
          <a:p>
            <a:pPr algn="ctr"/>
            <a:r>
              <a:rPr lang="id-ID" sz="2800" cap="none" dirty="0" smtClean="0">
                <a:ln w="0"/>
                <a:effectLst>
                  <a:outerShdw blurRad="38100" dist="19050" dir="2700000" algn="tl" rotWithShape="0">
                    <a:schemeClr val="dk1">
                      <a:alpha val="40000"/>
                    </a:schemeClr>
                  </a:outerShdw>
                </a:effectLst>
              </a:rPr>
              <a:t>Bab</a:t>
            </a:r>
            <a:r>
              <a:rPr lang="id-ID" sz="2800" dirty="0" smtClean="0"/>
              <a:t> 3</a:t>
            </a:r>
            <a:br>
              <a:rPr lang="id-ID" sz="2800" dirty="0" smtClean="0"/>
            </a:br>
            <a:r>
              <a:rPr lang="id-ID" sz="2800" dirty="0"/>
              <a:t/>
            </a:r>
            <a:br>
              <a:rPr lang="id-ID" sz="2800" dirty="0"/>
            </a:br>
            <a:r>
              <a:rPr lang="id-ID" sz="2800" dirty="0" smtClean="0"/>
              <a:t>tata urutan peraturan perundang-undangan dalam sistem hukum nasinoal di indonesia </a:t>
            </a:r>
            <a:endParaRPr lang="id-ID" sz="2800" dirty="0"/>
          </a:p>
        </p:txBody>
      </p:sp>
      <p:sp>
        <p:nvSpPr>
          <p:cNvPr id="3" name="Subtitle 2"/>
          <p:cNvSpPr>
            <a:spLocks noGrp="1"/>
          </p:cNvSpPr>
          <p:nvPr>
            <p:ph type="subTitle" idx="1"/>
          </p:nvPr>
        </p:nvSpPr>
        <p:spPr>
          <a:xfrm flipV="1">
            <a:off x="1371600" y="3586482"/>
            <a:ext cx="9448800" cy="45719"/>
          </a:xfrm>
        </p:spPr>
        <p:txBody>
          <a:bodyPr>
            <a:normAutofit fontScale="25000" lnSpcReduction="20000"/>
          </a:bodyPr>
          <a:lstStyle/>
          <a:p>
            <a:endParaRPr lang="id-ID" dirty="0"/>
          </a:p>
        </p:txBody>
      </p:sp>
    </p:spTree>
    <p:extLst>
      <p:ext uri="{BB962C8B-B14F-4D97-AF65-F5344CB8AC3E}">
        <p14:creationId xmlns:p14="http://schemas.microsoft.com/office/powerpoint/2010/main" val="31231406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p:cNvSpPr/>
          <p:nvPr/>
        </p:nvSpPr>
        <p:spPr>
          <a:xfrm>
            <a:off x="2717441" y="875762"/>
            <a:ext cx="8611673" cy="88864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normAutofit/>
          </a:bodyPr>
          <a:lstStyle/>
          <a:p>
            <a:pPr algn="ctr"/>
            <a:r>
              <a:rPr lang="id-ID" sz="2000" dirty="0" smtClean="0"/>
              <a:t>a. Makna tata urutan peraturan-perundang-undangan di indonesia</a:t>
            </a:r>
            <a:endParaRPr lang="id-ID" sz="2000" dirty="0"/>
          </a:p>
        </p:txBody>
      </p:sp>
      <p:sp>
        <p:nvSpPr>
          <p:cNvPr id="4" name="Horizontal Scroll 3"/>
          <p:cNvSpPr/>
          <p:nvPr/>
        </p:nvSpPr>
        <p:spPr>
          <a:xfrm>
            <a:off x="685800" y="3041084"/>
            <a:ext cx="10643315" cy="23310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Content Placeholder 2"/>
          <p:cNvSpPr>
            <a:spLocks noGrp="1"/>
          </p:cNvSpPr>
          <p:nvPr>
            <p:ph idx="1"/>
          </p:nvPr>
        </p:nvSpPr>
        <p:spPr/>
        <p:txBody>
          <a:bodyPr/>
          <a:lstStyle/>
          <a:p>
            <a:endParaRPr lang="id-ID" b="1" dirty="0" smtClean="0"/>
          </a:p>
          <a:p>
            <a:endParaRPr lang="id-ID" b="1" dirty="0"/>
          </a:p>
          <a:p>
            <a:endParaRPr lang="id-ID" b="1" dirty="0" smtClean="0"/>
          </a:p>
          <a:p>
            <a:r>
              <a:rPr lang="id-ID" b="1" dirty="0" smtClean="0"/>
              <a:t>1. pengertian peraturan perundang-undangan nasional</a:t>
            </a:r>
          </a:p>
          <a:p>
            <a:pPr marL="457200" lvl="1" indent="0">
              <a:buNone/>
            </a:pPr>
            <a:r>
              <a:rPr lang="id-ID" dirty="0" smtClean="0"/>
              <a:t>Menurut UU no 12 thn 2011 memiliki pengertian peraturan tertulis yang memuat norma hukum yang mengikat secara umum dan dibentuk atau ditetapkan oleh lembaga negara atau pejabat yang berwenang melalui prosedur yang ditetapkan dalam peraturan perundang-undangan.</a:t>
            </a:r>
            <a:endParaRPr lang="id-ID" dirty="0"/>
          </a:p>
        </p:txBody>
      </p:sp>
    </p:spTree>
    <p:extLst>
      <p:ext uri="{BB962C8B-B14F-4D97-AF65-F5344CB8AC3E}">
        <p14:creationId xmlns:p14="http://schemas.microsoft.com/office/powerpoint/2010/main" val="269261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80">
                                          <p:stCondLst>
                                            <p:cond delay="0"/>
                                          </p:stCondLst>
                                        </p:cTn>
                                        <p:tgtEl>
                                          <p:spTgt spid="3">
                                            <p:txEl>
                                              <p:pRg st="3" end="3"/>
                                            </p:txEl>
                                          </p:spTgt>
                                        </p:tgtEl>
                                      </p:cBhvr>
                                    </p:animEffect>
                                    <p:anim calcmode="lin" valueType="num">
                                      <p:cBhvr>
                                        <p:cTn id="1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3" end="3"/>
                                            </p:txEl>
                                          </p:spTgt>
                                        </p:tgtEl>
                                      </p:cBhvr>
                                      <p:to x="100000" y="60000"/>
                                    </p:animScale>
                                    <p:animScale>
                                      <p:cBhvr>
                                        <p:cTn id="20" dur="166" decel="50000">
                                          <p:stCondLst>
                                            <p:cond delay="676"/>
                                          </p:stCondLst>
                                        </p:cTn>
                                        <p:tgtEl>
                                          <p:spTgt spid="3">
                                            <p:txEl>
                                              <p:pRg st="3" end="3"/>
                                            </p:txEl>
                                          </p:spTgt>
                                        </p:tgtEl>
                                      </p:cBhvr>
                                      <p:to x="100000" y="100000"/>
                                    </p:animScale>
                                    <p:animScale>
                                      <p:cBhvr>
                                        <p:cTn id="21" dur="26">
                                          <p:stCondLst>
                                            <p:cond delay="1312"/>
                                          </p:stCondLst>
                                        </p:cTn>
                                        <p:tgtEl>
                                          <p:spTgt spid="3">
                                            <p:txEl>
                                              <p:pRg st="3" end="3"/>
                                            </p:txEl>
                                          </p:spTgt>
                                        </p:tgtEl>
                                      </p:cBhvr>
                                      <p:to x="100000" y="80000"/>
                                    </p:animScale>
                                    <p:animScale>
                                      <p:cBhvr>
                                        <p:cTn id="22" dur="166" decel="50000">
                                          <p:stCondLst>
                                            <p:cond delay="1338"/>
                                          </p:stCondLst>
                                        </p:cTn>
                                        <p:tgtEl>
                                          <p:spTgt spid="3">
                                            <p:txEl>
                                              <p:pRg st="3" end="3"/>
                                            </p:txEl>
                                          </p:spTgt>
                                        </p:tgtEl>
                                      </p:cBhvr>
                                      <p:to x="100000" y="100000"/>
                                    </p:animScale>
                                    <p:animScale>
                                      <p:cBhvr>
                                        <p:cTn id="23" dur="26">
                                          <p:stCondLst>
                                            <p:cond delay="1642"/>
                                          </p:stCondLst>
                                        </p:cTn>
                                        <p:tgtEl>
                                          <p:spTgt spid="3">
                                            <p:txEl>
                                              <p:pRg st="3" end="3"/>
                                            </p:txEl>
                                          </p:spTgt>
                                        </p:tgtEl>
                                      </p:cBhvr>
                                      <p:to x="100000" y="90000"/>
                                    </p:animScale>
                                    <p:animScale>
                                      <p:cBhvr>
                                        <p:cTn id="24" dur="166" decel="50000">
                                          <p:stCondLst>
                                            <p:cond delay="1668"/>
                                          </p:stCondLst>
                                        </p:cTn>
                                        <p:tgtEl>
                                          <p:spTgt spid="3">
                                            <p:txEl>
                                              <p:pRg st="3" end="3"/>
                                            </p:txEl>
                                          </p:spTgt>
                                        </p:tgtEl>
                                      </p:cBhvr>
                                      <p:to x="100000" y="100000"/>
                                    </p:animScale>
                                    <p:animScale>
                                      <p:cBhvr>
                                        <p:cTn id="25" dur="26">
                                          <p:stCondLst>
                                            <p:cond delay="1808"/>
                                          </p:stCondLst>
                                        </p:cTn>
                                        <p:tgtEl>
                                          <p:spTgt spid="3">
                                            <p:txEl>
                                              <p:pRg st="3" end="3"/>
                                            </p:txEl>
                                          </p:spTgt>
                                        </p:tgtEl>
                                      </p:cBhvr>
                                      <p:to x="100000" y="95000"/>
                                    </p:animScale>
                                    <p:animScale>
                                      <p:cBhvr>
                                        <p:cTn id="26" dur="166" decel="50000">
                                          <p:stCondLst>
                                            <p:cond delay="1834"/>
                                          </p:stCondLst>
                                        </p:cTn>
                                        <p:tgtEl>
                                          <p:spTgt spid="3">
                                            <p:txEl>
                                              <p:pRg st="3" end="3"/>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80">
                                          <p:stCondLst>
                                            <p:cond delay="0"/>
                                          </p:stCondLst>
                                        </p:cTn>
                                        <p:tgtEl>
                                          <p:spTgt spid="3">
                                            <p:txEl>
                                              <p:pRg st="4" end="4"/>
                                            </p:txEl>
                                          </p:spTgt>
                                        </p:tgtEl>
                                      </p:cBhvr>
                                    </p:animEffect>
                                    <p:anim calcmode="lin" valueType="num">
                                      <p:cBhvr>
                                        <p:cTn id="3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4" end="4"/>
                                            </p:txEl>
                                          </p:spTgt>
                                        </p:tgtEl>
                                      </p:cBhvr>
                                      <p:to x="100000" y="60000"/>
                                    </p:animScale>
                                    <p:animScale>
                                      <p:cBhvr>
                                        <p:cTn id="36" dur="166" decel="50000">
                                          <p:stCondLst>
                                            <p:cond delay="676"/>
                                          </p:stCondLst>
                                        </p:cTn>
                                        <p:tgtEl>
                                          <p:spTgt spid="3">
                                            <p:txEl>
                                              <p:pRg st="4" end="4"/>
                                            </p:txEl>
                                          </p:spTgt>
                                        </p:tgtEl>
                                      </p:cBhvr>
                                      <p:to x="100000" y="100000"/>
                                    </p:animScale>
                                    <p:animScale>
                                      <p:cBhvr>
                                        <p:cTn id="37" dur="26">
                                          <p:stCondLst>
                                            <p:cond delay="1312"/>
                                          </p:stCondLst>
                                        </p:cTn>
                                        <p:tgtEl>
                                          <p:spTgt spid="3">
                                            <p:txEl>
                                              <p:pRg st="4" end="4"/>
                                            </p:txEl>
                                          </p:spTgt>
                                        </p:tgtEl>
                                      </p:cBhvr>
                                      <p:to x="100000" y="80000"/>
                                    </p:animScale>
                                    <p:animScale>
                                      <p:cBhvr>
                                        <p:cTn id="38" dur="166" decel="50000">
                                          <p:stCondLst>
                                            <p:cond delay="1338"/>
                                          </p:stCondLst>
                                        </p:cTn>
                                        <p:tgtEl>
                                          <p:spTgt spid="3">
                                            <p:txEl>
                                              <p:pRg st="4" end="4"/>
                                            </p:txEl>
                                          </p:spTgt>
                                        </p:tgtEl>
                                      </p:cBhvr>
                                      <p:to x="100000" y="100000"/>
                                    </p:animScale>
                                    <p:animScale>
                                      <p:cBhvr>
                                        <p:cTn id="39" dur="26">
                                          <p:stCondLst>
                                            <p:cond delay="1642"/>
                                          </p:stCondLst>
                                        </p:cTn>
                                        <p:tgtEl>
                                          <p:spTgt spid="3">
                                            <p:txEl>
                                              <p:pRg st="4" end="4"/>
                                            </p:txEl>
                                          </p:spTgt>
                                        </p:tgtEl>
                                      </p:cBhvr>
                                      <p:to x="100000" y="90000"/>
                                    </p:animScale>
                                    <p:animScale>
                                      <p:cBhvr>
                                        <p:cTn id="40" dur="166" decel="50000">
                                          <p:stCondLst>
                                            <p:cond delay="1668"/>
                                          </p:stCondLst>
                                        </p:cTn>
                                        <p:tgtEl>
                                          <p:spTgt spid="3">
                                            <p:txEl>
                                              <p:pRg st="4" end="4"/>
                                            </p:txEl>
                                          </p:spTgt>
                                        </p:tgtEl>
                                      </p:cBhvr>
                                      <p:to x="100000" y="100000"/>
                                    </p:animScale>
                                    <p:animScale>
                                      <p:cBhvr>
                                        <p:cTn id="41" dur="26">
                                          <p:stCondLst>
                                            <p:cond delay="1808"/>
                                          </p:stCondLst>
                                        </p:cTn>
                                        <p:tgtEl>
                                          <p:spTgt spid="3">
                                            <p:txEl>
                                              <p:pRg st="4" end="4"/>
                                            </p:txEl>
                                          </p:spTgt>
                                        </p:tgtEl>
                                      </p:cBhvr>
                                      <p:to x="100000" y="95000"/>
                                    </p:animScale>
                                    <p:animScale>
                                      <p:cBhvr>
                                        <p:cTn id="42" dur="166" decel="50000">
                                          <p:stCondLst>
                                            <p:cond delay="1834"/>
                                          </p:stCondLst>
                                        </p:cTn>
                                        <p:tgtEl>
                                          <p:spTgt spid="3">
                                            <p:txEl>
                                              <p:pRg st="4" end="4"/>
                                            </p:txEl>
                                          </p:spTgt>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6" presetClass="entr" presetSubtype="32"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circle(out)">
                                      <p:cBhvr>
                                        <p:cTn id="47" dur="20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45"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2000"/>
                                        <p:tgtEl>
                                          <p:spTgt spid="2"/>
                                        </p:tgtEl>
                                      </p:cBhvr>
                                    </p:animEffect>
                                    <p:anim calcmode="lin" valueType="num">
                                      <p:cBhvr>
                                        <p:cTn id="53" dur="2000" fill="hold"/>
                                        <p:tgtEl>
                                          <p:spTgt spid="2"/>
                                        </p:tgtEl>
                                        <p:attrNameLst>
                                          <p:attrName>ppt_w</p:attrName>
                                        </p:attrNameLst>
                                      </p:cBhvr>
                                      <p:tavLst>
                                        <p:tav tm="0" fmla="#ppt_w*sin(2.5*pi*$)">
                                          <p:val>
                                            <p:fltVal val="0"/>
                                          </p:val>
                                        </p:tav>
                                        <p:tav tm="100000">
                                          <p:val>
                                            <p:fltVal val="1"/>
                                          </p:val>
                                        </p:tav>
                                      </p:tavLst>
                                    </p:anim>
                                    <p:anim calcmode="lin" valueType="num">
                                      <p:cBhvr>
                                        <p:cTn id="54"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610138" y="4776784"/>
            <a:ext cx="45719" cy="45719"/>
          </a:xfrm>
        </p:spPr>
        <p:txBody>
          <a:bodyPr>
            <a:normAutofit fontScale="90000"/>
          </a:bodyPr>
          <a:lstStyle/>
          <a:p>
            <a:endParaRPr lang="id-ID" sz="2000" dirty="0"/>
          </a:p>
        </p:txBody>
      </p:sp>
      <p:sp>
        <p:nvSpPr>
          <p:cNvPr id="4" name="Cloud Callout 3"/>
          <p:cNvSpPr/>
          <p:nvPr/>
        </p:nvSpPr>
        <p:spPr>
          <a:xfrm>
            <a:off x="16099" y="2194560"/>
            <a:ext cx="11541722" cy="375547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Content Placeholder 2"/>
          <p:cNvSpPr>
            <a:spLocks noGrp="1"/>
          </p:cNvSpPr>
          <p:nvPr>
            <p:ph idx="1"/>
          </p:nvPr>
        </p:nvSpPr>
        <p:spPr>
          <a:xfrm>
            <a:off x="582769" y="2192749"/>
            <a:ext cx="10820400" cy="4024125"/>
          </a:xfrm>
        </p:spPr>
        <p:txBody>
          <a:bodyPr>
            <a:normAutofit/>
          </a:bodyPr>
          <a:lstStyle/>
          <a:p>
            <a:endParaRPr lang="id-ID" b="1" dirty="0" smtClean="0"/>
          </a:p>
          <a:p>
            <a:endParaRPr lang="id-ID" b="1" dirty="0"/>
          </a:p>
          <a:p>
            <a:endParaRPr lang="id-ID" b="1" dirty="0" smtClean="0"/>
          </a:p>
          <a:p>
            <a:r>
              <a:rPr lang="id-ID" b="1" dirty="0" smtClean="0"/>
              <a:t>2.Tata urutan peraturan perundang-undangan di Indonesia</a:t>
            </a:r>
          </a:p>
          <a:p>
            <a:pPr marL="0" indent="0">
              <a:buNone/>
            </a:pPr>
            <a:r>
              <a:rPr lang="id-ID" b="1" dirty="0" smtClean="0"/>
              <a:t>	tata urutan peratuan perundang-undangan mengandung makna bahwa peraturan perundang-undangan yang berlaku memilliki hierarki atau tingkatan.	</a:t>
            </a:r>
          </a:p>
          <a:p>
            <a:pPr marL="457200" lvl="1" indent="0">
              <a:buNone/>
            </a:pPr>
            <a:endParaRPr lang="id-ID" b="1" dirty="0"/>
          </a:p>
        </p:txBody>
      </p:sp>
    </p:spTree>
    <p:extLst>
      <p:ext uri="{BB962C8B-B14F-4D97-AF65-F5344CB8AC3E}">
        <p14:creationId xmlns:p14="http://schemas.microsoft.com/office/powerpoint/2010/main" val="252141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heel(1)">
                                      <p:cBhvr>
                                        <p:cTn id="13" dur="2000"/>
                                        <p:tgtEl>
                                          <p:spTgt spid="3">
                                            <p:txEl>
                                              <p:pRg st="3" end="3"/>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heel(1)">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Scroll 4"/>
          <p:cNvSpPr/>
          <p:nvPr/>
        </p:nvSpPr>
        <p:spPr>
          <a:xfrm>
            <a:off x="685800" y="3142445"/>
            <a:ext cx="4971245" cy="347085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flipH="1">
            <a:off x="12729691" y="1777286"/>
            <a:ext cx="45719" cy="77272"/>
          </a:xfrm>
        </p:spPr>
        <p:txBody>
          <a:bodyPr>
            <a:normAutofit fontScale="90000"/>
          </a:bodyPr>
          <a:lstStyle/>
          <a:p>
            <a:endParaRPr lang="id-ID" dirty="0"/>
          </a:p>
        </p:txBody>
      </p:sp>
      <p:sp>
        <p:nvSpPr>
          <p:cNvPr id="6" name="Flowchart: Alternate Process 5"/>
          <p:cNvSpPr/>
          <p:nvPr/>
        </p:nvSpPr>
        <p:spPr>
          <a:xfrm>
            <a:off x="685800" y="2057401"/>
            <a:ext cx="10820400" cy="108504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Content Placeholder 2"/>
          <p:cNvSpPr>
            <a:spLocks noGrp="1"/>
          </p:cNvSpPr>
          <p:nvPr>
            <p:ph idx="1"/>
          </p:nvPr>
        </p:nvSpPr>
        <p:spPr/>
        <p:txBody>
          <a:bodyPr/>
          <a:lstStyle/>
          <a:p>
            <a:r>
              <a:rPr lang="id-ID" dirty="0" smtClean="0"/>
              <a:t>Jenis hierarki peraturan perundang-undangan di indonesia sesuai pasal 7 UU no 12 thn 2011 tentang pembentukan peratuan perundang-undangan terdiri atas:</a:t>
            </a:r>
          </a:p>
          <a:p>
            <a:pPr marL="0" indent="0">
              <a:buNone/>
            </a:pPr>
            <a:endParaRPr lang="id-ID" dirty="0" smtClean="0"/>
          </a:p>
          <a:p>
            <a:pPr lvl="1">
              <a:buFont typeface="Wingdings" panose="05000000000000000000" pitchFamily="2" charset="2"/>
              <a:buChar char="Ø"/>
            </a:pPr>
            <a:r>
              <a:rPr lang="id-ID" dirty="0" smtClean="0"/>
              <a:t>	UUD 1945</a:t>
            </a:r>
          </a:p>
          <a:p>
            <a:pPr lvl="1">
              <a:buFont typeface="Wingdings" panose="05000000000000000000" pitchFamily="2" charset="2"/>
              <a:buChar char="Ø"/>
            </a:pPr>
            <a:r>
              <a:rPr lang="id-ID" dirty="0" smtClean="0"/>
              <a:t>    TAP MPR</a:t>
            </a:r>
          </a:p>
          <a:p>
            <a:pPr lvl="1">
              <a:buFont typeface="Wingdings" panose="05000000000000000000" pitchFamily="2" charset="2"/>
              <a:buChar char="Ø"/>
            </a:pPr>
            <a:r>
              <a:rPr lang="id-ID" dirty="0"/>
              <a:t> </a:t>
            </a:r>
            <a:r>
              <a:rPr lang="id-ID" dirty="0" smtClean="0"/>
              <a:t>   UU/PERPPU</a:t>
            </a:r>
          </a:p>
          <a:p>
            <a:pPr lvl="1">
              <a:buFont typeface="Wingdings" panose="05000000000000000000" pitchFamily="2" charset="2"/>
              <a:buChar char="Ø"/>
            </a:pPr>
            <a:r>
              <a:rPr lang="id-ID" dirty="0"/>
              <a:t> </a:t>
            </a:r>
            <a:r>
              <a:rPr lang="id-ID" dirty="0" smtClean="0"/>
              <a:t>   PERATURAN PEMERINTAH</a:t>
            </a:r>
          </a:p>
          <a:p>
            <a:pPr lvl="1">
              <a:buFont typeface="Wingdings" panose="05000000000000000000" pitchFamily="2" charset="2"/>
              <a:buChar char="Ø"/>
            </a:pPr>
            <a:r>
              <a:rPr lang="id-ID" dirty="0"/>
              <a:t> </a:t>
            </a:r>
            <a:r>
              <a:rPr lang="id-ID" dirty="0" smtClean="0"/>
              <a:t>   PERPRES</a:t>
            </a:r>
          </a:p>
          <a:p>
            <a:pPr lvl="1">
              <a:buFont typeface="Wingdings" panose="05000000000000000000" pitchFamily="2" charset="2"/>
              <a:buChar char="Ø"/>
            </a:pPr>
            <a:r>
              <a:rPr lang="id-ID" dirty="0"/>
              <a:t> </a:t>
            </a:r>
            <a:r>
              <a:rPr lang="id-ID" dirty="0" smtClean="0"/>
              <a:t>   PERDA PROVINSI</a:t>
            </a:r>
          </a:p>
          <a:p>
            <a:pPr lvl="1">
              <a:buFont typeface="Wingdings" panose="05000000000000000000" pitchFamily="2" charset="2"/>
              <a:buChar char="Ø"/>
            </a:pPr>
            <a:r>
              <a:rPr lang="id-ID" dirty="0"/>
              <a:t> </a:t>
            </a:r>
            <a:r>
              <a:rPr lang="id-ID" dirty="0" smtClean="0"/>
              <a:t>   PERDA KABUPATEN/KOTA</a:t>
            </a:r>
          </a:p>
          <a:p>
            <a:pPr lvl="1">
              <a:buFont typeface="Wingdings" panose="05000000000000000000" pitchFamily="2" charset="2"/>
              <a:buChar char="Ø"/>
            </a:pPr>
            <a:endParaRPr lang="id-ID" dirty="0"/>
          </a:p>
        </p:txBody>
      </p:sp>
      <p:sp>
        <p:nvSpPr>
          <p:cNvPr id="7" name="Left-Up Arrow 6"/>
          <p:cNvSpPr/>
          <p:nvPr/>
        </p:nvSpPr>
        <p:spPr>
          <a:xfrm>
            <a:off x="6748530" y="3683358"/>
            <a:ext cx="1429555" cy="1738648"/>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977787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b="1" dirty="0" smtClean="0"/>
              <a:t>CIRI-CIRI PERATUURAN PERUNDANG-UNDANGAN </a:t>
            </a:r>
          </a:p>
          <a:p>
            <a:pPr lvl="1">
              <a:buFont typeface="Wingdings" panose="05000000000000000000" pitchFamily="2" charset="2"/>
              <a:buChar char="Ø"/>
            </a:pPr>
            <a:r>
              <a:rPr lang="id-ID" b="1" dirty="0"/>
              <a:t> </a:t>
            </a:r>
            <a:r>
              <a:rPr lang="id-ID" b="1" dirty="0" smtClean="0"/>
              <a:t>   </a:t>
            </a:r>
            <a:r>
              <a:rPr lang="id-ID" dirty="0" smtClean="0"/>
              <a:t>peraturan perundang-undangan berupa keputusan tertulis.</a:t>
            </a:r>
          </a:p>
          <a:p>
            <a:pPr lvl="1">
              <a:buFont typeface="Wingdings" panose="05000000000000000000" pitchFamily="2" charset="2"/>
              <a:buChar char="Ø"/>
            </a:pPr>
            <a:r>
              <a:rPr lang="id-ID" b="1" dirty="0"/>
              <a:t> </a:t>
            </a:r>
            <a:r>
              <a:rPr lang="id-ID" b="1" dirty="0" smtClean="0"/>
              <a:t>   </a:t>
            </a:r>
            <a:r>
              <a:rPr lang="id-ID" dirty="0" smtClean="0"/>
              <a:t>peraturan perundang-undangan dibentuk,ditetapkan dan dikeluarkan oleh pejabat yang berwenang,baik di tingkat puusat maupun daerah.pejabat yang berwenang adalah pejabat yang ditetapkan berdasarkan ketentuan yang berlaku.</a:t>
            </a:r>
          </a:p>
          <a:p>
            <a:pPr lvl="1">
              <a:buFont typeface="Wingdings" panose="05000000000000000000" pitchFamily="2" charset="2"/>
              <a:buChar char="Ø"/>
            </a:pPr>
            <a:endParaRPr lang="id-ID" dirty="0"/>
          </a:p>
          <a:p>
            <a:pPr marL="457200" lvl="1" indent="0">
              <a:buNone/>
            </a:pPr>
            <a:endParaRPr lang="id-ID" dirty="0" smtClean="0"/>
          </a:p>
          <a:p>
            <a:pPr lvl="1">
              <a:buFont typeface="Wingdings" panose="05000000000000000000" pitchFamily="2" charset="2"/>
              <a:buChar char="Ø"/>
            </a:pPr>
            <a:r>
              <a:rPr lang="id-ID" b="1" dirty="0"/>
              <a:t> </a:t>
            </a:r>
            <a:r>
              <a:rPr lang="id-ID" b="1" dirty="0" smtClean="0"/>
              <a:t>   </a:t>
            </a:r>
            <a:r>
              <a:rPr lang="id-ID" dirty="0" smtClean="0"/>
              <a:t>peraturan perundang-undangan berisi aturan pla tingkah laku /peraturan perundang-undangan bersifat mengatur.</a:t>
            </a:r>
          </a:p>
          <a:p>
            <a:pPr lvl="1">
              <a:buFont typeface="Wingdings" panose="05000000000000000000" pitchFamily="2" charset="2"/>
              <a:buChar char="Ø"/>
            </a:pPr>
            <a:r>
              <a:rPr lang="id-ID" dirty="0"/>
              <a:t> </a:t>
            </a:r>
            <a:r>
              <a:rPr lang="id-ID" dirty="0" smtClean="0"/>
              <a:t>   peraturan perundang-undangan mengikat secara umum,artinya peraturan perundang-undangan tidak di tunjukan kepada individu.</a:t>
            </a:r>
            <a:endParaRPr lang="id-ID" dirty="0"/>
          </a:p>
        </p:txBody>
      </p:sp>
    </p:spTree>
    <p:extLst>
      <p:ext uri="{BB962C8B-B14F-4D97-AF65-F5344CB8AC3E}">
        <p14:creationId xmlns:p14="http://schemas.microsoft.com/office/powerpoint/2010/main" val="1939162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b="1" dirty="0" smtClean="0"/>
              <a:t>Asas-asas dalam dalam pembentukan peraturan perundang-undangan ditegaskan dalam pasal 5 dan penjelasan,yaitu sebagai berikut:</a:t>
            </a:r>
          </a:p>
          <a:p>
            <a:pPr lvl="1"/>
            <a:r>
              <a:rPr lang="id-ID" b="1" dirty="0" smtClean="0"/>
              <a:t>Kejelasan tujuan </a:t>
            </a:r>
            <a:r>
              <a:rPr lang="id-ID" dirty="0" smtClean="0"/>
              <a:t>adalah bahwa setiap pembentukan peraturan perundang-undangan harus mempunyai tujuan yang jelas yang hendak di capai.</a:t>
            </a:r>
          </a:p>
          <a:p>
            <a:pPr lvl="1"/>
            <a:endParaRPr lang="id-ID" dirty="0"/>
          </a:p>
          <a:p>
            <a:pPr lvl="1"/>
            <a:endParaRPr lang="id-ID" dirty="0" smtClean="0"/>
          </a:p>
          <a:p>
            <a:pPr marL="457200" lvl="1" indent="0">
              <a:buNone/>
            </a:pPr>
            <a:endParaRPr lang="id-ID" dirty="0" smtClean="0"/>
          </a:p>
          <a:p>
            <a:pPr lvl="1"/>
            <a:r>
              <a:rPr lang="id-ID" b="1" dirty="0" smtClean="0"/>
              <a:t>Kelembagaan atau organ pembentuk yang tepat </a:t>
            </a:r>
            <a:r>
              <a:rPr lang="id-ID" dirty="0" smtClean="0"/>
              <a:t>adalah setiap jenis peraturan perndang—undangan harus dibuat oleh lembaga negara atau pejabat pembentuk peraturan perundang-undangan yang berwenang.</a:t>
            </a:r>
          </a:p>
          <a:p>
            <a:pPr lvl="1"/>
            <a:endParaRPr lang="id-ID" b="1" dirty="0"/>
          </a:p>
        </p:txBody>
      </p:sp>
    </p:spTree>
    <p:extLst>
      <p:ext uri="{BB962C8B-B14F-4D97-AF65-F5344CB8AC3E}">
        <p14:creationId xmlns:p14="http://schemas.microsoft.com/office/powerpoint/2010/main" val="242007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b="1" dirty="0" smtClean="0"/>
              <a:t>Kesesuaian antara jenis,,hierarki dan materi muatan </a:t>
            </a:r>
            <a:r>
              <a:rPr lang="id-ID" dirty="0" smtClean="0"/>
              <a:t>adalah bahwa dalam pebentukan peraturan perundang-undangan,pembuat harus benar-benar memperhatikan materi muatan yang tepat sesuai dengan jenis dan hierarki peraturan perudang-undangan.</a:t>
            </a:r>
          </a:p>
          <a:p>
            <a:endParaRPr lang="id-ID" b="1" dirty="0"/>
          </a:p>
          <a:p>
            <a:endParaRPr lang="id-ID" b="1" dirty="0" smtClean="0"/>
          </a:p>
          <a:p>
            <a:r>
              <a:rPr lang="id-ID" b="1" dirty="0" smtClean="0"/>
              <a:t>Dapat dilaksanakan </a:t>
            </a:r>
            <a:r>
              <a:rPr lang="id-ID" dirty="0" smtClean="0"/>
              <a:t>adalah bahwa setiap pembentukan peraturan perundang-undangan harus memperhitungkan efetivitas peraturan perundang-undangan tersebut di dalam masyarakat,baik secara fisiologi,sosiolgi,maupun yuridis.</a:t>
            </a:r>
            <a:endParaRPr lang="id-ID" b="1" dirty="0"/>
          </a:p>
        </p:txBody>
      </p:sp>
    </p:spTree>
    <p:extLst>
      <p:ext uri="{BB962C8B-B14F-4D97-AF65-F5344CB8AC3E}">
        <p14:creationId xmlns:p14="http://schemas.microsoft.com/office/powerpoint/2010/main" val="1444144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71</TotalTime>
  <Words>251</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vt:lpstr>
      <vt:lpstr>Vapor Trail</vt:lpstr>
      <vt:lpstr>Bab 3  tata urutan peraturan perundang-undangan dalam sistem hukum nasinoal di indonesia </vt:lpstr>
      <vt:lpstr>a. Makna tata urutan peraturan-perundang-undangan di indonesia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3  tata urutan peraturan perundang-undangan dalam sistem hukum nasinoal di indonesia</dc:title>
  <dc:creator>Windows User</dc:creator>
  <cp:lastModifiedBy>Windows User</cp:lastModifiedBy>
  <cp:revision>8</cp:revision>
  <dcterms:created xsi:type="dcterms:W3CDTF">2018-11-21T14:01:02Z</dcterms:created>
  <dcterms:modified xsi:type="dcterms:W3CDTF">2018-11-21T15:12:44Z</dcterms:modified>
</cp:coreProperties>
</file>