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September 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September 1,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HTmL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Nagyon</a:t>
            </a:r>
            <a:r>
              <a:rPr lang="en-US" dirty="0" smtClean="0"/>
              <a:t>) </a:t>
            </a:r>
            <a:r>
              <a:rPr lang="en-US" dirty="0" err="1" smtClean="0"/>
              <a:t>rövid</a:t>
            </a:r>
            <a:r>
              <a:rPr lang="en-US" dirty="0" smtClean="0"/>
              <a:t> </a:t>
            </a:r>
            <a:r>
              <a:rPr lang="en-US" dirty="0" err="1" smtClean="0"/>
              <a:t>áttekintés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836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Adatbázisrendszerek</a:t>
            </a:r>
            <a:r>
              <a:rPr lang="en-US" dirty="0" smtClean="0"/>
              <a:t> </a:t>
            </a:r>
            <a:r>
              <a:rPr lang="en-US" dirty="0" err="1" smtClean="0"/>
              <a:t>működési</a:t>
            </a:r>
            <a:r>
              <a:rPr lang="en-US" dirty="0" smtClean="0"/>
              <a:t> </a:t>
            </a:r>
            <a:r>
              <a:rPr lang="en-US" dirty="0" err="1" smtClean="0"/>
              <a:t>sémája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33120"/>
            <a:ext cx="1216151" cy="1216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626" y="2633120"/>
            <a:ext cx="1216151" cy="1216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618" y="2633120"/>
            <a:ext cx="1216151" cy="1216151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1901951" y="2948751"/>
            <a:ext cx="1950986" cy="5363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Felh</a:t>
            </a:r>
            <a:r>
              <a:rPr lang="en-US" dirty="0" smtClean="0"/>
              <a:t>. </a:t>
            </a:r>
            <a:r>
              <a:rPr lang="en-US" dirty="0" err="1" smtClean="0"/>
              <a:t>interakció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5315357" y="2948752"/>
            <a:ext cx="1950986" cy="5363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Connector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5800" y="4327986"/>
            <a:ext cx="7892906" cy="769441"/>
            <a:chOff x="685800" y="4327986"/>
            <a:chExt cx="7892906" cy="769441"/>
          </a:xfrm>
        </p:grpSpPr>
        <p:sp>
          <p:nvSpPr>
            <p:cNvPr id="14" name="TextBox 13"/>
            <p:cNvSpPr txBox="1"/>
            <p:nvPr/>
          </p:nvSpPr>
          <p:spPr>
            <a:xfrm>
              <a:off x="7703797" y="4521699"/>
              <a:ext cx="874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MySQL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3940" y="4327986"/>
              <a:ext cx="3962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FF0000"/>
                  </a:solidFill>
                </a:rPr>
                <a:t>?</a:t>
              </a:r>
              <a:endParaRPr lang="en-US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" y="4521699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</a:t>
              </a:r>
              <a:r>
                <a:rPr lang="en-US" dirty="0" err="1" smtClean="0"/>
                <a:t>gyakorlaton</a:t>
              </a:r>
              <a:r>
                <a:rPr lang="en-US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8622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Internet </a:t>
            </a:r>
            <a:r>
              <a:rPr lang="en-US" dirty="0" err="1" smtClean="0"/>
              <a:t>legfontosabb</a:t>
            </a:r>
            <a:r>
              <a:rPr lang="en-US" dirty="0" smtClean="0"/>
              <a:t> </a:t>
            </a:r>
            <a:r>
              <a:rPr lang="en-US" dirty="0" err="1" smtClean="0"/>
              <a:t>szolgáltatása</a:t>
            </a:r>
            <a:r>
              <a:rPr lang="en-US" dirty="0" smtClean="0"/>
              <a:t> a WWW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weboldalak</a:t>
            </a:r>
            <a:r>
              <a:rPr lang="en-US" dirty="0" smtClean="0"/>
              <a:t> </a:t>
            </a:r>
            <a:r>
              <a:rPr lang="en-US" dirty="0" err="1" smtClean="0"/>
              <a:t>megjelenését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szerkezetét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speciális</a:t>
            </a:r>
            <a:r>
              <a:rPr lang="en-US" dirty="0" smtClean="0"/>
              <a:t> </a:t>
            </a:r>
            <a:r>
              <a:rPr lang="en-US" dirty="0" err="1" smtClean="0"/>
              <a:t>jelölőnyelv</a:t>
            </a:r>
            <a:r>
              <a:rPr lang="en-US" dirty="0" smtClean="0"/>
              <a:t>, a HTML </a:t>
            </a:r>
            <a:r>
              <a:rPr lang="en-US" dirty="0" err="1" smtClean="0"/>
              <a:t>határozza</a:t>
            </a:r>
            <a:r>
              <a:rPr lang="en-US" dirty="0" smtClean="0"/>
              <a:t> meg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fenti</a:t>
            </a:r>
            <a:r>
              <a:rPr lang="en-US" dirty="0" smtClean="0"/>
              <a:t> </a:t>
            </a:r>
            <a:r>
              <a:rPr lang="en-US" dirty="0" err="1" smtClean="0"/>
              <a:t>információkat</a:t>
            </a:r>
            <a:r>
              <a:rPr lang="en-US" dirty="0" smtClean="0"/>
              <a:t> a </a:t>
            </a:r>
            <a:r>
              <a:rPr lang="en-US" dirty="0" err="1" smtClean="0"/>
              <a:t>szövegbe</a:t>
            </a:r>
            <a:r>
              <a:rPr lang="en-US" dirty="0" smtClean="0"/>
              <a:t> </a:t>
            </a:r>
            <a:r>
              <a:rPr lang="en-US" dirty="0" err="1" smtClean="0"/>
              <a:t>ágyazott</a:t>
            </a:r>
            <a:r>
              <a:rPr lang="en-US" dirty="0"/>
              <a:t> </a:t>
            </a:r>
            <a:r>
              <a:rPr lang="en-US" dirty="0" smtClean="0"/>
              <a:t>HTML tag-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segítségével</a:t>
            </a:r>
            <a:r>
              <a:rPr lang="en-US" dirty="0" smtClean="0"/>
              <a:t> </a:t>
            </a:r>
            <a:r>
              <a:rPr lang="en-US" dirty="0" err="1" smtClean="0"/>
              <a:t>adjuk</a:t>
            </a:r>
            <a:r>
              <a:rPr lang="en-US" dirty="0" smtClean="0"/>
              <a:t> meg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fájlok</a:t>
            </a:r>
            <a:r>
              <a:rPr lang="en-US" dirty="0" smtClean="0"/>
              <a:t> </a:t>
            </a:r>
            <a:r>
              <a:rPr lang="en-US" dirty="0" err="1" smtClean="0"/>
              <a:t>kiterjesztése</a:t>
            </a:r>
            <a:r>
              <a:rPr lang="en-US" dirty="0" smtClean="0"/>
              <a:t> .html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8591" y="3486845"/>
            <a:ext cx="3734551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&lt;!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komment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--&gt;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&lt;html&gt;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&lt;body&gt;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A </a:t>
            </a:r>
            <a:r>
              <a:rPr lang="en-US" dirty="0" err="1" smtClean="0">
                <a:latin typeface="Courier New"/>
                <a:cs typeface="Courier New"/>
              </a:rPr>
              <a:t>dokumentum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törzse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&lt;/body&gt;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&lt;/html&gt;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31805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Alapvető</a:t>
            </a:r>
            <a:r>
              <a:rPr lang="en-US" dirty="0" smtClean="0"/>
              <a:t> HTML </a:t>
            </a:r>
            <a:r>
              <a:rPr lang="en-US" dirty="0" err="1" smtClean="0"/>
              <a:t>formázási</a:t>
            </a:r>
            <a:r>
              <a:rPr lang="en-US" dirty="0" smtClean="0"/>
              <a:t> </a:t>
            </a:r>
            <a:r>
              <a:rPr lang="en-US" dirty="0" err="1" smtClean="0"/>
              <a:t>lehetőségek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 err="1" smtClean="0"/>
              <a:t>szöveg</a:t>
            </a:r>
            <a:r>
              <a:rPr lang="en-US" sz="1800" dirty="0" smtClean="0"/>
              <a:t> </a:t>
            </a:r>
            <a:r>
              <a:rPr lang="en-US" sz="1800" dirty="0" err="1" smtClean="0"/>
              <a:t>formázása</a:t>
            </a:r>
            <a:r>
              <a:rPr lang="en-US" sz="1800" dirty="0" smtClean="0"/>
              <a:t>: </a:t>
            </a:r>
            <a:r>
              <a:rPr lang="en-US" sz="1800" dirty="0" smtClean="0">
                <a:latin typeface="Courier New"/>
                <a:cs typeface="Courier New"/>
              </a:rPr>
              <a:t>&lt;b&gt; .. &lt;/b&gt;, &lt;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&gt; .. &lt;/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szöveg</a:t>
            </a:r>
            <a:r>
              <a:rPr lang="en-US" sz="1800" dirty="0" smtClean="0"/>
              <a:t> </a:t>
            </a:r>
            <a:r>
              <a:rPr lang="en-US" sz="1800" dirty="0" err="1" smtClean="0"/>
              <a:t>tagolása</a:t>
            </a:r>
            <a:r>
              <a:rPr lang="en-US" sz="1800" dirty="0" smtClean="0"/>
              <a:t>: 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latin typeface="Courier New"/>
                <a:cs typeface="Courier New"/>
              </a:rPr>
              <a:t>br</a:t>
            </a:r>
            <a:r>
              <a:rPr lang="en-US" sz="1800" dirty="0" smtClean="0">
                <a:latin typeface="Courier New"/>
                <a:cs typeface="Courier New"/>
              </a:rPr>
              <a:t>&gt;, &lt;p&gt; .. &lt;/p&gt;</a:t>
            </a:r>
          </a:p>
          <a:p>
            <a:r>
              <a:rPr lang="en-US" sz="1800" dirty="0" err="1" smtClean="0"/>
              <a:t>Táblázatok</a:t>
            </a:r>
            <a:endParaRPr lang="en-US" sz="1800" dirty="0" smtClean="0"/>
          </a:p>
          <a:p>
            <a:r>
              <a:rPr lang="en-US" sz="1800" dirty="0" err="1" smtClean="0"/>
              <a:t>Képek</a:t>
            </a:r>
            <a:endParaRPr lang="en-US" sz="1800" dirty="0" smtClean="0"/>
          </a:p>
          <a:p>
            <a:r>
              <a:rPr lang="en-US" sz="1800" dirty="0" err="1" smtClean="0"/>
              <a:t>Speciális</a:t>
            </a:r>
            <a:r>
              <a:rPr lang="en-US" sz="1800" dirty="0" smtClean="0"/>
              <a:t> </a:t>
            </a:r>
            <a:r>
              <a:rPr lang="en-US" sz="1800" dirty="0" err="1" smtClean="0"/>
              <a:t>karakterek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62339" y="3431818"/>
            <a:ext cx="253954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&lt;table&gt;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tr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&lt;!-- </a:t>
            </a:r>
            <a:r>
              <a:rPr lang="en-US" dirty="0" err="1" smtClean="0">
                <a:latin typeface="Courier New"/>
                <a:cs typeface="Courier New"/>
              </a:rPr>
              <a:t>egy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sor</a:t>
            </a:r>
            <a:r>
              <a:rPr lang="en-US" dirty="0" smtClean="0">
                <a:latin typeface="Courier New"/>
                <a:cs typeface="Courier New"/>
              </a:rPr>
              <a:t> --&gt;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&lt;td&gt; </a:t>
            </a:r>
            <a:r>
              <a:rPr lang="en-US" dirty="0" err="1" smtClean="0">
                <a:latin typeface="Courier New"/>
                <a:cs typeface="Courier New"/>
              </a:rPr>
              <a:t>Cella</a:t>
            </a:r>
            <a:r>
              <a:rPr lang="en-US" dirty="0" smtClean="0">
                <a:latin typeface="Courier New"/>
                <a:cs typeface="Courier New"/>
              </a:rPr>
              <a:t> 1&lt;/td&gt;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&lt;td&gt; </a:t>
            </a:r>
            <a:r>
              <a:rPr lang="en-US" dirty="0" err="1" smtClean="0">
                <a:latin typeface="Courier New"/>
                <a:cs typeface="Courier New"/>
              </a:rPr>
              <a:t>Cella</a:t>
            </a:r>
            <a:r>
              <a:rPr lang="en-US" dirty="0" smtClean="0">
                <a:latin typeface="Courier New"/>
                <a:cs typeface="Courier New"/>
              </a:rPr>
              <a:t> 2&lt;/td&gt;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&lt;/</a:t>
            </a:r>
            <a:r>
              <a:rPr lang="en-US" dirty="0" err="1" smtClean="0">
                <a:latin typeface="Courier New"/>
                <a:cs typeface="Courier New"/>
              </a:rPr>
              <a:t>tr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&lt;/table&gt;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0876" y="3431818"/>
            <a:ext cx="40473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Szöveg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előtte</a:t>
            </a:r>
            <a:r>
              <a:rPr lang="en-US" dirty="0" smtClean="0">
                <a:latin typeface="Courier New"/>
                <a:cs typeface="Courier New"/>
              </a:rPr>
              <a:t> &lt;</a:t>
            </a:r>
            <a:r>
              <a:rPr lang="en-US" dirty="0" err="1" smtClean="0">
                <a:latin typeface="Courier New"/>
                <a:cs typeface="Courier New"/>
              </a:rPr>
              <a:t>br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elérési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út</a:t>
            </a:r>
            <a:r>
              <a:rPr lang="en-US" dirty="0" smtClean="0">
                <a:latin typeface="Courier New"/>
                <a:cs typeface="Courier New"/>
              </a:rPr>
              <a:t>”&gt; &lt;</a:t>
            </a:r>
            <a:r>
              <a:rPr lang="en-US" dirty="0" err="1" smtClean="0">
                <a:latin typeface="Courier New"/>
                <a:cs typeface="Courier New"/>
              </a:rPr>
              <a:t>br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Szöveg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utána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0876" y="4539813"/>
            <a:ext cx="40473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Több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szóköz&amp;nbsp</a:t>
            </a:r>
            <a:r>
              <a:rPr lang="en-US" dirty="0" smtClean="0">
                <a:latin typeface="Courier New"/>
                <a:cs typeface="Courier New"/>
              </a:rPr>
              <a:t>;&amp;</a:t>
            </a:r>
            <a:r>
              <a:rPr lang="en-US" dirty="0" err="1" smtClean="0">
                <a:latin typeface="Courier New"/>
                <a:cs typeface="Courier New"/>
              </a:rPr>
              <a:t>nbsp;is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kitehető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21603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Statikus</a:t>
            </a:r>
            <a:r>
              <a:rPr lang="en-US" dirty="0" smtClean="0"/>
              <a:t> vs. </a:t>
            </a:r>
            <a:r>
              <a:rPr lang="en-US" dirty="0" err="1" smtClean="0"/>
              <a:t>dinamikus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Eddig</a:t>
            </a:r>
            <a:r>
              <a:rPr lang="en-US" dirty="0" smtClean="0"/>
              <a:t> </a:t>
            </a:r>
            <a:r>
              <a:rPr lang="en-US" dirty="0" err="1" smtClean="0"/>
              <a:t>arra</a:t>
            </a:r>
            <a:r>
              <a:rPr lang="en-US" dirty="0" smtClean="0"/>
              <a:t> </a:t>
            </a:r>
            <a:r>
              <a:rPr lang="en-US" dirty="0" err="1" smtClean="0"/>
              <a:t>láttunk</a:t>
            </a:r>
            <a:r>
              <a:rPr lang="en-US" dirty="0" smtClean="0"/>
              <a:t> </a:t>
            </a:r>
            <a:r>
              <a:rPr lang="en-US" dirty="0" err="1" smtClean="0"/>
              <a:t>példát</a:t>
            </a:r>
            <a:r>
              <a:rPr lang="en-US" dirty="0" smtClean="0"/>
              <a:t>, </a:t>
            </a:r>
            <a:r>
              <a:rPr lang="en-US" dirty="0" err="1" smtClean="0"/>
              <a:t>hogyan</a:t>
            </a:r>
            <a:r>
              <a:rPr lang="en-US" dirty="0" smtClean="0"/>
              <a:t> </a:t>
            </a:r>
            <a:r>
              <a:rPr lang="en-US" dirty="0" err="1" smtClean="0"/>
              <a:t>készítsünk</a:t>
            </a:r>
            <a:r>
              <a:rPr lang="en-US" dirty="0" smtClean="0"/>
              <a:t> HTML </a:t>
            </a:r>
            <a:r>
              <a:rPr lang="en-US" dirty="0" err="1" smtClean="0"/>
              <a:t>jelölésekkel</a:t>
            </a:r>
            <a:r>
              <a:rPr lang="en-US" dirty="0" smtClean="0"/>
              <a:t> </a:t>
            </a:r>
            <a:r>
              <a:rPr lang="en-US" dirty="0" err="1" smtClean="0"/>
              <a:t>formázott</a:t>
            </a:r>
            <a:r>
              <a:rPr lang="en-US" dirty="0"/>
              <a:t> </a:t>
            </a:r>
            <a:r>
              <a:rPr lang="en-US" dirty="0" err="1" smtClean="0"/>
              <a:t>weblapokat</a:t>
            </a:r>
            <a:endParaRPr lang="en-US" dirty="0" smtClean="0"/>
          </a:p>
          <a:p>
            <a:r>
              <a:rPr lang="en-US" dirty="0" err="1" smtClean="0"/>
              <a:t>Ezek</a:t>
            </a:r>
            <a:r>
              <a:rPr lang="en-US" dirty="0"/>
              <a:t> </a:t>
            </a:r>
            <a:r>
              <a:rPr lang="en-US" dirty="0" err="1" smtClean="0"/>
              <a:t>publikálhatók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Interneten</a:t>
            </a:r>
            <a:r>
              <a:rPr lang="en-US" dirty="0" smtClean="0"/>
              <a:t> (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szerveren</a:t>
            </a:r>
            <a:r>
              <a:rPr lang="en-US" dirty="0" smtClean="0"/>
              <a:t>),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érdeklődők</a:t>
            </a:r>
            <a:r>
              <a:rPr lang="en-US" dirty="0" smtClean="0"/>
              <a:t> </a:t>
            </a:r>
            <a:r>
              <a:rPr lang="en-US" dirty="0" err="1" smtClean="0"/>
              <a:t>elolvashatják</a:t>
            </a:r>
            <a:r>
              <a:rPr lang="en-US" dirty="0" smtClean="0"/>
              <a:t> </a:t>
            </a:r>
            <a:r>
              <a:rPr lang="en-US" dirty="0" err="1" smtClean="0"/>
              <a:t>őket</a:t>
            </a:r>
            <a:endParaRPr lang="en-US" dirty="0" smtClean="0"/>
          </a:p>
          <a:p>
            <a:r>
              <a:rPr lang="en-US" dirty="0" err="1" smtClean="0"/>
              <a:t>Egy</a:t>
            </a:r>
            <a:r>
              <a:rPr lang="en-US" dirty="0" smtClean="0"/>
              <a:t> (web)</a:t>
            </a:r>
            <a:r>
              <a:rPr lang="en-US" dirty="0" err="1" smtClean="0"/>
              <a:t>alkalmazásnál</a:t>
            </a:r>
            <a:r>
              <a:rPr lang="en-US" dirty="0" smtClean="0"/>
              <a:t> </a:t>
            </a:r>
            <a:r>
              <a:rPr lang="en-US" dirty="0" err="1" smtClean="0"/>
              <a:t>szükséges</a:t>
            </a:r>
            <a:r>
              <a:rPr lang="en-US" dirty="0" smtClean="0"/>
              <a:t> a </a:t>
            </a:r>
            <a:r>
              <a:rPr lang="en-US" dirty="0" err="1" smtClean="0"/>
              <a:t>felhasználói</a:t>
            </a:r>
            <a:r>
              <a:rPr lang="en-US" dirty="0" smtClean="0"/>
              <a:t> </a:t>
            </a:r>
            <a:r>
              <a:rPr lang="en-US" dirty="0" err="1" smtClean="0"/>
              <a:t>interakciók</a:t>
            </a:r>
            <a:r>
              <a:rPr lang="en-US" dirty="0" smtClean="0"/>
              <a:t> </a:t>
            </a:r>
            <a:r>
              <a:rPr lang="en-US" dirty="0" err="1" smtClean="0"/>
              <a:t>kezelése</a:t>
            </a:r>
            <a:r>
              <a:rPr lang="en-US" dirty="0" smtClean="0"/>
              <a:t>, a </a:t>
            </a:r>
            <a:r>
              <a:rPr lang="en-US" dirty="0" err="1" smtClean="0"/>
              <a:t>tartalom</a:t>
            </a:r>
            <a:r>
              <a:rPr lang="en-US" dirty="0" smtClean="0"/>
              <a:t> </a:t>
            </a:r>
            <a:r>
              <a:rPr lang="en-US" dirty="0" err="1" smtClean="0"/>
              <a:t>dinamikus</a:t>
            </a:r>
            <a:r>
              <a:rPr lang="en-US" dirty="0" smtClean="0"/>
              <a:t> </a:t>
            </a:r>
            <a:r>
              <a:rPr lang="en-US" dirty="0" err="1" smtClean="0"/>
              <a:t>előállítása</a:t>
            </a:r>
            <a:r>
              <a:rPr lang="en-US" dirty="0" smtClean="0"/>
              <a:t> (</a:t>
            </a:r>
            <a:r>
              <a:rPr lang="en-US" dirty="0" err="1" smtClean="0"/>
              <a:t>például</a:t>
            </a:r>
            <a:r>
              <a:rPr lang="en-US" dirty="0" smtClean="0"/>
              <a:t>: </a:t>
            </a:r>
            <a:r>
              <a:rPr lang="en-US" dirty="0" err="1" smtClean="0"/>
              <a:t>vásárló</a:t>
            </a:r>
            <a:r>
              <a:rPr lang="en-US" dirty="0" smtClean="0"/>
              <a:t> online </a:t>
            </a:r>
            <a:r>
              <a:rPr lang="en-US" dirty="0" err="1" smtClean="0"/>
              <a:t>kosarában</a:t>
            </a:r>
            <a:r>
              <a:rPr lang="en-US" dirty="0" smtClean="0"/>
              <a:t> </a:t>
            </a:r>
            <a:r>
              <a:rPr lang="en-US" dirty="0" err="1" smtClean="0"/>
              <a:t>lévő</a:t>
            </a:r>
            <a:r>
              <a:rPr lang="en-US" dirty="0" smtClean="0"/>
              <a:t> </a:t>
            </a:r>
            <a:r>
              <a:rPr lang="en-US" dirty="0" err="1" smtClean="0"/>
              <a:t>termékek</a:t>
            </a:r>
            <a:r>
              <a:rPr lang="en-US" dirty="0" smtClean="0"/>
              <a:t> </a:t>
            </a:r>
            <a:r>
              <a:rPr lang="en-US" dirty="0" err="1" smtClean="0"/>
              <a:t>listája</a:t>
            </a:r>
            <a:r>
              <a:rPr lang="en-US" dirty="0" smtClean="0"/>
              <a:t> </a:t>
            </a:r>
            <a:r>
              <a:rPr lang="en-US" dirty="0" err="1" smtClean="0"/>
              <a:t>változik</a:t>
            </a:r>
            <a:r>
              <a:rPr lang="en-US" dirty="0" smtClean="0"/>
              <a:t> a </a:t>
            </a:r>
            <a:r>
              <a:rPr lang="en-US" dirty="0" err="1" smtClean="0"/>
              <a:t>vásárlás</a:t>
            </a:r>
            <a:r>
              <a:rPr lang="en-US" dirty="0" smtClean="0"/>
              <a:t> </a:t>
            </a:r>
            <a:r>
              <a:rPr lang="en-US" dirty="0" err="1" smtClean="0"/>
              <a:t>folyamán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Ehhez</a:t>
            </a:r>
            <a:r>
              <a:rPr lang="en-US" dirty="0" smtClean="0"/>
              <a:t> </a:t>
            </a:r>
            <a:r>
              <a:rPr lang="en-US" dirty="0" err="1" smtClean="0"/>
              <a:t>önmagában</a:t>
            </a:r>
            <a:r>
              <a:rPr lang="en-US" dirty="0" smtClean="0"/>
              <a:t> a HTML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elég</a:t>
            </a:r>
            <a:endParaRPr lang="en-US" dirty="0" smtClean="0"/>
          </a:p>
          <a:p>
            <a:r>
              <a:rPr lang="en-US" dirty="0" smtClean="0"/>
              <a:t>Request-response (</a:t>
            </a:r>
            <a:r>
              <a:rPr lang="en-US" dirty="0" err="1" smtClean="0"/>
              <a:t>kérés-válasz</a:t>
            </a:r>
            <a:r>
              <a:rPr lang="en-US" dirty="0" smtClean="0"/>
              <a:t>) </a:t>
            </a:r>
            <a:r>
              <a:rPr lang="en-US" dirty="0" err="1" smtClean="0"/>
              <a:t>modell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503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971924"/>
          </a:xfrm>
        </p:spPr>
        <p:txBody>
          <a:bodyPr>
            <a:normAutofit/>
          </a:bodyPr>
          <a:lstStyle/>
          <a:p>
            <a:r>
              <a:rPr lang="en-US" dirty="0" err="1" smtClean="0"/>
              <a:t>Objektumorientált</a:t>
            </a:r>
            <a:r>
              <a:rPr lang="en-US" dirty="0" smtClean="0"/>
              <a:t> (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inkább</a:t>
            </a:r>
            <a:r>
              <a:rPr lang="en-US" dirty="0" smtClean="0"/>
              <a:t> </a:t>
            </a:r>
            <a:r>
              <a:rPr lang="en-US" dirty="0" err="1" smtClean="0"/>
              <a:t>többparadigmájú</a:t>
            </a:r>
            <a:r>
              <a:rPr lang="en-US" dirty="0" smtClean="0"/>
              <a:t>) </a:t>
            </a:r>
            <a:r>
              <a:rPr lang="en-US" dirty="0" err="1" smtClean="0"/>
              <a:t>programozási</a:t>
            </a:r>
            <a:r>
              <a:rPr lang="en-US" dirty="0" smtClean="0"/>
              <a:t> </a:t>
            </a:r>
            <a:r>
              <a:rPr lang="en-US" dirty="0" err="1" smtClean="0"/>
              <a:t>nyelv</a:t>
            </a:r>
            <a:endParaRPr lang="en-US" dirty="0" smtClean="0"/>
          </a:p>
          <a:p>
            <a:r>
              <a:rPr lang="en-US" dirty="0" err="1" smtClean="0"/>
              <a:t>Lényegi</a:t>
            </a:r>
            <a:r>
              <a:rPr lang="en-US" dirty="0" smtClean="0"/>
              <a:t> </a:t>
            </a:r>
            <a:r>
              <a:rPr lang="en-US" dirty="0" err="1" smtClean="0"/>
              <a:t>működése</a:t>
            </a:r>
            <a:r>
              <a:rPr lang="en-US" dirty="0" smtClean="0"/>
              <a:t>: a </a:t>
            </a:r>
            <a:r>
              <a:rPr lang="en-US" dirty="0" err="1" smtClean="0"/>
              <a:t>kliens</a:t>
            </a:r>
            <a:r>
              <a:rPr lang="en-US" dirty="0" smtClean="0"/>
              <a:t> </a:t>
            </a:r>
            <a:r>
              <a:rPr lang="en-US" dirty="0" err="1" smtClean="0"/>
              <a:t>oldalról</a:t>
            </a:r>
            <a:r>
              <a:rPr lang="en-US" dirty="0" smtClean="0"/>
              <a:t> </a:t>
            </a:r>
            <a:r>
              <a:rPr lang="en-US" dirty="0" err="1" smtClean="0"/>
              <a:t>bejövő</a:t>
            </a:r>
            <a:r>
              <a:rPr lang="en-US" dirty="0" smtClean="0"/>
              <a:t> </a:t>
            </a:r>
            <a:r>
              <a:rPr lang="en-US" dirty="0" err="1" smtClean="0"/>
              <a:t>adatokat</a:t>
            </a:r>
            <a:r>
              <a:rPr lang="en-US" dirty="0" smtClean="0"/>
              <a:t> </a:t>
            </a:r>
            <a:r>
              <a:rPr lang="en-US" dirty="0" err="1" smtClean="0"/>
              <a:t>fogad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azok</a:t>
            </a:r>
            <a:r>
              <a:rPr lang="en-US" dirty="0" smtClean="0"/>
              <a:t> </a:t>
            </a:r>
            <a:r>
              <a:rPr lang="en-US" dirty="0" err="1" smtClean="0"/>
              <a:t>ismeretében</a:t>
            </a:r>
            <a:r>
              <a:rPr lang="en-US" dirty="0" smtClean="0"/>
              <a:t> a </a:t>
            </a:r>
            <a:r>
              <a:rPr lang="en-US" dirty="0" err="1" smtClean="0"/>
              <a:t>szerver</a:t>
            </a:r>
            <a:r>
              <a:rPr lang="en-US" dirty="0" smtClean="0"/>
              <a:t> </a:t>
            </a:r>
            <a:r>
              <a:rPr lang="en-US" dirty="0" err="1" smtClean="0"/>
              <a:t>végrehajtja</a:t>
            </a:r>
            <a:r>
              <a:rPr lang="en-US" dirty="0" smtClean="0"/>
              <a:t> a </a:t>
            </a:r>
            <a:r>
              <a:rPr lang="en-US" dirty="0" err="1" smtClean="0"/>
              <a:t>programunkat</a:t>
            </a:r>
            <a:r>
              <a:rPr lang="en-US" dirty="0" smtClean="0"/>
              <a:t>, “</a:t>
            </a:r>
            <a:r>
              <a:rPr lang="en-US" dirty="0" err="1" smtClean="0"/>
              <a:t>legyárt</a:t>
            </a:r>
            <a:r>
              <a:rPr lang="en-US" dirty="0" smtClean="0"/>
              <a:t>”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weblapot</a:t>
            </a:r>
            <a:r>
              <a:rPr lang="en-US" dirty="0" smtClean="0"/>
              <a:t>, </a:t>
            </a:r>
            <a:r>
              <a:rPr lang="en-US" dirty="0" err="1" smtClean="0"/>
              <a:t>ami</a:t>
            </a:r>
            <a:r>
              <a:rPr lang="en-US" dirty="0" smtClean="0"/>
              <a:t> a </a:t>
            </a:r>
            <a:r>
              <a:rPr lang="en-US" dirty="0" err="1" smtClean="0"/>
              <a:t>felhasználónak</a:t>
            </a:r>
            <a:r>
              <a:rPr lang="en-US" dirty="0" smtClean="0"/>
              <a:t> </a:t>
            </a:r>
            <a:r>
              <a:rPr lang="en-US" dirty="0" err="1" smtClean="0"/>
              <a:t>megjelenik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kiterjesztéssel</a:t>
            </a:r>
            <a:r>
              <a:rPr lang="en-US" dirty="0" smtClean="0"/>
              <a:t> </a:t>
            </a:r>
            <a:r>
              <a:rPr lang="en-US" dirty="0" err="1" smtClean="0"/>
              <a:t>mentsük</a:t>
            </a:r>
            <a:r>
              <a:rPr lang="en-US" dirty="0" smtClean="0"/>
              <a:t> el a </a:t>
            </a:r>
            <a:r>
              <a:rPr lang="en-US" dirty="0" err="1" smtClean="0"/>
              <a:t>programjainkat</a:t>
            </a:r>
            <a:endParaRPr lang="en-US" dirty="0" smtClean="0"/>
          </a:p>
          <a:p>
            <a:r>
              <a:rPr lang="en-US" dirty="0" err="1" smtClean="0"/>
              <a:t>ezen</a:t>
            </a:r>
            <a:r>
              <a:rPr lang="en-US" dirty="0" smtClean="0"/>
              <a:t> </a:t>
            </a:r>
            <a:r>
              <a:rPr lang="en-US" dirty="0" err="1" smtClean="0"/>
              <a:t>fájlokban</a:t>
            </a:r>
            <a:r>
              <a:rPr lang="en-US" dirty="0" smtClean="0"/>
              <a:t> </a:t>
            </a:r>
            <a:r>
              <a:rPr lang="en-US" dirty="0" err="1" smtClean="0"/>
              <a:t>tetszőleges</a:t>
            </a:r>
            <a:r>
              <a:rPr lang="en-US" dirty="0" smtClean="0"/>
              <a:t> </a:t>
            </a:r>
            <a:r>
              <a:rPr lang="en-US" dirty="0" err="1" smtClean="0"/>
              <a:t>mennyiségű</a:t>
            </a:r>
            <a:r>
              <a:rPr lang="en-US" dirty="0" smtClean="0"/>
              <a:t> HTML </a:t>
            </a:r>
            <a:r>
              <a:rPr lang="en-US" dirty="0" err="1" smtClean="0"/>
              <a:t>kódot</a:t>
            </a:r>
            <a:r>
              <a:rPr lang="en-US" dirty="0" smtClean="0"/>
              <a:t> </a:t>
            </a:r>
            <a:r>
              <a:rPr lang="en-US" dirty="0" err="1" smtClean="0"/>
              <a:t>helyezhetünk</a:t>
            </a:r>
            <a:r>
              <a:rPr lang="en-US" dirty="0" smtClean="0"/>
              <a:t> el, </a:t>
            </a:r>
            <a:r>
              <a:rPr lang="en-US" dirty="0" err="1" smtClean="0"/>
              <a:t>valamint</a:t>
            </a:r>
            <a:r>
              <a:rPr lang="en-US" dirty="0" smtClean="0"/>
              <a:t> </a:t>
            </a:r>
            <a:r>
              <a:rPr lang="en-US" dirty="0" err="1" smtClean="0"/>
              <a:t>speciális</a:t>
            </a:r>
            <a:r>
              <a:rPr lang="en-US" dirty="0" smtClean="0"/>
              <a:t> </a:t>
            </a:r>
            <a:r>
              <a:rPr lang="en-US" dirty="0" err="1" smtClean="0"/>
              <a:t>határolók</a:t>
            </a:r>
            <a:r>
              <a:rPr lang="en-US" dirty="0" smtClean="0"/>
              <a:t> (&lt;?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 ?&gt;) </a:t>
            </a:r>
            <a:r>
              <a:rPr lang="en-US" dirty="0" err="1" smtClean="0"/>
              <a:t>közt</a:t>
            </a:r>
            <a:r>
              <a:rPr lang="en-US" dirty="0" smtClean="0"/>
              <a:t> a </a:t>
            </a:r>
            <a:r>
              <a:rPr lang="en-US" dirty="0" err="1" smtClean="0"/>
              <a:t>programot</a:t>
            </a:r>
            <a:r>
              <a:rPr lang="en-US" dirty="0" smtClean="0"/>
              <a:t> (</a:t>
            </a:r>
            <a:r>
              <a:rPr lang="en-US" dirty="0" err="1" smtClean="0"/>
              <a:t>sőt</a:t>
            </a:r>
            <a:r>
              <a:rPr lang="en-US" dirty="0" smtClean="0"/>
              <a:t> </a:t>
            </a:r>
            <a:r>
              <a:rPr lang="en-US" dirty="0" err="1" smtClean="0"/>
              <a:t>ezek</a:t>
            </a:r>
            <a:r>
              <a:rPr lang="en-US" dirty="0" smtClean="0"/>
              <a:t> </a:t>
            </a:r>
            <a:r>
              <a:rPr lang="en-US" dirty="0" err="1" smtClean="0"/>
              <a:t>többször</a:t>
            </a:r>
            <a:r>
              <a:rPr lang="en-US" dirty="0" smtClean="0"/>
              <a:t> </a:t>
            </a:r>
            <a:r>
              <a:rPr lang="en-US" dirty="0" err="1" smtClean="0"/>
              <a:t>váltakozhatnak</a:t>
            </a:r>
            <a:r>
              <a:rPr lang="en-US" dirty="0" smtClean="0"/>
              <a:t>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8750" y="4079875"/>
            <a:ext cx="4667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s-ES_tradnl" dirty="0">
                <a:latin typeface="Courier New"/>
                <a:cs typeface="Courier New"/>
              </a:rPr>
              <a:t>&lt;!DOCTYPE </a:t>
            </a:r>
            <a:r>
              <a:rPr lang="es-ES_tradnl" dirty="0" err="1">
                <a:latin typeface="Courier New"/>
                <a:cs typeface="Courier New"/>
              </a:rPr>
              <a:t>html</a:t>
            </a:r>
            <a:r>
              <a:rPr lang="es-ES_tradnl" dirty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r>
              <a:rPr lang="es-ES_tradnl" dirty="0">
                <a:latin typeface="Courier New"/>
                <a:cs typeface="Courier New"/>
              </a:rPr>
              <a:t>&lt;meta </a:t>
            </a:r>
            <a:r>
              <a:rPr lang="es-ES_tradnl" dirty="0" err="1">
                <a:latin typeface="Courier New"/>
                <a:cs typeface="Courier New"/>
              </a:rPr>
              <a:t>charset</a:t>
            </a:r>
            <a:r>
              <a:rPr lang="es-ES_tradnl" dirty="0">
                <a:latin typeface="Courier New"/>
                <a:cs typeface="Courier New"/>
              </a:rPr>
              <a:t>=utf-8&gt;</a:t>
            </a:r>
          </a:p>
          <a:p>
            <a:pPr marL="68580" indent="0">
              <a:buNone/>
            </a:pPr>
            <a:r>
              <a:rPr lang="es-ES_tradnl" dirty="0">
                <a:latin typeface="Courier New"/>
                <a:cs typeface="Courier New"/>
              </a:rPr>
              <a:t>&lt;</a:t>
            </a:r>
            <a:r>
              <a:rPr lang="es-ES_tradnl" dirty="0" err="1">
                <a:latin typeface="Courier New"/>
                <a:cs typeface="Courier New"/>
              </a:rPr>
              <a:t>title</a:t>
            </a:r>
            <a:r>
              <a:rPr lang="es-ES_tradnl" dirty="0">
                <a:latin typeface="Courier New"/>
                <a:cs typeface="Courier New"/>
              </a:rPr>
              <a:t>&gt;PHP Test&lt;/</a:t>
            </a:r>
            <a:r>
              <a:rPr lang="es-ES_tradnl" dirty="0" err="1">
                <a:latin typeface="Courier New"/>
                <a:cs typeface="Courier New"/>
              </a:rPr>
              <a:t>title</a:t>
            </a:r>
            <a:r>
              <a:rPr lang="es-ES_tradnl" dirty="0">
                <a:latin typeface="Courier New"/>
                <a:cs typeface="Courier New"/>
              </a:rPr>
              <a:t>&gt;</a:t>
            </a:r>
          </a:p>
          <a:p>
            <a:pPr marL="68580" indent="0">
              <a:buNone/>
            </a:pPr>
            <a:r>
              <a:rPr lang="es-ES_tradnl" b="1" i="1" dirty="0">
                <a:latin typeface="Courier New"/>
                <a:cs typeface="Courier New"/>
              </a:rPr>
              <a:t>&lt;?</a:t>
            </a:r>
            <a:r>
              <a:rPr lang="es-ES_tradnl" b="1" i="1" dirty="0" err="1">
                <a:latin typeface="Courier New"/>
                <a:cs typeface="Courier New"/>
              </a:rPr>
              <a:t>php</a:t>
            </a:r>
            <a:endParaRPr lang="es-ES_tradnl" b="1" i="1" dirty="0"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s-ES_tradnl" b="1" i="1" dirty="0">
                <a:latin typeface="Courier New"/>
                <a:cs typeface="Courier New"/>
              </a:rPr>
              <a:t>  echo '</a:t>
            </a:r>
            <a:r>
              <a:rPr lang="es-ES_tradnl" b="1" i="1" dirty="0" err="1">
                <a:latin typeface="Courier New"/>
                <a:cs typeface="Courier New"/>
              </a:rPr>
              <a:t>Hello</a:t>
            </a:r>
            <a:r>
              <a:rPr lang="es-ES_tradnl" b="1" i="1" dirty="0">
                <a:latin typeface="Courier New"/>
                <a:cs typeface="Courier New"/>
              </a:rPr>
              <a:t> </a:t>
            </a:r>
            <a:r>
              <a:rPr lang="es-ES_tradnl" b="1" i="1" dirty="0" err="1">
                <a:latin typeface="Courier New"/>
                <a:cs typeface="Courier New"/>
              </a:rPr>
              <a:t>World</a:t>
            </a:r>
            <a:r>
              <a:rPr lang="es-ES_tradnl" b="1" i="1" dirty="0">
                <a:latin typeface="Courier New"/>
                <a:cs typeface="Courier New"/>
              </a:rPr>
              <a:t>';</a:t>
            </a:r>
          </a:p>
          <a:p>
            <a:pPr marL="68580" indent="0">
              <a:buNone/>
            </a:pPr>
            <a:r>
              <a:rPr lang="es-ES_tradnl" b="1" i="1" dirty="0">
                <a:latin typeface="Courier New"/>
                <a:cs typeface="Courier New"/>
              </a:rPr>
              <a:t>?&gt;</a:t>
            </a:r>
            <a:endParaRPr lang="en-US" b="1" i="1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69875" y="4524375"/>
            <a:ext cx="3937000" cy="841375"/>
            <a:chOff x="269875" y="4524375"/>
            <a:chExt cx="3937000" cy="841375"/>
          </a:xfrm>
        </p:grpSpPr>
        <p:sp>
          <p:nvSpPr>
            <p:cNvPr id="5" name="TextBox 4"/>
            <p:cNvSpPr txBox="1"/>
            <p:nvPr/>
          </p:nvSpPr>
          <p:spPr>
            <a:xfrm>
              <a:off x="269875" y="4524375"/>
              <a:ext cx="3288080" cy="646331"/>
            </a:xfrm>
            <a:prstGeom prst="rect">
              <a:avLst/>
            </a:prstGeom>
            <a:noFill/>
            <a:ln>
              <a:solidFill>
                <a:srgbClr val="86CE2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86CE24"/>
                  </a:solidFill>
                </a:rPr>
                <a:t>ez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itt</a:t>
              </a:r>
              <a:r>
                <a:rPr lang="en-US" dirty="0" smtClean="0">
                  <a:solidFill>
                    <a:srgbClr val="86CE24"/>
                  </a:solidFill>
                </a:rPr>
                <a:t> a PHP-</a:t>
              </a:r>
              <a:r>
                <a:rPr lang="en-US" dirty="0" err="1" smtClean="0">
                  <a:solidFill>
                    <a:srgbClr val="86CE24"/>
                  </a:solidFill>
                </a:rPr>
                <a:t>kód</a:t>
              </a:r>
              <a:r>
                <a:rPr lang="en-US" dirty="0" smtClean="0">
                  <a:solidFill>
                    <a:srgbClr val="86CE24"/>
                  </a:solidFill>
                </a:rPr>
                <a:t>, </a:t>
              </a:r>
            </a:p>
            <a:p>
              <a:r>
                <a:rPr lang="en-US" dirty="0" err="1" smtClean="0">
                  <a:solidFill>
                    <a:srgbClr val="86CE24"/>
                  </a:solidFill>
                </a:rPr>
                <a:t>az</a:t>
              </a:r>
              <a:r>
                <a:rPr lang="en-US" dirty="0" smtClean="0">
                  <a:solidFill>
                    <a:srgbClr val="86CE24"/>
                  </a:solidFill>
                </a:rPr>
                <a:t> echo </a:t>
              </a:r>
              <a:r>
                <a:rPr lang="en-US" dirty="0" err="1" smtClean="0">
                  <a:solidFill>
                    <a:srgbClr val="86CE24"/>
                  </a:solidFill>
                </a:rPr>
                <a:t>parancs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kiír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egy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szöveget</a:t>
              </a:r>
              <a:endParaRPr lang="en-US" dirty="0">
                <a:solidFill>
                  <a:srgbClr val="86CE24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3557955" y="4847541"/>
              <a:ext cx="648920" cy="5182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9962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/ </a:t>
            </a:r>
            <a:r>
              <a:rPr lang="en-US" dirty="0" err="1" smtClean="0"/>
              <a:t>Adatszerkezetek</a:t>
            </a:r>
            <a:r>
              <a:rPr lang="en-US" dirty="0" smtClean="0"/>
              <a:t>, </a:t>
            </a:r>
            <a:r>
              <a:rPr lang="en-US" dirty="0" err="1" smtClean="0"/>
              <a:t>vezérlés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35075"/>
            <a:ext cx="8458200" cy="41465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változók</a:t>
            </a:r>
            <a:r>
              <a:rPr lang="en-US" dirty="0" smtClean="0"/>
              <a:t> </a:t>
            </a:r>
            <a:r>
              <a:rPr lang="en-US" dirty="0" err="1" smtClean="0"/>
              <a:t>típusaival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nagyon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törődnünk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1800" dirty="0" smtClean="0">
                <a:latin typeface="Courier New"/>
                <a:cs typeface="Courier New"/>
              </a:rPr>
              <a:t>$</a:t>
            </a:r>
            <a:r>
              <a:rPr lang="en-US" sz="1800" dirty="0" err="1" smtClean="0">
                <a:latin typeface="Courier New"/>
                <a:cs typeface="Courier New"/>
              </a:rPr>
              <a:t>valtozo</a:t>
            </a:r>
            <a:r>
              <a:rPr lang="en-US" sz="1800" dirty="0" smtClean="0">
                <a:latin typeface="Courier New"/>
                <a:cs typeface="Courier New"/>
              </a:rPr>
              <a:t> = ‘</a:t>
            </a:r>
            <a:r>
              <a:rPr lang="en-US" sz="1800" dirty="0" err="1" smtClean="0">
                <a:latin typeface="Courier New"/>
                <a:cs typeface="Courier New"/>
              </a:rPr>
              <a:t>Egy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szoveg</a:t>
            </a:r>
            <a:r>
              <a:rPr lang="en-US" sz="1800" dirty="0" smtClean="0">
                <a:latin typeface="Courier New"/>
                <a:cs typeface="Courier New"/>
              </a:rPr>
              <a:t>’;</a:t>
            </a:r>
          </a:p>
          <a:p>
            <a:pPr marL="6858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$</a:t>
            </a:r>
            <a:r>
              <a:rPr lang="en-US" sz="1800" dirty="0" err="1" smtClean="0">
                <a:latin typeface="Courier New"/>
                <a:cs typeface="Courier New"/>
              </a:rPr>
              <a:t>masik</a:t>
            </a:r>
            <a:r>
              <a:rPr lang="en-US" sz="1800" dirty="0" smtClean="0">
                <a:latin typeface="Courier New"/>
                <a:cs typeface="Courier New"/>
              </a:rPr>
              <a:t> = 421;</a:t>
            </a:r>
          </a:p>
          <a:p>
            <a:pPr marL="6858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$tomb = array(‘Suzuki’, ‘Fiat’, ‘Volvo’);</a:t>
            </a:r>
          </a:p>
          <a:p>
            <a:pPr marL="6858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$</a:t>
            </a:r>
            <a:r>
              <a:rPr lang="en-US" sz="1800" dirty="0" err="1" smtClean="0">
                <a:latin typeface="Courier New"/>
                <a:cs typeface="Courier New"/>
              </a:rPr>
              <a:t>atomb</a:t>
            </a:r>
            <a:r>
              <a:rPr lang="en-US" sz="1800" dirty="0" smtClean="0">
                <a:latin typeface="Courier New"/>
                <a:cs typeface="Courier New"/>
              </a:rPr>
              <a:t> = array(‘zero’ =&gt; ‘</a:t>
            </a:r>
            <a:r>
              <a:rPr lang="en-US" sz="1800" dirty="0" err="1" smtClean="0">
                <a:latin typeface="Courier New"/>
                <a:cs typeface="Courier New"/>
              </a:rPr>
              <a:t>nulla</a:t>
            </a:r>
            <a:r>
              <a:rPr lang="en-US" sz="1800" dirty="0" smtClean="0">
                <a:latin typeface="Courier New"/>
                <a:cs typeface="Courier New"/>
              </a:rPr>
              <a:t>’, ‘one’ =&gt; ‘</a:t>
            </a:r>
            <a:r>
              <a:rPr lang="en-US" sz="1800" dirty="0" err="1" smtClean="0">
                <a:latin typeface="Courier New"/>
                <a:cs typeface="Courier New"/>
              </a:rPr>
              <a:t>egy</a:t>
            </a:r>
            <a:r>
              <a:rPr lang="en-US" sz="1800" dirty="0" smtClean="0">
                <a:latin typeface="Courier New"/>
                <a:cs typeface="Courier New"/>
              </a:rPr>
              <a:t>’,</a:t>
            </a:r>
          </a:p>
          <a:p>
            <a:pPr marL="6858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          ‘two’ =&gt; ‘</a:t>
            </a:r>
            <a:r>
              <a:rPr lang="en-US" sz="1800" dirty="0" err="1" smtClean="0">
                <a:latin typeface="Courier New"/>
                <a:cs typeface="Courier New"/>
              </a:rPr>
              <a:t>kettő</a:t>
            </a:r>
            <a:r>
              <a:rPr lang="en-US" sz="1800" dirty="0" smtClean="0">
                <a:latin typeface="Courier New"/>
                <a:cs typeface="Courier New"/>
              </a:rPr>
              <a:t>’);</a:t>
            </a:r>
          </a:p>
          <a:p>
            <a:pPr marL="68580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echo ‘Two is called ’ . $</a:t>
            </a:r>
            <a:r>
              <a:rPr lang="en-US" sz="1800" dirty="0" err="1" smtClean="0">
                <a:latin typeface="Courier New"/>
                <a:cs typeface="Courier New"/>
              </a:rPr>
              <a:t>atomb</a:t>
            </a:r>
            <a:r>
              <a:rPr lang="en-US" sz="1800" dirty="0" smtClean="0">
                <a:latin typeface="Courier New"/>
                <a:cs typeface="Courier New"/>
              </a:rPr>
              <a:t>[‘two’] . ‘ in Hungarian’; </a:t>
            </a:r>
          </a:p>
          <a:p>
            <a:r>
              <a:rPr lang="en-US" sz="1800" dirty="0" err="1" smtClean="0">
                <a:cs typeface="Courier New"/>
              </a:rPr>
              <a:t>Feltételes</a:t>
            </a:r>
            <a:r>
              <a:rPr lang="en-US" sz="1800" dirty="0" smtClean="0">
                <a:cs typeface="Courier New"/>
              </a:rPr>
              <a:t> </a:t>
            </a:r>
            <a:r>
              <a:rPr lang="en-US" sz="1800" dirty="0" err="1" smtClean="0">
                <a:cs typeface="Courier New"/>
              </a:rPr>
              <a:t>vezérlési</a:t>
            </a:r>
            <a:r>
              <a:rPr lang="en-US" sz="1800" dirty="0" smtClean="0">
                <a:cs typeface="Courier New"/>
              </a:rPr>
              <a:t> </a:t>
            </a:r>
            <a:r>
              <a:rPr lang="en-US" sz="1800" dirty="0" err="1" smtClean="0">
                <a:cs typeface="Courier New"/>
              </a:rPr>
              <a:t>szerkezet</a:t>
            </a:r>
            <a:r>
              <a:rPr lang="en-US" sz="1800" dirty="0" smtClean="0">
                <a:cs typeface="Courier New"/>
              </a:rPr>
              <a:t>:</a:t>
            </a:r>
          </a:p>
          <a:p>
            <a:pPr marL="68580" indent="0">
              <a:buNone/>
            </a:pPr>
            <a:r>
              <a:rPr lang="en-US" sz="1800" dirty="0" smtClean="0">
                <a:cs typeface="Courier New"/>
              </a:rPr>
              <a:t>   </a:t>
            </a:r>
            <a:r>
              <a:rPr lang="en-US" sz="1800" dirty="0" smtClean="0">
                <a:latin typeface="Courier New"/>
                <a:cs typeface="Courier New"/>
              </a:rPr>
              <a:t> if (feltétel1) { … } [</a:t>
            </a:r>
            <a:r>
              <a:rPr lang="en-US" sz="1800" dirty="0" err="1" smtClean="0">
                <a:latin typeface="Courier New"/>
                <a:cs typeface="Courier New"/>
              </a:rPr>
              <a:t>elseif</a:t>
            </a:r>
            <a:r>
              <a:rPr lang="en-US" sz="1800" dirty="0" smtClean="0">
                <a:latin typeface="Courier New"/>
                <a:cs typeface="Courier New"/>
              </a:rPr>
              <a:t> (feltétel2) {…}</a:t>
            </a:r>
          </a:p>
          <a:p>
            <a:pPr marL="6858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else { …}]</a:t>
            </a:r>
          </a:p>
          <a:p>
            <a:r>
              <a:rPr lang="en-US" sz="1800" dirty="0" err="1" smtClean="0">
                <a:cs typeface="Courier New"/>
              </a:rPr>
              <a:t>Diszkrét</a:t>
            </a:r>
            <a:r>
              <a:rPr lang="en-US" sz="1800" dirty="0" smtClean="0">
                <a:cs typeface="Courier New"/>
              </a:rPr>
              <a:t> </a:t>
            </a:r>
            <a:r>
              <a:rPr lang="en-US" sz="1800" dirty="0" err="1" smtClean="0">
                <a:cs typeface="Courier New"/>
              </a:rPr>
              <a:t>ismétlés</a:t>
            </a:r>
            <a:r>
              <a:rPr lang="en-US" sz="1800" dirty="0" smtClean="0">
                <a:cs typeface="Courier New"/>
              </a:rPr>
              <a:t> (“</a:t>
            </a:r>
            <a:r>
              <a:rPr lang="en-US" sz="1800" dirty="0" err="1" smtClean="0">
                <a:cs typeface="Courier New"/>
              </a:rPr>
              <a:t>minden</a:t>
            </a:r>
            <a:r>
              <a:rPr lang="en-US" sz="1800" dirty="0" smtClean="0">
                <a:cs typeface="Courier New"/>
              </a:rPr>
              <a:t> </a:t>
            </a:r>
            <a:r>
              <a:rPr lang="en-US" sz="1800" dirty="0" err="1" smtClean="0">
                <a:cs typeface="Courier New"/>
              </a:rPr>
              <a:t>elemre</a:t>
            </a:r>
            <a:r>
              <a:rPr lang="en-US" sz="1800" dirty="0" smtClean="0">
                <a:cs typeface="Courier New"/>
              </a:rPr>
              <a:t> </a:t>
            </a:r>
            <a:r>
              <a:rPr lang="en-US" sz="1800" dirty="0" err="1" smtClean="0">
                <a:cs typeface="Courier New"/>
              </a:rPr>
              <a:t>hajtsd</a:t>
            </a:r>
            <a:r>
              <a:rPr lang="en-US" sz="1800" dirty="0" smtClean="0">
                <a:cs typeface="Courier New"/>
              </a:rPr>
              <a:t> </a:t>
            </a:r>
            <a:r>
              <a:rPr lang="en-US" sz="1800" dirty="0" err="1" smtClean="0">
                <a:cs typeface="Courier New"/>
              </a:rPr>
              <a:t>végre</a:t>
            </a:r>
            <a:r>
              <a:rPr lang="en-US" sz="1800" dirty="0" smtClean="0">
                <a:cs typeface="Courier New"/>
              </a:rPr>
              <a:t>”):</a:t>
            </a:r>
          </a:p>
          <a:p>
            <a:pPr marL="6858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>
                <a:latin typeface="Courier New"/>
                <a:cs typeface="Courier New"/>
              </a:rPr>
              <a:t>foreach</a:t>
            </a:r>
            <a:r>
              <a:rPr lang="en-US" sz="1800" dirty="0" smtClean="0">
                <a:latin typeface="Courier New"/>
                <a:cs typeface="Courier New"/>
              </a:rPr>
              <a:t> ($tomb as $auto) { echo $auto; 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14974" y="1481138"/>
            <a:ext cx="6956616" cy="1220231"/>
            <a:chOff x="1914974" y="1481138"/>
            <a:chExt cx="6956616" cy="1220231"/>
          </a:xfrm>
        </p:grpSpPr>
        <p:sp>
          <p:nvSpPr>
            <p:cNvPr id="4" name="TextBox 3"/>
            <p:cNvSpPr txBox="1"/>
            <p:nvPr/>
          </p:nvSpPr>
          <p:spPr>
            <a:xfrm>
              <a:off x="7032625" y="1481138"/>
              <a:ext cx="1838965" cy="923330"/>
            </a:xfrm>
            <a:prstGeom prst="rect">
              <a:avLst/>
            </a:prstGeom>
            <a:noFill/>
            <a:ln>
              <a:solidFill>
                <a:srgbClr val="86CE2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86CE24"/>
                  </a:solidFill>
                </a:rPr>
                <a:t>asszociatív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tömb</a:t>
              </a:r>
              <a:r>
                <a:rPr lang="en-US" dirty="0" smtClean="0">
                  <a:solidFill>
                    <a:srgbClr val="86CE24"/>
                  </a:solidFill>
                </a:rPr>
                <a:t>:</a:t>
              </a:r>
            </a:p>
            <a:p>
              <a:r>
                <a:rPr lang="en-US" dirty="0" err="1" smtClean="0">
                  <a:solidFill>
                    <a:srgbClr val="86CE24"/>
                  </a:solidFill>
                </a:rPr>
                <a:t>kulcs-érték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párok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</a:p>
            <a:p>
              <a:r>
                <a:rPr lang="en-US" dirty="0" err="1" smtClean="0">
                  <a:solidFill>
                    <a:srgbClr val="86CE24"/>
                  </a:solidFill>
                </a:rPr>
                <a:t>megadásával</a:t>
              </a:r>
              <a:endParaRPr lang="en-US" dirty="0">
                <a:solidFill>
                  <a:srgbClr val="86CE24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1914974" y="1933374"/>
              <a:ext cx="5117652" cy="7679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611698" y="3608546"/>
            <a:ext cx="2341469" cy="925011"/>
            <a:chOff x="6715125" y="3857625"/>
            <a:chExt cx="2240788" cy="843090"/>
          </a:xfrm>
        </p:grpSpPr>
        <p:sp>
          <p:nvSpPr>
            <p:cNvPr id="10" name="TextBox 9"/>
            <p:cNvSpPr txBox="1"/>
            <p:nvPr/>
          </p:nvSpPr>
          <p:spPr>
            <a:xfrm>
              <a:off x="7596344" y="4111625"/>
              <a:ext cx="1359569" cy="589090"/>
            </a:xfrm>
            <a:prstGeom prst="rect">
              <a:avLst/>
            </a:prstGeom>
            <a:noFill/>
            <a:ln>
              <a:solidFill>
                <a:srgbClr val="86CE2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86CE24"/>
                  </a:solidFill>
                </a:rPr>
                <a:t>sztring</a:t>
              </a:r>
              <a:endParaRPr lang="en-US" dirty="0" smtClean="0">
                <a:solidFill>
                  <a:srgbClr val="86CE24"/>
                </a:solidFill>
              </a:endParaRPr>
            </a:p>
            <a:p>
              <a:r>
                <a:rPr lang="en-US" dirty="0" err="1" smtClean="0">
                  <a:solidFill>
                    <a:srgbClr val="86CE24"/>
                  </a:solidFill>
                </a:rPr>
                <a:t>konkatenáció</a:t>
              </a:r>
              <a:endParaRPr lang="en-US" dirty="0">
                <a:solidFill>
                  <a:srgbClr val="86CE24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6715125" y="3857625"/>
              <a:ext cx="881219" cy="5556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3933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/ </a:t>
            </a:r>
            <a:r>
              <a:rPr lang="en-US" dirty="0" err="1" smtClean="0"/>
              <a:t>függvények</a:t>
            </a:r>
            <a:r>
              <a:rPr lang="en-US" dirty="0" smtClean="0"/>
              <a:t>, </a:t>
            </a:r>
            <a:r>
              <a:rPr lang="en-US" dirty="0" err="1" smtClean="0"/>
              <a:t>osztályok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1421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Függvény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marL="6858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function 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osszeado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($a, $b) </a:t>
            </a:r>
          </a:p>
          <a:p>
            <a:pPr marL="6858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</a:p>
          <a:p>
            <a:pPr marL="68580" indent="0">
              <a:buNone/>
            </a:pP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   return $a+$b;</a:t>
            </a:r>
          </a:p>
          <a:p>
            <a:pPr marL="6858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Osztály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marL="68580" indent="0">
              <a:buNone/>
            </a:pP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class 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MintaOsztaly</a:t>
            </a:r>
            <a:endParaRPr lang="en-US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 {</a:t>
            </a:r>
          </a:p>
          <a:p>
            <a:pPr marL="68580" indent="0">
              <a:buNone/>
            </a:pP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   public $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= ’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kezdőérték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’;</a:t>
            </a:r>
          </a:p>
          <a:p>
            <a:pPr marL="68580" indent="0">
              <a:buNone/>
            </a:pP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   public 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function </a:t>
            </a:r>
            <a:r>
              <a:rPr lang="en-US" dirty="0" err="1" smtClean="0">
                <a:solidFill>
                  <a:srgbClr val="FFFFFF"/>
                </a:solidFill>
                <a:latin typeface="Courier New"/>
                <a:cs typeface="Courier New"/>
              </a:rPr>
              <a:t>ertekKiir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endParaRPr lang="en-US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   {</a:t>
            </a:r>
            <a:endParaRPr lang="en-US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	echo </a:t>
            </a:r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$this-&gt;</a:t>
            </a:r>
            <a:r>
              <a:rPr lang="en-US" dirty="0" err="1">
                <a:solidFill>
                  <a:srgbClr val="FFFFFF"/>
                </a:solidFill>
                <a:latin typeface="Courier New"/>
                <a:cs typeface="Courier New"/>
              </a:rPr>
              <a:t>var</a:t>
            </a: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</a:p>
          <a:p>
            <a:pPr marL="6858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    }</a:t>
            </a:r>
            <a:endParaRPr lang="en-US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urier New"/>
                <a:cs typeface="Courier New"/>
              </a:rPr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6331" y="2913044"/>
            <a:ext cx="4212943" cy="2031325"/>
          </a:xfrm>
          <a:prstGeom prst="rect">
            <a:avLst/>
          </a:prstGeom>
          <a:noFill/>
          <a:ln>
            <a:solidFill>
              <a:srgbClr val="86CE2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 class </a:t>
            </a:r>
            <a:r>
              <a:rPr lang="en-US" dirty="0" err="1" smtClean="0">
                <a:solidFill>
                  <a:schemeClr val="accent1"/>
                </a:solidFill>
              </a:rPr>
              <a:t>kulcsszóval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definiáljuk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osztályt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 err="1" smtClean="0">
                <a:solidFill>
                  <a:schemeClr val="accent1"/>
                </a:solidFill>
              </a:rPr>
              <a:t>tagváltozóknak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adunk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láthatóságot</a:t>
            </a:r>
            <a:r>
              <a:rPr lang="en-US" dirty="0" smtClean="0">
                <a:solidFill>
                  <a:schemeClr val="accent1"/>
                </a:solidFill>
              </a:rPr>
              <a:t>, pl. </a:t>
            </a:r>
            <a:r>
              <a:rPr lang="en-US" dirty="0" err="1" smtClean="0">
                <a:solidFill>
                  <a:schemeClr val="accent1"/>
                </a:solidFill>
              </a:rPr>
              <a:t>itt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a $</a:t>
            </a:r>
            <a:r>
              <a:rPr lang="en-US" dirty="0" err="1" smtClean="0">
                <a:solidFill>
                  <a:schemeClr val="accent1"/>
                </a:solidFill>
              </a:rPr>
              <a:t>var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változó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publikus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Ha </a:t>
            </a:r>
            <a:r>
              <a:rPr lang="en-US" dirty="0" err="1" smtClean="0">
                <a:solidFill>
                  <a:schemeClr val="accent1"/>
                </a:solidFill>
              </a:rPr>
              <a:t>egy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tagváltozóra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hivatkozunk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metódusokban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kiírjuk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az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aktuális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objektumpéldányt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jelentő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$this-t a </a:t>
            </a:r>
            <a:r>
              <a:rPr lang="en-US" dirty="0" err="1" smtClean="0">
                <a:solidFill>
                  <a:schemeClr val="accent1"/>
                </a:solidFill>
              </a:rPr>
              <a:t>változó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neve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elé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501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Beépített</a:t>
            </a:r>
            <a:r>
              <a:rPr lang="en-US" dirty="0" smtClean="0"/>
              <a:t> </a:t>
            </a:r>
            <a:r>
              <a:rPr lang="en-US" dirty="0" err="1" smtClean="0"/>
              <a:t>függvények</a:t>
            </a:r>
            <a:r>
              <a:rPr lang="en-US" dirty="0" smtClean="0"/>
              <a:t> PHP-ban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PHP </a:t>
            </a:r>
            <a:r>
              <a:rPr lang="en-US" dirty="0" err="1" smtClean="0"/>
              <a:t>számos</a:t>
            </a:r>
            <a:r>
              <a:rPr lang="en-US" dirty="0" smtClean="0"/>
              <a:t> </a:t>
            </a:r>
            <a:r>
              <a:rPr lang="en-US" dirty="0" err="1" smtClean="0"/>
              <a:t>beépített</a:t>
            </a:r>
            <a:r>
              <a:rPr lang="en-US" dirty="0" smtClean="0"/>
              <a:t> </a:t>
            </a:r>
            <a:r>
              <a:rPr lang="en-US" dirty="0" err="1" smtClean="0"/>
              <a:t>függvénycsomaggal</a:t>
            </a:r>
            <a:r>
              <a:rPr lang="en-US" dirty="0" smtClean="0"/>
              <a:t> </a:t>
            </a:r>
            <a:r>
              <a:rPr lang="en-US" dirty="0" err="1" smtClean="0"/>
              <a:t>telepíthető</a:t>
            </a:r>
            <a:r>
              <a:rPr lang="en-US" dirty="0" smtClean="0"/>
              <a:t> a </a:t>
            </a:r>
            <a:r>
              <a:rPr lang="en-US" dirty="0" err="1" smtClean="0"/>
              <a:t>szerverre</a:t>
            </a:r>
            <a:endParaRPr lang="en-US" dirty="0" smtClean="0"/>
          </a:p>
          <a:p>
            <a:r>
              <a:rPr lang="en-US" dirty="0" err="1" smtClean="0"/>
              <a:t>Ezek</a:t>
            </a:r>
            <a:r>
              <a:rPr lang="en-US" dirty="0" smtClean="0"/>
              <a:t> </a:t>
            </a:r>
            <a:r>
              <a:rPr lang="en-US" dirty="0" err="1" smtClean="0"/>
              <a:t>számos</a:t>
            </a:r>
            <a:r>
              <a:rPr lang="en-US" dirty="0" smtClean="0"/>
              <a:t> </a:t>
            </a:r>
            <a:r>
              <a:rPr lang="en-US" dirty="0" err="1" smtClean="0"/>
              <a:t>programozói</a:t>
            </a:r>
            <a:r>
              <a:rPr lang="en-US" dirty="0" smtClean="0"/>
              <a:t> </a:t>
            </a:r>
            <a:r>
              <a:rPr lang="en-US" dirty="0" err="1" smtClean="0"/>
              <a:t>problémára</a:t>
            </a:r>
            <a:r>
              <a:rPr lang="en-US" dirty="0" smtClean="0"/>
              <a:t> </a:t>
            </a:r>
            <a:r>
              <a:rPr lang="en-US" dirty="0" err="1" smtClean="0"/>
              <a:t>megoldást</a:t>
            </a:r>
            <a:r>
              <a:rPr lang="en-US" dirty="0" smtClean="0"/>
              <a:t> </a:t>
            </a:r>
            <a:r>
              <a:rPr lang="en-US" dirty="0" err="1" smtClean="0"/>
              <a:t>szolgáltatnak</a:t>
            </a:r>
            <a:endParaRPr lang="en-US" dirty="0" smtClean="0"/>
          </a:p>
          <a:p>
            <a:r>
              <a:rPr lang="en-US" dirty="0" err="1" smtClean="0"/>
              <a:t>Példák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str_replace</a:t>
            </a:r>
            <a:r>
              <a:rPr lang="en-US" dirty="0" smtClean="0">
                <a:latin typeface="Courier New"/>
                <a:cs typeface="Courier New"/>
              </a:rPr>
              <a:t>($</a:t>
            </a:r>
            <a:r>
              <a:rPr lang="en-US" dirty="0" err="1" smtClean="0">
                <a:latin typeface="Courier New"/>
                <a:cs typeface="Courier New"/>
              </a:rPr>
              <a:t>mit</a:t>
            </a:r>
            <a:r>
              <a:rPr lang="en-US" dirty="0" smtClean="0">
                <a:latin typeface="Courier New"/>
                <a:cs typeface="Courier New"/>
              </a:rPr>
              <a:t>, $mire, $</a:t>
            </a:r>
            <a:r>
              <a:rPr lang="en-US" dirty="0" err="1" smtClean="0">
                <a:latin typeface="Courier New"/>
                <a:cs typeface="Courier New"/>
              </a:rPr>
              <a:t>miben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smtClean="0"/>
              <a:t>- </a:t>
            </a:r>
            <a:r>
              <a:rPr lang="en-US" dirty="0" err="1" smtClean="0"/>
              <a:t>Megkeresi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lecseréli</a:t>
            </a:r>
            <a:r>
              <a:rPr lang="en-US" dirty="0" smtClean="0"/>
              <a:t> $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</a:t>
            </a:r>
            <a:r>
              <a:rPr lang="en-US" dirty="0" err="1" smtClean="0"/>
              <a:t>előfordulását</a:t>
            </a:r>
            <a:r>
              <a:rPr lang="en-US" dirty="0" smtClean="0"/>
              <a:t> $mire </a:t>
            </a:r>
            <a:r>
              <a:rPr lang="en-US" dirty="0" err="1" smtClean="0"/>
              <a:t>értékével</a:t>
            </a:r>
            <a:endParaRPr lang="en-US" dirty="0" smtClean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eredmeny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array_merge</a:t>
            </a:r>
            <a:r>
              <a:rPr lang="en-US" dirty="0" smtClean="0">
                <a:latin typeface="Courier New"/>
                <a:cs typeface="Courier New"/>
              </a:rPr>
              <a:t>($tomb1, $tomb2 [, </a:t>
            </a:r>
            <a:r>
              <a:rPr lang="en-US" dirty="0" smtClean="0">
                <a:latin typeface="Courier New"/>
                <a:cs typeface="Courier New"/>
              </a:rPr>
              <a:t>…]) </a:t>
            </a:r>
            <a:r>
              <a:rPr lang="en-US" dirty="0" smtClean="0"/>
              <a:t>- </a:t>
            </a:r>
            <a:r>
              <a:rPr lang="en-US" dirty="0" err="1" smtClean="0"/>
              <a:t>Összefésül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v. </a:t>
            </a:r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tömböt</a:t>
            </a:r>
            <a:endParaRPr lang="en-US" dirty="0" smtClean="0"/>
          </a:p>
          <a:p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komplexebbnek</a:t>
            </a:r>
            <a:r>
              <a:rPr lang="en-US" dirty="0" smtClean="0"/>
              <a:t> </a:t>
            </a:r>
            <a:r>
              <a:rPr lang="en-US" dirty="0" err="1" smtClean="0"/>
              <a:t>tűnő</a:t>
            </a:r>
            <a:r>
              <a:rPr lang="en-US" dirty="0" smtClean="0"/>
              <a:t> </a:t>
            </a:r>
            <a:r>
              <a:rPr lang="en-US" dirty="0" err="1" smtClean="0"/>
              <a:t>probléma</a:t>
            </a:r>
            <a:r>
              <a:rPr lang="en-US" dirty="0" smtClean="0"/>
              <a:t> </a:t>
            </a:r>
            <a:r>
              <a:rPr lang="en-US" dirty="0" err="1" smtClean="0"/>
              <a:t>egyéni</a:t>
            </a:r>
            <a:r>
              <a:rPr lang="en-US" dirty="0" smtClean="0"/>
              <a:t> </a:t>
            </a:r>
            <a:r>
              <a:rPr lang="en-US" dirty="0" err="1" smtClean="0"/>
              <a:t>megoldása</a:t>
            </a:r>
            <a:r>
              <a:rPr lang="en-US" dirty="0" smtClean="0"/>
              <a:t> </a:t>
            </a:r>
            <a:r>
              <a:rPr lang="en-US" dirty="0" err="1" smtClean="0"/>
              <a:t>helyett</a:t>
            </a:r>
            <a:r>
              <a:rPr lang="en-US" dirty="0" smtClean="0"/>
              <a:t> </a:t>
            </a:r>
            <a:r>
              <a:rPr lang="en-US" dirty="0" err="1" smtClean="0"/>
              <a:t>először</a:t>
            </a:r>
            <a:r>
              <a:rPr lang="en-US" dirty="0" smtClean="0"/>
              <a:t> </a:t>
            </a:r>
            <a:r>
              <a:rPr lang="en-US" dirty="0" err="1" smtClean="0"/>
              <a:t>érdemes</a:t>
            </a:r>
            <a:r>
              <a:rPr lang="en-US" dirty="0" smtClean="0"/>
              <a:t> </a:t>
            </a:r>
            <a:r>
              <a:rPr lang="en-US" dirty="0" err="1" smtClean="0"/>
              <a:t>átolvasni</a:t>
            </a:r>
            <a:r>
              <a:rPr lang="en-US" dirty="0" smtClean="0"/>
              <a:t> a </a:t>
            </a:r>
            <a:r>
              <a:rPr lang="en-US" dirty="0" err="1" smtClean="0"/>
              <a:t>dokumentációt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7515418"/>
      </p:ext>
    </p:extLst>
  </p:cSld>
  <p:clrMapOvr>
    <a:masterClrMapping/>
  </p:clrMapOvr>
  <p:transition xmlns:p14="http://schemas.microsoft.com/office/powerpoint/2010/main" spd="slow">
    <p:push dir="u"/>
  </p:transition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88</TotalTime>
  <Words>737</Words>
  <Application>Microsoft Macintosh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HTmL és PHP</vt:lpstr>
      <vt:lpstr>Adatbázisrendszerek működési sémája</vt:lpstr>
      <vt:lpstr>HTML</vt:lpstr>
      <vt:lpstr>Alapvető HTML formázási lehetőségek</vt:lpstr>
      <vt:lpstr>Statikus vs. dinamikus web</vt:lpstr>
      <vt:lpstr>PHP alapok</vt:lpstr>
      <vt:lpstr>PHP / Adatszerkezetek, vezérlés</vt:lpstr>
      <vt:lpstr>PHP / függvények, osztályok</vt:lpstr>
      <vt:lpstr>Beépített függvények PHP-ban</vt:lpstr>
    </vt:vector>
  </TitlesOfParts>
  <Company>Szegedi Tudományegyetem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és PHP</dc:title>
  <dc:creator>Lajos Cser</dc:creator>
  <cp:lastModifiedBy>Lajos Cser</cp:lastModifiedBy>
  <cp:revision>7</cp:revision>
  <dcterms:created xsi:type="dcterms:W3CDTF">2014-09-01T09:26:54Z</dcterms:created>
  <dcterms:modified xsi:type="dcterms:W3CDTF">2014-09-01T10:55:17Z</dcterms:modified>
</cp:coreProperties>
</file>