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76" r:id="rId3"/>
    <p:sldId id="272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20"/>
    </p:embeddedFont>
    <p:embeddedFont>
      <p:font typeface="Gill Sans MT" panose="020B0502020104020203" pitchFamily="34" charset="-18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September 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September 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-szeged.hu/~katona/db-ea1.pdf" TargetMode="External"/><Relationship Id="rId2" Type="http://schemas.openxmlformats.org/officeDocument/2006/relationships/hyperlink" Target="http://dev.mysql.com/downloads/connector/j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achefriends.org/en/xamp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Számítógépes</a:t>
            </a:r>
            <a:r>
              <a:rPr lang="en-US" dirty="0" smtClean="0"/>
              <a:t> </a:t>
            </a:r>
            <a:r>
              <a:rPr lang="en-US" dirty="0" err="1" smtClean="0"/>
              <a:t>adatbázis-kezelés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MySQL </a:t>
            </a:r>
            <a:r>
              <a:rPr lang="en-US" dirty="0" err="1" smtClean="0"/>
              <a:t>adatbáziskezelő</a:t>
            </a:r>
            <a:endParaRPr lang="en-US" dirty="0" smtClean="0"/>
          </a:p>
          <a:p>
            <a:r>
              <a:rPr lang="hu-HU" dirty="0" smtClean="0"/>
              <a:t>PHP folytatás</a:t>
            </a:r>
            <a:endParaRPr lang="en-US" dirty="0" smtClean="0"/>
          </a:p>
          <a:p>
            <a:r>
              <a:rPr lang="en-US" dirty="0" smtClean="0"/>
              <a:t>JDBC, ODBC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10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r>
              <a:rPr lang="en-US" dirty="0" smtClean="0"/>
              <a:t> / </a:t>
            </a:r>
            <a:r>
              <a:rPr lang="en-US" dirty="0" err="1" smtClean="0"/>
              <a:t>fordit.php</a:t>
            </a:r>
            <a:endParaRPr lang="en-US" dirty="0"/>
          </a:p>
        </p:txBody>
      </p:sp>
      <p:pic>
        <p:nvPicPr>
          <p:cNvPr id="4" name="Picture 3" descr="Képernyőfotó 2013-09-10 - 19.52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146175"/>
            <a:ext cx="5770954" cy="256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Képernyőfotó 2013-09-10 - 19.5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9" y="3175000"/>
            <a:ext cx="4295381" cy="2673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130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Kapcsolódás</a:t>
            </a:r>
            <a:r>
              <a:rPr lang="en-US" dirty="0" smtClean="0"/>
              <a:t> </a:t>
            </a:r>
            <a:r>
              <a:rPr lang="en-US" dirty="0" err="1" smtClean="0"/>
              <a:t>Mysql-hez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-ban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egyszerű</a:t>
            </a:r>
            <a:r>
              <a:rPr lang="en-US" dirty="0" smtClean="0"/>
              <a:t> </a:t>
            </a:r>
            <a:r>
              <a:rPr lang="en-US" dirty="0" err="1" smtClean="0"/>
              <a:t>megközelítés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Kapcsolat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nyitása</a:t>
            </a:r>
            <a:endParaRPr lang="en-US" dirty="0" smtClean="0">
              <a:solidFill>
                <a:srgbClr val="FFFFFF"/>
              </a:solidFill>
            </a:endParaRPr>
          </a:p>
          <a:p>
            <a:pPr marL="68580" indent="0">
              <a:buNone/>
            </a:pPr>
            <a:r>
              <a:rPr lang="hu-HU" dirty="0" smtClean="0">
                <a:solidFill>
                  <a:srgbClr val="FFFFFF"/>
                </a:solidFill>
              </a:rPr>
              <a:t>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 $kapcsolat 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= mysql_connect("localhost",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$user, $pwd);</a:t>
            </a:r>
            <a:endParaRPr lang="en-US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525780" indent="-457200">
              <a:buFont typeface="+mj-lt"/>
              <a:buAutoNum type="arabicPeriod" startAt="2"/>
            </a:pPr>
            <a:r>
              <a:rPr lang="en-US" dirty="0" err="1" smtClean="0">
                <a:solidFill>
                  <a:srgbClr val="FFFFFF"/>
                </a:solidFill>
              </a:rPr>
              <a:t>Ellenőrizzük</a:t>
            </a:r>
            <a:r>
              <a:rPr lang="en-US" dirty="0" smtClean="0">
                <a:solidFill>
                  <a:srgbClr val="FFFFFF"/>
                </a:solidFill>
              </a:rPr>
              <a:t>, van-e </a:t>
            </a:r>
            <a:r>
              <a:rPr lang="en-US" dirty="0" err="1" smtClean="0">
                <a:solidFill>
                  <a:srgbClr val="FFFFFF"/>
                </a:solidFill>
              </a:rPr>
              <a:t>kapcsolat</a:t>
            </a:r>
            <a:endParaRPr lang="en-US" dirty="0" smtClean="0">
              <a:solidFill>
                <a:srgbClr val="FFFFFF"/>
              </a:solidFill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      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if 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(!$kapcsolat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</a:p>
          <a:p>
            <a:pPr marL="68580" indent="0">
              <a:buNone/>
            </a:pP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{</a:t>
            </a:r>
            <a:endParaRPr lang="hu-HU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	die ("Nem lehet csatlakozni a MySQL kiszolgalohoz!");</a:t>
            </a:r>
          </a:p>
          <a:p>
            <a:pPr marL="68580" indent="0">
              <a:buNone/>
            </a:pP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 }</a:t>
            </a:r>
            <a:endParaRPr lang="en-US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525780" indent="-457200">
              <a:buFont typeface="+mj-lt"/>
              <a:buAutoNum type="arabicPeriod" startAt="3"/>
            </a:pPr>
            <a:r>
              <a:rPr lang="hu-HU" dirty="0" smtClean="0">
                <a:solidFill>
                  <a:srgbClr val="FFFFFF"/>
                </a:solidFill>
              </a:rPr>
              <a:t>Ellenőrizzük, ki lehet-e választani a szükséges adatbázist, ha nem, hozzuk létre azt</a:t>
            </a:r>
          </a:p>
          <a:p>
            <a:pPr marL="68580" indent="0">
              <a:buNone/>
            </a:pP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 if 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(!(mysql_select_db($adatbazis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, $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kapcsolat)) ) </a:t>
            </a:r>
            <a:endParaRPr lang="hu-HU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{</a:t>
            </a:r>
            <a:endParaRPr lang="hu-HU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68580" indent="0">
              <a:buNone/>
            </a:pP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mysql_query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("CREATE DATABASE 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..."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</a:p>
          <a:p>
            <a:pPr marL="68580" indent="0">
              <a:buNone/>
            </a:pP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mysql_select_db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($adatbazis</a:t>
            </a: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, $</a:t>
            </a:r>
            <a:r>
              <a:rPr lang="hu-HU" dirty="0">
                <a:solidFill>
                  <a:srgbClr val="FFFFFF"/>
                </a:solidFill>
                <a:latin typeface="Courier New"/>
                <a:cs typeface="Courier New"/>
              </a:rPr>
              <a:t>kapcsolat);</a:t>
            </a:r>
          </a:p>
          <a:p>
            <a:pPr marL="68580" indent="0">
              <a:buNone/>
            </a:pP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 }</a:t>
            </a:r>
          </a:p>
          <a:p>
            <a:pPr marL="525780" indent="-457200">
              <a:buFont typeface="+mj-lt"/>
              <a:buAutoNum type="arabicPeriod" startAt="4"/>
            </a:pPr>
            <a:r>
              <a:rPr lang="hu-HU" dirty="0" smtClean="0">
                <a:solidFill>
                  <a:srgbClr val="FFFFFF"/>
                </a:solidFill>
              </a:rPr>
              <a:t>Adjunk meg SQL nyelven megfogalmazott utasításokat</a:t>
            </a:r>
          </a:p>
          <a:p>
            <a:pPr marL="68580" indent="0">
              <a:buNone/>
            </a:pPr>
            <a:r>
              <a:rPr lang="hu-HU" dirty="0" smtClean="0">
                <a:solidFill>
                  <a:srgbClr val="FFFFFF"/>
                </a:solidFill>
                <a:latin typeface="Courier New"/>
                <a:cs typeface="Courier New"/>
              </a:rPr>
              <a:t>   mysql_query($utasitas, $kapcsolat);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9442" y="3666476"/>
            <a:ext cx="3001056" cy="1815882"/>
          </a:xfrm>
          <a:prstGeom prst="rect">
            <a:avLst/>
          </a:prstGeom>
          <a:noFill/>
          <a:ln>
            <a:solidFill>
              <a:srgbClr val="86CE2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!</a:t>
            </a:r>
            <a:r>
              <a:rPr lang="en-US" sz="1400" dirty="0" smtClean="0">
                <a:solidFill>
                  <a:srgbClr val="86CE24"/>
                </a:solidFill>
              </a:rPr>
              <a:t> A </a:t>
            </a:r>
            <a:r>
              <a:rPr lang="en-US" sz="1400" dirty="0" err="1" smtClean="0">
                <a:solidFill>
                  <a:srgbClr val="86CE24"/>
                </a:solidFill>
              </a:rPr>
              <a:t>gyakorlati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életben</a:t>
            </a:r>
            <a:r>
              <a:rPr lang="en-US" sz="1400" dirty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nem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szoktuk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ezeket</a:t>
            </a:r>
            <a:r>
              <a:rPr lang="en-US" sz="1400" dirty="0">
                <a:solidFill>
                  <a:srgbClr val="86CE24"/>
                </a:solidFill>
              </a:rPr>
              <a:t> </a:t>
            </a:r>
            <a:r>
              <a:rPr lang="en-US" sz="1400" dirty="0" smtClean="0">
                <a:solidFill>
                  <a:srgbClr val="86CE24"/>
                </a:solidFill>
              </a:rPr>
              <a:t>a </a:t>
            </a:r>
            <a:r>
              <a:rPr lang="en-US" sz="1400" dirty="0" err="1" smtClean="0">
                <a:solidFill>
                  <a:srgbClr val="86CE24"/>
                </a:solidFill>
              </a:rPr>
              <a:t>függvényeket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alkalmazásaink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kifejlesztéséhez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használni</a:t>
            </a:r>
            <a:r>
              <a:rPr lang="en-US" sz="1400" dirty="0" smtClean="0">
                <a:solidFill>
                  <a:srgbClr val="86CE24"/>
                </a:solidFill>
              </a:rPr>
              <a:t>, </a:t>
            </a:r>
            <a:r>
              <a:rPr lang="en-US" sz="1400" dirty="0" err="1" smtClean="0">
                <a:solidFill>
                  <a:srgbClr val="86CE24"/>
                </a:solidFill>
              </a:rPr>
              <a:t>helyette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számos</a:t>
            </a:r>
            <a:r>
              <a:rPr lang="en-US" sz="1400" dirty="0" smtClean="0">
                <a:solidFill>
                  <a:srgbClr val="86CE24"/>
                </a:solidFill>
              </a:rPr>
              <a:t> API, </a:t>
            </a:r>
            <a:r>
              <a:rPr lang="en-US" sz="1400" dirty="0" err="1" smtClean="0">
                <a:solidFill>
                  <a:srgbClr val="86CE24"/>
                </a:solidFill>
              </a:rPr>
              <a:t>keretrendszer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áll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rendelkezésre</a:t>
            </a:r>
            <a:r>
              <a:rPr lang="en-US" sz="1400" dirty="0" smtClean="0">
                <a:solidFill>
                  <a:srgbClr val="86CE24"/>
                </a:solidFill>
              </a:rPr>
              <a:t>, </a:t>
            </a:r>
            <a:r>
              <a:rPr lang="en-US" sz="1400" dirty="0" err="1" smtClean="0">
                <a:solidFill>
                  <a:srgbClr val="86CE24"/>
                </a:solidFill>
              </a:rPr>
              <a:t>amivel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hatékonyabb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és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biztonságosabb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eredményt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kaphatunk</a:t>
            </a:r>
            <a:r>
              <a:rPr lang="en-US" sz="1400" dirty="0" smtClean="0">
                <a:solidFill>
                  <a:srgbClr val="86CE24"/>
                </a:solidFill>
              </a:rPr>
              <a:t>. </a:t>
            </a:r>
            <a:r>
              <a:rPr lang="en-US" sz="1400" dirty="0" err="1" smtClean="0">
                <a:solidFill>
                  <a:srgbClr val="86CE24"/>
                </a:solidFill>
              </a:rPr>
              <a:t>Jelen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kurzus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keretein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belül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viszont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megelégszünk</a:t>
            </a:r>
            <a:r>
              <a:rPr lang="en-US" sz="1400" dirty="0" smtClean="0">
                <a:solidFill>
                  <a:srgbClr val="86CE24"/>
                </a:solidFill>
              </a:rPr>
              <a:t> </a:t>
            </a:r>
            <a:r>
              <a:rPr lang="en-US" sz="1400" dirty="0" err="1" smtClean="0">
                <a:solidFill>
                  <a:srgbClr val="86CE24"/>
                </a:solidFill>
              </a:rPr>
              <a:t>ezzel</a:t>
            </a:r>
            <a:r>
              <a:rPr lang="en-US" sz="1400" dirty="0" smtClean="0">
                <a:solidFill>
                  <a:srgbClr val="86CE24"/>
                </a:solidFill>
              </a:rPr>
              <a:t> a </a:t>
            </a:r>
            <a:r>
              <a:rPr lang="en-US" sz="1400" dirty="0" err="1" smtClean="0">
                <a:solidFill>
                  <a:srgbClr val="86CE24"/>
                </a:solidFill>
              </a:rPr>
              <a:t>megoldással</a:t>
            </a:r>
            <a:r>
              <a:rPr lang="en-US" sz="1400" dirty="0" smtClean="0">
                <a:solidFill>
                  <a:srgbClr val="86CE24"/>
                </a:solidFill>
              </a:rPr>
              <a:t> is.</a:t>
            </a:r>
            <a:endParaRPr lang="en-US" sz="1400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9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(Java database connectivity)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alkalmazásprogramozási</a:t>
            </a:r>
            <a:r>
              <a:rPr lang="en-US" dirty="0" smtClean="0"/>
              <a:t> </a:t>
            </a:r>
            <a:r>
              <a:rPr lang="en-US" dirty="0" err="1" smtClean="0"/>
              <a:t>interfész</a:t>
            </a:r>
            <a:r>
              <a:rPr lang="en-US" dirty="0" smtClean="0"/>
              <a:t> (API) Java </a:t>
            </a:r>
            <a:r>
              <a:rPr lang="en-US" dirty="0" err="1" smtClean="0"/>
              <a:t>nyelven</a:t>
            </a:r>
            <a:r>
              <a:rPr lang="en-US" dirty="0" smtClean="0"/>
              <a:t> </a:t>
            </a:r>
            <a:r>
              <a:rPr lang="en-US" dirty="0" err="1" smtClean="0"/>
              <a:t>készülő</a:t>
            </a:r>
            <a:r>
              <a:rPr lang="en-US" dirty="0" smtClean="0"/>
              <a:t> </a:t>
            </a:r>
            <a:r>
              <a:rPr lang="en-US" dirty="0" err="1" smtClean="0"/>
              <a:t>programokhoz</a:t>
            </a:r>
            <a:endParaRPr lang="en-US" dirty="0" smtClean="0"/>
          </a:p>
          <a:p>
            <a:r>
              <a:rPr lang="en-US" dirty="0" err="1" smtClean="0"/>
              <a:t>java.sql</a:t>
            </a:r>
            <a:r>
              <a:rPr lang="en-US" dirty="0" smtClean="0"/>
              <a:t> </a:t>
            </a:r>
            <a:r>
              <a:rPr lang="en-US" dirty="0" err="1" smtClean="0"/>
              <a:t>csomag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r>
              <a:rPr lang="en-US" dirty="0" smtClean="0"/>
              <a:t> a </a:t>
            </a:r>
            <a:r>
              <a:rPr lang="en-US" dirty="0" err="1" smtClean="0"/>
              <a:t>vonatkozó</a:t>
            </a:r>
            <a:r>
              <a:rPr lang="en-US" dirty="0" smtClean="0"/>
              <a:t> </a:t>
            </a:r>
            <a:r>
              <a:rPr lang="en-US" dirty="0" err="1" smtClean="0"/>
              <a:t>osztályokat</a:t>
            </a:r>
            <a:r>
              <a:rPr lang="en-US" dirty="0" smtClean="0"/>
              <a:t> –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importálni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a </a:t>
            </a:r>
            <a:r>
              <a:rPr lang="en-US" dirty="0" err="1" smtClean="0"/>
              <a:t>programunkban</a:t>
            </a:r>
            <a:endParaRPr lang="en-US" dirty="0" smtClean="0"/>
          </a:p>
          <a:p>
            <a:r>
              <a:rPr lang="en-US" dirty="0" err="1" smtClean="0"/>
              <a:t>Működési</a:t>
            </a:r>
            <a:r>
              <a:rPr lang="en-US" dirty="0" smtClean="0"/>
              <a:t> </a:t>
            </a:r>
            <a:r>
              <a:rPr lang="en-US" dirty="0" err="1" smtClean="0"/>
              <a:t>elv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programunkban</a:t>
            </a:r>
            <a:r>
              <a:rPr lang="en-US" sz="2000" dirty="0" smtClean="0"/>
              <a:t> a JDBC-</a:t>
            </a:r>
            <a:r>
              <a:rPr lang="en-US" sz="2000" dirty="0" err="1" smtClean="0"/>
              <a:t>nek</a:t>
            </a:r>
            <a:r>
              <a:rPr lang="en-US" sz="2000" dirty="0" smtClean="0"/>
              <a:t> </a:t>
            </a:r>
            <a:r>
              <a:rPr lang="en-US" sz="2000" dirty="0" err="1" smtClean="0"/>
              <a:t>adunk</a:t>
            </a:r>
            <a:r>
              <a:rPr lang="en-US" sz="2000" dirty="0" smtClean="0"/>
              <a:t> </a:t>
            </a:r>
            <a:r>
              <a:rPr lang="en-US" sz="2000" dirty="0" err="1" smtClean="0"/>
              <a:t>át</a:t>
            </a:r>
            <a:r>
              <a:rPr lang="en-US" sz="2000" dirty="0" smtClean="0"/>
              <a:t> </a:t>
            </a:r>
            <a:r>
              <a:rPr lang="en-US" sz="2000" dirty="0" err="1" smtClean="0"/>
              <a:t>utasításokat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DriverManager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nevű</a:t>
            </a:r>
            <a:r>
              <a:rPr lang="en-US" sz="2000" dirty="0" smtClean="0"/>
              <a:t> </a:t>
            </a:r>
            <a:r>
              <a:rPr lang="en-US" sz="2000" dirty="0" err="1" smtClean="0"/>
              <a:t>összetevő</a:t>
            </a:r>
            <a:r>
              <a:rPr lang="en-US" sz="2000" dirty="0" smtClean="0"/>
              <a:t> </a:t>
            </a:r>
            <a:r>
              <a:rPr lang="en-US" sz="2000" dirty="0" err="1" smtClean="0"/>
              <a:t>kezeli</a:t>
            </a:r>
            <a:r>
              <a:rPr lang="en-US" sz="2000" dirty="0" smtClean="0"/>
              <a:t> </a:t>
            </a:r>
            <a:r>
              <a:rPr lang="en-US" sz="2000" dirty="0" err="1" smtClean="0"/>
              <a:t>az</a:t>
            </a:r>
            <a:r>
              <a:rPr lang="en-US" sz="2000" dirty="0" smtClean="0"/>
              <a:t> </a:t>
            </a:r>
            <a:r>
              <a:rPr lang="en-US" sz="2000" dirty="0" err="1" smtClean="0"/>
              <a:t>egyes</a:t>
            </a:r>
            <a:r>
              <a:rPr lang="en-US" sz="2000" dirty="0" smtClean="0"/>
              <a:t> </a:t>
            </a:r>
            <a:r>
              <a:rPr lang="en-US" sz="2000" dirty="0" err="1" smtClean="0"/>
              <a:t>típusú</a:t>
            </a:r>
            <a:r>
              <a:rPr lang="en-US" sz="2000" dirty="0" smtClean="0"/>
              <a:t> </a:t>
            </a:r>
            <a:r>
              <a:rPr lang="en-US" sz="2000" dirty="0" err="1" smtClean="0"/>
              <a:t>adatbázisokhoz</a:t>
            </a:r>
            <a:r>
              <a:rPr lang="en-US" sz="2000" dirty="0" smtClean="0"/>
              <a:t> </a:t>
            </a:r>
            <a:r>
              <a:rPr lang="en-US" sz="2000" dirty="0" err="1" smtClean="0"/>
              <a:t>való</a:t>
            </a:r>
            <a:r>
              <a:rPr lang="en-US" sz="2000" dirty="0" smtClean="0"/>
              <a:t> </a:t>
            </a:r>
            <a:r>
              <a:rPr lang="en-US" sz="2000" dirty="0" err="1" smtClean="0"/>
              <a:t>kapcsolódást</a:t>
            </a:r>
            <a:r>
              <a:rPr lang="en-US" sz="2000" dirty="0" smtClean="0"/>
              <a:t> </a:t>
            </a:r>
            <a:r>
              <a:rPr lang="en-US" sz="2000" dirty="0" err="1" smtClean="0"/>
              <a:t>biztosító</a:t>
            </a:r>
            <a:r>
              <a:rPr lang="en-US" sz="2000" dirty="0" smtClean="0"/>
              <a:t> </a:t>
            </a:r>
            <a:r>
              <a:rPr lang="en-US" sz="2000" dirty="0" err="1" smtClean="0"/>
              <a:t>illesztőprogramokat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kapcsolat</a:t>
            </a:r>
            <a:r>
              <a:rPr lang="en-US" sz="2000" dirty="0" smtClean="0"/>
              <a:t> </a:t>
            </a:r>
            <a:r>
              <a:rPr lang="en-US" sz="2000" dirty="0" err="1" smtClean="0"/>
              <a:t>létrehozása</a:t>
            </a:r>
            <a:r>
              <a:rPr lang="en-US" sz="2000" dirty="0" smtClean="0"/>
              <a:t> </a:t>
            </a:r>
            <a:r>
              <a:rPr lang="en-US" sz="2000" dirty="0" err="1" smtClean="0"/>
              <a:t>előtt</a:t>
            </a:r>
            <a:r>
              <a:rPr lang="en-US" sz="2000" dirty="0" smtClean="0"/>
              <a:t> a </a:t>
            </a:r>
            <a:r>
              <a:rPr lang="en-US" sz="2000" dirty="0" err="1" smtClean="0"/>
              <a:t>megfelelő</a:t>
            </a:r>
            <a:r>
              <a:rPr lang="en-US" sz="2000" dirty="0" smtClean="0"/>
              <a:t> </a:t>
            </a:r>
            <a:r>
              <a:rPr lang="en-US" sz="2000" dirty="0" err="1" smtClean="0"/>
              <a:t>drivert</a:t>
            </a:r>
            <a:r>
              <a:rPr lang="en-US" sz="2000" dirty="0" smtClean="0"/>
              <a:t> </a:t>
            </a:r>
            <a:r>
              <a:rPr lang="en-US" sz="2000" dirty="0" err="1" smtClean="0"/>
              <a:t>regisztráljuk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kérésünk</a:t>
            </a:r>
            <a:r>
              <a:rPr lang="en-US" sz="2000" dirty="0" smtClean="0"/>
              <a:t> </a:t>
            </a:r>
            <a:r>
              <a:rPr lang="en-US" sz="2000" dirty="0" err="1" smtClean="0"/>
              <a:t>eljut</a:t>
            </a:r>
            <a:r>
              <a:rPr lang="en-US" sz="2000" dirty="0" smtClean="0"/>
              <a:t> a </a:t>
            </a:r>
            <a:r>
              <a:rPr lang="en-US" sz="2000" dirty="0" err="1" smtClean="0"/>
              <a:t>megfelelő</a:t>
            </a:r>
            <a:r>
              <a:rPr lang="en-US" sz="2000" dirty="0" smtClean="0"/>
              <a:t> </a:t>
            </a:r>
            <a:r>
              <a:rPr lang="en-US" sz="2000" dirty="0" err="1" smtClean="0"/>
              <a:t>adatbázishoz</a:t>
            </a:r>
            <a:r>
              <a:rPr lang="en-US" sz="2000" dirty="0" smtClean="0"/>
              <a:t>, </a:t>
            </a:r>
            <a:r>
              <a:rPr lang="en-US" sz="2000" dirty="0" err="1" smtClean="0"/>
              <a:t>és</a:t>
            </a:r>
            <a:r>
              <a:rPr lang="en-US" sz="2000" dirty="0" smtClean="0"/>
              <a:t> </a:t>
            </a:r>
            <a:r>
              <a:rPr lang="en-US" sz="2000" dirty="0" err="1" smtClean="0"/>
              <a:t>végrehajtódik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26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pic>
        <p:nvPicPr>
          <p:cNvPr id="4" name="Picture 3" descr="JDBC-Architectur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1" y="1053889"/>
            <a:ext cx="5546724" cy="45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52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/ </a:t>
            </a:r>
            <a:r>
              <a:rPr lang="en-US" dirty="0" err="1" smtClean="0"/>
              <a:t>Kapcsolódás</a:t>
            </a:r>
            <a:r>
              <a:rPr lang="en-US" dirty="0" smtClean="0"/>
              <a:t> MySQL-</a:t>
            </a:r>
            <a:r>
              <a:rPr lang="en-US" dirty="0" err="1" smtClean="0"/>
              <a:t>hez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buNone/>
            </a:pPr>
            <a:r>
              <a:rPr lang="hu-HU" sz="1800" dirty="0"/>
              <a:t>import java.sql.*</a:t>
            </a:r>
            <a:r>
              <a:rPr lang="hu-HU" sz="1800" dirty="0" smtClean="0"/>
              <a:t>;</a:t>
            </a:r>
            <a:endParaRPr lang="hu-HU" sz="1800" dirty="0"/>
          </a:p>
          <a:p>
            <a:pPr marL="68580" indent="0">
              <a:buNone/>
            </a:pPr>
            <a:r>
              <a:rPr lang="hu-HU" sz="1800" dirty="0"/>
              <a:t>public class Jdbc {</a:t>
            </a:r>
          </a:p>
          <a:p>
            <a:pPr marL="68580" indent="0">
              <a:buNone/>
            </a:pPr>
            <a:r>
              <a:rPr lang="hu-HU" sz="1800" dirty="0"/>
              <a:t>  public static void main(String args[]){</a:t>
            </a:r>
          </a:p>
          <a:p>
            <a:pPr marL="68580" indent="0">
              <a:buNone/>
            </a:pPr>
            <a:r>
              <a:rPr lang="hu-HU" sz="1800" dirty="0"/>
              <a:t>    try {</a:t>
            </a:r>
          </a:p>
          <a:p>
            <a:pPr marL="68580" indent="0">
              <a:buNone/>
            </a:pPr>
            <a:r>
              <a:rPr lang="hu-HU" sz="1800" dirty="0"/>
              <a:t>      Statement stmt;</a:t>
            </a:r>
          </a:p>
          <a:p>
            <a:pPr marL="68580" indent="0">
              <a:buNone/>
            </a:pPr>
            <a:r>
              <a:rPr lang="hu-HU" sz="1800" dirty="0"/>
              <a:t>      ResultSet rs</a:t>
            </a:r>
            <a:r>
              <a:rPr lang="hu-HU" sz="1800" dirty="0" smtClean="0"/>
              <a:t>; </a:t>
            </a:r>
          </a:p>
          <a:p>
            <a:pPr marL="68580" indent="0">
              <a:buNone/>
            </a:pPr>
            <a:r>
              <a:rPr lang="hu-HU" sz="1800" dirty="0"/>
              <a:t> </a:t>
            </a:r>
            <a:r>
              <a:rPr lang="hu-HU" sz="1800" dirty="0" smtClean="0"/>
              <a:t>    Class.forName</a:t>
            </a:r>
            <a:r>
              <a:rPr lang="hu-HU" sz="1800" dirty="0"/>
              <a:t>("com.mysql.jdbc.Driver")</a:t>
            </a:r>
            <a:r>
              <a:rPr lang="hu-HU" sz="1800" dirty="0" smtClean="0"/>
              <a:t>;  // </a:t>
            </a:r>
            <a:r>
              <a:rPr lang="hu-HU" sz="1800" dirty="0"/>
              <a:t>driver regisztralasa MySQL-hez.</a:t>
            </a:r>
          </a:p>
          <a:p>
            <a:pPr marL="68580" indent="0">
              <a:buNone/>
            </a:pPr>
            <a:r>
              <a:rPr lang="hu-HU" sz="1800" dirty="0" smtClean="0"/>
              <a:t>      String </a:t>
            </a:r>
            <a:r>
              <a:rPr lang="hu-HU" sz="1800" dirty="0"/>
              <a:t>url = "jdbc:mysql://localhost:3306/test"</a:t>
            </a:r>
            <a:r>
              <a:rPr lang="hu-HU" sz="1800" dirty="0" smtClean="0"/>
              <a:t>;</a:t>
            </a:r>
          </a:p>
          <a:p>
            <a:pPr marL="68580" indent="0">
              <a:buNone/>
            </a:pPr>
            <a:r>
              <a:rPr lang="hu-HU" sz="1800" dirty="0"/>
              <a:t> </a:t>
            </a:r>
            <a:r>
              <a:rPr lang="hu-HU" sz="1800" dirty="0" smtClean="0"/>
              <a:t>   </a:t>
            </a:r>
            <a:r>
              <a:rPr lang="hu-HU" sz="1800" b="1" dirty="0" smtClean="0"/>
              <a:t>  Connection </a:t>
            </a:r>
            <a:r>
              <a:rPr lang="hu-HU" sz="1800" b="1" dirty="0"/>
              <a:t>con = DriverManager.getConnection(url, </a:t>
            </a:r>
            <a:r>
              <a:rPr lang="hu-HU" sz="1800" b="1" dirty="0" smtClean="0"/>
              <a:t>”usr"</a:t>
            </a:r>
            <a:r>
              <a:rPr lang="hu-HU" sz="1800" b="1" dirty="0"/>
              <a:t>, </a:t>
            </a:r>
            <a:r>
              <a:rPr lang="hu-HU" sz="1800" b="1" dirty="0" smtClean="0"/>
              <a:t>”pass"</a:t>
            </a:r>
            <a:r>
              <a:rPr lang="hu-HU" sz="1800" b="1" dirty="0"/>
              <a:t>);</a:t>
            </a:r>
          </a:p>
          <a:p>
            <a:pPr marL="68580" indent="0">
              <a:buNone/>
            </a:pPr>
            <a:endParaRPr lang="en-US" sz="1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746375" y="1573214"/>
            <a:ext cx="4207868" cy="1665286"/>
            <a:chOff x="2746375" y="1573214"/>
            <a:chExt cx="4207868" cy="1665286"/>
          </a:xfrm>
        </p:grpSpPr>
        <p:sp>
          <p:nvSpPr>
            <p:cNvPr id="8" name="TextBox 7"/>
            <p:cNvSpPr txBox="1"/>
            <p:nvPr/>
          </p:nvSpPr>
          <p:spPr>
            <a:xfrm>
              <a:off x="6075164" y="1573214"/>
              <a:ext cx="87907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utasítás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746375" y="1762125"/>
              <a:ext cx="3328789" cy="1476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81250" y="2492375"/>
            <a:ext cx="6007368" cy="1143000"/>
            <a:chOff x="2381250" y="2492375"/>
            <a:chExt cx="6007368" cy="1143000"/>
          </a:xfrm>
        </p:grpSpPr>
        <p:sp>
          <p:nvSpPr>
            <p:cNvPr id="13" name="TextBox 12"/>
            <p:cNvSpPr txBox="1"/>
            <p:nvPr/>
          </p:nvSpPr>
          <p:spPr>
            <a:xfrm>
              <a:off x="6075164" y="2492375"/>
              <a:ext cx="2313454" cy="369332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eredmények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tárolására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381250" y="2667000"/>
              <a:ext cx="3693914" cy="9683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667625" y="5789831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40000" y="4111625"/>
            <a:ext cx="6225307" cy="1678206"/>
            <a:chOff x="2540000" y="4111625"/>
            <a:chExt cx="6225307" cy="1678206"/>
          </a:xfrm>
        </p:grpSpPr>
        <p:sp>
          <p:nvSpPr>
            <p:cNvPr id="18" name="TextBox 17"/>
            <p:cNvSpPr txBox="1"/>
            <p:nvPr/>
          </p:nvSpPr>
          <p:spPr>
            <a:xfrm>
              <a:off x="2540000" y="5143500"/>
              <a:ext cx="6225307" cy="646331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86CE24"/>
                  </a:solidFill>
                </a:rPr>
                <a:t>a Java-</a:t>
              </a:r>
              <a:r>
                <a:rPr lang="en-US" dirty="0" err="1" smtClean="0">
                  <a:solidFill>
                    <a:srgbClr val="86CE24"/>
                  </a:solidFill>
                </a:rPr>
                <a:t>nak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alapjában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véve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b="1" dirty="0" err="1" smtClean="0">
                  <a:solidFill>
                    <a:srgbClr val="86CE24"/>
                  </a:solidFill>
                </a:rPr>
                <a:t>nem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része</a:t>
              </a:r>
              <a:r>
                <a:rPr lang="en-US" dirty="0" smtClean="0">
                  <a:solidFill>
                    <a:srgbClr val="86CE24"/>
                  </a:solidFill>
                </a:rPr>
                <a:t> a MySQL driver, </a:t>
              </a:r>
              <a:r>
                <a:rPr lang="en-US" dirty="0" err="1" smtClean="0">
                  <a:solidFill>
                    <a:srgbClr val="86CE24"/>
                  </a:solidFill>
                </a:rPr>
                <a:t>azt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először</a:t>
              </a:r>
              <a:endParaRPr lang="en-US" dirty="0" smtClean="0">
                <a:solidFill>
                  <a:srgbClr val="86CE24"/>
                </a:solidFill>
              </a:endParaRP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magunknak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kell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beszerezni</a:t>
              </a:r>
              <a:r>
                <a:rPr lang="en-US" dirty="0" smtClean="0">
                  <a:solidFill>
                    <a:srgbClr val="86CE24"/>
                  </a:solidFill>
                </a:rPr>
                <a:t> [1]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889375" y="4111625"/>
              <a:ext cx="1778000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970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/ </a:t>
            </a:r>
            <a:r>
              <a:rPr lang="en-US" dirty="0" err="1" smtClean="0"/>
              <a:t>Lekérdezés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1" y="1600201"/>
            <a:ext cx="8778874" cy="3908424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hu-HU" dirty="0" smtClean="0"/>
              <a:t>     stmt </a:t>
            </a:r>
            <a:r>
              <a:rPr lang="hu-HU" dirty="0"/>
              <a:t>= con.createStatement()</a:t>
            </a:r>
            <a:r>
              <a:rPr lang="hu-HU" dirty="0" smtClean="0"/>
              <a:t>;</a:t>
            </a:r>
            <a:endParaRPr lang="hu-HU" dirty="0"/>
          </a:p>
          <a:p>
            <a:pPr marL="68580" indent="0">
              <a:buNone/>
            </a:pPr>
            <a:r>
              <a:rPr lang="hu-HU" dirty="0"/>
              <a:t>     stmt = con.createStatement(ResultSet.TYPE_SCROLL_INSENSITIVE</a:t>
            </a:r>
            <a:r>
              <a:rPr lang="hu-HU" dirty="0" smtClean="0"/>
              <a:t>,  </a:t>
            </a:r>
          </a:p>
          <a:p>
            <a:pPr marL="68580" indent="0">
              <a:buNone/>
            </a:pPr>
            <a:r>
              <a:rPr lang="hu-HU" dirty="0" smtClean="0"/>
              <a:t>                ResultSet.CONCUR_READ_ONLY</a:t>
            </a:r>
            <a:r>
              <a:rPr lang="hu-HU" dirty="0"/>
              <a:t>)</a:t>
            </a:r>
            <a:r>
              <a:rPr lang="hu-HU" dirty="0" smtClean="0"/>
              <a:t>;</a:t>
            </a:r>
            <a:endParaRPr lang="hu-HU" dirty="0"/>
          </a:p>
          <a:p>
            <a:pPr marL="68580" indent="0">
              <a:buNone/>
            </a:pPr>
            <a:r>
              <a:rPr lang="hu-HU" dirty="0" smtClean="0"/>
              <a:t>     </a:t>
            </a:r>
            <a:r>
              <a:rPr lang="hu-HU" b="1" dirty="0" smtClean="0"/>
              <a:t>rs </a:t>
            </a:r>
            <a:r>
              <a:rPr lang="hu-HU" b="1" dirty="0"/>
              <a:t>= stmt.executeQuery("SELECT * from proba");</a:t>
            </a:r>
          </a:p>
          <a:p>
            <a:pPr marL="68580" indent="0">
              <a:buNone/>
            </a:pPr>
            <a:endParaRPr lang="hu-HU" dirty="0"/>
          </a:p>
          <a:p>
            <a:pPr marL="68580" indent="0">
              <a:buNone/>
            </a:pPr>
            <a:r>
              <a:rPr lang="hu-HU" dirty="0"/>
              <a:t>     // irassuk ki az eredmenyeket</a:t>
            </a:r>
          </a:p>
          <a:p>
            <a:pPr marL="68580" indent="0">
              <a:buNone/>
            </a:pPr>
            <a:r>
              <a:rPr lang="hu-HU" dirty="0"/>
              <a:t>     System.out.println("Display all results:");</a:t>
            </a:r>
          </a:p>
          <a:p>
            <a:pPr marL="68580" indent="0">
              <a:buNone/>
            </a:pPr>
            <a:r>
              <a:rPr lang="hu-HU" dirty="0"/>
              <a:t>     while(rs.next()){</a:t>
            </a:r>
          </a:p>
          <a:p>
            <a:pPr marL="68580" indent="0">
              <a:buNone/>
            </a:pPr>
            <a:r>
              <a:rPr lang="hu-HU" dirty="0"/>
              <a:t>       String id = rs.getString("id");</a:t>
            </a:r>
          </a:p>
          <a:p>
            <a:pPr marL="68580" indent="0">
              <a:buNone/>
            </a:pPr>
            <a:r>
              <a:rPr lang="hu-HU" dirty="0"/>
              <a:t>       String vnev = rs.getString("Vezeteknev");</a:t>
            </a:r>
          </a:p>
          <a:p>
            <a:pPr marL="68580" indent="0">
              <a:buNone/>
            </a:pPr>
            <a:r>
              <a:rPr lang="hu-HU" dirty="0"/>
              <a:t>       String knev = rs.getString("Keresztnev");</a:t>
            </a:r>
          </a:p>
          <a:p>
            <a:pPr marL="68580" indent="0">
              <a:buNone/>
            </a:pPr>
            <a:r>
              <a:rPr lang="hu-HU" dirty="0"/>
              <a:t>       System.out.println(id + " | " + vnev + " | "+ knev);</a:t>
            </a:r>
          </a:p>
          <a:p>
            <a:pPr marL="68580" indent="0">
              <a:buNone/>
            </a:pPr>
            <a:r>
              <a:rPr lang="hu-HU" dirty="0"/>
              <a:t>     }</a:t>
            </a:r>
          </a:p>
          <a:p>
            <a:pPr marL="6858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57500" y="2762250"/>
            <a:ext cx="5600700" cy="1486079"/>
            <a:chOff x="2857500" y="2762250"/>
            <a:chExt cx="5600700" cy="1486079"/>
          </a:xfrm>
        </p:grpSpPr>
        <p:sp>
          <p:nvSpPr>
            <p:cNvPr id="5" name="TextBox 4"/>
            <p:cNvSpPr txBox="1"/>
            <p:nvPr/>
          </p:nvSpPr>
          <p:spPr>
            <a:xfrm>
              <a:off x="4477423" y="3048000"/>
              <a:ext cx="3980777" cy="1200329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egy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ExecuteQuery</a:t>
              </a:r>
              <a:r>
                <a:rPr lang="en-US" dirty="0" smtClean="0">
                  <a:solidFill>
                    <a:srgbClr val="86CE24"/>
                  </a:solidFill>
                </a:rPr>
                <a:t>() </a:t>
              </a:r>
              <a:r>
                <a:rPr lang="en-US" dirty="0" err="1" smtClean="0">
                  <a:solidFill>
                    <a:srgbClr val="86CE24"/>
                  </a:solidFill>
                </a:rPr>
                <a:t>függvényhívással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adjuk</a:t>
              </a:r>
              <a:r>
                <a:rPr lang="en-US" dirty="0" smtClean="0">
                  <a:solidFill>
                    <a:srgbClr val="86CE24"/>
                  </a:solidFill>
                </a:rPr>
                <a:t> meg, mi </a:t>
              </a:r>
              <a:r>
                <a:rPr lang="en-US" dirty="0" err="1" smtClean="0">
                  <a:solidFill>
                    <a:srgbClr val="86CE24"/>
                  </a:solidFill>
                </a:rPr>
                <a:t>legyen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az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utasítás</a:t>
              </a:r>
              <a:r>
                <a:rPr lang="en-US" dirty="0" smtClean="0">
                  <a:solidFill>
                    <a:srgbClr val="86CE24"/>
                  </a:solidFill>
                </a:rPr>
                <a:t>, </a:t>
              </a:r>
            </a:p>
            <a:p>
              <a:r>
                <a:rPr lang="en-US" dirty="0" smtClean="0">
                  <a:solidFill>
                    <a:srgbClr val="86CE24"/>
                  </a:solidFill>
                </a:rPr>
                <a:t>a </a:t>
              </a:r>
              <a:r>
                <a:rPr lang="en-US" dirty="0" err="1" smtClean="0">
                  <a:solidFill>
                    <a:srgbClr val="86CE24"/>
                  </a:solidFill>
                </a:rPr>
                <a:t>végén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nincs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pontosvessző</a:t>
              </a:r>
              <a:r>
                <a:rPr lang="en-US" dirty="0" smtClean="0">
                  <a:solidFill>
                    <a:srgbClr val="86CE24"/>
                  </a:solidFill>
                </a:rPr>
                <a:t>.  (</a:t>
              </a:r>
              <a:r>
                <a:rPr lang="en-US" dirty="0" err="1" smtClean="0">
                  <a:solidFill>
                    <a:srgbClr val="86CE24"/>
                  </a:solidFill>
                </a:rPr>
                <a:t>Eredményt</a:t>
              </a:r>
              <a:endParaRPr lang="en-US" dirty="0" smtClean="0">
                <a:solidFill>
                  <a:srgbClr val="86CE24"/>
                </a:solidFill>
              </a:endParaRP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visszaadó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utasításokhoz</a:t>
              </a:r>
              <a:r>
                <a:rPr lang="en-US" dirty="0" smtClean="0">
                  <a:solidFill>
                    <a:srgbClr val="86CE24"/>
                  </a:solidFill>
                </a:rPr>
                <a:t>)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2857500" y="2762250"/>
              <a:ext cx="3610312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81125" y="3937000"/>
            <a:ext cx="7495624" cy="1844080"/>
            <a:chOff x="1381125" y="3937000"/>
            <a:chExt cx="7495624" cy="1844080"/>
          </a:xfrm>
        </p:grpSpPr>
        <p:sp>
          <p:nvSpPr>
            <p:cNvPr id="9" name="TextBox 8"/>
            <p:cNvSpPr txBox="1"/>
            <p:nvPr/>
          </p:nvSpPr>
          <p:spPr>
            <a:xfrm>
              <a:off x="5191125" y="4857750"/>
              <a:ext cx="3685624" cy="923330"/>
            </a:xfrm>
            <a:prstGeom prst="rect">
              <a:avLst/>
            </a:prstGeom>
            <a:noFill/>
            <a:ln>
              <a:solidFill>
                <a:srgbClr val="86CE2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86CE24"/>
                  </a:solidFill>
                </a:rPr>
                <a:t>addig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igaz</a:t>
              </a:r>
              <a:r>
                <a:rPr lang="en-US" dirty="0" smtClean="0">
                  <a:solidFill>
                    <a:srgbClr val="86CE24"/>
                  </a:solidFill>
                </a:rPr>
                <a:t>, </a:t>
              </a:r>
              <a:r>
                <a:rPr lang="en-US" dirty="0" err="1" smtClean="0">
                  <a:solidFill>
                    <a:srgbClr val="86CE24"/>
                  </a:solidFill>
                </a:rPr>
                <a:t>amíg</a:t>
              </a:r>
              <a:r>
                <a:rPr lang="en-US" dirty="0" smtClean="0">
                  <a:solidFill>
                    <a:srgbClr val="86CE24"/>
                  </a:solidFill>
                </a:rPr>
                <a:t> van </a:t>
              </a:r>
              <a:r>
                <a:rPr lang="en-US" dirty="0" err="1" smtClean="0">
                  <a:solidFill>
                    <a:srgbClr val="86CE24"/>
                  </a:solidFill>
                </a:rPr>
                <a:t>fel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nem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dolgozott</a:t>
              </a:r>
              <a:endParaRPr lang="en-US" dirty="0" smtClean="0">
                <a:solidFill>
                  <a:srgbClr val="86CE24"/>
                </a:solidFill>
              </a:endParaRP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eredmény</a:t>
              </a:r>
              <a:r>
                <a:rPr lang="en-US" dirty="0" smtClean="0">
                  <a:solidFill>
                    <a:srgbClr val="86CE24"/>
                  </a:solidFill>
                </a:rPr>
                <a:t> a </a:t>
              </a:r>
              <a:r>
                <a:rPr lang="en-US" dirty="0" err="1" smtClean="0">
                  <a:solidFill>
                    <a:srgbClr val="86CE24"/>
                  </a:solidFill>
                </a:rPr>
                <a:t>válaszban</a:t>
              </a:r>
              <a:r>
                <a:rPr lang="en-US" dirty="0" smtClean="0">
                  <a:solidFill>
                    <a:srgbClr val="86CE24"/>
                  </a:solidFill>
                </a:rPr>
                <a:t>, </a:t>
              </a:r>
              <a:r>
                <a:rPr lang="en-US" dirty="0" err="1" smtClean="0">
                  <a:solidFill>
                    <a:srgbClr val="86CE24"/>
                  </a:solidFill>
                </a:rPr>
                <a:t>és</a:t>
              </a:r>
              <a:r>
                <a:rPr lang="en-US" dirty="0" smtClean="0">
                  <a:solidFill>
                    <a:srgbClr val="86CE24"/>
                  </a:solidFill>
                </a:rPr>
                <a:t> </a:t>
              </a:r>
              <a:r>
                <a:rPr lang="en-US" dirty="0" err="1" smtClean="0">
                  <a:solidFill>
                    <a:srgbClr val="86CE24"/>
                  </a:solidFill>
                </a:rPr>
                <a:t>ilyenkor</a:t>
              </a:r>
              <a:endParaRPr lang="en-US" dirty="0" smtClean="0">
                <a:solidFill>
                  <a:srgbClr val="86CE24"/>
                </a:solidFill>
              </a:endParaRPr>
            </a:p>
            <a:p>
              <a:r>
                <a:rPr lang="en-US" dirty="0" err="1" smtClean="0">
                  <a:solidFill>
                    <a:srgbClr val="86CE24"/>
                  </a:solidFill>
                </a:rPr>
                <a:t>egyből</a:t>
              </a:r>
              <a:r>
                <a:rPr lang="en-US" dirty="0" smtClean="0">
                  <a:solidFill>
                    <a:srgbClr val="86CE24"/>
                  </a:solidFill>
                </a:rPr>
                <a:t> a </a:t>
              </a:r>
              <a:r>
                <a:rPr lang="en-US" dirty="0" err="1" smtClean="0">
                  <a:solidFill>
                    <a:srgbClr val="86CE24"/>
                  </a:solidFill>
                </a:rPr>
                <a:t>következőre</a:t>
              </a:r>
              <a:r>
                <a:rPr lang="en-US" dirty="0" smtClean="0">
                  <a:solidFill>
                    <a:srgbClr val="86CE24"/>
                  </a:solidFill>
                </a:rPr>
                <a:t> is </a:t>
              </a:r>
              <a:r>
                <a:rPr lang="en-US" dirty="0" err="1" smtClean="0">
                  <a:solidFill>
                    <a:srgbClr val="86CE24"/>
                  </a:solidFill>
                </a:rPr>
                <a:t>lép</a:t>
              </a:r>
              <a:endParaRPr lang="en-US" dirty="0">
                <a:solidFill>
                  <a:srgbClr val="86CE24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0"/>
            </p:cNvCxnSpPr>
            <p:nvPr/>
          </p:nvCxnSpPr>
          <p:spPr>
            <a:xfrm flipH="1" flipV="1">
              <a:off x="1381125" y="3937000"/>
              <a:ext cx="5652812" cy="920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150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/ </a:t>
            </a:r>
            <a:r>
              <a:rPr lang="en-US" dirty="0" err="1" smtClean="0"/>
              <a:t>Kapcsolat</a:t>
            </a:r>
            <a:r>
              <a:rPr lang="en-US" dirty="0" smtClean="0"/>
              <a:t> </a:t>
            </a:r>
            <a:r>
              <a:rPr lang="en-US" dirty="0" err="1" smtClean="0"/>
              <a:t>lezárása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hu-HU" dirty="0"/>
              <a:t>// zarjuk a kapcsolatot</a:t>
            </a:r>
          </a:p>
          <a:p>
            <a:pPr marL="68580" indent="0">
              <a:buNone/>
            </a:pPr>
            <a:r>
              <a:rPr lang="hu-HU" dirty="0"/>
              <a:t>      </a:t>
            </a:r>
            <a:r>
              <a:rPr lang="hu-HU" b="1" dirty="0"/>
              <a:t>con.close()</a:t>
            </a:r>
            <a:r>
              <a:rPr lang="hu-HU" b="1" dirty="0" smtClean="0"/>
              <a:t>;</a:t>
            </a:r>
            <a:endParaRPr lang="hu-HU" b="1" dirty="0"/>
          </a:p>
          <a:p>
            <a:pPr marL="68580" indent="0">
              <a:buNone/>
            </a:pPr>
            <a:r>
              <a:rPr lang="hu-HU" dirty="0"/>
              <a:t>    // hiba eseten irassuk ki a stack-</a:t>
            </a:r>
            <a:r>
              <a:rPr lang="hu-HU" dirty="0" smtClean="0"/>
              <a:t>et  (az egesz program egy try blokkban</a:t>
            </a:r>
          </a:p>
          <a:p>
            <a:pPr marL="68580" indent="0">
              <a:buNone/>
            </a:pPr>
            <a:r>
              <a:rPr lang="hu-HU" dirty="0"/>
              <a:t> </a:t>
            </a:r>
            <a:r>
              <a:rPr lang="hu-HU" dirty="0" smtClean="0"/>
              <a:t>   // volt)</a:t>
            </a:r>
            <a:endParaRPr lang="hu-HU" dirty="0"/>
          </a:p>
          <a:p>
            <a:pPr marL="68580" indent="0">
              <a:buNone/>
            </a:pPr>
            <a:r>
              <a:rPr lang="hu-HU" dirty="0"/>
              <a:t>    }catch( Exception e ) {</a:t>
            </a:r>
          </a:p>
          <a:p>
            <a:pPr marL="68580" indent="0">
              <a:buNone/>
            </a:pPr>
            <a:r>
              <a:rPr lang="hu-HU" dirty="0"/>
              <a:t>      e.printStackTrace();</a:t>
            </a:r>
          </a:p>
          <a:p>
            <a:pPr marL="68580" indent="0">
              <a:buNone/>
            </a:pPr>
            <a:r>
              <a:rPr lang="hu-HU" dirty="0"/>
              <a:t>    }</a:t>
            </a:r>
          </a:p>
          <a:p>
            <a:pPr marL="68580" indent="0">
              <a:buNone/>
            </a:pPr>
            <a:r>
              <a:rPr lang="hu-HU" dirty="0"/>
              <a:t>  }</a:t>
            </a:r>
          </a:p>
          <a:p>
            <a:pPr marL="68580" indent="0">
              <a:buNone/>
            </a:pPr>
            <a:r>
              <a:rPr lang="hu-HU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2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ODBC (Open database connectivity)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8588"/>
            <a:ext cx="7772400" cy="4189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JDBC-</a:t>
            </a:r>
            <a:r>
              <a:rPr lang="en-US" dirty="0" err="1" smtClean="0"/>
              <a:t>hez</a:t>
            </a:r>
            <a:r>
              <a:rPr lang="en-US" dirty="0" smtClean="0"/>
              <a:t> </a:t>
            </a:r>
            <a:r>
              <a:rPr lang="en-US" dirty="0" err="1" smtClean="0"/>
              <a:t>hasonlóan</a:t>
            </a:r>
            <a:r>
              <a:rPr lang="en-US" dirty="0" smtClean="0"/>
              <a:t> </a:t>
            </a:r>
            <a:r>
              <a:rPr lang="en-US" dirty="0" err="1" smtClean="0"/>
              <a:t>számos</a:t>
            </a:r>
            <a:r>
              <a:rPr lang="en-US" dirty="0" smtClean="0"/>
              <a:t> </a:t>
            </a:r>
            <a:r>
              <a:rPr lang="en-US" dirty="0" err="1" smtClean="0"/>
              <a:t>adatbáziskezelővel</a:t>
            </a:r>
            <a:r>
              <a:rPr lang="en-US" dirty="0" smtClean="0"/>
              <a:t> </a:t>
            </a:r>
            <a:r>
              <a:rPr lang="en-US" dirty="0" err="1" smtClean="0"/>
              <a:t>képes</a:t>
            </a:r>
            <a:r>
              <a:rPr lang="en-US" dirty="0" smtClean="0"/>
              <a:t> </a:t>
            </a:r>
            <a:r>
              <a:rPr lang="en-US" dirty="0" err="1" smtClean="0"/>
              <a:t>kapcsolatot</a:t>
            </a:r>
            <a:r>
              <a:rPr lang="en-US" dirty="0" smtClean="0"/>
              <a:t> </a:t>
            </a:r>
            <a:r>
              <a:rPr lang="en-US" dirty="0" err="1" smtClean="0"/>
              <a:t>létesíteni</a:t>
            </a:r>
            <a:r>
              <a:rPr lang="en-US" dirty="0" smtClean="0"/>
              <a:t>, de </a:t>
            </a:r>
            <a:r>
              <a:rPr lang="en-US" dirty="0" err="1" smtClean="0"/>
              <a:t>nem</a:t>
            </a:r>
            <a:r>
              <a:rPr lang="en-US" dirty="0" smtClean="0"/>
              <a:t> Java </a:t>
            </a:r>
            <a:r>
              <a:rPr lang="en-US" dirty="0" err="1" smtClean="0"/>
              <a:t>környezetből</a:t>
            </a:r>
            <a:r>
              <a:rPr lang="en-US" dirty="0" smtClean="0"/>
              <a:t>, </a:t>
            </a:r>
            <a:r>
              <a:rPr lang="en-US" dirty="0" err="1" smtClean="0"/>
              <a:t>hanem</a:t>
            </a:r>
            <a:r>
              <a:rPr lang="en-US" dirty="0" smtClean="0"/>
              <a:t> C-</a:t>
            </a:r>
            <a:r>
              <a:rPr lang="en-US" dirty="0" err="1" smtClean="0"/>
              <a:t>ből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megfelelő</a:t>
            </a:r>
            <a:r>
              <a:rPr lang="en-US" dirty="0" smtClean="0"/>
              <a:t> header </a:t>
            </a:r>
            <a:r>
              <a:rPr lang="en-US" dirty="0" err="1" smtClean="0"/>
              <a:t>fájlok</a:t>
            </a:r>
            <a:r>
              <a:rPr lang="en-US" dirty="0" smtClean="0"/>
              <a:t> include-</a:t>
            </a:r>
            <a:r>
              <a:rPr lang="en-US" dirty="0" err="1" smtClean="0"/>
              <a:t>olása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alábbi</a:t>
            </a:r>
            <a:r>
              <a:rPr lang="en-US" dirty="0" smtClean="0"/>
              <a:t> </a:t>
            </a:r>
            <a:r>
              <a:rPr lang="en-US" dirty="0" err="1" smtClean="0"/>
              <a:t>adatstruktúrákkal</a:t>
            </a:r>
            <a:r>
              <a:rPr lang="en-US" dirty="0" smtClean="0"/>
              <a:t> </a:t>
            </a:r>
            <a:r>
              <a:rPr lang="en-US" dirty="0" err="1" smtClean="0"/>
              <a:t>dolgozhatunk</a:t>
            </a:r>
            <a:r>
              <a:rPr lang="en-US" dirty="0" smtClean="0"/>
              <a:t>:</a:t>
            </a:r>
          </a:p>
          <a:p>
            <a:pPr lvl="1"/>
            <a:r>
              <a:rPr lang="hu-HU" sz="2000" dirty="0" smtClean="0"/>
              <a:t>Környezet </a:t>
            </a:r>
            <a:r>
              <a:rPr lang="hu-HU" sz="2000" dirty="0"/>
              <a:t>(Environment): a kliens hozza létre a DBMS-sel való kapcsolat </a:t>
            </a:r>
            <a:r>
              <a:rPr lang="hu-HU" sz="2000" dirty="0" smtClean="0"/>
              <a:t>előkészítéséhez</a:t>
            </a:r>
            <a:r>
              <a:rPr lang="hu-HU" sz="2000" dirty="0"/>
              <a:t>. </a:t>
            </a:r>
          </a:p>
          <a:p>
            <a:pPr lvl="1"/>
            <a:r>
              <a:rPr lang="hu-HU" sz="2000" dirty="0" smtClean="0"/>
              <a:t>Kapcsolat </a:t>
            </a:r>
            <a:r>
              <a:rPr lang="hu-HU" sz="2000" dirty="0"/>
              <a:t>(Connection): DBMS-sel való kapcsolat leírására szolgál. Egy </a:t>
            </a:r>
            <a:r>
              <a:rPr lang="hu-HU" sz="2000" dirty="0" smtClean="0"/>
              <a:t>környezethez </a:t>
            </a:r>
            <a:r>
              <a:rPr lang="hu-HU" sz="2000" dirty="0"/>
              <a:t>több kapcsolat tartozhat. </a:t>
            </a:r>
          </a:p>
          <a:p>
            <a:pPr lvl="1"/>
            <a:r>
              <a:rPr lang="hu-HU" sz="2000" dirty="0" smtClean="0"/>
              <a:t>ODBC</a:t>
            </a:r>
            <a:r>
              <a:rPr lang="hu-HU" sz="2000" dirty="0"/>
              <a:t>-utasítás (Statement). Egy SQL utasítás leírására szolgál. Minden </a:t>
            </a:r>
            <a:r>
              <a:rPr lang="hu-HU" sz="2000" dirty="0" smtClean="0"/>
              <a:t>ODBC-utasítás </a:t>
            </a:r>
            <a:r>
              <a:rPr lang="hu-HU" sz="2000" dirty="0"/>
              <a:t>valamely kapcsolathoz tartozik. Ugyanaz az ODBC-utasítás különböző időpontokban </a:t>
            </a:r>
            <a:r>
              <a:rPr lang="hu-HU" sz="2000" dirty="0" smtClean="0"/>
              <a:t>különböző </a:t>
            </a:r>
            <a:r>
              <a:rPr lang="hu-HU" sz="2000" dirty="0"/>
              <a:t>SQL-</a:t>
            </a:r>
            <a:r>
              <a:rPr lang="hu-HU" sz="2000" dirty="0" smtClean="0"/>
              <a:t>utasításokat </a:t>
            </a:r>
            <a:r>
              <a:rPr lang="hu-HU" sz="2000" dirty="0"/>
              <a:t>tartalmazhat. </a:t>
            </a:r>
          </a:p>
          <a:p>
            <a:r>
              <a:rPr lang="hu-HU" dirty="0" smtClean="0"/>
              <a:t>A </a:t>
            </a:r>
            <a:r>
              <a:rPr lang="hu-HU" dirty="0"/>
              <a:t>fentiek kezelése handle-k (az adatstruktúrára mutató pointerek) segítségével történik. </a:t>
            </a:r>
          </a:p>
          <a:p>
            <a:r>
              <a:rPr lang="hu-HU" dirty="0"/>
              <a:t>Ezek típusai sorrendben SQLHENV, SQLHDBC, SQLHSTMT.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125" y="5736709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Megjegyzések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[1] A MySQL-</a:t>
            </a:r>
            <a:r>
              <a:rPr lang="en-US" dirty="0" err="1" smtClean="0"/>
              <a:t>hez</a:t>
            </a:r>
            <a:r>
              <a:rPr lang="en-US" dirty="0" smtClean="0"/>
              <a:t> </a:t>
            </a:r>
            <a:r>
              <a:rPr lang="en-US" dirty="0" err="1" smtClean="0"/>
              <a:t>szükséges</a:t>
            </a:r>
            <a:r>
              <a:rPr lang="en-US" dirty="0" smtClean="0"/>
              <a:t> JDBC driver </a:t>
            </a:r>
            <a:r>
              <a:rPr lang="en-US" dirty="0" err="1" smtClean="0"/>
              <a:t>beszerezhető</a:t>
            </a:r>
            <a:r>
              <a:rPr lang="en-US" dirty="0" smtClean="0"/>
              <a:t> </a:t>
            </a:r>
            <a:r>
              <a:rPr lang="en-US" dirty="0" err="1" smtClean="0"/>
              <a:t>itt</a:t>
            </a:r>
            <a:r>
              <a:rPr lang="en-US" dirty="0" smtClean="0"/>
              <a:t>:</a:t>
            </a:r>
          </a:p>
          <a:p>
            <a:pPr marL="68580" indent="0">
              <a:buNone/>
            </a:pPr>
            <a:r>
              <a:rPr lang="en-US" dirty="0"/>
              <a:t>        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dev.mysql.com</a:t>
            </a:r>
            <a:r>
              <a:rPr lang="en-US" dirty="0">
                <a:hlinkClick r:id="rId2"/>
              </a:rPr>
              <a:t>/downloads/connector/j/</a:t>
            </a:r>
            <a:endParaRPr lang="en-US" dirty="0"/>
          </a:p>
          <a:p>
            <a:r>
              <a:rPr lang="en-US" dirty="0" smtClean="0"/>
              <a:t>[2] </a:t>
            </a:r>
            <a:r>
              <a:rPr lang="en-US" dirty="0" err="1" smtClean="0"/>
              <a:t>Németh</a:t>
            </a:r>
            <a:r>
              <a:rPr lang="en-US" dirty="0" smtClean="0"/>
              <a:t> </a:t>
            </a:r>
            <a:r>
              <a:rPr lang="en-US" dirty="0" err="1" smtClean="0"/>
              <a:t>Gábor</a:t>
            </a:r>
            <a:r>
              <a:rPr lang="en-US" dirty="0" smtClean="0"/>
              <a:t> </a:t>
            </a:r>
            <a:r>
              <a:rPr lang="en-US" dirty="0" err="1" smtClean="0"/>
              <a:t>példái</a:t>
            </a:r>
            <a:r>
              <a:rPr lang="en-US" dirty="0" smtClean="0"/>
              <a:t> </a:t>
            </a:r>
            <a:r>
              <a:rPr lang="en-US" dirty="0" err="1" smtClean="0"/>
              <a:t>nyomán</a:t>
            </a:r>
            <a:endParaRPr lang="en-US" dirty="0" smtClean="0"/>
          </a:p>
          <a:p>
            <a:r>
              <a:rPr lang="en-US" dirty="0" smtClean="0"/>
              <a:t>[3] </a:t>
            </a:r>
            <a:r>
              <a:rPr lang="en-US" dirty="0" err="1" smtClean="0"/>
              <a:t>Forrás</a:t>
            </a:r>
            <a:r>
              <a:rPr lang="en-US" dirty="0" smtClean="0"/>
              <a:t>: dr. </a:t>
            </a:r>
            <a:r>
              <a:rPr lang="en-US" dirty="0" err="1" smtClean="0"/>
              <a:t>Katona</a:t>
            </a:r>
            <a:r>
              <a:rPr lang="en-US" dirty="0" smtClean="0"/>
              <a:t> </a:t>
            </a:r>
            <a:r>
              <a:rPr lang="en-US" dirty="0" err="1" smtClean="0"/>
              <a:t>Endre</a:t>
            </a:r>
            <a:r>
              <a:rPr lang="en-US" dirty="0" smtClean="0"/>
              <a:t>:  </a:t>
            </a:r>
            <a:r>
              <a:rPr lang="en-US" dirty="0" err="1" smtClean="0"/>
              <a:t>Adatbázisok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pl-PL" dirty="0">
                <a:hlinkClick r:id="rId3"/>
              </a:rPr>
              <a:t>http://www.inf.u-szeged.hu/~katona/db-ea1.</a:t>
            </a:r>
            <a:r>
              <a:rPr lang="pl-PL" dirty="0" smtClean="0">
                <a:hlinkClick r:id="rId3"/>
              </a:rPr>
              <a:t>pdf</a:t>
            </a:r>
            <a:endParaRPr lang="pl-PL" dirty="0" smtClean="0"/>
          </a:p>
          <a:p>
            <a:r>
              <a:rPr lang="pl-PL" dirty="0" smtClean="0"/>
              <a:t>[4] Az XAMPP </a:t>
            </a:r>
            <a:r>
              <a:rPr lang="pl-PL" dirty="0" err="1" smtClean="0"/>
              <a:t>letölthető</a:t>
            </a:r>
            <a:r>
              <a:rPr lang="pl-PL" dirty="0" smtClean="0"/>
              <a:t> a </a:t>
            </a:r>
            <a:r>
              <a:rPr lang="pl-PL" dirty="0" err="1" smtClean="0"/>
              <a:t>következő</a:t>
            </a:r>
            <a:r>
              <a:rPr lang="pl-PL" dirty="0" smtClean="0"/>
              <a:t> </a:t>
            </a:r>
            <a:r>
              <a:rPr lang="pl-PL" dirty="0" err="1" smtClean="0"/>
              <a:t>címről</a:t>
            </a:r>
            <a:r>
              <a:rPr lang="pl-PL" dirty="0" smtClean="0"/>
              <a:t>:</a:t>
            </a:r>
          </a:p>
          <a:p>
            <a:pPr marL="68580" indent="0">
              <a:buNone/>
            </a:pPr>
            <a:r>
              <a:rPr lang="pl-PL" dirty="0"/>
              <a:t> </a:t>
            </a:r>
            <a:r>
              <a:rPr lang="pl-PL" dirty="0" smtClean="0"/>
              <a:t>       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://www.apachefriends.org/en/</a:t>
            </a:r>
            <a:r>
              <a:rPr lang="en-US" dirty="0" smtClean="0">
                <a:hlinkClick r:id="rId4"/>
              </a:rPr>
              <a:t>xampp.html</a:t>
            </a: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14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Adatbázisok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err="1" smtClean="0"/>
              <a:t>Adatbázis</a:t>
            </a:r>
            <a:r>
              <a:rPr lang="en-US" sz="2100" dirty="0" smtClean="0"/>
              <a:t> = </a:t>
            </a:r>
            <a:r>
              <a:rPr lang="en-US" sz="2100" dirty="0" err="1" smtClean="0"/>
              <a:t>adott</a:t>
            </a:r>
            <a:r>
              <a:rPr lang="en-US" sz="2100" dirty="0" smtClean="0"/>
              <a:t> </a:t>
            </a:r>
            <a:r>
              <a:rPr lang="en-US" sz="2100" dirty="0" err="1" smtClean="0"/>
              <a:t>formátum</a:t>
            </a:r>
            <a:r>
              <a:rPr lang="en-US" sz="2100" dirty="0" smtClean="0"/>
              <a:t> </a:t>
            </a:r>
            <a:r>
              <a:rPr lang="en-US" sz="2100" dirty="0" err="1" smtClean="0"/>
              <a:t>és</a:t>
            </a:r>
            <a:r>
              <a:rPr lang="en-US" sz="2100" dirty="0" smtClean="0"/>
              <a:t> </a:t>
            </a:r>
            <a:r>
              <a:rPr lang="en-US" sz="2100" dirty="0" err="1" smtClean="0"/>
              <a:t>rendszer</a:t>
            </a:r>
            <a:r>
              <a:rPr lang="en-US" sz="2100" dirty="0" smtClean="0"/>
              <a:t> </a:t>
            </a:r>
            <a:r>
              <a:rPr lang="en-US" sz="2100" dirty="0" err="1" smtClean="0"/>
              <a:t>szerint</a:t>
            </a:r>
            <a:r>
              <a:rPr lang="en-US" sz="2100" dirty="0" smtClean="0"/>
              <a:t> </a:t>
            </a:r>
            <a:r>
              <a:rPr lang="en-US" sz="2100" dirty="0" err="1" smtClean="0"/>
              <a:t>tárolt</a:t>
            </a:r>
            <a:r>
              <a:rPr lang="en-US" sz="2100" dirty="0" smtClean="0"/>
              <a:t> </a:t>
            </a:r>
            <a:r>
              <a:rPr lang="en-US" sz="2100" dirty="0" err="1" smtClean="0"/>
              <a:t>adatok</a:t>
            </a:r>
            <a:r>
              <a:rPr lang="en-US" sz="2100" dirty="0" smtClean="0"/>
              <a:t> </a:t>
            </a:r>
            <a:r>
              <a:rPr lang="en-US" sz="2100" dirty="0" err="1" smtClean="0"/>
              <a:t>összessége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DBMS </a:t>
            </a:r>
            <a:r>
              <a:rPr lang="en-US" sz="2100" dirty="0" err="1" smtClean="0"/>
              <a:t>feladatai</a:t>
            </a:r>
            <a:r>
              <a:rPr lang="en-US" sz="2100" dirty="0" smtClean="0"/>
              <a:t>:</a:t>
            </a:r>
          </a:p>
          <a:p>
            <a:pPr lvl="1"/>
            <a:r>
              <a:rPr lang="hu-HU" sz="2100" dirty="0" smtClean="0"/>
              <a:t>adatstruktúra </a:t>
            </a:r>
            <a:r>
              <a:rPr lang="hu-HU" sz="2100" dirty="0"/>
              <a:t>(adatbázisséma) definiálása, </a:t>
            </a:r>
          </a:p>
          <a:p>
            <a:pPr lvl="1"/>
            <a:r>
              <a:rPr lang="hu-HU" sz="2100" dirty="0" smtClean="0"/>
              <a:t>adatok </a:t>
            </a:r>
            <a:r>
              <a:rPr lang="hu-HU" sz="2100" dirty="0"/>
              <a:t>aktualizálása (új felvétel, törlés, módosítás), </a:t>
            </a:r>
          </a:p>
          <a:p>
            <a:pPr lvl="1"/>
            <a:r>
              <a:rPr lang="hu-HU" sz="2100" dirty="0" smtClean="0"/>
              <a:t>lekérdezési </a:t>
            </a:r>
            <a:r>
              <a:rPr lang="hu-HU" sz="2100" dirty="0"/>
              <a:t>lehetőségek, </a:t>
            </a:r>
          </a:p>
          <a:p>
            <a:pPr lvl="1"/>
            <a:r>
              <a:rPr lang="hu-HU" sz="2100" dirty="0" smtClean="0"/>
              <a:t>fejlesztő </a:t>
            </a:r>
            <a:r>
              <a:rPr lang="hu-HU" sz="2100" dirty="0"/>
              <a:t>környezet biztosítása célalkalmazások létrehozásához</a:t>
            </a:r>
            <a:r>
              <a:rPr lang="hu-HU" sz="2100" dirty="0" smtClean="0"/>
              <a:t>.</a:t>
            </a:r>
            <a:endParaRPr lang="hu-HU" sz="2100" dirty="0"/>
          </a:p>
          <a:p>
            <a:r>
              <a:rPr lang="hu-HU" sz="2100" dirty="0" smtClean="0"/>
              <a:t>Relációs modell (1970): az adatok kétdimenziós táblázatokban tárolódnak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7555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MySQL: </a:t>
            </a:r>
            <a:r>
              <a:rPr lang="en-US" dirty="0" err="1" smtClean="0"/>
              <a:t>népszerű</a:t>
            </a:r>
            <a:r>
              <a:rPr lang="en-US" dirty="0" smtClean="0"/>
              <a:t>, </a:t>
            </a:r>
            <a:r>
              <a:rPr lang="en-US" dirty="0" err="1" smtClean="0"/>
              <a:t>ingyenes</a:t>
            </a:r>
            <a:r>
              <a:rPr lang="en-US" dirty="0" smtClean="0"/>
              <a:t> </a:t>
            </a:r>
            <a:r>
              <a:rPr lang="en-US" dirty="0" err="1" smtClean="0"/>
              <a:t>adatbáziskezelő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r>
              <a:rPr lang="en-US" dirty="0" smtClean="0"/>
              <a:t> (“DBMS”).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későbbiekben</a:t>
            </a:r>
            <a:r>
              <a:rPr lang="en-US" dirty="0" smtClean="0"/>
              <a:t> (PHP, JDBC, ODBC) </a:t>
            </a:r>
            <a:r>
              <a:rPr lang="en-US" dirty="0" err="1" smtClean="0"/>
              <a:t>arra</a:t>
            </a:r>
            <a:r>
              <a:rPr lang="en-US" dirty="0" smtClean="0"/>
              <a:t> </a:t>
            </a:r>
            <a:r>
              <a:rPr lang="en-US" dirty="0" err="1" smtClean="0"/>
              <a:t>látunk</a:t>
            </a:r>
            <a:r>
              <a:rPr lang="en-US" dirty="0" smtClean="0"/>
              <a:t> </a:t>
            </a:r>
            <a:r>
              <a:rPr lang="en-US" dirty="0" err="1" smtClean="0"/>
              <a:t>majd</a:t>
            </a:r>
            <a:r>
              <a:rPr lang="en-US" dirty="0" smtClean="0"/>
              <a:t> </a:t>
            </a:r>
            <a:r>
              <a:rPr lang="en-US" dirty="0" err="1" smtClean="0"/>
              <a:t>példákat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kapcsolódni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öbbfelhasználós</a:t>
            </a:r>
            <a:r>
              <a:rPr lang="en-US" dirty="0" smtClean="0"/>
              <a:t>, </a:t>
            </a:r>
            <a:r>
              <a:rPr lang="en-US" dirty="0" err="1" smtClean="0"/>
              <a:t>relációs</a:t>
            </a:r>
            <a:r>
              <a:rPr lang="en-US" dirty="0" smtClean="0"/>
              <a:t> </a:t>
            </a:r>
            <a:r>
              <a:rPr lang="en-US" dirty="0" err="1" smtClean="0"/>
              <a:t>alapelvekre</a:t>
            </a:r>
            <a:r>
              <a:rPr lang="en-US" dirty="0" smtClean="0"/>
              <a:t> </a:t>
            </a:r>
            <a:r>
              <a:rPr lang="en-US" dirty="0" err="1" smtClean="0"/>
              <a:t>épül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kurzus</a:t>
            </a:r>
            <a:r>
              <a:rPr lang="en-US" dirty="0" smtClean="0"/>
              <a:t> </a:t>
            </a:r>
            <a:r>
              <a:rPr lang="en-US" dirty="0" err="1" smtClean="0"/>
              <a:t>keretein</a:t>
            </a:r>
            <a:r>
              <a:rPr lang="en-US" dirty="0" smtClean="0"/>
              <a:t> </a:t>
            </a:r>
            <a:r>
              <a:rPr lang="en-US" dirty="0" err="1" smtClean="0"/>
              <a:t>belül</a:t>
            </a:r>
            <a:r>
              <a:rPr lang="en-US" dirty="0" smtClean="0"/>
              <a:t> a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tartozó</a:t>
            </a:r>
            <a:r>
              <a:rPr lang="en-US" dirty="0" smtClean="0"/>
              <a:t> SQL </a:t>
            </a:r>
            <a:r>
              <a:rPr lang="en-US" dirty="0" err="1" smtClean="0"/>
              <a:t>nyelvjárást</a:t>
            </a:r>
            <a:r>
              <a:rPr lang="en-US" dirty="0" smtClean="0"/>
              <a:t> </a:t>
            </a:r>
            <a:r>
              <a:rPr lang="en-US" dirty="0" err="1" smtClean="0"/>
              <a:t>fogjuk</a:t>
            </a:r>
            <a:r>
              <a:rPr lang="en-US" dirty="0" smtClean="0"/>
              <a:t> </a:t>
            </a:r>
            <a:r>
              <a:rPr lang="en-US" dirty="0" err="1" smtClean="0"/>
              <a:t>használni</a:t>
            </a:r>
            <a:endParaRPr lang="en-US" dirty="0" smtClean="0"/>
          </a:p>
          <a:p>
            <a:pPr lvl="1"/>
            <a:r>
              <a:rPr lang="en-US" dirty="0" err="1" smtClean="0"/>
              <a:t>sajnos</a:t>
            </a:r>
            <a:r>
              <a:rPr lang="en-US" dirty="0" smtClean="0"/>
              <a:t> </a:t>
            </a:r>
            <a:r>
              <a:rPr lang="en-US" dirty="0" err="1" smtClean="0"/>
              <a:t>néhány</a:t>
            </a:r>
            <a:r>
              <a:rPr lang="en-US" dirty="0" smtClean="0"/>
              <a:t> </a:t>
            </a:r>
            <a:r>
              <a:rPr lang="en-US" dirty="0" err="1" smtClean="0"/>
              <a:t>így</a:t>
            </a:r>
            <a:r>
              <a:rPr lang="en-US" dirty="0" smtClean="0"/>
              <a:t> </a:t>
            </a:r>
            <a:r>
              <a:rPr lang="en-US" dirty="0" err="1" smtClean="0"/>
              <a:t>megtanult</a:t>
            </a:r>
            <a:r>
              <a:rPr lang="en-US" dirty="0" smtClean="0"/>
              <a:t> </a:t>
            </a:r>
            <a:r>
              <a:rPr lang="en-US" dirty="0" err="1" smtClean="0"/>
              <a:t>dolog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fog </a:t>
            </a:r>
            <a:r>
              <a:rPr lang="en-US" dirty="0" err="1" smtClean="0"/>
              <a:t>működni</a:t>
            </a:r>
            <a:r>
              <a:rPr lang="en-US" dirty="0" smtClean="0"/>
              <a:t> pl. Oracle </a:t>
            </a:r>
            <a:r>
              <a:rPr lang="en-US" dirty="0" err="1" smtClean="0"/>
              <a:t>használatakor</a:t>
            </a:r>
            <a:endParaRPr lang="en-US" dirty="0"/>
          </a:p>
          <a:p>
            <a:r>
              <a:rPr lang="en-US" dirty="0" err="1" smtClean="0"/>
              <a:t>Adminisztrációjához</a:t>
            </a:r>
            <a:r>
              <a:rPr lang="en-US" dirty="0"/>
              <a:t> </a:t>
            </a:r>
            <a:r>
              <a:rPr lang="en-US" dirty="0" err="1" smtClean="0"/>
              <a:t>parancssori</a:t>
            </a:r>
            <a:r>
              <a:rPr lang="en-US" dirty="0" smtClean="0"/>
              <a:t> </a:t>
            </a:r>
            <a:r>
              <a:rPr lang="en-US" dirty="0" err="1" smtClean="0"/>
              <a:t>eszközök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mysqladmin</a:t>
            </a:r>
            <a:r>
              <a:rPr lang="en-US" dirty="0" smtClean="0"/>
              <a:t>) </a:t>
            </a:r>
            <a:r>
              <a:rPr lang="en-US" dirty="0" err="1" smtClean="0"/>
              <a:t>vagy</a:t>
            </a:r>
            <a:r>
              <a:rPr lang="en-US" dirty="0" smtClean="0"/>
              <a:t> a </a:t>
            </a:r>
            <a:r>
              <a:rPr lang="en-US" b="1" dirty="0" err="1" smtClean="0"/>
              <a:t>phpMyAdmin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r>
              <a:rPr lang="en-US" dirty="0" smtClean="0"/>
              <a:t> </a:t>
            </a:r>
            <a:r>
              <a:rPr lang="en-US" dirty="0" err="1" smtClean="0"/>
              <a:t>használatos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kabinetben</a:t>
            </a:r>
            <a:r>
              <a:rPr lang="en-US" dirty="0" smtClean="0"/>
              <a:t> is </a:t>
            </a:r>
            <a:r>
              <a:rPr lang="en-US" dirty="0" err="1" smtClean="0"/>
              <a:t>elérhető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/ </a:t>
            </a:r>
            <a:r>
              <a:rPr lang="en-US" dirty="0" err="1" smtClean="0"/>
              <a:t>phpmyadmin</a:t>
            </a:r>
            <a:endParaRPr lang="en-US" dirty="0"/>
          </a:p>
        </p:txBody>
      </p:sp>
      <p:pic>
        <p:nvPicPr>
          <p:cNvPr id="8" name="Picture 7" descr="795px-PhpMyAdmin-main-hu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28" y="1185228"/>
            <a:ext cx="5887030" cy="44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994052"/>
          </a:xfrm>
        </p:spPr>
        <p:txBody>
          <a:bodyPr/>
          <a:lstStyle/>
          <a:p>
            <a:r>
              <a:rPr lang="en-US" dirty="0" err="1" smtClean="0"/>
              <a:t>PHP+MySQL</a:t>
            </a:r>
            <a:r>
              <a:rPr lang="en-US" dirty="0" smtClean="0"/>
              <a:t> </a:t>
            </a:r>
            <a:r>
              <a:rPr lang="en-US" dirty="0" err="1" smtClean="0"/>
              <a:t>alapú</a:t>
            </a:r>
            <a:r>
              <a:rPr lang="en-US" dirty="0" smtClean="0"/>
              <a:t> </a:t>
            </a:r>
            <a:r>
              <a:rPr lang="en-US" dirty="0" err="1" smtClean="0"/>
              <a:t>oldalak</a:t>
            </a:r>
            <a:r>
              <a:rPr lang="en-US" dirty="0" smtClean="0"/>
              <a:t> </a:t>
            </a:r>
            <a:r>
              <a:rPr lang="en-US" dirty="0" err="1" smtClean="0"/>
              <a:t>fejlesztéséhez</a:t>
            </a:r>
            <a:r>
              <a:rPr lang="en-US" dirty="0" smtClean="0"/>
              <a:t> </a:t>
            </a:r>
            <a:r>
              <a:rPr lang="en-US" dirty="0" err="1" smtClean="0"/>
              <a:t>kiváló</a:t>
            </a:r>
            <a:r>
              <a:rPr lang="en-US" dirty="0" smtClean="0"/>
              <a:t> </a:t>
            </a:r>
            <a:r>
              <a:rPr lang="en-US" dirty="0" err="1" smtClean="0"/>
              <a:t>rendszer</a:t>
            </a:r>
            <a:endParaRPr lang="en-US" dirty="0" smtClean="0"/>
          </a:p>
          <a:p>
            <a:r>
              <a:rPr lang="en-US" dirty="0" err="1" smtClean="0"/>
              <a:t>platformfüggetlen</a:t>
            </a:r>
            <a:r>
              <a:rPr lang="en-US" dirty="0" smtClean="0"/>
              <a:t>, Windows, Linux, Mac OS X </a:t>
            </a:r>
            <a:r>
              <a:rPr lang="en-US" dirty="0" err="1" smtClean="0"/>
              <a:t>alatt</a:t>
            </a:r>
            <a:r>
              <a:rPr lang="en-US" dirty="0" smtClean="0"/>
              <a:t> </a:t>
            </a:r>
            <a:r>
              <a:rPr lang="en-US" dirty="0" err="1" smtClean="0"/>
              <a:t>egyaránt</a:t>
            </a:r>
            <a:r>
              <a:rPr lang="en-US" dirty="0" smtClean="0"/>
              <a:t> </a:t>
            </a:r>
            <a:r>
              <a:rPr lang="en-US" dirty="0" err="1" smtClean="0"/>
              <a:t>használható</a:t>
            </a:r>
            <a:endParaRPr lang="en-US" dirty="0" smtClean="0"/>
          </a:p>
          <a:p>
            <a:r>
              <a:rPr lang="en-US" dirty="0" err="1" smtClean="0"/>
              <a:t>tartalma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Apache HTTP </a:t>
            </a:r>
            <a:r>
              <a:rPr lang="en-US" dirty="0" err="1" smtClean="0"/>
              <a:t>szerver</a:t>
            </a:r>
            <a:endParaRPr lang="en-US" dirty="0" smtClean="0"/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smtClean="0"/>
              <a:t>PHP interpreter</a:t>
            </a:r>
          </a:p>
          <a:p>
            <a:pPr lvl="1"/>
            <a:r>
              <a:rPr lang="en-US" dirty="0" smtClean="0"/>
              <a:t>(Perl </a:t>
            </a:r>
            <a:r>
              <a:rPr lang="en-US" dirty="0" err="1" smtClean="0"/>
              <a:t>támogatás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Könnyen</a:t>
            </a:r>
            <a:r>
              <a:rPr lang="en-US" dirty="0" smtClean="0"/>
              <a:t> </a:t>
            </a:r>
            <a:r>
              <a:rPr lang="en-US" dirty="0" err="1" smtClean="0"/>
              <a:t>használható</a:t>
            </a:r>
            <a:r>
              <a:rPr lang="en-US" dirty="0" smtClean="0"/>
              <a:t> </a:t>
            </a:r>
            <a:r>
              <a:rPr lang="en-US" dirty="0" err="1" smtClean="0"/>
              <a:t>vezérlőpult</a:t>
            </a:r>
            <a:endParaRPr lang="en-US" dirty="0" smtClean="0"/>
          </a:p>
          <a:p>
            <a:r>
              <a:rPr lang="en-US" dirty="0" err="1" smtClean="0"/>
              <a:t>Telepítés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elindítás</a:t>
            </a:r>
            <a:r>
              <a:rPr lang="en-US" dirty="0" smtClean="0"/>
              <a:t> </a:t>
            </a:r>
            <a:r>
              <a:rPr lang="en-US" dirty="0" err="1" smtClean="0"/>
              <a:t>után</a:t>
            </a:r>
            <a:r>
              <a:rPr lang="en-US" dirty="0" smtClean="0"/>
              <a:t> a </a:t>
            </a:r>
            <a:r>
              <a:rPr lang="en-US" dirty="0" err="1" smtClean="0"/>
              <a:t>böngészőben</a:t>
            </a:r>
            <a:r>
              <a:rPr lang="en-US" dirty="0" smtClean="0"/>
              <a:t> a </a:t>
            </a:r>
            <a:r>
              <a:rPr lang="en-US" dirty="0" smtClean="0">
                <a:hlinkClick r:id="rId2"/>
              </a:rPr>
              <a:t>http://localhost</a:t>
            </a:r>
            <a:r>
              <a:rPr lang="en-US" dirty="0" smtClean="0"/>
              <a:t> </a:t>
            </a:r>
            <a:r>
              <a:rPr lang="en-US" dirty="0" err="1" smtClean="0"/>
              <a:t>címen</a:t>
            </a:r>
            <a:r>
              <a:rPr lang="en-US" dirty="0" smtClean="0"/>
              <a:t> </a:t>
            </a:r>
            <a:r>
              <a:rPr lang="en-US" dirty="0" err="1" smtClean="0"/>
              <a:t>elérhető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err="1" smtClean="0"/>
              <a:t>xampp</a:t>
            </a:r>
            <a:r>
              <a:rPr lang="en-US" dirty="0" smtClean="0"/>
              <a:t>}/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r>
              <a:rPr lang="en-US" dirty="0" err="1" smtClean="0"/>
              <a:t>könyvtár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nyitólapot</a:t>
            </a:r>
            <a:r>
              <a:rPr lang="en-US" dirty="0" smtClean="0"/>
              <a:t> </a:t>
            </a:r>
            <a:r>
              <a:rPr lang="en-US" dirty="0" err="1" smtClean="0"/>
              <a:t>ebbe</a:t>
            </a:r>
            <a:r>
              <a:rPr lang="en-US" dirty="0" smtClean="0"/>
              <a:t> a </a:t>
            </a:r>
            <a:r>
              <a:rPr lang="en-US" dirty="0" err="1" smtClean="0"/>
              <a:t>könyvtárba</a:t>
            </a:r>
            <a:r>
              <a:rPr lang="en-US" dirty="0" smtClean="0"/>
              <a:t> </a:t>
            </a:r>
            <a:r>
              <a:rPr lang="en-US" dirty="0" err="1" smtClean="0"/>
              <a:t>helyezzük</a:t>
            </a:r>
            <a:r>
              <a:rPr lang="en-US" dirty="0" smtClean="0"/>
              <a:t> el </a:t>
            </a:r>
            <a:r>
              <a:rPr lang="en-US" dirty="0" err="1" smtClean="0"/>
              <a:t>index.php</a:t>
            </a:r>
            <a:r>
              <a:rPr lang="en-US" dirty="0" smtClean="0"/>
              <a:t> </a:t>
            </a:r>
            <a:r>
              <a:rPr lang="en-US" dirty="0" err="1" smtClean="0"/>
              <a:t>néven</a:t>
            </a:r>
            <a:endParaRPr lang="en-US" dirty="0" smtClean="0"/>
          </a:p>
        </p:txBody>
      </p:sp>
      <p:pic>
        <p:nvPicPr>
          <p:cNvPr id="5" name="Picture 4" descr="xamp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0" y="404334"/>
            <a:ext cx="865714" cy="865714"/>
          </a:xfrm>
          <a:prstGeom prst="rect">
            <a:avLst/>
          </a:prstGeom>
        </p:spPr>
      </p:pic>
      <p:pic>
        <p:nvPicPr>
          <p:cNvPr id="6" name="Picture 5" descr="5600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109" y="2509854"/>
            <a:ext cx="2374182" cy="19287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3993" y="5635220"/>
            <a:ext cx="2526916" cy="369332"/>
          </a:xfrm>
          <a:prstGeom prst="rect">
            <a:avLst/>
          </a:prstGeom>
          <a:noFill/>
          <a:ln>
            <a:solidFill>
              <a:srgbClr val="86CE2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Otthon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telepíteni</a:t>
            </a:r>
            <a:r>
              <a:rPr lang="en-US" b="1" dirty="0" smtClean="0">
                <a:solidFill>
                  <a:schemeClr val="accent1"/>
                </a:solidFill>
              </a:rPr>
              <a:t>! [4]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7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Webes</a:t>
            </a:r>
            <a:r>
              <a:rPr lang="en-US" dirty="0" smtClean="0"/>
              <a:t> </a:t>
            </a:r>
            <a:r>
              <a:rPr lang="en-US" dirty="0" err="1" smtClean="0"/>
              <a:t>űrlap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800" dirty="0" smtClean="0"/>
              <a:t>A </a:t>
            </a:r>
            <a:r>
              <a:rPr lang="en-US" sz="2800" dirty="0" err="1" smtClean="0"/>
              <a:t>feladat</a:t>
            </a:r>
            <a:r>
              <a:rPr lang="en-US" sz="2800" dirty="0" smtClean="0"/>
              <a:t> </a:t>
            </a:r>
            <a:r>
              <a:rPr lang="en-US" sz="2800" dirty="0" err="1" smtClean="0"/>
              <a:t>létrehozni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olyan</a:t>
            </a:r>
            <a:r>
              <a:rPr lang="en-US" sz="2800" dirty="0" smtClean="0"/>
              <a:t> </a:t>
            </a:r>
            <a:r>
              <a:rPr lang="en-US" sz="2800" dirty="0" err="1" smtClean="0"/>
              <a:t>űrlapot</a:t>
            </a:r>
            <a:r>
              <a:rPr lang="en-US" sz="2800" dirty="0" smtClean="0"/>
              <a:t>, </a:t>
            </a:r>
            <a:r>
              <a:rPr lang="en-US" sz="2800" dirty="0" err="1" smtClean="0"/>
              <a:t>amelyen</a:t>
            </a:r>
            <a:r>
              <a:rPr lang="en-US" sz="2800" dirty="0" smtClean="0"/>
              <a:t> </a:t>
            </a:r>
            <a:r>
              <a:rPr lang="en-US" sz="2800" dirty="0" err="1" smtClean="0"/>
              <a:t>található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szövegbeviteli</a:t>
            </a:r>
            <a:r>
              <a:rPr lang="en-US" sz="2800" dirty="0" smtClean="0"/>
              <a:t> </a:t>
            </a:r>
            <a:r>
              <a:rPr lang="en-US" sz="2800" dirty="0" err="1" smtClean="0"/>
              <a:t>mező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 err="1" smtClean="0"/>
              <a:t>felhasználó</a:t>
            </a:r>
            <a:r>
              <a:rPr lang="en-US" sz="2800" dirty="0" smtClean="0"/>
              <a:t> </a:t>
            </a:r>
            <a:r>
              <a:rPr lang="en-US" sz="2800" dirty="0" err="1" smtClean="0"/>
              <a:t>nevének</a:t>
            </a:r>
            <a:r>
              <a:rPr lang="en-US" sz="2800" dirty="0" smtClean="0"/>
              <a:t> </a:t>
            </a:r>
            <a:r>
              <a:rPr lang="en-US" sz="2800" dirty="0" err="1" smtClean="0"/>
              <a:t>bekérésére</a:t>
            </a:r>
            <a:r>
              <a:rPr lang="en-US" sz="2800" dirty="0" smtClean="0"/>
              <a:t>, </a:t>
            </a:r>
            <a:r>
              <a:rPr lang="en-US" sz="2800" dirty="0" err="1" smtClean="0"/>
              <a:t>és</a:t>
            </a:r>
            <a:r>
              <a:rPr lang="en-US" sz="2800" dirty="0" smtClean="0"/>
              <a:t> </a:t>
            </a:r>
            <a:r>
              <a:rPr lang="en-US" sz="2800" dirty="0" err="1" smtClean="0"/>
              <a:t>egy</a:t>
            </a:r>
            <a:r>
              <a:rPr lang="en-US" sz="2800" dirty="0" smtClean="0"/>
              <a:t> “</a:t>
            </a:r>
            <a:r>
              <a:rPr lang="en-US" sz="2800" dirty="0" err="1" smtClean="0"/>
              <a:t>Küldés</a:t>
            </a:r>
            <a:r>
              <a:rPr lang="en-US" sz="2800" dirty="0" smtClean="0"/>
              <a:t>” </a:t>
            </a:r>
            <a:r>
              <a:rPr lang="en-US" sz="2800" dirty="0" err="1" smtClean="0"/>
              <a:t>feliratú</a:t>
            </a:r>
            <a:r>
              <a:rPr lang="en-US" sz="2800" dirty="0" smtClean="0"/>
              <a:t> </a:t>
            </a:r>
            <a:r>
              <a:rPr lang="en-US" sz="2800" dirty="0" err="1" smtClean="0"/>
              <a:t>gomb</a:t>
            </a:r>
            <a:r>
              <a:rPr lang="en-US" sz="2800" dirty="0" smtClean="0"/>
              <a:t>.  A </a:t>
            </a:r>
            <a:r>
              <a:rPr lang="en-US" sz="2800" dirty="0" err="1" smtClean="0"/>
              <a:t>bevitt</a:t>
            </a:r>
            <a:r>
              <a:rPr lang="en-US" sz="2800" dirty="0" smtClean="0"/>
              <a:t> </a:t>
            </a:r>
            <a:r>
              <a:rPr lang="en-US" sz="2800" dirty="0" err="1" smtClean="0"/>
              <a:t>adatot</a:t>
            </a:r>
            <a:r>
              <a:rPr lang="en-US" sz="2800" dirty="0" smtClean="0"/>
              <a:t> </a:t>
            </a:r>
            <a:r>
              <a:rPr lang="en-US" sz="2800" dirty="0" err="1" smtClean="0"/>
              <a:t>juttassuk</a:t>
            </a:r>
            <a:r>
              <a:rPr lang="en-US" sz="2800" dirty="0" smtClean="0"/>
              <a:t> el a </a:t>
            </a:r>
            <a:r>
              <a:rPr lang="en-US" sz="2800" dirty="0" err="1" smtClean="0"/>
              <a:t>szervernek</a:t>
            </a:r>
            <a:r>
              <a:rPr lang="en-US" sz="2800" dirty="0" smtClean="0"/>
              <a:t>, </a:t>
            </a:r>
            <a:r>
              <a:rPr lang="en-US" sz="2800" dirty="0" err="1" smtClean="0"/>
              <a:t>és</a:t>
            </a:r>
            <a:r>
              <a:rPr lang="en-US" sz="2800" dirty="0" smtClean="0"/>
              <a:t> ha a </a:t>
            </a:r>
            <a:r>
              <a:rPr lang="en-US" sz="2800" dirty="0" err="1" smtClean="0"/>
              <a:t>név</a:t>
            </a:r>
            <a:r>
              <a:rPr lang="en-US" sz="2800" dirty="0" smtClean="0"/>
              <a:t> “Cser Lajos”, </a:t>
            </a:r>
            <a:r>
              <a:rPr lang="en-US" sz="2800" dirty="0" err="1" smtClean="0"/>
              <a:t>jelenítsünk</a:t>
            </a:r>
            <a:r>
              <a:rPr lang="en-US" sz="2800" dirty="0" smtClean="0"/>
              <a:t> meg </a:t>
            </a:r>
            <a:r>
              <a:rPr lang="en-US" sz="2800" dirty="0" err="1" smtClean="0"/>
              <a:t>egy</a:t>
            </a:r>
            <a:r>
              <a:rPr lang="en-US" sz="2800" dirty="0" smtClean="0"/>
              <a:t> </a:t>
            </a:r>
            <a:r>
              <a:rPr lang="en-US" sz="2800" dirty="0" err="1" smtClean="0"/>
              <a:t>oldalt</a:t>
            </a:r>
            <a:r>
              <a:rPr lang="en-US" sz="2800" dirty="0" smtClean="0"/>
              <a:t> “</a:t>
            </a:r>
            <a:r>
              <a:rPr lang="en-US" sz="2800" dirty="0" err="1" smtClean="0"/>
              <a:t>Demonstrátor</a:t>
            </a:r>
            <a:r>
              <a:rPr lang="en-US" sz="2800" dirty="0" smtClean="0"/>
              <a:t>” </a:t>
            </a:r>
            <a:r>
              <a:rPr lang="en-US" sz="2800" dirty="0" err="1" smtClean="0"/>
              <a:t>szöveggel</a:t>
            </a:r>
            <a:r>
              <a:rPr lang="en-US" sz="2800" dirty="0" smtClean="0"/>
              <a:t>,  </a:t>
            </a:r>
            <a:r>
              <a:rPr lang="en-US" sz="2800" dirty="0" err="1" smtClean="0"/>
              <a:t>egyébként</a:t>
            </a:r>
            <a:r>
              <a:rPr lang="en-US" sz="2800" dirty="0" smtClean="0"/>
              <a:t> </a:t>
            </a:r>
            <a:r>
              <a:rPr lang="en-US" sz="2800" dirty="0" err="1" smtClean="0"/>
              <a:t>pedig</a:t>
            </a:r>
            <a:r>
              <a:rPr lang="en-US" sz="2800" dirty="0" smtClean="0"/>
              <a:t> “</a:t>
            </a:r>
            <a:r>
              <a:rPr lang="en-US" sz="2800" dirty="0" err="1" smtClean="0"/>
              <a:t>Szia</a:t>
            </a:r>
            <a:r>
              <a:rPr lang="en-US" sz="2800" dirty="0"/>
              <a:t> </a:t>
            </a:r>
            <a:r>
              <a:rPr lang="en-US" sz="2800" dirty="0" smtClean="0"/>
              <a:t>XY” </a:t>
            </a:r>
            <a:r>
              <a:rPr lang="en-US" sz="2800" dirty="0" err="1" smtClean="0"/>
              <a:t>legyen</a:t>
            </a:r>
            <a:r>
              <a:rPr lang="en-US" sz="2800" dirty="0" smtClean="0"/>
              <a:t> a </a:t>
            </a:r>
            <a:r>
              <a:rPr lang="en-US" sz="2800" dirty="0" err="1" smtClean="0"/>
              <a:t>válasz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4" name="Picture 3" descr="Képernyőfotó 2013-09-10 - 19.55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4324350"/>
            <a:ext cx="38100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136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tesztoldal.php</a:t>
            </a:r>
            <a:endParaRPr lang="en-US" dirty="0"/>
          </a:p>
        </p:txBody>
      </p:sp>
      <p:pic>
        <p:nvPicPr>
          <p:cNvPr id="6" name="Picture 5" descr="Képernyőfotó 2013-09-10 - 19.0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5300"/>
            <a:ext cx="59055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731000" y="1772334"/>
            <a:ext cx="23738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 HTTP </a:t>
            </a:r>
            <a:r>
              <a:rPr lang="en-US" dirty="0" err="1" smtClean="0"/>
              <a:t>eljárással</a:t>
            </a:r>
            <a:endParaRPr lang="en-US" dirty="0" smtClean="0"/>
          </a:p>
          <a:p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udvozol.php-nak</a:t>
            </a:r>
            <a:endParaRPr lang="en-US" dirty="0" smtClean="0"/>
          </a:p>
          <a:p>
            <a:r>
              <a:rPr lang="en-US" dirty="0" err="1" smtClean="0"/>
              <a:t>elküldjük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űrlapon</a:t>
            </a:r>
            <a:endParaRPr lang="en-US" dirty="0" smtClean="0"/>
          </a:p>
          <a:p>
            <a:r>
              <a:rPr lang="en-US" dirty="0" err="1" smtClean="0"/>
              <a:t>bevitt</a:t>
            </a:r>
            <a:r>
              <a:rPr lang="en-US" dirty="0" smtClean="0"/>
              <a:t> </a:t>
            </a:r>
            <a:r>
              <a:rPr lang="en-US" dirty="0" err="1" smtClean="0"/>
              <a:t>adatokat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Számos</a:t>
            </a:r>
            <a:r>
              <a:rPr lang="en-US" dirty="0" smtClean="0"/>
              <a:t> </a:t>
            </a:r>
            <a:r>
              <a:rPr lang="en-US" dirty="0" err="1" smtClean="0"/>
              <a:t>további</a:t>
            </a:r>
            <a:r>
              <a:rPr lang="en-US" dirty="0" smtClean="0"/>
              <a:t> </a:t>
            </a:r>
            <a:r>
              <a:rPr lang="en-US" dirty="0" err="1" smtClean="0"/>
              <a:t>vezérlő</a:t>
            </a:r>
            <a:endParaRPr lang="en-US" dirty="0" smtClean="0"/>
          </a:p>
          <a:p>
            <a:r>
              <a:rPr lang="en-US" dirty="0" err="1" smtClean="0"/>
              <a:t>létrehozható</a:t>
            </a:r>
            <a:r>
              <a:rPr lang="en-US" dirty="0" smtClean="0"/>
              <a:t> (pl. </a:t>
            </a:r>
          </a:p>
          <a:p>
            <a:r>
              <a:rPr lang="en-US" dirty="0" err="1" smtClean="0"/>
              <a:t>rádiógombok</a:t>
            </a:r>
            <a:r>
              <a:rPr lang="en-US" dirty="0" smtClean="0"/>
              <a:t>,  </a:t>
            </a:r>
            <a:r>
              <a:rPr lang="en-US" dirty="0" err="1" smtClean="0"/>
              <a:t>jelölő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négyzetek</a:t>
            </a:r>
            <a:r>
              <a:rPr lang="en-US" dirty="0" smtClean="0"/>
              <a:t> </a:t>
            </a:r>
            <a:r>
              <a:rPr lang="en-US" dirty="0" err="1" smtClean="0"/>
              <a:t>stb</a:t>
            </a:r>
            <a:r>
              <a:rPr lang="en-US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43888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Udvozol.php</a:t>
            </a:r>
            <a:endParaRPr lang="en-US" dirty="0"/>
          </a:p>
        </p:txBody>
      </p:sp>
      <p:pic>
        <p:nvPicPr>
          <p:cNvPr id="4" name="Picture 3" descr="Képernyőfotó 2013-09-10 - 19.1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7300"/>
            <a:ext cx="4292600" cy="458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55709" y="1257300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Ezen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oldalon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PHP </a:t>
            </a:r>
            <a:r>
              <a:rPr lang="en-US" dirty="0" err="1" smtClean="0"/>
              <a:t>kód</a:t>
            </a:r>
            <a:endParaRPr lang="en-US" dirty="0" smtClean="0"/>
          </a:p>
          <a:p>
            <a:r>
              <a:rPr lang="en-US" dirty="0" smtClean="0"/>
              <a:t>is van. </a:t>
            </a:r>
            <a:r>
              <a:rPr lang="en-US" dirty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űrlap</a:t>
            </a:r>
            <a:r>
              <a:rPr lang="en-US" dirty="0" smtClean="0"/>
              <a:t> </a:t>
            </a:r>
            <a:r>
              <a:rPr lang="en-US" dirty="0" err="1" smtClean="0"/>
              <a:t>adatait</a:t>
            </a:r>
            <a:r>
              <a:rPr lang="en-US" dirty="0" smtClean="0"/>
              <a:t> a </a:t>
            </a:r>
            <a:r>
              <a:rPr lang="en-US" dirty="0" err="1" smtClean="0"/>
              <a:t>beépített</a:t>
            </a:r>
            <a:endParaRPr lang="en-US" dirty="0" smtClean="0"/>
          </a:p>
          <a:p>
            <a:r>
              <a:rPr lang="en-US" dirty="0" smtClean="0"/>
              <a:t>$_POST </a:t>
            </a:r>
            <a:r>
              <a:rPr lang="en-US" dirty="0" err="1" smtClean="0"/>
              <a:t>tömb</a:t>
            </a:r>
            <a:r>
              <a:rPr lang="en-US" dirty="0" smtClean="0"/>
              <a:t> </a:t>
            </a:r>
            <a:r>
              <a:rPr lang="en-US" dirty="0" err="1" smtClean="0"/>
              <a:t>tartalmazza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62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1263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 smtClean="0"/>
              <a:t>Készítsünk</a:t>
            </a:r>
            <a:r>
              <a:rPr lang="en-US" dirty="0" smtClean="0"/>
              <a:t> PHP </a:t>
            </a:r>
            <a:r>
              <a:rPr lang="en-US" dirty="0" err="1" smtClean="0"/>
              <a:t>nyelven</a:t>
            </a:r>
            <a:r>
              <a:rPr lang="en-US" dirty="0" smtClean="0"/>
              <a:t> mini </a:t>
            </a:r>
            <a:r>
              <a:rPr lang="en-US" dirty="0" err="1" smtClean="0"/>
              <a:t>angol-magyar</a:t>
            </a:r>
            <a:r>
              <a:rPr lang="en-US" dirty="0" smtClean="0"/>
              <a:t> </a:t>
            </a:r>
            <a:r>
              <a:rPr lang="en-US" dirty="0" err="1" smtClean="0"/>
              <a:t>szótárat</a:t>
            </a:r>
            <a:r>
              <a:rPr lang="en-US" dirty="0" smtClean="0"/>
              <a:t>: a </a:t>
            </a:r>
            <a:r>
              <a:rPr lang="en-US" dirty="0" err="1" smtClean="0"/>
              <a:t>felhasználó</a:t>
            </a:r>
            <a:r>
              <a:rPr lang="en-US" dirty="0" smtClean="0"/>
              <a:t> </a:t>
            </a:r>
            <a:r>
              <a:rPr lang="en-US" dirty="0" err="1" smtClean="0"/>
              <a:t>megadhat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szót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ha </a:t>
            </a:r>
            <a:r>
              <a:rPr lang="en-US" dirty="0" err="1" smtClean="0"/>
              <a:t>az</a:t>
            </a:r>
            <a:r>
              <a:rPr lang="en-US" dirty="0" smtClean="0"/>
              <a:t> benne van a </a:t>
            </a:r>
            <a:r>
              <a:rPr lang="en-US" dirty="0" err="1" smtClean="0"/>
              <a:t>szótárunkban</a:t>
            </a:r>
            <a:r>
              <a:rPr lang="en-US" dirty="0" smtClean="0"/>
              <a:t>, </a:t>
            </a:r>
            <a:r>
              <a:rPr lang="en-US" dirty="0" err="1" smtClean="0"/>
              <a:t>kiírjuk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magyar</a:t>
            </a:r>
            <a:r>
              <a:rPr lang="en-US" dirty="0" smtClean="0"/>
              <a:t> </a:t>
            </a:r>
            <a:r>
              <a:rPr lang="en-US" dirty="0" err="1" smtClean="0"/>
              <a:t>megfelelőjét</a:t>
            </a:r>
            <a:r>
              <a:rPr lang="en-US" dirty="0" smtClean="0"/>
              <a:t>, ha </a:t>
            </a:r>
            <a:r>
              <a:rPr lang="en-US" dirty="0" err="1" smtClean="0"/>
              <a:t>nincs</a:t>
            </a:r>
            <a:r>
              <a:rPr lang="en-US" dirty="0" smtClean="0"/>
              <a:t> benne, a “</a:t>
            </a:r>
            <a:r>
              <a:rPr lang="en-US" dirty="0" err="1" smtClean="0"/>
              <a:t>nincs</a:t>
            </a:r>
            <a:r>
              <a:rPr lang="en-US" dirty="0" smtClean="0"/>
              <a:t> </a:t>
            </a:r>
            <a:r>
              <a:rPr lang="en-US" dirty="0" err="1" smtClean="0"/>
              <a:t>találat</a:t>
            </a:r>
            <a:r>
              <a:rPr lang="en-US" dirty="0" smtClean="0"/>
              <a:t>” </a:t>
            </a:r>
            <a:r>
              <a:rPr lang="en-US" dirty="0" err="1" smtClean="0"/>
              <a:t>szöveg</a:t>
            </a:r>
            <a:r>
              <a:rPr lang="en-US" dirty="0" smtClean="0"/>
              <a:t> </a:t>
            </a:r>
            <a:r>
              <a:rPr lang="en-US" dirty="0" err="1" smtClean="0"/>
              <a:t>jelenjen</a:t>
            </a:r>
            <a:r>
              <a:rPr lang="en-US" dirty="0" smtClean="0"/>
              <a:t> meg!</a:t>
            </a:r>
            <a:endParaRPr lang="en-US" dirty="0"/>
          </a:p>
        </p:txBody>
      </p:sp>
      <p:pic>
        <p:nvPicPr>
          <p:cNvPr id="4" name="Picture 3" descr="Képernyőfotó 2013-09-10 - 19.49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292350"/>
            <a:ext cx="6489700" cy="310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540375" y="5514459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szotar.php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5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2035</TotalTime>
  <Words>918</Words>
  <Application>Microsoft Office PowerPoint</Application>
  <PresentationFormat>Diavetítés a képernyőre (4:3 oldalarány)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Wingdings 3</vt:lpstr>
      <vt:lpstr>Gill Sans MT</vt:lpstr>
      <vt:lpstr>Courier New</vt:lpstr>
      <vt:lpstr>Urban Pop</vt:lpstr>
      <vt:lpstr>Számítógépes adatbázis-kezelés</vt:lpstr>
      <vt:lpstr>Adatbázisok</vt:lpstr>
      <vt:lpstr>Mysql</vt:lpstr>
      <vt:lpstr>MYSQL / phpmyadmin</vt:lpstr>
      <vt:lpstr>XAMPP</vt:lpstr>
      <vt:lpstr>Webes űrlap létrehozása</vt:lpstr>
      <vt:lpstr>tesztoldal.php</vt:lpstr>
      <vt:lpstr>Udvozol.php</vt:lpstr>
      <vt:lpstr>Feladat</vt:lpstr>
      <vt:lpstr>Feladat / fordit.php</vt:lpstr>
      <vt:lpstr>Kapcsolódás Mysql-hez php-ban  (Egy egyszerű megközelítés)</vt:lpstr>
      <vt:lpstr>JDBC (Java database connectivity)</vt:lpstr>
      <vt:lpstr>JDBC</vt:lpstr>
      <vt:lpstr>JDBC / Kapcsolódás MySQL-hez</vt:lpstr>
      <vt:lpstr>JDBC / Lekérdezés</vt:lpstr>
      <vt:lpstr>JDBC / Kapcsolat lezárása</vt:lpstr>
      <vt:lpstr>ODBC (Open database connectivity)</vt:lpstr>
      <vt:lpstr>Megjegyzések</vt:lpstr>
    </vt:vector>
  </TitlesOfParts>
  <Company>Szegedi Tudományegyetem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Adatbázisok a számítógépen</dc:title>
  <dc:creator>Lajos Cser</dc:creator>
  <cp:lastModifiedBy>Cser Lajos</cp:lastModifiedBy>
  <cp:revision>38</cp:revision>
  <cp:lastPrinted>2012-09-15T17:14:52Z</cp:lastPrinted>
  <dcterms:created xsi:type="dcterms:W3CDTF">2012-09-07T18:53:15Z</dcterms:created>
  <dcterms:modified xsi:type="dcterms:W3CDTF">2014-09-08T11:06:58Z</dcterms:modified>
</cp:coreProperties>
</file>