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13,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-szeged.hu/~katona/db-ea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adatmodellezés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PÉLDAFELADAT ÓRAI MEGOLDÁSRA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Tervezzünk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adatbázist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tanulmányi</a:t>
            </a:r>
            <a:r>
              <a:rPr lang="en-US" dirty="0" smtClean="0"/>
              <a:t> </a:t>
            </a:r>
            <a:r>
              <a:rPr lang="en-US" dirty="0" err="1" smtClean="0"/>
              <a:t>osztály</a:t>
            </a:r>
            <a:r>
              <a:rPr lang="en-US" dirty="0" smtClean="0"/>
              <a:t> </a:t>
            </a:r>
            <a:r>
              <a:rPr lang="en-US" dirty="0" err="1" smtClean="0"/>
              <a:t>számára</a:t>
            </a:r>
            <a:r>
              <a:rPr lang="en-US" dirty="0" smtClean="0"/>
              <a:t>.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hallgatókat</a:t>
            </a:r>
            <a:endParaRPr lang="en-US" dirty="0" smtClean="0"/>
          </a:p>
          <a:p>
            <a:pPr lvl="1"/>
            <a:r>
              <a:rPr lang="en-US" dirty="0" err="1" smtClean="0"/>
              <a:t>oktatókat</a:t>
            </a:r>
            <a:endParaRPr lang="en-US" dirty="0" smtClean="0"/>
          </a:p>
          <a:p>
            <a:pPr lvl="1"/>
            <a:r>
              <a:rPr lang="en-US" dirty="0" err="1" smtClean="0"/>
              <a:t>tanszékeket</a:t>
            </a:r>
            <a:endParaRPr lang="en-US" dirty="0" smtClean="0"/>
          </a:p>
          <a:p>
            <a:pPr lvl="1"/>
            <a:r>
              <a:rPr lang="en-US" dirty="0" err="1" smtClean="0"/>
              <a:t>kurzusokat</a:t>
            </a: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Tartsuk</a:t>
            </a:r>
            <a:r>
              <a:rPr lang="en-US" dirty="0" smtClean="0"/>
              <a:t> </a:t>
            </a:r>
            <a:r>
              <a:rPr lang="en-US" dirty="0" err="1" smtClean="0"/>
              <a:t>nyilván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hallgatók</a:t>
            </a:r>
            <a:r>
              <a:rPr lang="en-US" dirty="0" smtClean="0"/>
              <a:t>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kurzusokra</a:t>
            </a:r>
            <a:r>
              <a:rPr lang="en-US" dirty="0" smtClean="0"/>
              <a:t> </a:t>
            </a:r>
            <a:r>
              <a:rPr lang="en-US" dirty="0" err="1" smtClean="0"/>
              <a:t>jelentkeztek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oktatók</a:t>
            </a:r>
            <a:r>
              <a:rPr lang="en-US" dirty="0" smtClean="0"/>
              <a:t> </a:t>
            </a:r>
            <a:r>
              <a:rPr lang="en-US" dirty="0" err="1" smtClean="0"/>
              <a:t>melyik</a:t>
            </a:r>
            <a:r>
              <a:rPr lang="en-US" dirty="0" smtClean="0"/>
              <a:t> </a:t>
            </a:r>
            <a:r>
              <a:rPr lang="en-US" dirty="0" err="1" smtClean="0"/>
              <a:t>kurzusokat</a:t>
            </a:r>
            <a:r>
              <a:rPr lang="en-US" dirty="0" smtClean="0"/>
              <a:t> </a:t>
            </a:r>
            <a:r>
              <a:rPr lang="en-US" dirty="0" err="1" smtClean="0"/>
              <a:t>tartják</a:t>
            </a:r>
            <a:r>
              <a:rPr lang="en-US" dirty="0" smtClean="0"/>
              <a:t>, a </a:t>
            </a:r>
            <a:r>
              <a:rPr lang="en-US" dirty="0" err="1" smtClean="0"/>
              <a:t>kurzusokat</a:t>
            </a:r>
            <a:r>
              <a:rPr lang="en-US" dirty="0" smtClean="0"/>
              <a:t> </a:t>
            </a:r>
            <a:r>
              <a:rPr lang="en-US" dirty="0" err="1" smtClean="0"/>
              <a:t>melyik</a:t>
            </a:r>
            <a:r>
              <a:rPr lang="en-US" dirty="0" smtClean="0"/>
              <a:t> </a:t>
            </a:r>
            <a:r>
              <a:rPr lang="en-US" dirty="0" err="1" smtClean="0"/>
              <a:t>tanszék</a:t>
            </a:r>
            <a:r>
              <a:rPr lang="en-US" dirty="0" smtClean="0"/>
              <a:t> </a:t>
            </a:r>
            <a:r>
              <a:rPr lang="en-US" dirty="0" err="1" smtClean="0"/>
              <a:t>ajánlotta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/>
              <a:t> </a:t>
            </a:r>
            <a:r>
              <a:rPr lang="en-US" dirty="0" err="1" smtClean="0"/>
              <a:t>nyilván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, a </a:t>
            </a:r>
            <a:r>
              <a:rPr lang="en-US" dirty="0" err="1" smtClean="0"/>
              <a:t>fentieket</a:t>
            </a:r>
            <a:r>
              <a:rPr lang="en-US" dirty="0" smtClean="0"/>
              <a:t> </a:t>
            </a:r>
            <a:r>
              <a:rPr lang="en-US" dirty="0" err="1" smtClean="0"/>
              <a:t>kiegészítő</a:t>
            </a:r>
            <a:r>
              <a:rPr lang="en-US" dirty="0" smtClean="0"/>
              <a:t> </a:t>
            </a:r>
            <a:r>
              <a:rPr lang="en-US" dirty="0" err="1" smtClean="0"/>
              <a:t>információt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err="1" smtClean="0"/>
              <a:t>Feltehető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tanszék</a:t>
            </a:r>
            <a:r>
              <a:rPr lang="en-US" dirty="0" smtClean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kurzust</a:t>
            </a:r>
            <a:r>
              <a:rPr lang="en-US" dirty="0" smtClean="0"/>
              <a:t> is </a:t>
            </a:r>
            <a:r>
              <a:rPr lang="en-US" dirty="0" err="1" smtClean="0"/>
              <a:t>ajánlhat</a:t>
            </a:r>
            <a:r>
              <a:rPr lang="en-US" dirty="0" smtClean="0"/>
              <a:t>,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oktató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kurzust</a:t>
            </a:r>
            <a:r>
              <a:rPr lang="en-US" dirty="0" smtClean="0"/>
              <a:t> tart,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hallgató</a:t>
            </a:r>
            <a:r>
              <a:rPr lang="en-US" dirty="0" smtClean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kurzusra</a:t>
            </a:r>
            <a:r>
              <a:rPr lang="en-US" dirty="0" smtClean="0"/>
              <a:t> </a:t>
            </a:r>
            <a:r>
              <a:rPr lang="en-US" dirty="0" err="1" smtClean="0"/>
              <a:t>jelentkezhet</a:t>
            </a:r>
            <a:r>
              <a:rPr lang="en-US" dirty="0" smtClean="0"/>
              <a:t>, </a:t>
            </a:r>
            <a:r>
              <a:rPr lang="en-US" dirty="0" err="1" smtClean="0"/>
              <a:t>valamint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kurzusra</a:t>
            </a:r>
            <a:r>
              <a:rPr lang="en-US" dirty="0" smtClean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hallgató</a:t>
            </a:r>
            <a:r>
              <a:rPr lang="en-US" dirty="0" smtClean="0"/>
              <a:t> is </a:t>
            </a:r>
            <a:r>
              <a:rPr lang="en-US" dirty="0" err="1" smtClean="0"/>
              <a:t>járhat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64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Ajánlott</a:t>
            </a:r>
            <a:r>
              <a:rPr lang="en-US" dirty="0" smtClean="0"/>
              <a:t> </a:t>
            </a:r>
            <a:r>
              <a:rPr lang="en-US" dirty="0" err="1" smtClean="0"/>
              <a:t>irodalom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dr. </a:t>
            </a:r>
            <a:r>
              <a:rPr lang="en-US" dirty="0" err="1" smtClean="0"/>
              <a:t>Katona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: </a:t>
            </a:r>
            <a:r>
              <a:rPr lang="en-US" dirty="0" err="1" smtClean="0"/>
              <a:t>Adatbázisok</a:t>
            </a:r>
            <a:r>
              <a:rPr lang="en-US" dirty="0" smtClean="0"/>
              <a:t>, 8-14. </a:t>
            </a:r>
            <a:r>
              <a:rPr lang="en-US" dirty="0" err="1" smtClean="0"/>
              <a:t>oldal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://www.inf.u-szeged.hu/~katona/db-ea1.</a:t>
            </a:r>
            <a:r>
              <a:rPr lang="pl-PL" dirty="0" smtClean="0">
                <a:hlinkClick r:id="rId2"/>
              </a:rPr>
              <a:t>pdf</a:t>
            </a:r>
            <a:endParaRPr lang="pl-PL" dirty="0"/>
          </a:p>
          <a:p>
            <a:r>
              <a:rPr lang="pl-PL" dirty="0" smtClean="0"/>
              <a:t>[2] Ullman </a:t>
            </a:r>
            <a:r>
              <a:rPr lang="en-US" dirty="0" smtClean="0"/>
              <a:t>–</a:t>
            </a:r>
            <a:r>
              <a:rPr lang="pl-PL" dirty="0" smtClean="0"/>
              <a:t> Widom:  </a:t>
            </a:r>
            <a:r>
              <a:rPr lang="pl-PL" dirty="0" err="1" smtClean="0"/>
              <a:t>Adatbázisrendszerek</a:t>
            </a:r>
            <a:r>
              <a:rPr lang="pl-PL" dirty="0" smtClean="0"/>
              <a:t> </a:t>
            </a:r>
            <a:r>
              <a:rPr lang="en-US" dirty="0" smtClean="0"/>
              <a:t>–</a:t>
            </a:r>
            <a:r>
              <a:rPr lang="pl-PL" dirty="0" smtClean="0"/>
              <a:t> </a:t>
            </a:r>
            <a:r>
              <a:rPr lang="pl-PL" dirty="0" err="1" smtClean="0"/>
              <a:t>Alapvetés</a:t>
            </a:r>
            <a:r>
              <a:rPr lang="pl-PL" dirty="0" smtClean="0"/>
              <a:t>, 133. </a:t>
            </a:r>
            <a:r>
              <a:rPr lang="pl-PL" dirty="0" err="1" smtClean="0"/>
              <a:t>oldaltól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68580" indent="0" algn="ctr">
              <a:buNone/>
            </a:pPr>
            <a:r>
              <a:rPr lang="pl-PL" dirty="0" err="1" smtClean="0"/>
              <a:t>Köszönöm</a:t>
            </a:r>
            <a:r>
              <a:rPr lang="pl-PL" dirty="0" smtClean="0"/>
              <a:t> a </a:t>
            </a:r>
            <a:r>
              <a:rPr lang="pl-PL" dirty="0" err="1" smtClean="0"/>
              <a:t>figyelmet</a:t>
            </a:r>
            <a:r>
              <a:rPr lang="pl-PL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8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adatmodellezésről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Amikor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adatbázist</a:t>
            </a:r>
            <a:r>
              <a:rPr lang="en-US" dirty="0" smtClean="0"/>
              <a:t> </a:t>
            </a:r>
            <a:r>
              <a:rPr lang="en-US" dirty="0" err="1" smtClean="0"/>
              <a:t>hozunk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, a </a:t>
            </a:r>
            <a:r>
              <a:rPr lang="en-US" dirty="0" err="1" smtClean="0"/>
              <a:t>valóság</a:t>
            </a:r>
            <a:r>
              <a:rPr lang="en-US" dirty="0" smtClean="0"/>
              <a:t>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szeletéről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eltárolni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endParaRPr lang="en-US" dirty="0"/>
          </a:p>
          <a:p>
            <a:r>
              <a:rPr lang="en-US" dirty="0" err="1" smtClean="0"/>
              <a:t>Elengedhetetlen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modellalkotási</a:t>
            </a:r>
            <a:r>
              <a:rPr lang="en-US" dirty="0" smtClean="0"/>
              <a:t> </a:t>
            </a:r>
            <a:r>
              <a:rPr lang="en-US" dirty="0" err="1" smtClean="0"/>
              <a:t>módszerrel</a:t>
            </a:r>
            <a:r>
              <a:rPr lang="en-US" dirty="0" smtClean="0"/>
              <a:t> </a:t>
            </a:r>
            <a:r>
              <a:rPr lang="en-US" dirty="0" err="1" smtClean="0"/>
              <a:t>jellemezzük</a:t>
            </a:r>
            <a:r>
              <a:rPr lang="en-US" dirty="0" smtClean="0"/>
              <a:t> </a:t>
            </a:r>
            <a:r>
              <a:rPr lang="en-US" dirty="0" err="1" smtClean="0"/>
              <a:t>ezt</a:t>
            </a:r>
            <a:r>
              <a:rPr lang="en-US" dirty="0" smtClean="0"/>
              <a:t> a “</a:t>
            </a:r>
            <a:r>
              <a:rPr lang="en-US" dirty="0" err="1" smtClean="0"/>
              <a:t>valóságszeletet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r>
              <a:rPr lang="en-US" dirty="0" smtClean="0"/>
              <a:t> is </a:t>
            </a:r>
            <a:r>
              <a:rPr lang="en-US" dirty="0" err="1" smtClean="0"/>
              <a:t>létezik</a:t>
            </a:r>
            <a:r>
              <a:rPr lang="en-US" dirty="0" smtClean="0"/>
              <a:t>, </a:t>
            </a:r>
            <a:r>
              <a:rPr lang="en-US" dirty="0" err="1" smtClean="0"/>
              <a:t>egyikük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ún</a:t>
            </a:r>
            <a:r>
              <a:rPr lang="en-US" dirty="0" smtClean="0"/>
              <a:t>. </a:t>
            </a:r>
            <a:r>
              <a:rPr lang="en-US" b="1" dirty="0" err="1" smtClean="0"/>
              <a:t>egyed-kapcsolat</a:t>
            </a:r>
            <a:r>
              <a:rPr lang="en-US" b="1" dirty="0" smtClean="0"/>
              <a:t> </a:t>
            </a:r>
            <a:r>
              <a:rPr lang="en-US" b="1" dirty="0" err="1" smtClean="0"/>
              <a:t>modell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918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9560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E/K-</a:t>
            </a:r>
            <a:r>
              <a:rPr lang="en-US" dirty="0" err="1" smtClean="0"/>
              <a:t>modellben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szerkezetét</a:t>
            </a:r>
            <a:r>
              <a:rPr lang="en-US" dirty="0" smtClean="0"/>
              <a:t> </a:t>
            </a:r>
            <a:r>
              <a:rPr lang="en-US" dirty="0" err="1" smtClean="0"/>
              <a:t>grafikusan</a:t>
            </a:r>
            <a:r>
              <a:rPr lang="en-US" dirty="0" smtClean="0"/>
              <a:t> </a:t>
            </a:r>
            <a:r>
              <a:rPr lang="en-US" dirty="0" err="1" smtClean="0"/>
              <a:t>ábrázoljuk</a:t>
            </a:r>
            <a:r>
              <a:rPr lang="en-US" dirty="0" smtClean="0"/>
              <a:t>, </a:t>
            </a:r>
            <a:r>
              <a:rPr lang="en-US" dirty="0" err="1" smtClean="0"/>
              <a:t>ún</a:t>
            </a:r>
            <a:r>
              <a:rPr lang="en-US" dirty="0" smtClean="0"/>
              <a:t>.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diagramként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tervezés</a:t>
            </a:r>
            <a:r>
              <a:rPr lang="en-US" dirty="0" smtClean="0"/>
              <a:t> </a:t>
            </a:r>
            <a:r>
              <a:rPr lang="en-US" dirty="0" err="1" smtClean="0"/>
              <a:t>lépései</a:t>
            </a:r>
            <a:r>
              <a:rPr lang="en-US" dirty="0" smtClean="0"/>
              <a:t> </a:t>
            </a:r>
            <a:r>
              <a:rPr lang="en-US" dirty="0" err="1" smtClean="0"/>
              <a:t>ilyenkor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felírása</a:t>
            </a:r>
            <a:endParaRPr lang="en-US" dirty="0" smtClean="0"/>
          </a:p>
          <a:p>
            <a:pPr lvl="1"/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alapján</a:t>
            </a:r>
            <a:r>
              <a:rPr lang="en-US" dirty="0" smtClean="0"/>
              <a:t> </a:t>
            </a:r>
            <a:r>
              <a:rPr lang="en-US" dirty="0" err="1" smtClean="0"/>
              <a:t>felírjuk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endParaRPr lang="en-US" dirty="0"/>
          </a:p>
          <a:p>
            <a:pPr marL="468630" lvl="1" indent="0">
              <a:buNone/>
            </a:pPr>
            <a:r>
              <a:rPr lang="en-US" dirty="0" err="1" smtClean="0"/>
              <a:t>úgymond</a:t>
            </a:r>
            <a:r>
              <a:rPr lang="en-US" dirty="0" smtClean="0"/>
              <a:t>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adatbázissémát</a:t>
            </a:r>
            <a:r>
              <a:rPr lang="en-US" dirty="0" smtClean="0"/>
              <a:t> (</a:t>
            </a:r>
            <a:r>
              <a:rPr lang="en-US" dirty="0" err="1" smtClean="0"/>
              <a:t>később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Ismerjük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modellezendő</a:t>
            </a:r>
            <a:r>
              <a:rPr lang="en-US" dirty="0" smtClean="0"/>
              <a:t> </a:t>
            </a:r>
            <a:r>
              <a:rPr lang="en-US" dirty="0" err="1" smtClean="0"/>
              <a:t>valóságban</a:t>
            </a: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egyedi</a:t>
            </a:r>
            <a:r>
              <a:rPr lang="en-US" dirty="0" smtClean="0"/>
              <a:t> </a:t>
            </a:r>
            <a:r>
              <a:rPr lang="en-US" dirty="0" err="1" smtClean="0"/>
              <a:t>dolog</a:t>
            </a:r>
            <a:r>
              <a:rPr lang="en-US" dirty="0" smtClean="0"/>
              <a:t> – </a:t>
            </a:r>
            <a:r>
              <a:rPr lang="en-US" i="1" dirty="0" err="1" smtClean="0"/>
              <a:t>egyed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összefogó</a:t>
            </a:r>
            <a:r>
              <a:rPr lang="en-US" dirty="0" smtClean="0"/>
              <a:t> </a:t>
            </a:r>
            <a:r>
              <a:rPr lang="en-US" dirty="0" err="1" smtClean="0"/>
              <a:t>halmazba</a:t>
            </a:r>
            <a:r>
              <a:rPr lang="en-US" dirty="0" smtClean="0"/>
              <a:t> </a:t>
            </a:r>
            <a:r>
              <a:rPr lang="en-US" dirty="0" err="1" smtClean="0"/>
              <a:t>sorolható</a:t>
            </a:r>
            <a:r>
              <a:rPr lang="en-US" dirty="0" smtClean="0"/>
              <a:t> (</a:t>
            </a:r>
            <a:r>
              <a:rPr lang="en-US" dirty="0" err="1" smtClean="0"/>
              <a:t>például</a:t>
            </a:r>
            <a:r>
              <a:rPr lang="en-US" dirty="0" smtClean="0"/>
              <a:t>: </a:t>
            </a:r>
            <a:r>
              <a:rPr lang="en-US" dirty="0" err="1" smtClean="0"/>
              <a:t>állatok</a:t>
            </a:r>
            <a:r>
              <a:rPr lang="en-US" dirty="0" smtClean="0"/>
              <a:t>, </a:t>
            </a:r>
            <a:r>
              <a:rPr lang="en-US" dirty="0" err="1" smtClean="0"/>
              <a:t>közlekedési</a:t>
            </a:r>
            <a:r>
              <a:rPr lang="en-US" dirty="0" smtClean="0"/>
              <a:t> </a:t>
            </a:r>
            <a:r>
              <a:rPr lang="en-US" dirty="0" err="1" smtClean="0"/>
              <a:t>eszközök</a:t>
            </a:r>
            <a:r>
              <a:rPr lang="en-US" dirty="0" smtClean="0"/>
              <a:t>,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cég</a:t>
            </a:r>
            <a:r>
              <a:rPr lang="en-US" dirty="0" smtClean="0"/>
              <a:t> </a:t>
            </a:r>
            <a:r>
              <a:rPr lang="en-US" dirty="0" err="1" smtClean="0"/>
              <a:t>ügyfelei</a:t>
            </a:r>
            <a:r>
              <a:rPr lang="en-US" dirty="0" smtClean="0"/>
              <a:t>),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i="1" dirty="0" err="1" smtClean="0"/>
              <a:t>egyedhalmaz</a:t>
            </a:r>
            <a:r>
              <a:rPr lang="en-US" dirty="0" err="1" smtClean="0"/>
              <a:t>ba</a:t>
            </a:r>
            <a:r>
              <a:rPr lang="en-US" dirty="0" smtClean="0"/>
              <a:t> (</a:t>
            </a:r>
            <a:r>
              <a:rPr lang="en-US" b="1" dirty="0" err="1" smtClean="0"/>
              <a:t>egyedtípusba</a:t>
            </a:r>
            <a:r>
              <a:rPr lang="en-US" dirty="0" smtClean="0"/>
              <a:t>) </a:t>
            </a:r>
            <a:r>
              <a:rPr lang="en-US" dirty="0" err="1" smtClean="0"/>
              <a:t>eső</a:t>
            </a:r>
            <a:r>
              <a:rPr lang="en-US" dirty="0" smtClean="0"/>
              <a:t> </a:t>
            </a:r>
            <a:r>
              <a:rPr lang="en-US" b="1" dirty="0" err="1" smtClean="0"/>
              <a:t>egyedpéldányok</a:t>
            </a:r>
            <a:r>
              <a:rPr lang="en-US" dirty="0" smtClean="0"/>
              <a:t>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meghatározott</a:t>
            </a:r>
            <a:r>
              <a:rPr lang="en-US" dirty="0" smtClean="0"/>
              <a:t> </a:t>
            </a:r>
            <a:r>
              <a:rPr lang="en-US" dirty="0" err="1" smtClean="0"/>
              <a:t>tulajdonságokon</a:t>
            </a:r>
            <a:r>
              <a:rPr lang="en-US" dirty="0" smtClean="0"/>
              <a:t> </a:t>
            </a:r>
            <a:r>
              <a:rPr lang="en-US" dirty="0" err="1" smtClean="0"/>
              <a:t>különböznek</a:t>
            </a:r>
            <a:r>
              <a:rPr lang="en-US" dirty="0" smtClean="0"/>
              <a:t> </a:t>
            </a:r>
            <a:r>
              <a:rPr lang="en-US" dirty="0" err="1" smtClean="0"/>
              <a:t>egymástól</a:t>
            </a:r>
            <a:r>
              <a:rPr lang="en-US" dirty="0" smtClean="0"/>
              <a:t>; </a:t>
            </a:r>
            <a:r>
              <a:rPr lang="en-US" dirty="0" err="1" smtClean="0"/>
              <a:t>továbbá</a:t>
            </a:r>
            <a:r>
              <a:rPr lang="en-US" dirty="0" smtClean="0"/>
              <a:t> a </a:t>
            </a:r>
            <a:r>
              <a:rPr lang="en-US" dirty="0" err="1" smtClean="0"/>
              <a:t>különböző</a:t>
            </a:r>
            <a:r>
              <a:rPr lang="en-US" dirty="0" smtClean="0"/>
              <a:t> </a:t>
            </a:r>
            <a:r>
              <a:rPr lang="en-US" dirty="0" err="1" smtClean="0"/>
              <a:t>típusú</a:t>
            </a:r>
            <a:r>
              <a:rPr lang="en-US" dirty="0" smtClean="0"/>
              <a:t> </a:t>
            </a:r>
            <a:r>
              <a:rPr lang="en-US" dirty="0" err="1" smtClean="0"/>
              <a:t>egyedek</a:t>
            </a:r>
            <a:r>
              <a:rPr lang="en-US" dirty="0" smtClean="0"/>
              <a:t> </a:t>
            </a:r>
            <a:r>
              <a:rPr lang="en-US" dirty="0" err="1" smtClean="0"/>
              <a:t>közt</a:t>
            </a:r>
            <a:r>
              <a:rPr lang="en-US" dirty="0" smtClean="0"/>
              <a:t> </a:t>
            </a:r>
            <a:r>
              <a:rPr lang="en-US" dirty="0" err="1" smtClean="0"/>
              <a:t>fennállnak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b="1" dirty="0" err="1" smtClean="0"/>
              <a:t>kapcsolatok</a:t>
            </a:r>
            <a:r>
              <a:rPr lang="en-US" b="1" dirty="0" smtClean="0"/>
              <a:t> </a:t>
            </a:r>
            <a:r>
              <a:rPr lang="en-US" dirty="0" smtClean="0"/>
              <a:t>(pl. </a:t>
            </a:r>
            <a:r>
              <a:rPr lang="en-US" dirty="0" err="1" smtClean="0"/>
              <a:t>cég</a:t>
            </a:r>
            <a:r>
              <a:rPr lang="en-US" dirty="0" smtClean="0"/>
              <a:t> - </a:t>
            </a:r>
            <a:r>
              <a:rPr lang="en-US" dirty="0" err="1" smtClean="0"/>
              <a:t>dolgozó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1333" y="3333750"/>
            <a:ext cx="1418167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Vásárló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58833" y="2476500"/>
            <a:ext cx="1217084" cy="5291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Név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22066" y="2476500"/>
            <a:ext cx="1236134" cy="5291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Életkor</a:t>
            </a:r>
            <a:endParaRPr lang="en-US" dirty="0"/>
          </a:p>
        </p:txBody>
      </p:sp>
      <p:cxnSp>
        <p:nvCxnSpPr>
          <p:cNvPr id="21" name="Straight Connector 20"/>
          <p:cNvCxnSpPr>
            <a:endCxn id="6" idx="4"/>
          </p:cNvCxnSpPr>
          <p:nvPr/>
        </p:nvCxnSpPr>
        <p:spPr>
          <a:xfrm flipV="1">
            <a:off x="7323667" y="3005667"/>
            <a:ext cx="516466" cy="328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5" idx="4"/>
          </p:cNvCxnSpPr>
          <p:nvPr/>
        </p:nvCxnSpPr>
        <p:spPr>
          <a:xfrm flipH="1" flipV="1">
            <a:off x="5667375" y="3005667"/>
            <a:ext cx="470959" cy="328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1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egyed-kapcsolat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, mint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egyedtípusok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egyedtípusok</a:t>
            </a:r>
            <a:r>
              <a:rPr lang="en-US" dirty="0" smtClean="0"/>
              <a:t> </a:t>
            </a:r>
            <a:r>
              <a:rPr lang="en-US" dirty="0" err="1" smtClean="0"/>
              <a:t>tulajdonságai</a:t>
            </a:r>
            <a:r>
              <a:rPr lang="en-US" dirty="0" smtClean="0"/>
              <a:t> (</a:t>
            </a:r>
            <a:r>
              <a:rPr lang="en-US" i="1" dirty="0" err="1" smtClean="0"/>
              <a:t>attribútumai</a:t>
            </a:r>
            <a:r>
              <a:rPr lang="en-US" dirty="0" smtClean="0"/>
              <a:t>),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fennálló</a:t>
            </a:r>
            <a:r>
              <a:rPr lang="en-US" dirty="0" smtClean="0"/>
              <a:t> </a:t>
            </a:r>
            <a:r>
              <a:rPr lang="en-US" dirty="0" err="1" smtClean="0"/>
              <a:t>kapcsolatok</a:t>
            </a:r>
            <a:r>
              <a:rPr lang="en-US" dirty="0" smtClean="0"/>
              <a:t>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ábrázolása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röviden</a:t>
            </a:r>
            <a:r>
              <a:rPr lang="en-US" dirty="0" smtClean="0"/>
              <a:t> </a:t>
            </a:r>
            <a:r>
              <a:rPr lang="en-US" dirty="0" err="1" smtClean="0"/>
              <a:t>azonban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“</a:t>
            </a:r>
            <a:r>
              <a:rPr lang="en-US" dirty="0" err="1" smtClean="0"/>
              <a:t>egyed</a:t>
            </a:r>
            <a:r>
              <a:rPr lang="en-US" dirty="0" smtClean="0"/>
              <a:t>” </a:t>
            </a:r>
            <a:r>
              <a:rPr lang="en-US" dirty="0" err="1" smtClean="0"/>
              <a:t>néven</a:t>
            </a:r>
            <a:r>
              <a:rPr lang="en-US" dirty="0" smtClean="0"/>
              <a:t> </a:t>
            </a:r>
            <a:r>
              <a:rPr lang="en-US" dirty="0" err="1" smtClean="0"/>
              <a:t>emlegetjük</a:t>
            </a:r>
            <a:r>
              <a:rPr lang="en-US" dirty="0" smtClean="0"/>
              <a:t> a </a:t>
            </a:r>
            <a:r>
              <a:rPr lang="en-US" dirty="0" err="1" smtClean="0"/>
              <a:t>típusokat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26416" y="3995208"/>
            <a:ext cx="1121833" cy="560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Egyed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5084" y="2921000"/>
            <a:ext cx="2116665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Tulajdonság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26568" y="2925233"/>
            <a:ext cx="2116665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Tulajdonság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8" name="Straight Connector 7"/>
          <p:cNvCxnSpPr>
            <a:endCxn id="6" idx="3"/>
          </p:cNvCxnSpPr>
          <p:nvPr/>
        </p:nvCxnSpPr>
        <p:spPr>
          <a:xfrm flipV="1">
            <a:off x="5048249" y="3431106"/>
            <a:ext cx="388297" cy="564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5"/>
          </p:cNvCxnSpPr>
          <p:nvPr/>
        </p:nvCxnSpPr>
        <p:spPr>
          <a:xfrm flipH="1" flipV="1">
            <a:off x="3531771" y="3426873"/>
            <a:ext cx="394645" cy="568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536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Különleges</a:t>
            </a:r>
            <a:r>
              <a:rPr lang="en-US" dirty="0" smtClean="0"/>
              <a:t> </a:t>
            </a:r>
            <a:r>
              <a:rPr lang="en-US" dirty="0" err="1" smtClean="0"/>
              <a:t>tulajdonságok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Összetett</a:t>
            </a:r>
            <a:r>
              <a:rPr lang="en-US" dirty="0" smtClean="0"/>
              <a:t> </a:t>
            </a:r>
            <a:r>
              <a:rPr lang="en-US" dirty="0" err="1" smtClean="0"/>
              <a:t>tulajdonság</a:t>
            </a:r>
            <a:r>
              <a:rPr lang="en-US" dirty="0" smtClean="0"/>
              <a:t>: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tulajdonság</a:t>
            </a:r>
            <a:r>
              <a:rPr lang="en-US" dirty="0" smtClean="0"/>
              <a:t>, </a:t>
            </a:r>
            <a:r>
              <a:rPr lang="en-US" dirty="0" err="1" smtClean="0"/>
              <a:t>amelynek</a:t>
            </a:r>
            <a:r>
              <a:rPr lang="en-US" dirty="0" smtClean="0"/>
              <a:t> </a:t>
            </a:r>
            <a:r>
              <a:rPr lang="en-US" dirty="0" err="1" smtClean="0"/>
              <a:t>magának</a:t>
            </a:r>
            <a:r>
              <a:rPr lang="en-US" dirty="0" smtClean="0"/>
              <a:t> is </a:t>
            </a:r>
            <a:r>
              <a:rPr lang="en-US" dirty="0" err="1" smtClean="0"/>
              <a:t>vannak</a:t>
            </a:r>
            <a:r>
              <a:rPr lang="en-US" dirty="0" smtClean="0"/>
              <a:t> </a:t>
            </a:r>
            <a:r>
              <a:rPr lang="en-US" dirty="0" err="1" smtClean="0"/>
              <a:t>tulajdonságai</a:t>
            </a:r>
            <a:r>
              <a:rPr lang="en-US" dirty="0" smtClean="0"/>
              <a:t>, </a:t>
            </a:r>
            <a:r>
              <a:rPr lang="en-US" dirty="0" err="1" smtClean="0"/>
              <a:t>például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Többértékű</a:t>
            </a:r>
            <a:r>
              <a:rPr lang="en-US" dirty="0" smtClean="0"/>
              <a:t> </a:t>
            </a:r>
            <a:r>
              <a:rPr lang="en-US" dirty="0" err="1" smtClean="0"/>
              <a:t>tulajdonság</a:t>
            </a:r>
            <a:r>
              <a:rPr lang="en-US" dirty="0" smtClean="0"/>
              <a:t>: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egyetlen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jellemzi</a:t>
            </a:r>
            <a:r>
              <a:rPr lang="en-US" dirty="0" smtClean="0"/>
              <a:t> a </a:t>
            </a:r>
            <a:r>
              <a:rPr lang="en-US" dirty="0" err="1" smtClean="0"/>
              <a:t>tulajdonságot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halmaza</a:t>
            </a:r>
            <a:r>
              <a:rPr lang="en-US" dirty="0" smtClean="0"/>
              <a:t> (</a:t>
            </a:r>
            <a:r>
              <a:rPr lang="en-US" dirty="0" err="1" smtClean="0"/>
              <a:t>sorrendiség</a:t>
            </a:r>
            <a:r>
              <a:rPr lang="en-US" dirty="0" smtClean="0"/>
              <a:t> </a:t>
            </a:r>
            <a:r>
              <a:rPr lang="en-US" dirty="0" err="1" smtClean="0"/>
              <a:t>nélkül</a:t>
            </a:r>
            <a:r>
              <a:rPr lang="en-US" dirty="0" smtClean="0"/>
              <a:t>)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listája</a:t>
            </a:r>
            <a:r>
              <a:rPr lang="en-US" dirty="0" smtClean="0"/>
              <a:t> (</a:t>
            </a:r>
            <a:r>
              <a:rPr lang="en-US" dirty="0" err="1" smtClean="0"/>
              <a:t>sorrend</a:t>
            </a:r>
            <a:r>
              <a:rPr lang="en-US" dirty="0" smtClean="0"/>
              <a:t> </a:t>
            </a:r>
            <a:r>
              <a:rPr lang="en-US" dirty="0" err="1" smtClean="0"/>
              <a:t>számít</a:t>
            </a:r>
            <a:r>
              <a:rPr lang="en-US" dirty="0" smtClean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4116917" y="2222500"/>
            <a:ext cx="1524000" cy="4762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Lakcím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38918" y="2921000"/>
            <a:ext cx="1460499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Város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6918" y="2921000"/>
            <a:ext cx="1524000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Utca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57901" y="2921000"/>
            <a:ext cx="1519765" cy="5926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Házszám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7"/>
            <a:endCxn id="4" idx="3"/>
          </p:cNvCxnSpPr>
          <p:nvPr/>
        </p:nvCxnSpPr>
        <p:spPr>
          <a:xfrm flipV="1">
            <a:off x="3585532" y="2629005"/>
            <a:ext cx="754570" cy="37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H="1" flipV="1">
            <a:off x="4878917" y="2698750"/>
            <a:ext cx="1" cy="22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4" idx="5"/>
          </p:cNvCxnSpPr>
          <p:nvPr/>
        </p:nvCxnSpPr>
        <p:spPr>
          <a:xfrm flipH="1" flipV="1">
            <a:off x="5417732" y="2629005"/>
            <a:ext cx="862733" cy="37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99167" y="4455583"/>
            <a:ext cx="1439333" cy="60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Könyv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41332" y="4455583"/>
            <a:ext cx="1799169" cy="592667"/>
          </a:xfrm>
          <a:prstGeom prst="ellipse">
            <a:avLst/>
          </a:prstGeom>
          <a:ln w="190500" cmpd="db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Szerző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3"/>
            <a:endCxn id="15" idx="2"/>
          </p:cNvCxnSpPr>
          <p:nvPr/>
        </p:nvCxnSpPr>
        <p:spPr>
          <a:xfrm flipV="1">
            <a:off x="3238500" y="4751917"/>
            <a:ext cx="1502832" cy="5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6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kulcsTULAJDONSÁG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8684"/>
            <a:ext cx="7772400" cy="4326466"/>
          </a:xfrm>
        </p:spPr>
        <p:txBody>
          <a:bodyPr>
            <a:normAutofit/>
          </a:bodyPr>
          <a:lstStyle/>
          <a:p>
            <a:r>
              <a:rPr lang="en-US" dirty="0" err="1" smtClean="0"/>
              <a:t>Kulcsnak</a:t>
            </a:r>
            <a:r>
              <a:rPr lang="en-US" dirty="0" smtClean="0"/>
              <a:t> </a:t>
            </a:r>
            <a:r>
              <a:rPr lang="en-US" dirty="0" err="1" smtClean="0"/>
              <a:t>nevezzük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</a:t>
            </a:r>
            <a:r>
              <a:rPr lang="en-US" dirty="0" smtClean="0"/>
              <a:t> </a:t>
            </a:r>
            <a:r>
              <a:rPr lang="en-US" dirty="0" err="1" smtClean="0"/>
              <a:t>tulajdonságainak</a:t>
            </a:r>
            <a:r>
              <a:rPr lang="en-US" dirty="0" smtClean="0"/>
              <a:t> </a:t>
            </a:r>
            <a:r>
              <a:rPr lang="en-US" dirty="0" err="1" smtClean="0"/>
              <a:t>azon</a:t>
            </a:r>
            <a:r>
              <a:rPr lang="en-US" b="1" dirty="0" smtClean="0"/>
              <a:t> </a:t>
            </a:r>
            <a:r>
              <a:rPr lang="en-US" b="1" dirty="0" err="1" smtClean="0"/>
              <a:t>minimális</a:t>
            </a:r>
            <a:r>
              <a:rPr lang="en-US" b="1" dirty="0" smtClean="0"/>
              <a:t> </a:t>
            </a:r>
            <a:r>
              <a:rPr lang="en-US" dirty="0" err="1" smtClean="0"/>
              <a:t>részhalmazát</a:t>
            </a:r>
            <a:r>
              <a:rPr lang="en-US" dirty="0" smtClean="0"/>
              <a:t>, </a:t>
            </a:r>
            <a:r>
              <a:rPr lang="en-US" dirty="0" err="1" smtClean="0"/>
              <a:t>amelyen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egyedpéldányok</a:t>
            </a:r>
            <a:r>
              <a:rPr lang="en-US" dirty="0" smtClean="0"/>
              <a:t> </a:t>
            </a:r>
            <a:r>
              <a:rPr lang="en-US" dirty="0" err="1" smtClean="0"/>
              <a:t>egymástól</a:t>
            </a:r>
            <a:r>
              <a:rPr lang="en-US" dirty="0" smtClean="0"/>
              <a:t> </a:t>
            </a:r>
            <a:r>
              <a:rPr lang="en-US" dirty="0" err="1" smtClean="0"/>
              <a:t>egyértelműen</a:t>
            </a:r>
            <a:r>
              <a:rPr lang="en-US" dirty="0" smtClean="0"/>
              <a:t> </a:t>
            </a:r>
            <a:r>
              <a:rPr lang="en-US" dirty="0" err="1" smtClean="0"/>
              <a:t>megkülönböztethetők</a:t>
            </a:r>
            <a:endParaRPr lang="en-US" dirty="0" smtClean="0"/>
          </a:p>
          <a:p>
            <a:r>
              <a:rPr lang="en-US" dirty="0" err="1" smtClean="0"/>
              <a:t>Például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Például</a:t>
            </a:r>
            <a:r>
              <a:rPr lang="en-US" dirty="0" smtClean="0"/>
              <a:t> {</a:t>
            </a:r>
            <a:r>
              <a:rPr lang="en-US" dirty="0" err="1" smtClean="0"/>
              <a:t>Név</a:t>
            </a:r>
            <a:r>
              <a:rPr lang="en-US" dirty="0" smtClean="0"/>
              <a:t>, </a:t>
            </a:r>
            <a:r>
              <a:rPr lang="en-US" dirty="0" err="1" smtClean="0"/>
              <a:t>Anyja</a:t>
            </a:r>
            <a:r>
              <a:rPr lang="en-US" dirty="0" smtClean="0"/>
              <a:t> </a:t>
            </a:r>
            <a:r>
              <a:rPr lang="en-US" dirty="0" err="1" smtClean="0"/>
              <a:t>neve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jó</a:t>
            </a:r>
            <a:r>
              <a:rPr lang="en-US" dirty="0" smtClean="0"/>
              <a:t>, </a:t>
            </a:r>
            <a:r>
              <a:rPr lang="en-US" dirty="0" err="1" smtClean="0"/>
              <a:t>mivel</a:t>
            </a:r>
            <a:r>
              <a:rPr lang="en-US" dirty="0" smtClean="0"/>
              <a:t> </a:t>
            </a:r>
            <a:r>
              <a:rPr lang="en-US" dirty="0" err="1" smtClean="0"/>
              <a:t>elképzelhetőek</a:t>
            </a:r>
            <a:r>
              <a:rPr lang="en-US" dirty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személyek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anyától</a:t>
            </a:r>
            <a:r>
              <a:rPr lang="en-US" dirty="0" smtClean="0"/>
              <a:t>; </a:t>
            </a:r>
            <a:r>
              <a:rPr lang="en-US" dirty="0" err="1" smtClean="0"/>
              <a:t>azonban</a:t>
            </a:r>
            <a:r>
              <a:rPr lang="en-US" dirty="0" smtClean="0"/>
              <a:t> {</a:t>
            </a:r>
            <a:r>
              <a:rPr lang="en-US" dirty="0" err="1" smtClean="0"/>
              <a:t>Személyi</a:t>
            </a:r>
            <a:r>
              <a:rPr lang="en-US" dirty="0" smtClean="0"/>
              <a:t> </a:t>
            </a:r>
            <a:r>
              <a:rPr lang="en-US" dirty="0" err="1" smtClean="0"/>
              <a:t>szám</a:t>
            </a:r>
            <a:r>
              <a:rPr lang="en-US" dirty="0" smtClean="0"/>
              <a:t>} </a:t>
            </a:r>
            <a:r>
              <a:rPr lang="en-US" dirty="0" err="1" smtClean="0"/>
              <a:t>jó</a:t>
            </a:r>
            <a:r>
              <a:rPr lang="en-US" dirty="0" smtClean="0"/>
              <a:t>, </a:t>
            </a:r>
            <a:r>
              <a:rPr lang="en-US" dirty="0" err="1" smtClean="0"/>
              <a:t>mivel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mindenkinél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, </a:t>
            </a:r>
            <a:r>
              <a:rPr lang="en-US" dirty="0" err="1" smtClean="0"/>
              <a:t>ráadásul</a:t>
            </a:r>
            <a:r>
              <a:rPr lang="en-US" dirty="0" smtClean="0"/>
              <a:t> </a:t>
            </a:r>
            <a:r>
              <a:rPr lang="en-US" dirty="0" err="1" smtClean="0"/>
              <a:t>minimális</a:t>
            </a:r>
            <a:r>
              <a:rPr lang="en-US" dirty="0" smtClean="0"/>
              <a:t> is (term.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többelemű</a:t>
            </a:r>
            <a:r>
              <a:rPr lang="en-US" dirty="0" smtClean="0"/>
              <a:t> is </a:t>
            </a:r>
            <a:r>
              <a:rPr lang="en-US" dirty="0" err="1" smtClean="0"/>
              <a:t>lehet</a:t>
            </a:r>
            <a:r>
              <a:rPr lang="en-US" dirty="0" smtClean="0"/>
              <a:t> a </a:t>
            </a:r>
            <a:r>
              <a:rPr lang="en-US" dirty="0" err="1" smtClean="0"/>
              <a:t>halmaz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97000" y="2698750"/>
            <a:ext cx="6373283" cy="1397000"/>
            <a:chOff x="2084917" y="2973917"/>
            <a:chExt cx="6373283" cy="1397000"/>
          </a:xfrm>
        </p:grpSpPr>
        <p:sp>
          <p:nvSpPr>
            <p:cNvPr id="8" name="Oval 7"/>
            <p:cNvSpPr/>
            <p:nvPr/>
          </p:nvSpPr>
          <p:spPr>
            <a:xfrm>
              <a:off x="6965950" y="3820583"/>
              <a:ext cx="1492250" cy="5503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Anyja</a:t>
              </a:r>
              <a:r>
                <a:rPr lang="en-US" dirty="0" smtClean="0"/>
                <a:t> </a:t>
              </a:r>
              <a:r>
                <a:rPr lang="en-US" dirty="0" err="1" smtClean="0"/>
                <a:t>neve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84917" y="2973917"/>
              <a:ext cx="5099568" cy="1397000"/>
              <a:chOff x="2084917" y="2973917"/>
              <a:chExt cx="5099568" cy="1397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02150" y="2973917"/>
                <a:ext cx="1439333" cy="50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Személy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84917" y="3820583"/>
                <a:ext cx="1492250" cy="55033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Név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29567" y="3820583"/>
                <a:ext cx="1492250" cy="55033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Születés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dátuma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48817" y="3820583"/>
                <a:ext cx="1492250" cy="55033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 smtClean="0"/>
                  <a:t>Személyi</a:t>
                </a:r>
                <a:r>
                  <a:rPr lang="en-US" u="sng" dirty="0" smtClean="0"/>
                  <a:t> </a:t>
                </a:r>
                <a:r>
                  <a:rPr lang="en-US" u="sng" dirty="0" err="1" smtClean="0"/>
                  <a:t>szám</a:t>
                </a:r>
                <a:endParaRPr lang="en-US" u="sng" dirty="0"/>
              </a:p>
            </p:txBody>
          </p:sp>
          <p:cxnSp>
            <p:nvCxnSpPr>
              <p:cNvPr id="10" name="Straight Connector 9"/>
              <p:cNvCxnSpPr>
                <a:stCxn id="5" idx="7"/>
                <a:endCxn id="4" idx="1"/>
              </p:cNvCxnSpPr>
              <p:nvPr/>
            </p:nvCxnSpPr>
            <p:spPr>
              <a:xfrm flipV="1">
                <a:off x="3358632" y="3227917"/>
                <a:ext cx="1143518" cy="6732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1"/>
                <a:endCxn id="4" idx="3"/>
              </p:cNvCxnSpPr>
              <p:nvPr/>
            </p:nvCxnSpPr>
            <p:spPr>
              <a:xfrm flipH="1" flipV="1">
                <a:off x="5941483" y="3227917"/>
                <a:ext cx="1243002" cy="6732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6" idx="0"/>
              </p:cNvCxnSpPr>
              <p:nvPr/>
            </p:nvCxnSpPr>
            <p:spPr>
              <a:xfrm flipH="1">
                <a:off x="4475692" y="3481917"/>
                <a:ext cx="424391" cy="3386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0"/>
              </p:cNvCxnSpPr>
              <p:nvPr/>
            </p:nvCxnSpPr>
            <p:spPr>
              <a:xfrm flipH="1" flipV="1">
                <a:off x="5609167" y="3481917"/>
                <a:ext cx="485775" cy="3386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2849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KAPCSOLATOK ÁBRÁZOLÁSA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Megkülönböztetjük</a:t>
            </a:r>
            <a:r>
              <a:rPr lang="en-US" dirty="0" smtClean="0"/>
              <a:t> a </a:t>
            </a:r>
            <a:r>
              <a:rPr lang="en-US" dirty="0" err="1" smtClean="0"/>
              <a:t>kapcsolatokat</a:t>
            </a:r>
            <a:r>
              <a:rPr lang="en-US" dirty="0" smtClean="0"/>
              <a:t> </a:t>
            </a:r>
            <a:r>
              <a:rPr lang="en-US" dirty="0" err="1" smtClean="0"/>
              <a:t>számosságuk</a:t>
            </a:r>
            <a:r>
              <a:rPr lang="en-US" dirty="0" smtClean="0"/>
              <a:t> </a:t>
            </a:r>
            <a:r>
              <a:rPr lang="en-US" dirty="0" err="1" smtClean="0"/>
              <a:t>szerint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1:1 </a:t>
            </a:r>
            <a:r>
              <a:rPr lang="en-US" dirty="0" err="1" smtClean="0"/>
              <a:t>kapcsolat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1:N </a:t>
            </a:r>
            <a:r>
              <a:rPr lang="en-US" dirty="0" err="1" smtClean="0"/>
              <a:t>kapcsolat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N:M </a:t>
            </a:r>
            <a:r>
              <a:rPr lang="en-US" dirty="0" err="1" smtClean="0"/>
              <a:t>kapcsolat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r>
              <a:rPr lang="en-US" sz="1400" dirty="0" err="1" smtClean="0"/>
              <a:t>Vegyük</a:t>
            </a:r>
            <a:r>
              <a:rPr lang="en-US" sz="1400" dirty="0" smtClean="0"/>
              <a:t> </a:t>
            </a:r>
            <a:r>
              <a:rPr lang="en-US" sz="1400" dirty="0" err="1" smtClean="0"/>
              <a:t>észre</a:t>
            </a:r>
            <a:r>
              <a:rPr lang="en-US" sz="1400" dirty="0" smtClean="0"/>
              <a:t>, </a:t>
            </a:r>
            <a:r>
              <a:rPr lang="en-US" sz="1400" dirty="0" err="1" smtClean="0"/>
              <a:t>hogy</a:t>
            </a:r>
            <a:r>
              <a:rPr lang="en-US" sz="1400" dirty="0" smtClean="0"/>
              <a:t> </a:t>
            </a:r>
            <a:r>
              <a:rPr lang="en-US" sz="1400" dirty="0" err="1" smtClean="0"/>
              <a:t>az</a:t>
            </a:r>
            <a:r>
              <a:rPr lang="en-US" sz="1400" dirty="0" smtClean="0"/>
              <a:t> 1 </a:t>
            </a:r>
            <a:r>
              <a:rPr lang="en-US" sz="1400" dirty="0" err="1" smtClean="0"/>
              <a:t>itt</a:t>
            </a:r>
            <a:r>
              <a:rPr lang="en-US" sz="1400" dirty="0" smtClean="0"/>
              <a:t> </a:t>
            </a:r>
            <a:r>
              <a:rPr lang="en-US" sz="1400" dirty="0" err="1" smtClean="0"/>
              <a:t>úgy</a:t>
            </a:r>
            <a:r>
              <a:rPr lang="en-US" sz="1400" dirty="0" smtClean="0"/>
              <a:t> </a:t>
            </a:r>
            <a:r>
              <a:rPr lang="en-US" sz="1400" dirty="0" err="1" smtClean="0"/>
              <a:t>értendő</a:t>
            </a:r>
            <a:r>
              <a:rPr lang="en-US" sz="1400" dirty="0" smtClean="0"/>
              <a:t>, mint “</a:t>
            </a:r>
            <a:r>
              <a:rPr lang="en-US" sz="1400" dirty="0" err="1" smtClean="0"/>
              <a:t>legfeljebb</a:t>
            </a:r>
            <a:r>
              <a:rPr lang="en-US" sz="1400" dirty="0" smtClean="0"/>
              <a:t> </a:t>
            </a:r>
            <a:r>
              <a:rPr lang="en-US" sz="1400" dirty="0" err="1" smtClean="0"/>
              <a:t>egy</a:t>
            </a:r>
            <a:r>
              <a:rPr lang="en-US" sz="1400" dirty="0" smtClean="0"/>
              <a:t>”, </a:t>
            </a:r>
            <a:r>
              <a:rPr lang="en-US" sz="1400" dirty="0" err="1" smtClean="0"/>
              <a:t>nem</a:t>
            </a:r>
            <a:r>
              <a:rPr lang="en-US" sz="1400" dirty="0" smtClean="0"/>
              <a:t> </a:t>
            </a:r>
            <a:r>
              <a:rPr lang="en-US" sz="1400" dirty="0" err="1" smtClean="0"/>
              <a:t>pedig</a:t>
            </a:r>
            <a:r>
              <a:rPr lang="en-US" sz="1400" dirty="0" smtClean="0"/>
              <a:t> “</a:t>
            </a:r>
            <a:r>
              <a:rPr lang="en-US" sz="1400" dirty="0" err="1" smtClean="0"/>
              <a:t>pontosan</a:t>
            </a:r>
            <a:r>
              <a:rPr lang="en-US" sz="1400" dirty="0" smtClean="0"/>
              <a:t> </a:t>
            </a:r>
            <a:r>
              <a:rPr lang="en-US" sz="1400" dirty="0" err="1" smtClean="0"/>
              <a:t>egy</a:t>
            </a:r>
            <a:r>
              <a:rPr lang="en-US" sz="1400" dirty="0" smtClean="0"/>
              <a:t>”; </a:t>
            </a:r>
            <a:r>
              <a:rPr lang="en-US" sz="1400" dirty="0" err="1" smtClean="0"/>
              <a:t>valamint</a:t>
            </a:r>
            <a:r>
              <a:rPr lang="en-US" sz="1400" dirty="0" smtClean="0"/>
              <a:t> </a:t>
            </a:r>
            <a:r>
              <a:rPr lang="en-US" sz="1400" dirty="0" err="1" smtClean="0"/>
              <a:t>hogy</a:t>
            </a:r>
            <a:r>
              <a:rPr lang="en-US" sz="1400" dirty="0" smtClean="0"/>
              <a:t> </a:t>
            </a:r>
            <a:r>
              <a:rPr lang="en-US" sz="1400" dirty="0" err="1" smtClean="0"/>
              <a:t>ezek</a:t>
            </a:r>
            <a:r>
              <a:rPr lang="en-US" sz="1400" dirty="0" smtClean="0"/>
              <a:t> </a:t>
            </a:r>
            <a:r>
              <a:rPr lang="en-US" sz="1400" dirty="0" err="1" smtClean="0"/>
              <a:t>csak</a:t>
            </a:r>
            <a:r>
              <a:rPr lang="en-US" sz="1400" dirty="0" smtClean="0"/>
              <a:t> a </a:t>
            </a:r>
            <a:r>
              <a:rPr lang="en-US" sz="1400" dirty="0" err="1" smtClean="0"/>
              <a:t>bináris</a:t>
            </a:r>
            <a:r>
              <a:rPr lang="en-US" sz="1400" dirty="0" smtClean="0"/>
              <a:t> </a:t>
            </a:r>
            <a:r>
              <a:rPr lang="en-US" sz="1400" dirty="0" err="1" smtClean="0"/>
              <a:t>kapcsolatok</a:t>
            </a:r>
            <a:r>
              <a:rPr lang="en-US" sz="1400" dirty="0" smtClean="0"/>
              <a:t>, </a:t>
            </a:r>
            <a:r>
              <a:rPr lang="en-US" sz="1400" dirty="0" err="1" smtClean="0"/>
              <a:t>holott</a:t>
            </a:r>
            <a:r>
              <a:rPr lang="en-US" sz="1400" dirty="0" smtClean="0"/>
              <a:t> </a:t>
            </a:r>
            <a:r>
              <a:rPr lang="en-US" sz="1400" dirty="0" err="1" smtClean="0"/>
              <a:t>egy</a:t>
            </a:r>
            <a:r>
              <a:rPr lang="en-US" sz="1400" dirty="0" smtClean="0"/>
              <a:t> </a:t>
            </a:r>
            <a:r>
              <a:rPr lang="en-US" sz="1400" dirty="0" err="1" smtClean="0"/>
              <a:t>kapcsolatban</a:t>
            </a:r>
            <a:r>
              <a:rPr lang="en-US" sz="1400" dirty="0" smtClean="0"/>
              <a:t> </a:t>
            </a:r>
            <a:r>
              <a:rPr lang="en-US" sz="1400" dirty="0" err="1" smtClean="0"/>
              <a:t>állhat</a:t>
            </a:r>
            <a:r>
              <a:rPr lang="en-US" sz="1400" dirty="0" smtClean="0"/>
              <a:t> </a:t>
            </a:r>
            <a:r>
              <a:rPr lang="en-US" sz="1400" dirty="0" err="1" smtClean="0"/>
              <a:t>tetszőleges</a:t>
            </a:r>
            <a:r>
              <a:rPr lang="en-US" sz="1400" dirty="0" smtClean="0"/>
              <a:t> </a:t>
            </a:r>
            <a:r>
              <a:rPr lang="en-US" sz="1400" dirty="0" err="1" smtClean="0"/>
              <a:t>számú</a:t>
            </a:r>
            <a:r>
              <a:rPr lang="en-US" sz="1400" dirty="0" smtClean="0"/>
              <a:t> </a:t>
            </a:r>
            <a:r>
              <a:rPr lang="en-US" sz="1400" dirty="0" err="1" smtClean="0"/>
              <a:t>egyed</a:t>
            </a:r>
            <a:r>
              <a:rPr lang="en-US" sz="1400" dirty="0" smtClean="0"/>
              <a:t> is (</a:t>
            </a:r>
            <a:r>
              <a:rPr lang="en-US" sz="1400" dirty="0" err="1" smtClean="0"/>
              <a:t>lásd</a:t>
            </a:r>
            <a:r>
              <a:rPr lang="en-US" sz="1400" dirty="0" smtClean="0"/>
              <a:t> </a:t>
            </a:r>
            <a:r>
              <a:rPr lang="en-US" sz="1400" dirty="0" err="1" smtClean="0"/>
              <a:t>erről</a:t>
            </a:r>
            <a:r>
              <a:rPr lang="en-US" sz="1400" dirty="0" smtClean="0"/>
              <a:t> [1])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5827" y="2252870"/>
            <a:ext cx="4890052" cy="596347"/>
            <a:chOff x="1225827" y="2252870"/>
            <a:chExt cx="4890052" cy="596347"/>
          </a:xfrm>
        </p:grpSpPr>
        <p:sp>
          <p:nvSpPr>
            <p:cNvPr id="4" name="Rectangle 3"/>
            <p:cNvSpPr/>
            <p:nvPr/>
          </p:nvSpPr>
          <p:spPr>
            <a:xfrm>
              <a:off x="1225827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Férj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6140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Feleség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2683565" y="2252870"/>
              <a:ext cx="2054087" cy="5963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Házasság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3"/>
              <a:endCxn id="5" idx="1"/>
            </p:cNvCxnSpPr>
            <p:nvPr/>
          </p:nvCxnSpPr>
          <p:spPr>
            <a:xfrm>
              <a:off x="4737652" y="2551044"/>
              <a:ext cx="428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  <a:endCxn id="4" idx="3"/>
            </p:cNvCxnSpPr>
            <p:nvPr/>
          </p:nvCxnSpPr>
          <p:spPr>
            <a:xfrm flipH="1">
              <a:off x="2175566" y="2551044"/>
              <a:ext cx="507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25827" y="3050209"/>
            <a:ext cx="4890052" cy="596347"/>
            <a:chOff x="1225827" y="2252870"/>
            <a:chExt cx="4890052" cy="596347"/>
          </a:xfrm>
        </p:grpSpPr>
        <p:sp>
          <p:nvSpPr>
            <p:cNvPr id="17" name="Rectangle 16"/>
            <p:cNvSpPr/>
            <p:nvPr/>
          </p:nvSpPr>
          <p:spPr>
            <a:xfrm>
              <a:off x="1225827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nya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66140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Gyerek</a:t>
              </a:r>
              <a:endParaRPr 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2683565" y="2252870"/>
              <a:ext cx="2054087" cy="5963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Gyereke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1"/>
              <a:endCxn id="17" idx="3"/>
            </p:cNvCxnSpPr>
            <p:nvPr/>
          </p:nvCxnSpPr>
          <p:spPr>
            <a:xfrm flipH="1">
              <a:off x="2175566" y="2551044"/>
              <a:ext cx="507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>
            <a:endCxn id="18" idx="1"/>
          </p:cNvCxnSpPr>
          <p:nvPr/>
        </p:nvCxnSpPr>
        <p:spPr>
          <a:xfrm>
            <a:off x="4737652" y="3348383"/>
            <a:ext cx="428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25827" y="3829879"/>
            <a:ext cx="4890052" cy="596347"/>
            <a:chOff x="1225827" y="2252870"/>
            <a:chExt cx="4890052" cy="596347"/>
          </a:xfrm>
        </p:grpSpPr>
        <p:sp>
          <p:nvSpPr>
            <p:cNvPr id="25" name="Rectangle 24"/>
            <p:cNvSpPr/>
            <p:nvPr/>
          </p:nvSpPr>
          <p:spPr>
            <a:xfrm>
              <a:off x="1225827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Hallgató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66140" y="2363305"/>
              <a:ext cx="949739" cy="375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Kurzus</a:t>
              </a:r>
              <a:endParaRPr lang="en-US" dirty="0"/>
            </a:p>
          </p:txBody>
        </p:sp>
        <p:sp>
          <p:nvSpPr>
            <p:cNvPr id="27" name="Diamond 26"/>
            <p:cNvSpPr/>
            <p:nvPr/>
          </p:nvSpPr>
          <p:spPr>
            <a:xfrm>
              <a:off x="2683565" y="2252870"/>
              <a:ext cx="2054087" cy="59634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Részt</a:t>
              </a:r>
              <a:r>
                <a:rPr lang="en-US" dirty="0" smtClean="0"/>
                <a:t> </a:t>
              </a:r>
              <a:r>
                <a:rPr lang="en-US" dirty="0" err="1" smtClean="0"/>
                <a:t>vesz</a:t>
              </a:r>
              <a:endParaRPr lang="en-US" dirty="0"/>
            </a:p>
          </p:txBody>
        </p:sp>
      </p:grpSp>
      <p:cxnSp>
        <p:nvCxnSpPr>
          <p:cNvPr id="31" name="Straight Connector 30"/>
          <p:cNvCxnSpPr>
            <a:stCxn id="27" idx="3"/>
            <a:endCxn id="26" idx="1"/>
          </p:cNvCxnSpPr>
          <p:nvPr/>
        </p:nvCxnSpPr>
        <p:spPr>
          <a:xfrm>
            <a:off x="4737652" y="4128053"/>
            <a:ext cx="4284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1"/>
          </p:cNvCxnSpPr>
          <p:nvPr/>
        </p:nvCxnSpPr>
        <p:spPr>
          <a:xfrm flipH="1">
            <a:off x="2175566" y="4128053"/>
            <a:ext cx="507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4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Kapcsolatok</a:t>
            </a:r>
            <a:r>
              <a:rPr lang="en-US" dirty="0" smtClean="0"/>
              <a:t> </a:t>
            </a:r>
            <a:r>
              <a:rPr lang="en-US" dirty="0" err="1" smtClean="0"/>
              <a:t>ábrázolása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6620"/>
            <a:ext cx="7772400" cy="3733800"/>
          </a:xfrm>
        </p:spPr>
        <p:txBody>
          <a:bodyPr/>
          <a:lstStyle/>
          <a:p>
            <a:r>
              <a:rPr lang="en-US" dirty="0" err="1" smtClean="0"/>
              <a:t>Önmagával</a:t>
            </a:r>
            <a:r>
              <a:rPr lang="en-US" dirty="0" smtClean="0"/>
              <a:t> </a:t>
            </a:r>
            <a:r>
              <a:rPr lang="en-US" dirty="0" err="1" smtClean="0"/>
              <a:t>kapcsolatban</a:t>
            </a:r>
            <a:r>
              <a:rPr lang="en-US" dirty="0" smtClean="0"/>
              <a:t> </a:t>
            </a:r>
            <a:r>
              <a:rPr lang="en-US" dirty="0" err="1" smtClean="0"/>
              <a:t>álló</a:t>
            </a:r>
            <a:r>
              <a:rPr lang="en-US" dirty="0" smtClean="0"/>
              <a:t> </a:t>
            </a:r>
            <a:r>
              <a:rPr lang="en-US" dirty="0" err="1" smtClean="0"/>
              <a:t>egyed</a:t>
            </a:r>
            <a:r>
              <a:rPr lang="en-US" dirty="0" smtClean="0"/>
              <a:t> – </a:t>
            </a:r>
            <a:r>
              <a:rPr lang="en-US" dirty="0" err="1" smtClean="0"/>
              <a:t>elképzelhető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oknál</a:t>
            </a:r>
            <a:r>
              <a:rPr lang="en-US" dirty="0" smtClean="0"/>
              <a:t> </a:t>
            </a:r>
            <a:r>
              <a:rPr lang="en-US" dirty="0" err="1" smtClean="0"/>
              <a:t>fogva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egyed</a:t>
            </a:r>
            <a:r>
              <a:rPr lang="en-US" dirty="0" smtClean="0"/>
              <a:t> </a:t>
            </a:r>
            <a:r>
              <a:rPr lang="en-US" dirty="0" err="1" smtClean="0"/>
              <a:t>önmagával</a:t>
            </a:r>
            <a:r>
              <a:rPr lang="en-US" dirty="0" smtClean="0"/>
              <a:t> is </a:t>
            </a:r>
            <a:r>
              <a:rPr lang="en-US" dirty="0" err="1" smtClean="0"/>
              <a:t>kapcsolatban</a:t>
            </a:r>
            <a:r>
              <a:rPr lang="en-US" dirty="0" smtClean="0"/>
              <a:t> </a:t>
            </a:r>
            <a:r>
              <a:rPr lang="en-US" dirty="0" err="1" smtClean="0"/>
              <a:t>állhat</a:t>
            </a:r>
            <a:r>
              <a:rPr lang="en-US" dirty="0" smtClean="0"/>
              <a:t>, </a:t>
            </a:r>
            <a:r>
              <a:rPr lang="en-US" dirty="0" err="1" smtClean="0"/>
              <a:t>például</a:t>
            </a:r>
            <a:r>
              <a:rPr lang="en-US" dirty="0" smtClean="0"/>
              <a:t>: </a:t>
            </a:r>
            <a:r>
              <a:rPr lang="en-US" dirty="0" err="1" smtClean="0"/>
              <a:t>dolgozó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főnöke</a:t>
            </a:r>
            <a:r>
              <a:rPr lang="en-US" dirty="0" smtClean="0"/>
              <a:t>, </a:t>
            </a:r>
            <a:r>
              <a:rPr lang="en-US" dirty="0" err="1" smtClean="0"/>
              <a:t>hiszen</a:t>
            </a:r>
            <a:r>
              <a:rPr lang="en-US" dirty="0" smtClean="0"/>
              <a:t> a </a:t>
            </a:r>
            <a:r>
              <a:rPr lang="en-US" dirty="0" err="1" smtClean="0"/>
              <a:t>főnök</a:t>
            </a:r>
            <a:r>
              <a:rPr lang="en-US" dirty="0" smtClean="0"/>
              <a:t> is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dolgozó</a:t>
            </a:r>
            <a:r>
              <a:rPr lang="en-US" dirty="0" smtClean="0"/>
              <a:t>,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sportoló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edzője</a:t>
            </a:r>
            <a:r>
              <a:rPr lang="en-US" dirty="0" smtClean="0"/>
              <a:t>, </a:t>
            </a:r>
            <a:r>
              <a:rPr lang="en-US" dirty="0" err="1" smtClean="0"/>
              <a:t>hiszen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edző</a:t>
            </a:r>
            <a:r>
              <a:rPr lang="en-US" dirty="0" smtClean="0"/>
              <a:t> is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sportoló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Specializáló</a:t>
            </a:r>
            <a:r>
              <a:rPr lang="en-US" dirty="0" smtClean="0"/>
              <a:t> </a:t>
            </a:r>
            <a:r>
              <a:rPr lang="en-US" dirty="0" err="1" smtClean="0"/>
              <a:t>kapcsolat</a:t>
            </a:r>
            <a:r>
              <a:rPr lang="en-US" dirty="0" smtClean="0"/>
              <a:t>: ha </a:t>
            </a:r>
            <a:r>
              <a:rPr lang="en-US" dirty="0" err="1" smtClean="0"/>
              <a:t>valamely</a:t>
            </a:r>
            <a:r>
              <a:rPr lang="en-US" dirty="0" smtClean="0"/>
              <a:t> </a:t>
            </a:r>
            <a:r>
              <a:rPr lang="en-US" dirty="0" err="1" smtClean="0"/>
              <a:t>általános</a:t>
            </a:r>
            <a:r>
              <a:rPr lang="en-US" dirty="0" smtClean="0"/>
              <a:t> </a:t>
            </a:r>
            <a:r>
              <a:rPr lang="en-US" dirty="0" err="1" smtClean="0"/>
              <a:t>egyednek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altípusait</a:t>
            </a:r>
            <a:r>
              <a:rPr lang="en-US" dirty="0" smtClean="0"/>
              <a:t> </a:t>
            </a:r>
            <a:r>
              <a:rPr lang="en-US" dirty="0" err="1" smtClean="0"/>
              <a:t>ábrázolni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66435" y="2308083"/>
            <a:ext cx="2738782" cy="1093307"/>
            <a:chOff x="3666435" y="2727736"/>
            <a:chExt cx="2738782" cy="1093307"/>
          </a:xfrm>
        </p:grpSpPr>
        <p:sp>
          <p:nvSpPr>
            <p:cNvPr id="4" name="Rectangle 3"/>
            <p:cNvSpPr/>
            <p:nvPr/>
          </p:nvSpPr>
          <p:spPr>
            <a:xfrm>
              <a:off x="3666435" y="3401390"/>
              <a:ext cx="1038087" cy="4196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Dolgozó</a:t>
              </a:r>
              <a:endParaRPr lang="en-US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4594086" y="2727736"/>
              <a:ext cx="1811131" cy="65156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Főnöke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3"/>
              <a:endCxn id="5" idx="2"/>
            </p:cNvCxnSpPr>
            <p:nvPr/>
          </p:nvCxnSpPr>
          <p:spPr>
            <a:xfrm flipV="1">
              <a:off x="4704522" y="3379303"/>
              <a:ext cx="795130" cy="231914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1"/>
              <a:endCxn id="4" idx="0"/>
            </p:cNvCxnSpPr>
            <p:nvPr/>
          </p:nvCxnSpPr>
          <p:spPr>
            <a:xfrm rot="10800000" flipV="1">
              <a:off x="4185480" y="3053520"/>
              <a:ext cx="408607" cy="34787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179391" y="4119217"/>
            <a:ext cx="1038087" cy="41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Alakzat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99965" y="5227983"/>
            <a:ext cx="1038087" cy="41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Hatszög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6739" y="5227983"/>
            <a:ext cx="1038087" cy="41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Kör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79391" y="5526157"/>
            <a:ext cx="1038087" cy="419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Négyzet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3931478" y="4650406"/>
            <a:ext cx="408609" cy="29817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214704" y="4650406"/>
            <a:ext cx="408609" cy="29817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499652" y="4920420"/>
            <a:ext cx="408609" cy="29817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3"/>
            <a:endCxn id="15" idx="0"/>
          </p:cNvCxnSpPr>
          <p:nvPr/>
        </p:nvCxnSpPr>
        <p:spPr>
          <a:xfrm>
            <a:off x="4135783" y="4948579"/>
            <a:ext cx="0" cy="279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9" idx="0"/>
          </p:cNvCxnSpPr>
          <p:nvPr/>
        </p:nvCxnSpPr>
        <p:spPr>
          <a:xfrm>
            <a:off x="5698435" y="4538870"/>
            <a:ext cx="5522" cy="381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18" idx="3"/>
          </p:cNvCxnSpPr>
          <p:nvPr/>
        </p:nvCxnSpPr>
        <p:spPr>
          <a:xfrm flipV="1">
            <a:off x="7419009" y="4948579"/>
            <a:ext cx="0" cy="279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3"/>
            <a:endCxn id="16" idx="0"/>
          </p:cNvCxnSpPr>
          <p:nvPr/>
        </p:nvCxnSpPr>
        <p:spPr>
          <a:xfrm flipH="1">
            <a:off x="5698435" y="5218593"/>
            <a:ext cx="5522" cy="307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1"/>
            <a:endCxn id="17" idx="0"/>
          </p:cNvCxnSpPr>
          <p:nvPr/>
        </p:nvCxnSpPr>
        <p:spPr>
          <a:xfrm flipH="1">
            <a:off x="4135783" y="4329044"/>
            <a:ext cx="1043608" cy="321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0"/>
          </p:cNvCxnSpPr>
          <p:nvPr/>
        </p:nvCxnSpPr>
        <p:spPr>
          <a:xfrm flipH="1" flipV="1">
            <a:off x="6217478" y="4329044"/>
            <a:ext cx="1201531" cy="321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gyenge</a:t>
            </a:r>
            <a:r>
              <a:rPr lang="en-US" dirty="0" smtClean="0"/>
              <a:t> </a:t>
            </a:r>
            <a:r>
              <a:rPr lang="en-US" dirty="0" err="1" smtClean="0"/>
              <a:t>egyedek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Gyenge</a:t>
            </a:r>
            <a:r>
              <a:rPr lang="en-US" dirty="0" smtClean="0"/>
              <a:t> </a:t>
            </a:r>
            <a:r>
              <a:rPr lang="en-US" dirty="0" err="1" smtClean="0"/>
              <a:t>egyednek</a:t>
            </a:r>
            <a:r>
              <a:rPr lang="en-US" dirty="0" smtClean="0"/>
              <a:t> </a:t>
            </a:r>
            <a:r>
              <a:rPr lang="en-US" dirty="0" err="1" smtClean="0"/>
              <a:t>nevezzük</a:t>
            </a:r>
            <a:r>
              <a:rPr lang="en-US" dirty="0" smtClean="0"/>
              <a:t> </a:t>
            </a:r>
            <a:r>
              <a:rPr lang="en-US" dirty="0" err="1" smtClean="0"/>
              <a:t>azokat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egyedeket</a:t>
            </a:r>
            <a:r>
              <a:rPr lang="en-US" dirty="0" smtClean="0"/>
              <a:t>, </a:t>
            </a:r>
            <a:r>
              <a:rPr lang="en-US" dirty="0" err="1" smtClean="0"/>
              <a:t>amelyek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kapcsolataikkal</a:t>
            </a:r>
            <a:r>
              <a:rPr lang="en-US" dirty="0" smtClean="0"/>
              <a:t> </a:t>
            </a:r>
            <a:r>
              <a:rPr lang="en-US" dirty="0" err="1" smtClean="0"/>
              <a:t>egyetemben</a:t>
            </a:r>
            <a:r>
              <a:rPr lang="en-US" dirty="0" smtClean="0"/>
              <a:t>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meghatározottak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1400" dirty="0" err="1" smtClean="0"/>
              <a:t>Miért</a:t>
            </a:r>
            <a:r>
              <a:rPr lang="en-US" sz="1400" dirty="0" smtClean="0"/>
              <a:t> is? </a:t>
            </a:r>
            <a:r>
              <a:rPr lang="en-US" sz="1400" dirty="0" err="1" smtClean="0"/>
              <a:t>Egy</a:t>
            </a:r>
            <a:r>
              <a:rPr lang="en-US" sz="1400" dirty="0" smtClean="0"/>
              <a:t> </a:t>
            </a:r>
            <a:r>
              <a:rPr lang="en-US" sz="1400" dirty="0" err="1" smtClean="0"/>
              <a:t>nemzetségnek</a:t>
            </a:r>
            <a:r>
              <a:rPr lang="en-US" sz="1400" dirty="0" smtClean="0"/>
              <a:t> </a:t>
            </a:r>
            <a:r>
              <a:rPr lang="en-US" sz="1400" dirty="0" err="1" smtClean="0"/>
              <a:t>egyéni</a:t>
            </a:r>
            <a:r>
              <a:rPr lang="en-US" sz="1400" dirty="0" smtClean="0"/>
              <a:t> </a:t>
            </a:r>
            <a:r>
              <a:rPr lang="en-US" sz="1400" dirty="0" err="1" smtClean="0"/>
              <a:t>neve</a:t>
            </a:r>
            <a:r>
              <a:rPr lang="en-US" sz="1400" dirty="0" smtClean="0"/>
              <a:t> van, </a:t>
            </a:r>
            <a:r>
              <a:rPr lang="en-US" sz="1400" dirty="0" err="1" smtClean="0"/>
              <a:t>és</a:t>
            </a:r>
            <a:r>
              <a:rPr lang="en-US" sz="1400" dirty="0" smtClean="0"/>
              <a:t> </a:t>
            </a:r>
            <a:r>
              <a:rPr lang="en-US" sz="1400" dirty="0" err="1" smtClean="0"/>
              <a:t>azon</a:t>
            </a:r>
            <a:r>
              <a:rPr lang="en-US" sz="1400" dirty="0" smtClean="0"/>
              <a:t> </a:t>
            </a:r>
            <a:r>
              <a:rPr lang="en-US" sz="1400" dirty="0" err="1" smtClean="0"/>
              <a:t>belül</a:t>
            </a:r>
            <a:r>
              <a:rPr lang="en-US" sz="1400" dirty="0" smtClean="0"/>
              <a:t> is </a:t>
            </a:r>
            <a:r>
              <a:rPr lang="en-US" sz="1400" dirty="0" err="1" smtClean="0"/>
              <a:t>egyéni</a:t>
            </a:r>
            <a:r>
              <a:rPr lang="en-US" sz="1400" dirty="0" smtClean="0"/>
              <a:t> </a:t>
            </a:r>
            <a:r>
              <a:rPr lang="en-US" sz="1400" dirty="0" err="1" smtClean="0"/>
              <a:t>neve</a:t>
            </a:r>
            <a:r>
              <a:rPr lang="en-US" sz="1400" dirty="0" smtClean="0"/>
              <a:t> van </a:t>
            </a:r>
            <a:r>
              <a:rPr lang="en-US" sz="1400" dirty="0" err="1" smtClean="0"/>
              <a:t>minden</a:t>
            </a:r>
            <a:r>
              <a:rPr lang="en-US" sz="1400" dirty="0" smtClean="0"/>
              <a:t> </a:t>
            </a:r>
            <a:r>
              <a:rPr lang="en-US" sz="1400" dirty="0" err="1" smtClean="0"/>
              <a:t>oda</a:t>
            </a:r>
            <a:r>
              <a:rPr lang="en-US" sz="1400" dirty="0" smtClean="0"/>
              <a:t> </a:t>
            </a:r>
            <a:r>
              <a:rPr lang="en-US" sz="1400" dirty="0" err="1" smtClean="0"/>
              <a:t>sorolt</a:t>
            </a:r>
            <a:r>
              <a:rPr lang="en-US" sz="1400" dirty="0" smtClean="0"/>
              <a:t> </a:t>
            </a:r>
            <a:r>
              <a:rPr lang="en-US" sz="1400" dirty="0" err="1" smtClean="0"/>
              <a:t>élőlénynek</a:t>
            </a:r>
            <a:r>
              <a:rPr lang="en-US" sz="1400" dirty="0" smtClean="0"/>
              <a:t>, </a:t>
            </a:r>
            <a:r>
              <a:rPr lang="en-US" sz="1400" dirty="0" err="1" smtClean="0"/>
              <a:t>viszont</a:t>
            </a:r>
            <a:r>
              <a:rPr lang="en-US" sz="1400" dirty="0" smtClean="0"/>
              <a:t> </a:t>
            </a:r>
            <a:r>
              <a:rPr lang="en-US" sz="1400" dirty="0" err="1" smtClean="0"/>
              <a:t>különböző</a:t>
            </a:r>
            <a:r>
              <a:rPr lang="en-US" sz="1400" dirty="0" smtClean="0"/>
              <a:t> </a:t>
            </a:r>
            <a:r>
              <a:rPr lang="en-US" sz="1400" dirty="0" err="1" smtClean="0"/>
              <a:t>nemzetségekben</a:t>
            </a:r>
            <a:r>
              <a:rPr lang="en-US" sz="1400" dirty="0" smtClean="0"/>
              <a:t> </a:t>
            </a:r>
            <a:r>
              <a:rPr lang="en-US" sz="1400" dirty="0" err="1" smtClean="0"/>
              <a:t>lehetnek</a:t>
            </a:r>
            <a:r>
              <a:rPr lang="en-US" sz="1400" dirty="0" smtClean="0"/>
              <a:t> </a:t>
            </a:r>
            <a:r>
              <a:rPr lang="en-US" sz="1400" dirty="0" err="1" smtClean="0"/>
              <a:t>azonos</a:t>
            </a:r>
            <a:r>
              <a:rPr lang="en-US" sz="1400" dirty="0" smtClean="0"/>
              <a:t> </a:t>
            </a:r>
            <a:r>
              <a:rPr lang="en-US" sz="1400" dirty="0" err="1" smtClean="0"/>
              <a:t>nevű</a:t>
            </a:r>
            <a:r>
              <a:rPr lang="en-US" sz="1400" dirty="0" smtClean="0"/>
              <a:t> </a:t>
            </a:r>
            <a:r>
              <a:rPr lang="en-US" sz="1400" dirty="0" err="1" smtClean="0"/>
              <a:t>fajok</a:t>
            </a:r>
            <a:r>
              <a:rPr lang="en-US" sz="1400" dirty="0" smtClean="0"/>
              <a:t>:  </a:t>
            </a:r>
            <a:r>
              <a:rPr lang="en-US" sz="1400" i="1" dirty="0" err="1" smtClean="0"/>
              <a:t>Sus</a:t>
            </a:r>
            <a:r>
              <a:rPr lang="en-US" sz="1400" i="1" dirty="0" smtClean="0"/>
              <a:t> </a:t>
            </a:r>
            <a:r>
              <a:rPr lang="en-US" sz="1400" b="1" i="1" dirty="0" err="1" smtClean="0"/>
              <a:t>domesticus</a:t>
            </a:r>
            <a:r>
              <a:rPr lang="en-US" sz="1400" i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házi</a:t>
            </a:r>
            <a:r>
              <a:rPr lang="en-US" sz="1400" dirty="0" smtClean="0"/>
              <a:t> </a:t>
            </a:r>
            <a:r>
              <a:rPr lang="en-US" sz="1400" dirty="0" err="1" smtClean="0"/>
              <a:t>sertés</a:t>
            </a:r>
            <a:r>
              <a:rPr lang="en-US" sz="1400" dirty="0" smtClean="0"/>
              <a:t>),  </a:t>
            </a:r>
            <a:r>
              <a:rPr lang="en-US" sz="1400" i="1" dirty="0" smtClean="0"/>
              <a:t>Gallus </a:t>
            </a:r>
            <a:r>
              <a:rPr lang="en-US" sz="1400" b="1" i="1" dirty="0" err="1" smtClean="0"/>
              <a:t>domesticus</a:t>
            </a:r>
            <a:r>
              <a:rPr lang="en-US" sz="1400" i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házityúk</a:t>
            </a:r>
            <a:r>
              <a:rPr lang="en-US" sz="1400" dirty="0" smtClean="0"/>
              <a:t>), </a:t>
            </a:r>
            <a:r>
              <a:rPr lang="en-US" sz="1400" dirty="0" err="1" smtClean="0"/>
              <a:t>stb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6213501" y="2481224"/>
            <a:ext cx="1492250" cy="550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Név</a:t>
            </a:r>
            <a:endParaRPr lang="en-US" u="sng" dirty="0"/>
          </a:p>
        </p:txBody>
      </p:sp>
      <p:cxnSp>
        <p:nvCxnSpPr>
          <p:cNvPr id="10" name="Straight Connector 9"/>
          <p:cNvCxnSpPr>
            <a:stCxn id="4" idx="0"/>
            <a:endCxn id="7" idx="4"/>
          </p:cNvCxnSpPr>
          <p:nvPr/>
        </p:nvCxnSpPr>
        <p:spPr>
          <a:xfrm flipV="1">
            <a:off x="1993752" y="3031558"/>
            <a:ext cx="0" cy="429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247627" y="2481224"/>
            <a:ext cx="6431665" cy="1531699"/>
            <a:chOff x="1247627" y="2481224"/>
            <a:chExt cx="6431665" cy="1531699"/>
          </a:xfrm>
        </p:grpSpPr>
        <p:sp>
          <p:nvSpPr>
            <p:cNvPr id="4" name="Rectangle 3"/>
            <p:cNvSpPr/>
            <p:nvPr/>
          </p:nvSpPr>
          <p:spPr>
            <a:xfrm>
              <a:off x="1274085" y="3460750"/>
              <a:ext cx="1439333" cy="508000"/>
            </a:xfrm>
            <a:prstGeom prst="rect">
              <a:avLst/>
            </a:prstGeom>
            <a:ln w="177800" cap="flat" cmpd="dbl"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Faj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39959" y="3460750"/>
              <a:ext cx="1439333" cy="50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Nemzetség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3394036" y="3416576"/>
              <a:ext cx="2054087" cy="596347"/>
            </a:xfrm>
            <a:prstGeom prst="diamond">
              <a:avLst/>
            </a:prstGeom>
            <a:ln w="177800" cmpd="db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Tagja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247627" y="2481224"/>
              <a:ext cx="1492250" cy="5503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Név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5" idx="0"/>
              <a:endCxn id="8" idx="4"/>
            </p:cNvCxnSpPr>
            <p:nvPr/>
          </p:nvCxnSpPr>
          <p:spPr>
            <a:xfrm flipV="1">
              <a:off x="6959626" y="3031558"/>
              <a:ext cx="0" cy="429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1"/>
              <a:endCxn id="4" idx="3"/>
            </p:cNvCxnSpPr>
            <p:nvPr/>
          </p:nvCxnSpPr>
          <p:spPr>
            <a:xfrm flipH="1">
              <a:off x="2713418" y="3714750"/>
              <a:ext cx="6806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6" idx="3"/>
            <a:endCxn id="5" idx="1"/>
          </p:cNvCxnSpPr>
          <p:nvPr/>
        </p:nvCxnSpPr>
        <p:spPr>
          <a:xfrm>
            <a:off x="5448123" y="3714750"/>
            <a:ext cx="7918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60" y="4921206"/>
            <a:ext cx="1129640" cy="1129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37" y="4921206"/>
            <a:ext cx="1507995" cy="11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1397</TotalTime>
  <Words>599</Words>
  <Application>Microsoft Office PowerPoint</Application>
  <PresentationFormat>Diavetítés a képernyőre (4:3 oldalarány)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Gill Sans MT</vt:lpstr>
      <vt:lpstr>Wingdings 3</vt:lpstr>
      <vt:lpstr>Urban Pop</vt:lpstr>
      <vt:lpstr>adatmodellezés</vt:lpstr>
      <vt:lpstr>Az adatmodellezésről</vt:lpstr>
      <vt:lpstr>Az egyed-kapcsolat modell</vt:lpstr>
      <vt:lpstr>Az egyed-kapcsolat modell</vt:lpstr>
      <vt:lpstr>Különleges tulajdonságok</vt:lpstr>
      <vt:lpstr>A kulcsTULAJDONSÁG</vt:lpstr>
      <vt:lpstr>KAPCSOLATOK ÁBRÁZOLÁSA</vt:lpstr>
      <vt:lpstr>Kapcsolatok ábrázolása</vt:lpstr>
      <vt:lpstr>gyenge egyedek</vt:lpstr>
      <vt:lpstr>PÉLDAFELADAT ÓRAI MEGOLDÁSRA</vt:lpstr>
      <vt:lpstr>Ajánlott irodalom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adatmodellezés</dc:title>
  <dc:creator>Lajos Cser</dc:creator>
  <cp:lastModifiedBy>Cser Lajos</cp:lastModifiedBy>
  <cp:revision>20</cp:revision>
  <cp:lastPrinted>2012-07-21T08:20:30Z</cp:lastPrinted>
  <dcterms:created xsi:type="dcterms:W3CDTF">2012-07-08T22:28:51Z</dcterms:created>
  <dcterms:modified xsi:type="dcterms:W3CDTF">2014-09-13T12:54:58Z</dcterms:modified>
</cp:coreProperties>
</file>