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handoutMasterIdLst>
    <p:handoutMasterId r:id="rId16"/>
  </p:handout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70" r:id="rId9"/>
    <p:sldId id="262" r:id="rId10"/>
    <p:sldId id="273" r:id="rId11"/>
    <p:sldId id="274" r:id="rId12"/>
    <p:sldId id="263" r:id="rId13"/>
    <p:sldId id="268" r:id="rId14"/>
    <p:sldId id="271" r:id="rId15"/>
  </p:sldIdLst>
  <p:sldSz cx="9144000" cy="6858000" type="screen4x3"/>
  <p:notesSz cx="6858000" cy="9144000"/>
  <p:embeddedFontLst>
    <p:embeddedFont>
      <p:font typeface="Gill Sans MT" panose="020B0502020104020203" pitchFamily="34" charset="-18"/>
      <p:regular r:id="rId17"/>
      <p:bold r:id="rId18"/>
      <p:italic r:id="rId19"/>
      <p:boldItalic r:id="rId20"/>
    </p:embeddedFont>
    <p:embeddedFont>
      <p:font typeface="Wingdings 3" panose="05040102010807070707" pitchFamily="18" charset="2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55" autoAdjust="0"/>
  </p:normalViewPr>
  <p:slideViewPr>
    <p:cSldViewPr snapToGrid="0" snapToObjects="1">
      <p:cViewPr varScale="1">
        <p:scale>
          <a:sx n="112" d="100"/>
          <a:sy n="112" d="100"/>
        </p:scale>
        <p:origin x="97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2583A-7F4C-3F49-A8B8-278B07658E25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21B75-F320-4B42-87C5-C54D6CAF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13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September 22,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September 22,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September 22,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September 22,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September 22,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September 22,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September 22,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September 22,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September 22,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September 22,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September 22,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September 22, 2014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Relációs</a:t>
            </a:r>
            <a:r>
              <a:rPr lang="en-US" dirty="0" smtClean="0"/>
              <a:t> </a:t>
            </a:r>
            <a:r>
              <a:rPr lang="en-US" dirty="0" err="1" smtClean="0"/>
              <a:t>adatbázissémák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Alapok</a:t>
            </a:r>
          </a:p>
          <a:p>
            <a:r>
              <a:rPr lang="en-US" dirty="0" err="1" smtClean="0"/>
              <a:t>Egyed-kapcsolat</a:t>
            </a:r>
            <a:r>
              <a:rPr lang="en-US" dirty="0" smtClean="0"/>
              <a:t> </a:t>
            </a:r>
            <a:r>
              <a:rPr lang="en-US" dirty="0" err="1" smtClean="0"/>
              <a:t>modellről</a:t>
            </a:r>
            <a:r>
              <a:rPr lang="en-US" dirty="0" smtClean="0"/>
              <a:t> </a:t>
            </a:r>
            <a:r>
              <a:rPr lang="en-US" dirty="0" err="1" smtClean="0"/>
              <a:t>átírás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17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Specializáló</a:t>
            </a:r>
            <a:r>
              <a:rPr lang="en-US" dirty="0" smtClean="0"/>
              <a:t> </a:t>
            </a:r>
            <a:r>
              <a:rPr lang="en-US" dirty="0" err="1" smtClean="0"/>
              <a:t>kapcsolat</a:t>
            </a:r>
            <a:r>
              <a:rPr lang="en-US" dirty="0" smtClean="0"/>
              <a:t> </a:t>
            </a:r>
            <a:r>
              <a:rPr lang="en-US" dirty="0" err="1" smtClean="0"/>
              <a:t>leképezése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926674"/>
          </a:xfrm>
        </p:spPr>
        <p:txBody>
          <a:bodyPr>
            <a:normAutofit/>
          </a:bodyPr>
          <a:lstStyle/>
          <a:p>
            <a:r>
              <a:rPr lang="en-US" dirty="0" err="1" smtClean="0"/>
              <a:t>Három</a:t>
            </a:r>
            <a:r>
              <a:rPr lang="en-US" dirty="0" smtClean="0"/>
              <a:t> </a:t>
            </a:r>
            <a:r>
              <a:rPr lang="en-US" dirty="0" err="1" smtClean="0"/>
              <a:t>lehetőség</a:t>
            </a:r>
            <a:r>
              <a:rPr lang="en-US" dirty="0" smtClean="0"/>
              <a:t> </a:t>
            </a:r>
            <a:r>
              <a:rPr lang="en-US" dirty="0" err="1" smtClean="0"/>
              <a:t>adódik</a:t>
            </a:r>
            <a:endParaRPr lang="en-US" dirty="0" smtClean="0"/>
          </a:p>
          <a:p>
            <a:pPr marL="525780" indent="-457200">
              <a:buFont typeface="+mj-lt"/>
              <a:buAutoNum type="arabicPeriod"/>
            </a:pPr>
            <a:r>
              <a:rPr lang="en-US" dirty="0" err="1" smtClean="0"/>
              <a:t>Teljesen</a:t>
            </a:r>
            <a:r>
              <a:rPr lang="en-US" dirty="0" smtClean="0"/>
              <a:t> </a:t>
            </a:r>
            <a:r>
              <a:rPr lang="en-US" dirty="0" err="1" smtClean="0"/>
              <a:t>független</a:t>
            </a:r>
            <a:r>
              <a:rPr lang="en-US" dirty="0" smtClean="0"/>
              <a:t> </a:t>
            </a:r>
            <a:r>
              <a:rPr lang="en-US" dirty="0" err="1" smtClean="0"/>
              <a:t>sémák</a:t>
            </a:r>
            <a:endParaRPr lang="en-US" dirty="0" smtClean="0"/>
          </a:p>
          <a:p>
            <a:pPr marL="868680" lvl="2" indent="0">
              <a:buNone/>
            </a:pPr>
            <a:r>
              <a:rPr lang="en-US" sz="1500" dirty="0" err="1" smtClean="0"/>
              <a:t>Terem</a:t>
            </a:r>
            <a:r>
              <a:rPr lang="en-US" sz="1500" dirty="0" smtClean="0"/>
              <a:t>(</a:t>
            </a:r>
            <a:r>
              <a:rPr lang="en-US" sz="1500" u="sng" dirty="0" err="1" smtClean="0"/>
              <a:t>Szám</a:t>
            </a:r>
            <a:r>
              <a:rPr lang="en-US" sz="1500" u="sng" dirty="0" smtClean="0"/>
              <a:t>,</a:t>
            </a:r>
            <a:r>
              <a:rPr lang="en-US" sz="1500" dirty="0" smtClean="0"/>
              <a:t> </a:t>
            </a:r>
            <a:r>
              <a:rPr lang="en-US" sz="1500" dirty="0" err="1" smtClean="0"/>
              <a:t>Vetítő</a:t>
            </a:r>
            <a:r>
              <a:rPr lang="en-US" sz="1500" dirty="0" smtClean="0"/>
              <a:t>)</a:t>
            </a:r>
          </a:p>
          <a:p>
            <a:pPr marL="868680" lvl="2" indent="0">
              <a:buNone/>
            </a:pPr>
            <a:r>
              <a:rPr lang="en-US" sz="1500" dirty="0" err="1" smtClean="0"/>
              <a:t>Gépterem</a:t>
            </a:r>
            <a:r>
              <a:rPr lang="en-US" sz="1500" dirty="0" smtClean="0"/>
              <a:t>(</a:t>
            </a:r>
            <a:r>
              <a:rPr lang="en-US" sz="1500" u="sng" dirty="0" err="1" smtClean="0"/>
              <a:t>Szám</a:t>
            </a:r>
            <a:r>
              <a:rPr lang="en-US" sz="1500" dirty="0" smtClean="0"/>
              <a:t>, </a:t>
            </a:r>
            <a:r>
              <a:rPr lang="en-US" sz="1500" dirty="0" err="1" smtClean="0"/>
              <a:t>Vetítő</a:t>
            </a:r>
            <a:r>
              <a:rPr lang="en-US" sz="1500" dirty="0" smtClean="0"/>
              <a:t>, </a:t>
            </a:r>
            <a:r>
              <a:rPr lang="en-US" sz="1500" dirty="0" err="1" smtClean="0"/>
              <a:t>Gépek</a:t>
            </a:r>
            <a:r>
              <a:rPr lang="en-US" sz="1500" dirty="0" smtClean="0"/>
              <a:t> </a:t>
            </a:r>
            <a:r>
              <a:rPr lang="en-US" sz="1500" dirty="0" err="1" smtClean="0"/>
              <a:t>száma</a:t>
            </a:r>
            <a:r>
              <a:rPr lang="en-US" sz="1500" dirty="0" smtClean="0"/>
              <a:t>)</a:t>
            </a:r>
          </a:p>
          <a:p>
            <a:pPr marL="868680" lvl="2" indent="0">
              <a:buNone/>
            </a:pPr>
            <a:r>
              <a:rPr lang="en-US" sz="1500" dirty="0" err="1" smtClean="0"/>
              <a:t>Tanterem</a:t>
            </a:r>
            <a:r>
              <a:rPr lang="en-US" sz="1500" dirty="0" smtClean="0"/>
              <a:t>(</a:t>
            </a:r>
            <a:r>
              <a:rPr lang="en-US" sz="1500" u="sng" dirty="0" err="1" smtClean="0"/>
              <a:t>Szám</a:t>
            </a:r>
            <a:r>
              <a:rPr lang="en-US" sz="1500" dirty="0" smtClean="0"/>
              <a:t>, </a:t>
            </a:r>
            <a:r>
              <a:rPr lang="en-US" sz="1500" dirty="0" err="1" smtClean="0"/>
              <a:t>Vetítő</a:t>
            </a:r>
            <a:r>
              <a:rPr lang="en-US" sz="1500" dirty="0" smtClean="0"/>
              <a:t>, </a:t>
            </a:r>
            <a:r>
              <a:rPr lang="en-US" sz="1500" dirty="0" err="1" smtClean="0"/>
              <a:t>Férőhely</a:t>
            </a:r>
            <a:r>
              <a:rPr lang="en-US" sz="1500" dirty="0" smtClean="0"/>
              <a:t>)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err="1" smtClean="0"/>
              <a:t>Nyilvántartás</a:t>
            </a:r>
            <a:r>
              <a:rPr lang="en-US" dirty="0" smtClean="0"/>
              <a:t> a </a:t>
            </a:r>
            <a:r>
              <a:rPr lang="en-US" dirty="0" err="1" smtClean="0"/>
              <a:t>főtípusban</a:t>
            </a:r>
            <a:r>
              <a:rPr lang="en-US" dirty="0" smtClean="0"/>
              <a:t>, </a:t>
            </a:r>
            <a:r>
              <a:rPr lang="en-US" dirty="0" err="1" smtClean="0"/>
              <a:t>külön</a:t>
            </a:r>
            <a:r>
              <a:rPr lang="en-US" dirty="0" smtClean="0"/>
              <a:t> </a:t>
            </a:r>
            <a:r>
              <a:rPr lang="en-US" dirty="0" err="1" smtClean="0"/>
              <a:t>sémák</a:t>
            </a:r>
            <a:endParaRPr lang="en-US" dirty="0" smtClean="0"/>
          </a:p>
          <a:p>
            <a:pPr marL="868680" lvl="2" indent="0">
              <a:buNone/>
            </a:pPr>
            <a:r>
              <a:rPr lang="en-US" sz="1500" dirty="0" err="1" smtClean="0"/>
              <a:t>Terem</a:t>
            </a:r>
            <a:r>
              <a:rPr lang="en-US" sz="1500" dirty="0" smtClean="0"/>
              <a:t>(</a:t>
            </a:r>
            <a:r>
              <a:rPr lang="en-US" sz="1500" u="sng" dirty="0" err="1" smtClean="0"/>
              <a:t>Szám</a:t>
            </a:r>
            <a:r>
              <a:rPr lang="en-US" sz="1500" dirty="0" smtClean="0"/>
              <a:t>,  </a:t>
            </a:r>
            <a:r>
              <a:rPr lang="en-US" sz="1500" dirty="0" err="1" smtClean="0"/>
              <a:t>Vetítő</a:t>
            </a:r>
            <a:r>
              <a:rPr lang="en-US" sz="1500" dirty="0" smtClean="0"/>
              <a:t>)</a:t>
            </a:r>
          </a:p>
          <a:p>
            <a:pPr marL="868680" lvl="2" indent="0">
              <a:buNone/>
            </a:pPr>
            <a:r>
              <a:rPr lang="en-US" sz="1500" dirty="0" err="1" smtClean="0"/>
              <a:t>Gépterem</a:t>
            </a:r>
            <a:r>
              <a:rPr lang="en-US" sz="1500" dirty="0" smtClean="0"/>
              <a:t>(</a:t>
            </a:r>
            <a:r>
              <a:rPr lang="en-US" sz="1500" i="1" u="sng" dirty="0" err="1" smtClean="0"/>
              <a:t>Szám</a:t>
            </a:r>
            <a:r>
              <a:rPr lang="en-US" sz="1500" dirty="0" smtClean="0"/>
              <a:t>, </a:t>
            </a:r>
            <a:r>
              <a:rPr lang="en-US" sz="1500" dirty="0" err="1" smtClean="0"/>
              <a:t>Gépek</a:t>
            </a:r>
            <a:r>
              <a:rPr lang="en-US" sz="1500" dirty="0" smtClean="0"/>
              <a:t> </a:t>
            </a:r>
            <a:r>
              <a:rPr lang="en-US" sz="1500" dirty="0" err="1" smtClean="0"/>
              <a:t>száma</a:t>
            </a:r>
            <a:r>
              <a:rPr lang="en-US" sz="1500" dirty="0" smtClean="0"/>
              <a:t>)</a:t>
            </a:r>
          </a:p>
          <a:p>
            <a:pPr marL="868680" lvl="2" indent="0">
              <a:buNone/>
            </a:pPr>
            <a:r>
              <a:rPr lang="en-US" sz="1500" dirty="0" err="1" smtClean="0"/>
              <a:t>Tanterem</a:t>
            </a:r>
            <a:r>
              <a:rPr lang="en-US" sz="1500" dirty="0" smtClean="0"/>
              <a:t>(</a:t>
            </a:r>
            <a:r>
              <a:rPr lang="en-US" sz="1500" i="1" u="sng" dirty="0" err="1" smtClean="0"/>
              <a:t>Szám</a:t>
            </a:r>
            <a:r>
              <a:rPr lang="en-US" sz="1500" dirty="0" smtClean="0"/>
              <a:t>, </a:t>
            </a:r>
            <a:r>
              <a:rPr lang="en-US" sz="1500" dirty="0" err="1" smtClean="0"/>
              <a:t>Férőhely</a:t>
            </a:r>
            <a:r>
              <a:rPr lang="en-US" sz="1500" dirty="0" smtClean="0"/>
              <a:t>)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nagy</a:t>
            </a:r>
            <a:r>
              <a:rPr lang="en-US" dirty="0" smtClean="0"/>
              <a:t> </a:t>
            </a:r>
            <a:r>
              <a:rPr lang="en-US" dirty="0" err="1" smtClean="0"/>
              <a:t>séma</a:t>
            </a:r>
            <a:r>
              <a:rPr lang="en-US" dirty="0" smtClean="0"/>
              <a:t> </a:t>
            </a:r>
            <a:r>
              <a:rPr lang="en-US" dirty="0" err="1" smtClean="0"/>
              <a:t>felvétele</a:t>
            </a:r>
            <a:r>
              <a:rPr lang="en-US" dirty="0" smtClean="0"/>
              <a:t>, </a:t>
            </a:r>
            <a:r>
              <a:rPr lang="en-US" dirty="0" err="1" smtClean="0"/>
              <a:t>definiálatlan</a:t>
            </a:r>
            <a:r>
              <a:rPr lang="en-US" dirty="0" smtClean="0"/>
              <a:t> (NULL) </a:t>
            </a:r>
            <a:r>
              <a:rPr lang="en-US" dirty="0" err="1" smtClean="0"/>
              <a:t>értékek</a:t>
            </a:r>
            <a:r>
              <a:rPr lang="en-US" dirty="0" smtClean="0"/>
              <a:t> a </a:t>
            </a:r>
            <a:r>
              <a:rPr lang="en-US" dirty="0" err="1" smtClean="0"/>
              <a:t>táblában</a:t>
            </a:r>
            <a:endParaRPr lang="en-US" dirty="0" smtClean="0"/>
          </a:p>
          <a:p>
            <a:pPr marL="868680" lvl="2" indent="0">
              <a:buNone/>
            </a:pPr>
            <a:r>
              <a:rPr lang="en-US" sz="1500" dirty="0" err="1" smtClean="0"/>
              <a:t>Terem</a:t>
            </a:r>
            <a:r>
              <a:rPr lang="en-US" sz="1500" dirty="0" smtClean="0"/>
              <a:t>(</a:t>
            </a:r>
            <a:r>
              <a:rPr lang="en-US" sz="1500" u="sng" dirty="0" err="1" smtClean="0"/>
              <a:t>Szám</a:t>
            </a:r>
            <a:r>
              <a:rPr lang="en-US" sz="1500" dirty="0" smtClean="0"/>
              <a:t>,  </a:t>
            </a:r>
            <a:r>
              <a:rPr lang="en-US" sz="1500" dirty="0" err="1" smtClean="0"/>
              <a:t>Vetítő</a:t>
            </a:r>
            <a:r>
              <a:rPr lang="en-US" sz="1500" dirty="0" smtClean="0"/>
              <a:t>,  </a:t>
            </a:r>
            <a:r>
              <a:rPr lang="en-US" sz="1500" dirty="0" err="1" smtClean="0"/>
              <a:t>Gépek</a:t>
            </a:r>
            <a:r>
              <a:rPr lang="en-US" sz="1500" dirty="0" smtClean="0"/>
              <a:t> </a:t>
            </a:r>
            <a:r>
              <a:rPr lang="en-US" sz="1500" dirty="0" err="1" smtClean="0"/>
              <a:t>száma</a:t>
            </a:r>
            <a:r>
              <a:rPr lang="en-US" sz="1500" dirty="0" smtClean="0"/>
              <a:t>,  </a:t>
            </a:r>
            <a:r>
              <a:rPr lang="en-US" sz="1500" dirty="0" err="1" smtClean="0"/>
              <a:t>Férőhely</a:t>
            </a:r>
            <a:r>
              <a:rPr lang="en-US" sz="1500" dirty="0" smtClean="0"/>
              <a:t>)</a:t>
            </a: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6293695" y="1339025"/>
            <a:ext cx="1241993" cy="5223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Terem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505239" y="2820720"/>
            <a:ext cx="1241993" cy="5223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Gépterem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7061219" y="2820720"/>
            <a:ext cx="1241993" cy="5223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Tanterem</a:t>
            </a:r>
            <a:endParaRPr lang="en-US" dirty="0" smtClean="0"/>
          </a:p>
        </p:txBody>
      </p:sp>
      <p:sp>
        <p:nvSpPr>
          <p:cNvPr id="7" name="Isosceles Triangle 6"/>
          <p:cNvSpPr/>
          <p:nvPr/>
        </p:nvSpPr>
        <p:spPr>
          <a:xfrm>
            <a:off x="5861091" y="2107470"/>
            <a:ext cx="530289" cy="32100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7408988" y="2107470"/>
            <a:ext cx="530289" cy="32100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3"/>
            <a:endCxn id="5" idx="0"/>
          </p:cNvCxnSpPr>
          <p:nvPr/>
        </p:nvCxnSpPr>
        <p:spPr>
          <a:xfrm>
            <a:off x="6126236" y="2428476"/>
            <a:ext cx="0" cy="3922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0"/>
            <a:endCxn id="8" idx="3"/>
          </p:cNvCxnSpPr>
          <p:nvPr/>
        </p:nvCxnSpPr>
        <p:spPr>
          <a:xfrm flipH="1" flipV="1">
            <a:off x="7674133" y="2428476"/>
            <a:ext cx="8083" cy="3922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0"/>
            <a:endCxn id="4" idx="2"/>
          </p:cNvCxnSpPr>
          <p:nvPr/>
        </p:nvCxnSpPr>
        <p:spPr>
          <a:xfrm flipV="1">
            <a:off x="6126236" y="1861376"/>
            <a:ext cx="788456" cy="2460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0"/>
            <a:endCxn id="4" idx="2"/>
          </p:cNvCxnSpPr>
          <p:nvPr/>
        </p:nvCxnSpPr>
        <p:spPr>
          <a:xfrm flipH="1" flipV="1">
            <a:off x="6914692" y="1861376"/>
            <a:ext cx="759441" cy="2460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688873" y="1371601"/>
            <a:ext cx="1095465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/>
              <a:t>Szám</a:t>
            </a:r>
            <a:endParaRPr lang="en-US" u="sng" dirty="0"/>
          </a:p>
        </p:txBody>
      </p:sp>
      <p:sp>
        <p:nvSpPr>
          <p:cNvPr id="20" name="Oval 19"/>
          <p:cNvSpPr/>
          <p:nvPr/>
        </p:nvSpPr>
        <p:spPr>
          <a:xfrm>
            <a:off x="5431976" y="3604023"/>
            <a:ext cx="1388520" cy="5845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Gépek</a:t>
            </a:r>
            <a:r>
              <a:rPr lang="en-US" dirty="0" smtClean="0"/>
              <a:t> </a:t>
            </a:r>
            <a:r>
              <a:rPr lang="en-US" dirty="0" err="1" smtClean="0"/>
              <a:t>száma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983725" y="3604024"/>
            <a:ext cx="1396981" cy="5845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Férőhely</a:t>
            </a:r>
            <a:endParaRPr lang="en-US" dirty="0"/>
          </a:p>
        </p:txBody>
      </p:sp>
      <p:cxnSp>
        <p:nvCxnSpPr>
          <p:cNvPr id="23" name="Straight Connector 22"/>
          <p:cNvCxnSpPr>
            <a:stCxn id="19" idx="6"/>
            <a:endCxn id="4" idx="1"/>
          </p:cNvCxnSpPr>
          <p:nvPr/>
        </p:nvCxnSpPr>
        <p:spPr>
          <a:xfrm>
            <a:off x="5784338" y="1600201"/>
            <a:ext cx="5093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2"/>
            <a:endCxn id="20" idx="0"/>
          </p:cNvCxnSpPr>
          <p:nvPr/>
        </p:nvCxnSpPr>
        <p:spPr>
          <a:xfrm>
            <a:off x="6126236" y="3343071"/>
            <a:ext cx="0" cy="2609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2"/>
            <a:endCxn id="21" idx="0"/>
          </p:cNvCxnSpPr>
          <p:nvPr/>
        </p:nvCxnSpPr>
        <p:spPr>
          <a:xfrm>
            <a:off x="7682216" y="3343071"/>
            <a:ext cx="0" cy="2609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0467" y="1371601"/>
            <a:ext cx="1095465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Vetítő</a:t>
            </a:r>
            <a:endParaRPr lang="en-US" dirty="0"/>
          </a:p>
        </p:txBody>
      </p:sp>
      <p:cxnSp>
        <p:nvCxnSpPr>
          <p:cNvPr id="37" name="Straight Connector 36"/>
          <p:cNvCxnSpPr>
            <a:stCxn id="35" idx="2"/>
            <a:endCxn id="4" idx="3"/>
          </p:cNvCxnSpPr>
          <p:nvPr/>
        </p:nvCxnSpPr>
        <p:spPr>
          <a:xfrm flipH="1">
            <a:off x="7535688" y="1600201"/>
            <a:ext cx="3747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117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Specializáló</a:t>
            </a:r>
            <a:r>
              <a:rPr lang="en-US" dirty="0" smtClean="0"/>
              <a:t> </a:t>
            </a:r>
            <a:r>
              <a:rPr lang="en-US" dirty="0" err="1" smtClean="0"/>
              <a:t>kapcsolat</a:t>
            </a:r>
            <a:r>
              <a:rPr lang="en-US" dirty="0" smtClean="0"/>
              <a:t> </a:t>
            </a:r>
            <a:r>
              <a:rPr lang="en-US" dirty="0" err="1" smtClean="0"/>
              <a:t>leképezése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Mindhárom</a:t>
            </a:r>
            <a:r>
              <a:rPr lang="en-US" sz="2400" dirty="0" smtClean="0"/>
              <a:t> </a:t>
            </a:r>
            <a:r>
              <a:rPr lang="en-US" sz="2400" dirty="0" err="1" smtClean="0"/>
              <a:t>lehetőség</a:t>
            </a:r>
            <a:r>
              <a:rPr lang="en-US" sz="2400" dirty="0" smtClean="0"/>
              <a:t> </a:t>
            </a:r>
            <a:r>
              <a:rPr lang="en-US" sz="2400" dirty="0" err="1" smtClean="0"/>
              <a:t>problémás</a:t>
            </a:r>
            <a:r>
              <a:rPr lang="en-US" sz="2400" dirty="0" smtClean="0"/>
              <a:t> </a:t>
            </a:r>
            <a:r>
              <a:rPr lang="en-US" sz="2400" dirty="0" err="1" smtClean="0"/>
              <a:t>bizonyos</a:t>
            </a:r>
            <a:r>
              <a:rPr lang="en-US" sz="2400" dirty="0" smtClean="0"/>
              <a:t> </a:t>
            </a:r>
            <a:r>
              <a:rPr lang="en-US" sz="2400" dirty="0" err="1" smtClean="0"/>
              <a:t>szempontokból</a:t>
            </a:r>
            <a:endParaRPr lang="en-US" sz="24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400" dirty="0" err="1" smtClean="0"/>
              <a:t>Független</a:t>
            </a:r>
            <a:r>
              <a:rPr lang="en-US" sz="2400" dirty="0" smtClean="0"/>
              <a:t> </a:t>
            </a:r>
            <a:r>
              <a:rPr lang="en-US" sz="2400" dirty="0" err="1" smtClean="0"/>
              <a:t>táblák</a:t>
            </a:r>
            <a:r>
              <a:rPr lang="en-US" sz="2400" dirty="0" smtClean="0"/>
              <a:t>: </a:t>
            </a:r>
            <a:r>
              <a:rPr lang="en-US" sz="2400" dirty="0" err="1" smtClean="0"/>
              <a:t>keresés</a:t>
            </a:r>
            <a:r>
              <a:rPr lang="en-US" sz="2400" dirty="0" smtClean="0"/>
              <a:t> </a:t>
            </a:r>
            <a:r>
              <a:rPr lang="en-US" sz="2400" dirty="0" err="1" smtClean="0"/>
              <a:t>körülményes</a:t>
            </a:r>
            <a:r>
              <a:rPr lang="en-US" sz="2400" dirty="0" smtClean="0"/>
              <a:t> (</a:t>
            </a:r>
            <a:r>
              <a:rPr lang="en-US" sz="2400" dirty="0" err="1" smtClean="0"/>
              <a:t>alkalmas</a:t>
            </a:r>
            <a:r>
              <a:rPr lang="en-US" sz="2400" dirty="0" smtClean="0"/>
              <a:t> SQL </a:t>
            </a:r>
            <a:r>
              <a:rPr lang="en-US" sz="2400" dirty="0" err="1" smtClean="0"/>
              <a:t>parancs</a:t>
            </a:r>
            <a:r>
              <a:rPr lang="en-US" sz="2400" dirty="0" smtClean="0"/>
              <a:t> </a:t>
            </a:r>
            <a:r>
              <a:rPr lang="en-US" sz="2400" dirty="0" err="1" smtClean="0"/>
              <a:t>megfogalmazása</a:t>
            </a:r>
            <a:r>
              <a:rPr lang="en-US" sz="2400" dirty="0" smtClean="0"/>
              <a:t> </a:t>
            </a:r>
            <a:r>
              <a:rPr lang="en-US" sz="2400" dirty="0" err="1" smtClean="0"/>
              <a:t>nehéz</a:t>
            </a:r>
            <a:r>
              <a:rPr lang="en-US" sz="2400" dirty="0" smtClean="0"/>
              <a:t>!), </a:t>
            </a:r>
            <a:r>
              <a:rPr lang="en-US" sz="2400" dirty="0" err="1" smtClean="0"/>
              <a:t>kombinált</a:t>
            </a:r>
            <a:r>
              <a:rPr lang="en-US" sz="2400" dirty="0" smtClean="0"/>
              <a:t> </a:t>
            </a:r>
            <a:r>
              <a:rPr lang="en-US" sz="2400" dirty="0" err="1" smtClean="0"/>
              <a:t>típusok</a:t>
            </a:r>
            <a:r>
              <a:rPr lang="en-US" sz="2400" dirty="0" smtClean="0"/>
              <a:t> </a:t>
            </a:r>
            <a:r>
              <a:rPr lang="en-US" sz="2400" dirty="0" err="1" smtClean="0"/>
              <a:t>nem</a:t>
            </a:r>
            <a:r>
              <a:rPr lang="en-US" sz="2400" dirty="0" smtClean="0"/>
              <a:t> </a:t>
            </a:r>
            <a:r>
              <a:rPr lang="en-US" sz="2400" dirty="0" err="1" smtClean="0"/>
              <a:t>ábrázolhatók</a:t>
            </a:r>
            <a:endParaRPr lang="en-US" sz="24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400" dirty="0" err="1" smtClean="0"/>
              <a:t>Egy</a:t>
            </a:r>
            <a:r>
              <a:rPr lang="en-US" sz="2400" dirty="0" smtClean="0"/>
              <a:t> </a:t>
            </a:r>
            <a:r>
              <a:rPr lang="en-US" sz="2400" dirty="0" err="1" smtClean="0"/>
              <a:t>őstábla</a:t>
            </a:r>
            <a:r>
              <a:rPr lang="en-US" sz="2400" dirty="0" smtClean="0"/>
              <a:t>, </a:t>
            </a:r>
            <a:r>
              <a:rPr lang="en-US" sz="2400" dirty="0" err="1" smtClean="0"/>
              <a:t>és</a:t>
            </a:r>
            <a:r>
              <a:rPr lang="en-US" sz="2400" dirty="0" smtClean="0"/>
              <a:t> a </a:t>
            </a:r>
            <a:r>
              <a:rPr lang="en-US" sz="2400" dirty="0" err="1" smtClean="0"/>
              <a:t>speciális</a:t>
            </a:r>
            <a:r>
              <a:rPr lang="en-US" sz="2400" dirty="0" smtClean="0"/>
              <a:t> </a:t>
            </a:r>
            <a:r>
              <a:rPr lang="en-US" sz="2400" dirty="0" err="1" smtClean="0"/>
              <a:t>attribútumokat</a:t>
            </a:r>
            <a:r>
              <a:rPr lang="en-US" sz="2400" dirty="0" smtClean="0"/>
              <a:t> </a:t>
            </a:r>
            <a:r>
              <a:rPr lang="en-US" sz="2400" dirty="0" err="1" smtClean="0"/>
              <a:t>kiemelő</a:t>
            </a:r>
            <a:r>
              <a:rPr lang="en-US" sz="2400" dirty="0" smtClean="0"/>
              <a:t> </a:t>
            </a:r>
            <a:r>
              <a:rPr lang="en-US" sz="2400" dirty="0" err="1" smtClean="0"/>
              <a:t>altáblák</a:t>
            </a:r>
            <a:r>
              <a:rPr lang="en-US" sz="2400" dirty="0" smtClean="0"/>
              <a:t>: </a:t>
            </a:r>
            <a:r>
              <a:rPr lang="en-US" sz="2400" dirty="0" err="1" smtClean="0"/>
              <a:t>szintén</a:t>
            </a:r>
            <a:r>
              <a:rPr lang="en-US" sz="2400" dirty="0" smtClean="0"/>
              <a:t> </a:t>
            </a:r>
            <a:r>
              <a:rPr lang="en-US" sz="2400" dirty="0" err="1" smtClean="0"/>
              <a:t>szükséges</a:t>
            </a:r>
            <a:r>
              <a:rPr lang="en-US" sz="2400" dirty="0" smtClean="0"/>
              <a:t> </a:t>
            </a:r>
            <a:r>
              <a:rPr lang="en-US" sz="2400" dirty="0" err="1" smtClean="0"/>
              <a:t>lehet</a:t>
            </a:r>
            <a:r>
              <a:rPr lang="en-US" sz="2400" dirty="0" smtClean="0"/>
              <a:t> </a:t>
            </a:r>
            <a:r>
              <a:rPr lang="en-US" sz="2400" dirty="0" err="1" smtClean="0"/>
              <a:t>több</a:t>
            </a:r>
            <a:r>
              <a:rPr lang="en-US" sz="2400" dirty="0" smtClean="0"/>
              <a:t> </a:t>
            </a:r>
            <a:r>
              <a:rPr lang="en-US" sz="2400" dirty="0" err="1" smtClean="0"/>
              <a:t>táblában</a:t>
            </a:r>
            <a:r>
              <a:rPr lang="en-US" sz="2400" dirty="0" smtClean="0"/>
              <a:t> </a:t>
            </a:r>
            <a:r>
              <a:rPr lang="en-US" sz="2400" dirty="0" err="1" smtClean="0"/>
              <a:t>keresni</a:t>
            </a:r>
            <a:endParaRPr lang="en-US" sz="24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400" dirty="0" err="1" smtClean="0"/>
              <a:t>Egy</a:t>
            </a:r>
            <a:r>
              <a:rPr lang="en-US" sz="2400" dirty="0" smtClean="0"/>
              <a:t> </a:t>
            </a:r>
            <a:r>
              <a:rPr lang="en-US" sz="2400" dirty="0" err="1" smtClean="0"/>
              <a:t>nagy</a:t>
            </a:r>
            <a:r>
              <a:rPr lang="en-US" sz="2400" dirty="0" smtClean="0"/>
              <a:t>, </a:t>
            </a:r>
            <a:r>
              <a:rPr lang="en-US" sz="2400" dirty="0" err="1" smtClean="0"/>
              <a:t>közös</a:t>
            </a:r>
            <a:r>
              <a:rPr lang="en-US" sz="2400" dirty="0" smtClean="0"/>
              <a:t> </a:t>
            </a:r>
            <a:r>
              <a:rPr lang="en-US" sz="2400" dirty="0" err="1" smtClean="0"/>
              <a:t>tábla</a:t>
            </a:r>
            <a:r>
              <a:rPr lang="en-US" sz="2400" dirty="0" smtClean="0"/>
              <a:t>: </a:t>
            </a:r>
            <a:r>
              <a:rPr lang="en-US" sz="2400" dirty="0" err="1" smtClean="0"/>
              <a:t>sok</a:t>
            </a:r>
            <a:r>
              <a:rPr lang="en-US" sz="2400" dirty="0" smtClean="0"/>
              <a:t> NULL </a:t>
            </a:r>
            <a:r>
              <a:rPr lang="en-US" sz="2400" dirty="0" err="1" smtClean="0"/>
              <a:t>érték</a:t>
            </a:r>
            <a:r>
              <a:rPr lang="en-US" sz="2400" dirty="0" smtClean="0"/>
              <a:t>, </a:t>
            </a:r>
            <a:r>
              <a:rPr lang="en-US" sz="2400" dirty="0" err="1" smtClean="0"/>
              <a:t>típusinformáció</a:t>
            </a:r>
            <a:r>
              <a:rPr lang="en-US" sz="2400" dirty="0" smtClean="0"/>
              <a:t> </a:t>
            </a:r>
            <a:r>
              <a:rPr lang="en-US" sz="2400" dirty="0" err="1" smtClean="0"/>
              <a:t>elvesztése</a:t>
            </a:r>
            <a:r>
              <a:rPr lang="en-US" sz="2400" dirty="0" smtClean="0"/>
              <a:t> (</a:t>
            </a:r>
            <a:r>
              <a:rPr lang="en-US" sz="2400" dirty="0" err="1" smtClean="0"/>
              <a:t>felvehető</a:t>
            </a:r>
            <a:r>
              <a:rPr lang="en-US" sz="2400" dirty="0" smtClean="0"/>
              <a:t> </a:t>
            </a:r>
            <a:r>
              <a:rPr lang="en-US" sz="2400" dirty="0" err="1" smtClean="0"/>
              <a:t>egy</a:t>
            </a:r>
            <a:r>
              <a:rPr lang="en-US" sz="2400" dirty="0" smtClean="0"/>
              <a:t> </a:t>
            </a:r>
            <a:r>
              <a:rPr lang="en-US" sz="2400" dirty="0" err="1" smtClean="0"/>
              <a:t>típus</a:t>
            </a:r>
            <a:r>
              <a:rPr lang="en-US" sz="2400" dirty="0" smtClean="0"/>
              <a:t> </a:t>
            </a:r>
            <a:r>
              <a:rPr lang="en-US" sz="2400" dirty="0" err="1" smtClean="0"/>
              <a:t>attribútum</a:t>
            </a:r>
            <a:r>
              <a:rPr lang="en-US" sz="2400" dirty="0" smtClean="0"/>
              <a:t>!)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7428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Feladat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(</a:t>
            </a:r>
            <a:r>
              <a:rPr lang="en-US" i="1" dirty="0" err="1" smtClean="0"/>
              <a:t>Az</a:t>
            </a:r>
            <a:r>
              <a:rPr lang="en-US" i="1" dirty="0" smtClean="0"/>
              <a:t> </a:t>
            </a:r>
            <a:r>
              <a:rPr lang="en-US" i="1" dirty="0" err="1" smtClean="0"/>
              <a:t>első</a:t>
            </a:r>
            <a:r>
              <a:rPr lang="en-US" i="1" dirty="0" smtClean="0"/>
              <a:t> </a:t>
            </a:r>
            <a:r>
              <a:rPr lang="en-US" i="1" dirty="0" err="1" smtClean="0"/>
              <a:t>dolgozatban</a:t>
            </a:r>
            <a:r>
              <a:rPr lang="en-US" i="1" dirty="0" smtClean="0"/>
              <a:t> </a:t>
            </a:r>
            <a:r>
              <a:rPr lang="en-US" i="1" dirty="0" err="1" smtClean="0"/>
              <a:t>valószínűleg</a:t>
            </a:r>
            <a:r>
              <a:rPr lang="en-US" i="1" dirty="0" smtClean="0"/>
              <a:t> </a:t>
            </a:r>
            <a:r>
              <a:rPr lang="en-US" i="1" dirty="0" err="1" smtClean="0"/>
              <a:t>ilyen</a:t>
            </a:r>
            <a:r>
              <a:rPr lang="en-US" i="1" dirty="0" smtClean="0"/>
              <a:t> </a:t>
            </a:r>
            <a:r>
              <a:rPr lang="en-US" i="1" dirty="0" err="1" smtClean="0"/>
              <a:t>jellegű</a:t>
            </a:r>
            <a:r>
              <a:rPr lang="en-US" i="1" dirty="0" smtClean="0"/>
              <a:t> </a:t>
            </a:r>
            <a:r>
              <a:rPr lang="en-US" i="1" dirty="0" err="1" smtClean="0"/>
              <a:t>feladat</a:t>
            </a:r>
            <a:r>
              <a:rPr lang="en-US" i="1" dirty="0" smtClean="0"/>
              <a:t> is </a:t>
            </a:r>
            <a:r>
              <a:rPr lang="en-US" i="1" dirty="0" err="1" smtClean="0"/>
              <a:t>lesz</a:t>
            </a:r>
            <a:r>
              <a:rPr lang="en-US" i="1" dirty="0" smtClean="0"/>
              <a:t>)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3.1.  </a:t>
            </a:r>
            <a:r>
              <a:rPr lang="en-US" dirty="0" err="1" smtClean="0"/>
              <a:t>Alakítsd</a:t>
            </a:r>
            <a:r>
              <a:rPr lang="en-US" dirty="0" smtClean="0"/>
              <a:t> </a:t>
            </a:r>
            <a:r>
              <a:rPr lang="en-US" dirty="0" err="1" smtClean="0"/>
              <a:t>át</a:t>
            </a:r>
            <a:r>
              <a:rPr lang="en-US" dirty="0" smtClean="0"/>
              <a:t> a </a:t>
            </a:r>
            <a:r>
              <a:rPr lang="en-US" dirty="0" err="1" smtClean="0"/>
              <a:t>következő</a:t>
            </a:r>
            <a:r>
              <a:rPr lang="en-US" dirty="0" smtClean="0"/>
              <a:t> E-K </a:t>
            </a:r>
            <a:r>
              <a:rPr lang="en-US" dirty="0" err="1" smtClean="0"/>
              <a:t>diagramot</a:t>
            </a:r>
            <a:r>
              <a:rPr lang="en-US" dirty="0" smtClean="0"/>
              <a:t> </a:t>
            </a:r>
            <a:r>
              <a:rPr lang="en-US" dirty="0" err="1" smtClean="0"/>
              <a:t>relációs</a:t>
            </a:r>
            <a:r>
              <a:rPr lang="en-US" dirty="0" smtClean="0"/>
              <a:t> </a:t>
            </a:r>
            <a:r>
              <a:rPr lang="en-US" dirty="0" err="1" smtClean="0"/>
              <a:t>adatbázissémává</a:t>
            </a:r>
            <a:r>
              <a:rPr lang="en-US" dirty="0"/>
              <a:t>:</a:t>
            </a:r>
          </a:p>
        </p:txBody>
      </p:sp>
      <p:sp>
        <p:nvSpPr>
          <p:cNvPr id="4" name="Oval 3"/>
          <p:cNvSpPr/>
          <p:nvPr/>
        </p:nvSpPr>
        <p:spPr>
          <a:xfrm>
            <a:off x="608354" y="3009462"/>
            <a:ext cx="1878429" cy="51224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/>
              <a:t>Kiadókód</a:t>
            </a:r>
            <a:endParaRPr lang="en-US" u="sng" dirty="0"/>
          </a:p>
        </p:txBody>
      </p:sp>
      <p:sp>
        <p:nvSpPr>
          <p:cNvPr id="5" name="Oval 4"/>
          <p:cNvSpPr/>
          <p:nvPr/>
        </p:nvSpPr>
        <p:spPr>
          <a:xfrm>
            <a:off x="7004397" y="3009462"/>
            <a:ext cx="1270074" cy="51224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Cím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78430" y="3868547"/>
            <a:ext cx="1270074" cy="458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Kiadó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638267" y="3868547"/>
            <a:ext cx="1270074" cy="458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Könyv</a:t>
            </a:r>
            <a:endParaRPr lang="en-US" dirty="0" smtClean="0"/>
          </a:p>
        </p:txBody>
      </p:sp>
      <p:sp>
        <p:nvSpPr>
          <p:cNvPr id="8" name="Oval 7"/>
          <p:cNvSpPr/>
          <p:nvPr/>
        </p:nvSpPr>
        <p:spPr>
          <a:xfrm>
            <a:off x="7004397" y="4605556"/>
            <a:ext cx="1270074" cy="51224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ISBN</a:t>
            </a:r>
            <a:endParaRPr lang="en-US" u="sng" dirty="0"/>
          </a:p>
        </p:txBody>
      </p:sp>
      <p:sp>
        <p:nvSpPr>
          <p:cNvPr id="9" name="Oval 8"/>
          <p:cNvSpPr/>
          <p:nvPr/>
        </p:nvSpPr>
        <p:spPr>
          <a:xfrm>
            <a:off x="208775" y="3841867"/>
            <a:ext cx="1189762" cy="51224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Név</a:t>
            </a:r>
            <a:endParaRPr lang="en-US" dirty="0"/>
          </a:p>
        </p:txBody>
      </p:sp>
      <p:sp>
        <p:nvSpPr>
          <p:cNvPr id="10" name="Diamond 9"/>
          <p:cNvSpPr/>
          <p:nvPr/>
        </p:nvSpPr>
        <p:spPr>
          <a:xfrm>
            <a:off x="3586091" y="3607086"/>
            <a:ext cx="1547570" cy="99847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Kiadja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1"/>
            <a:endCxn id="6" idx="3"/>
          </p:cNvCxnSpPr>
          <p:nvPr/>
        </p:nvCxnSpPr>
        <p:spPr>
          <a:xfrm flipH="1" flipV="1">
            <a:off x="3148504" y="4097992"/>
            <a:ext cx="437587" cy="8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3"/>
            <a:endCxn id="7" idx="1"/>
          </p:cNvCxnSpPr>
          <p:nvPr/>
        </p:nvCxnSpPr>
        <p:spPr>
          <a:xfrm flipV="1">
            <a:off x="5133661" y="4097992"/>
            <a:ext cx="504606" cy="8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2"/>
          </p:cNvCxnSpPr>
          <p:nvPr/>
        </p:nvCxnSpPr>
        <p:spPr>
          <a:xfrm flipH="1">
            <a:off x="6908341" y="3265587"/>
            <a:ext cx="96056" cy="602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2"/>
          </p:cNvCxnSpPr>
          <p:nvPr/>
        </p:nvCxnSpPr>
        <p:spPr>
          <a:xfrm flipH="1" flipV="1">
            <a:off x="6908341" y="4327437"/>
            <a:ext cx="96056" cy="5342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1"/>
            <a:endCxn id="9" idx="6"/>
          </p:cNvCxnSpPr>
          <p:nvPr/>
        </p:nvCxnSpPr>
        <p:spPr>
          <a:xfrm flipH="1">
            <a:off x="1398537" y="4097992"/>
            <a:ext cx="4798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0"/>
            <a:endCxn id="4" idx="4"/>
          </p:cNvCxnSpPr>
          <p:nvPr/>
        </p:nvCxnSpPr>
        <p:spPr>
          <a:xfrm flipH="1" flipV="1">
            <a:off x="1547569" y="3521711"/>
            <a:ext cx="965898" cy="346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639434" y="3824751"/>
            <a:ext cx="1270074" cy="512249"/>
          </a:xfrm>
          <a:prstGeom prst="ellipse">
            <a:avLst/>
          </a:prstGeom>
          <a:ln w="117475" cmpd="dbl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Szerző</a:t>
            </a:r>
            <a:endParaRPr lang="en-US" dirty="0"/>
          </a:p>
        </p:txBody>
      </p:sp>
      <p:cxnSp>
        <p:nvCxnSpPr>
          <p:cNvPr id="13" name="Straight Connector 12"/>
          <p:cNvCxnSpPr>
            <a:stCxn id="17" idx="2"/>
            <a:endCxn id="7" idx="3"/>
          </p:cNvCxnSpPr>
          <p:nvPr/>
        </p:nvCxnSpPr>
        <p:spPr>
          <a:xfrm flipH="1">
            <a:off x="6908341" y="4080876"/>
            <a:ext cx="731093" cy="171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961386" y="4605556"/>
            <a:ext cx="1104162" cy="51224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Cím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43407" y="5334001"/>
            <a:ext cx="1104162" cy="51224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IRSZ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1735722" y="5334001"/>
            <a:ext cx="1104162" cy="51224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Város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2943095" y="5334001"/>
            <a:ext cx="1104162" cy="51224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Utca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4216330" y="5334001"/>
            <a:ext cx="1104162" cy="51224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HSZ</a:t>
            </a:r>
            <a:endParaRPr lang="en-US" dirty="0"/>
          </a:p>
        </p:txBody>
      </p:sp>
      <p:cxnSp>
        <p:nvCxnSpPr>
          <p:cNvPr id="35" name="Straight Connector 34"/>
          <p:cNvCxnSpPr>
            <a:stCxn id="28" idx="3"/>
          </p:cNvCxnSpPr>
          <p:nvPr/>
        </p:nvCxnSpPr>
        <p:spPr>
          <a:xfrm flipH="1">
            <a:off x="1068451" y="5042788"/>
            <a:ext cx="1054636" cy="2912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8" idx="4"/>
            <a:endCxn id="31" idx="0"/>
          </p:cNvCxnSpPr>
          <p:nvPr/>
        </p:nvCxnSpPr>
        <p:spPr>
          <a:xfrm flipH="1">
            <a:off x="2287803" y="5117805"/>
            <a:ext cx="225664" cy="2161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8" idx="5"/>
            <a:endCxn id="32" idx="0"/>
          </p:cNvCxnSpPr>
          <p:nvPr/>
        </p:nvCxnSpPr>
        <p:spPr>
          <a:xfrm>
            <a:off x="2903847" y="5042788"/>
            <a:ext cx="591329" cy="2912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8" idx="6"/>
            <a:endCxn id="33" idx="0"/>
          </p:cNvCxnSpPr>
          <p:nvPr/>
        </p:nvCxnSpPr>
        <p:spPr>
          <a:xfrm>
            <a:off x="3065548" y="4861681"/>
            <a:ext cx="1702863" cy="472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8" idx="0"/>
            <a:endCxn id="6" idx="2"/>
          </p:cNvCxnSpPr>
          <p:nvPr/>
        </p:nvCxnSpPr>
        <p:spPr>
          <a:xfrm flipV="1">
            <a:off x="2513467" y="4327437"/>
            <a:ext cx="0" cy="278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530169" y="2780032"/>
            <a:ext cx="1656243" cy="51224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Kiadási</a:t>
            </a:r>
            <a:r>
              <a:rPr lang="en-US" dirty="0" smtClean="0"/>
              <a:t> </a:t>
            </a:r>
            <a:r>
              <a:rPr lang="en-US" dirty="0" err="1" smtClean="0"/>
              <a:t>év</a:t>
            </a:r>
            <a:endParaRPr lang="en-US" dirty="0"/>
          </a:p>
        </p:txBody>
      </p:sp>
      <p:cxnSp>
        <p:nvCxnSpPr>
          <p:cNvPr id="50" name="Straight Connector 49"/>
          <p:cNvCxnSpPr>
            <a:stCxn id="48" idx="4"/>
            <a:endCxn id="10" idx="0"/>
          </p:cNvCxnSpPr>
          <p:nvPr/>
        </p:nvCxnSpPr>
        <p:spPr>
          <a:xfrm>
            <a:off x="4358291" y="3292281"/>
            <a:ext cx="1585" cy="314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625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FELADAT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3.2 </a:t>
            </a:r>
            <a:r>
              <a:rPr lang="en-US" dirty="0" err="1" smtClean="0"/>
              <a:t>Alakítsd</a:t>
            </a:r>
            <a:r>
              <a:rPr lang="en-US" dirty="0" smtClean="0"/>
              <a:t> </a:t>
            </a:r>
            <a:r>
              <a:rPr lang="en-US" dirty="0" err="1" smtClean="0"/>
              <a:t>át</a:t>
            </a:r>
            <a:r>
              <a:rPr lang="en-US" dirty="0" smtClean="0"/>
              <a:t> </a:t>
            </a:r>
            <a:r>
              <a:rPr lang="en-US" dirty="0" err="1" smtClean="0"/>
              <a:t>relációs</a:t>
            </a:r>
            <a:r>
              <a:rPr lang="en-US" dirty="0" smtClean="0"/>
              <a:t> </a:t>
            </a:r>
            <a:r>
              <a:rPr lang="en-US" dirty="0" err="1" smtClean="0"/>
              <a:t>adatbázissémává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98222" y="2696826"/>
            <a:ext cx="1041768" cy="4137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Dolgozó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98222" y="4443976"/>
            <a:ext cx="1041768" cy="4137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Projekt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30566" y="2696826"/>
            <a:ext cx="1041768" cy="413799"/>
          </a:xfrm>
          <a:prstGeom prst="rect">
            <a:avLst/>
          </a:prstGeom>
          <a:ln w="114300" cmpd="dbl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Szekrény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30566" y="4435652"/>
            <a:ext cx="1041768" cy="4137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Ügyfél</a:t>
            </a:r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3382174" y="2504196"/>
            <a:ext cx="1498431" cy="799060"/>
          </a:xfrm>
          <a:prstGeom prst="diamond">
            <a:avLst/>
          </a:prstGeom>
          <a:ln w="114300" cmpd="dbl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tulaj-donos</a:t>
            </a:r>
            <a:endParaRPr lang="en-US" dirty="0"/>
          </a:p>
        </p:txBody>
      </p:sp>
      <p:sp>
        <p:nvSpPr>
          <p:cNvPr id="9" name="Diamond 8"/>
          <p:cNvSpPr/>
          <p:nvPr/>
        </p:nvSpPr>
        <p:spPr>
          <a:xfrm>
            <a:off x="1469890" y="3386887"/>
            <a:ext cx="1498431" cy="62268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részt</a:t>
            </a:r>
            <a:r>
              <a:rPr lang="en-US" dirty="0" smtClean="0"/>
              <a:t> </a:t>
            </a:r>
            <a:r>
              <a:rPr lang="en-US" dirty="0" err="1" smtClean="0"/>
              <a:t>vesz</a:t>
            </a:r>
            <a:endParaRPr lang="en-US" dirty="0"/>
          </a:p>
        </p:txBody>
      </p:sp>
      <p:sp>
        <p:nvSpPr>
          <p:cNvPr id="10" name="Diamond 9"/>
          <p:cNvSpPr/>
          <p:nvPr/>
        </p:nvSpPr>
        <p:spPr>
          <a:xfrm>
            <a:off x="3229774" y="4251346"/>
            <a:ext cx="1650831" cy="79906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meg-</a:t>
            </a:r>
            <a:r>
              <a:rPr lang="en-US" dirty="0" err="1" smtClean="0"/>
              <a:t>rendeli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3"/>
            <a:endCxn id="6" idx="1"/>
          </p:cNvCxnSpPr>
          <p:nvPr/>
        </p:nvCxnSpPr>
        <p:spPr>
          <a:xfrm>
            <a:off x="4880605" y="2903726"/>
            <a:ext cx="5499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1"/>
            <a:endCxn id="4" idx="3"/>
          </p:cNvCxnSpPr>
          <p:nvPr/>
        </p:nvCxnSpPr>
        <p:spPr>
          <a:xfrm flipH="1">
            <a:off x="2739990" y="2903726"/>
            <a:ext cx="6421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0"/>
            <a:endCxn id="4" idx="2"/>
          </p:cNvCxnSpPr>
          <p:nvPr/>
        </p:nvCxnSpPr>
        <p:spPr>
          <a:xfrm flipV="1">
            <a:off x="2219106" y="3110625"/>
            <a:ext cx="0" cy="2762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2"/>
            <a:endCxn id="5" idx="0"/>
          </p:cNvCxnSpPr>
          <p:nvPr/>
        </p:nvCxnSpPr>
        <p:spPr>
          <a:xfrm>
            <a:off x="2219106" y="4009567"/>
            <a:ext cx="0" cy="4344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1"/>
            <a:endCxn id="5" idx="3"/>
          </p:cNvCxnSpPr>
          <p:nvPr/>
        </p:nvCxnSpPr>
        <p:spPr>
          <a:xfrm flipH="1">
            <a:off x="2739990" y="4650876"/>
            <a:ext cx="4897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7" idx="1"/>
          </p:cNvCxnSpPr>
          <p:nvPr/>
        </p:nvCxnSpPr>
        <p:spPr>
          <a:xfrm flipV="1">
            <a:off x="4880605" y="4642552"/>
            <a:ext cx="549961" cy="8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08775" y="2020485"/>
            <a:ext cx="1189762" cy="51224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Név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208775" y="2647601"/>
            <a:ext cx="1189762" cy="51224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/>
              <a:t>Szem</a:t>
            </a:r>
            <a:r>
              <a:rPr lang="en-US" u="sng" dirty="0" smtClean="0"/>
              <a:t>. </a:t>
            </a:r>
            <a:r>
              <a:rPr lang="en-US" u="sng" dirty="0" err="1" smtClean="0"/>
              <a:t>szám</a:t>
            </a:r>
            <a:endParaRPr lang="en-US" u="sng" dirty="0"/>
          </a:p>
        </p:txBody>
      </p:sp>
      <p:sp>
        <p:nvSpPr>
          <p:cNvPr id="32" name="Oval 31"/>
          <p:cNvSpPr/>
          <p:nvPr/>
        </p:nvSpPr>
        <p:spPr>
          <a:xfrm>
            <a:off x="208775" y="3329618"/>
            <a:ext cx="1189762" cy="51224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Szül</a:t>
            </a:r>
            <a:r>
              <a:rPr lang="en-US" dirty="0" smtClean="0"/>
              <a:t>. </a:t>
            </a:r>
            <a:r>
              <a:rPr lang="en-US" dirty="0" err="1" smtClean="0"/>
              <a:t>dát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6797294" y="3110625"/>
            <a:ext cx="1660905" cy="51224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KartotékE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921327" y="2006216"/>
            <a:ext cx="1412806" cy="51224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Polcok</a:t>
            </a:r>
            <a:r>
              <a:rPr lang="en-US" dirty="0" smtClean="0"/>
              <a:t> </a:t>
            </a:r>
            <a:r>
              <a:rPr lang="en-US" dirty="0" err="1" smtClean="0"/>
              <a:t>száma</a:t>
            </a:r>
            <a:endParaRPr lang="en-US" dirty="0"/>
          </a:p>
        </p:txBody>
      </p:sp>
      <p:cxnSp>
        <p:nvCxnSpPr>
          <p:cNvPr id="36" name="Straight Connector 35"/>
          <p:cNvCxnSpPr>
            <a:stCxn id="4" idx="0"/>
            <a:endCxn id="30" idx="6"/>
          </p:cNvCxnSpPr>
          <p:nvPr/>
        </p:nvCxnSpPr>
        <p:spPr>
          <a:xfrm flipH="1" flipV="1">
            <a:off x="1398537" y="2276610"/>
            <a:ext cx="820569" cy="420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1" idx="6"/>
            <a:endCxn id="4" idx="1"/>
          </p:cNvCxnSpPr>
          <p:nvPr/>
        </p:nvCxnSpPr>
        <p:spPr>
          <a:xfrm>
            <a:off x="1398537" y="2903726"/>
            <a:ext cx="2996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2" idx="6"/>
          </p:cNvCxnSpPr>
          <p:nvPr/>
        </p:nvCxnSpPr>
        <p:spPr>
          <a:xfrm flipV="1">
            <a:off x="1398537" y="3159850"/>
            <a:ext cx="299685" cy="4258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4" idx="2"/>
            <a:endCxn id="6" idx="0"/>
          </p:cNvCxnSpPr>
          <p:nvPr/>
        </p:nvCxnSpPr>
        <p:spPr>
          <a:xfrm flipH="1">
            <a:off x="5951450" y="2262341"/>
            <a:ext cx="969877" cy="4344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3" idx="2"/>
            <a:endCxn id="6" idx="2"/>
          </p:cNvCxnSpPr>
          <p:nvPr/>
        </p:nvCxnSpPr>
        <p:spPr>
          <a:xfrm flipH="1" flipV="1">
            <a:off x="5951450" y="3110625"/>
            <a:ext cx="845844" cy="2561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8460" y="5050406"/>
            <a:ext cx="1189762" cy="51224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/>
              <a:t>Név</a:t>
            </a:r>
            <a:endParaRPr lang="en-US" u="sng" dirty="0"/>
          </a:p>
        </p:txBody>
      </p:sp>
      <p:sp>
        <p:nvSpPr>
          <p:cNvPr id="46" name="Oval 45"/>
          <p:cNvSpPr/>
          <p:nvPr/>
        </p:nvSpPr>
        <p:spPr>
          <a:xfrm>
            <a:off x="1898014" y="5077876"/>
            <a:ext cx="2040719" cy="51224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/>
              <a:t>Kezdő</a:t>
            </a:r>
            <a:r>
              <a:rPr lang="en-US" u="sng" dirty="0" smtClean="0"/>
              <a:t> </a:t>
            </a:r>
            <a:r>
              <a:rPr lang="en-US" u="sng" dirty="0" err="1" smtClean="0"/>
              <a:t>dátum</a:t>
            </a:r>
            <a:endParaRPr lang="en-US" u="sng" dirty="0"/>
          </a:p>
        </p:txBody>
      </p:sp>
      <p:cxnSp>
        <p:nvCxnSpPr>
          <p:cNvPr id="48" name="Straight Connector 47"/>
          <p:cNvCxnSpPr>
            <a:stCxn id="46" idx="0"/>
          </p:cNvCxnSpPr>
          <p:nvPr/>
        </p:nvCxnSpPr>
        <p:spPr>
          <a:xfrm flipH="1" flipV="1">
            <a:off x="2739994" y="4857776"/>
            <a:ext cx="178380" cy="220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5" idx="0"/>
          </p:cNvCxnSpPr>
          <p:nvPr/>
        </p:nvCxnSpPr>
        <p:spPr>
          <a:xfrm flipV="1">
            <a:off x="1103341" y="4857775"/>
            <a:ext cx="594881" cy="1926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266962" y="5077876"/>
            <a:ext cx="1684488" cy="51224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/>
              <a:t>Azonosító</a:t>
            </a:r>
            <a:endParaRPr lang="en-US" u="sng" dirty="0"/>
          </a:p>
        </p:txBody>
      </p:sp>
      <p:sp>
        <p:nvSpPr>
          <p:cNvPr id="52" name="Oval 51"/>
          <p:cNvSpPr/>
          <p:nvPr/>
        </p:nvSpPr>
        <p:spPr>
          <a:xfrm>
            <a:off x="7656184" y="5077876"/>
            <a:ext cx="1355897" cy="51224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Telefon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202413" y="5077876"/>
            <a:ext cx="1189762" cy="51224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Név</a:t>
            </a:r>
            <a:endParaRPr lang="en-US" dirty="0"/>
          </a:p>
        </p:txBody>
      </p:sp>
      <p:cxnSp>
        <p:nvCxnSpPr>
          <p:cNvPr id="55" name="Straight Connector 54"/>
          <p:cNvCxnSpPr>
            <a:stCxn id="52" idx="0"/>
          </p:cNvCxnSpPr>
          <p:nvPr/>
        </p:nvCxnSpPr>
        <p:spPr>
          <a:xfrm flipH="1" flipV="1">
            <a:off x="6472334" y="4650876"/>
            <a:ext cx="1861799" cy="427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3" idx="0"/>
            <a:endCxn id="7" idx="2"/>
          </p:cNvCxnSpPr>
          <p:nvPr/>
        </p:nvCxnSpPr>
        <p:spPr>
          <a:xfrm flipH="1" flipV="1">
            <a:off x="5951450" y="4849451"/>
            <a:ext cx="845844" cy="228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1" idx="0"/>
          </p:cNvCxnSpPr>
          <p:nvPr/>
        </p:nvCxnSpPr>
        <p:spPr>
          <a:xfrm flipH="1">
            <a:off x="5109206" y="4849451"/>
            <a:ext cx="321360" cy="228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402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Folytatása</a:t>
            </a:r>
            <a:r>
              <a:rPr lang="en-US" dirty="0" smtClean="0"/>
              <a:t> </a:t>
            </a:r>
            <a:r>
              <a:rPr lang="en-US" dirty="0" err="1" smtClean="0"/>
              <a:t>következik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ctr">
              <a:buNone/>
            </a:pPr>
            <a:endParaRPr lang="en-US" dirty="0" smtClean="0"/>
          </a:p>
          <a:p>
            <a:pPr marL="68580" indent="0" algn="ctr">
              <a:buNone/>
            </a:pPr>
            <a:endParaRPr lang="en-US" dirty="0"/>
          </a:p>
          <a:p>
            <a:pPr marL="68580" indent="0" algn="ctr">
              <a:buNone/>
            </a:pPr>
            <a:endParaRPr lang="en-US" dirty="0" smtClean="0"/>
          </a:p>
          <a:p>
            <a:pPr marL="68580" indent="0" algn="ctr">
              <a:buNone/>
            </a:pPr>
            <a:endParaRPr lang="en-US" dirty="0"/>
          </a:p>
          <a:p>
            <a:pPr marL="68580" indent="0" algn="ctr">
              <a:buNone/>
            </a:pPr>
            <a:r>
              <a:rPr lang="en-US" sz="2800" dirty="0" err="1" smtClean="0"/>
              <a:t>Köszönöm</a:t>
            </a:r>
            <a:r>
              <a:rPr lang="en-US" sz="2800" dirty="0" smtClean="0"/>
              <a:t> a </a:t>
            </a:r>
            <a:r>
              <a:rPr lang="en-US" sz="2800" dirty="0" err="1" smtClean="0"/>
              <a:t>figyelmet</a:t>
            </a:r>
            <a:r>
              <a:rPr lang="en-US" sz="2800" dirty="0" smtClean="0"/>
              <a:t>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5704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relációs</a:t>
            </a:r>
            <a:r>
              <a:rPr lang="en-US" dirty="0" smtClean="0"/>
              <a:t> </a:t>
            </a:r>
            <a:r>
              <a:rPr lang="en-US" dirty="0" err="1" smtClean="0"/>
              <a:t>adatmodell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345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adatokat</a:t>
            </a:r>
            <a:r>
              <a:rPr lang="en-US" dirty="0" smtClean="0"/>
              <a:t> </a:t>
            </a:r>
            <a:r>
              <a:rPr lang="en-US" dirty="0" err="1" smtClean="0"/>
              <a:t>egyszerűen</a:t>
            </a:r>
            <a:r>
              <a:rPr lang="en-US" dirty="0" smtClean="0"/>
              <a:t> </a:t>
            </a:r>
            <a:r>
              <a:rPr lang="en-US" dirty="0" err="1" smtClean="0"/>
              <a:t>reprezentálja</a:t>
            </a:r>
            <a:r>
              <a:rPr lang="en-US" dirty="0" smtClean="0"/>
              <a:t>: </a:t>
            </a:r>
            <a:r>
              <a:rPr lang="en-US" dirty="0" err="1" smtClean="0"/>
              <a:t>kétdimenziós</a:t>
            </a:r>
            <a:r>
              <a:rPr lang="en-US" dirty="0" smtClean="0"/>
              <a:t> </a:t>
            </a:r>
            <a:r>
              <a:rPr lang="en-US" dirty="0" err="1" smtClean="0"/>
              <a:t>adattáblákban</a:t>
            </a:r>
            <a:r>
              <a:rPr lang="en-US" dirty="0" smtClean="0"/>
              <a:t> </a:t>
            </a:r>
          </a:p>
          <a:p>
            <a:r>
              <a:rPr lang="en-US" dirty="0" smtClean="0"/>
              <a:t>Minden </a:t>
            </a:r>
            <a:r>
              <a:rPr lang="en-US" dirty="0" err="1" smtClean="0"/>
              <a:t>sor</a:t>
            </a:r>
            <a:r>
              <a:rPr lang="en-US" dirty="0" smtClean="0"/>
              <a:t> </a:t>
            </a:r>
            <a:r>
              <a:rPr lang="en-US" dirty="0" err="1" smtClean="0"/>
              <a:t>azonos</a:t>
            </a:r>
            <a:r>
              <a:rPr lang="en-US" dirty="0" smtClean="0"/>
              <a:t> </a:t>
            </a:r>
            <a:r>
              <a:rPr lang="en-US" dirty="0" err="1" smtClean="0"/>
              <a:t>számú</a:t>
            </a:r>
            <a:r>
              <a:rPr lang="en-US" dirty="0" smtClean="0"/>
              <a:t> </a:t>
            </a:r>
            <a:r>
              <a:rPr lang="en-US" dirty="0" err="1" smtClean="0"/>
              <a:t>oszlopból</a:t>
            </a:r>
            <a:r>
              <a:rPr lang="en-US" dirty="0" smtClean="0"/>
              <a:t> </a:t>
            </a:r>
            <a:r>
              <a:rPr lang="en-US" dirty="0" err="1" smtClean="0"/>
              <a:t>áll</a:t>
            </a:r>
            <a:r>
              <a:rPr lang="en-US" dirty="0" smtClean="0"/>
              <a:t>;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sor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b="1" dirty="0" err="1" smtClean="0"/>
              <a:t>rekord</a:t>
            </a:r>
            <a:r>
              <a:rPr lang="en-US" dirty="0" smtClean="0"/>
              <a:t>, </a:t>
            </a:r>
            <a:r>
              <a:rPr lang="en-US" dirty="0" err="1" smtClean="0"/>
              <a:t>míg</a:t>
            </a:r>
            <a:r>
              <a:rPr lang="en-US" dirty="0" smtClean="0"/>
              <a:t> </a:t>
            </a:r>
            <a:r>
              <a:rPr lang="en-US" dirty="0" err="1" smtClean="0"/>
              <a:t>annak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oszlopa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b="1" dirty="0" err="1" smtClean="0"/>
              <a:t>mező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Egy-egy</a:t>
            </a:r>
            <a:r>
              <a:rPr lang="en-US" dirty="0" smtClean="0"/>
              <a:t> </a:t>
            </a:r>
            <a:r>
              <a:rPr lang="en-US" dirty="0" err="1" smtClean="0"/>
              <a:t>ilyen</a:t>
            </a:r>
            <a:r>
              <a:rPr lang="en-US" dirty="0" smtClean="0"/>
              <a:t> </a:t>
            </a:r>
            <a:r>
              <a:rPr lang="en-US" dirty="0" err="1" smtClean="0"/>
              <a:t>táblában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adatok</a:t>
            </a:r>
            <a:r>
              <a:rPr lang="en-US" dirty="0"/>
              <a:t> </a:t>
            </a:r>
            <a:r>
              <a:rPr lang="en-US" dirty="0" err="1" smtClean="0"/>
              <a:t>sorokba</a:t>
            </a:r>
            <a:r>
              <a:rPr lang="en-US" dirty="0" smtClean="0"/>
              <a:t> </a:t>
            </a:r>
            <a:r>
              <a:rPr lang="en-US" dirty="0" err="1" smtClean="0"/>
              <a:t>szervezetten</a:t>
            </a:r>
            <a:r>
              <a:rPr lang="en-US" dirty="0" smtClean="0"/>
              <a:t>, de </a:t>
            </a:r>
            <a:r>
              <a:rPr lang="en-US" dirty="0" err="1" smtClean="0"/>
              <a:t>ált</a:t>
            </a:r>
            <a:r>
              <a:rPr lang="en-US" dirty="0" smtClean="0"/>
              <a:t>. </a:t>
            </a:r>
            <a:r>
              <a:rPr lang="en-US" dirty="0" err="1" smtClean="0"/>
              <a:t>minden</a:t>
            </a:r>
            <a:r>
              <a:rPr lang="en-US" dirty="0" smtClean="0"/>
              <a:t> </a:t>
            </a:r>
            <a:r>
              <a:rPr lang="en-US" dirty="0" err="1" smtClean="0"/>
              <a:t>rendezettség</a:t>
            </a:r>
            <a:r>
              <a:rPr lang="en-US" dirty="0" smtClean="0"/>
              <a:t> </a:t>
            </a:r>
            <a:r>
              <a:rPr lang="en-US" dirty="0" err="1" smtClean="0"/>
              <a:t>nélkül</a:t>
            </a:r>
            <a:r>
              <a:rPr lang="en-US" dirty="0" smtClean="0"/>
              <a:t> </a:t>
            </a:r>
            <a:r>
              <a:rPr lang="en-US" dirty="0" err="1" smtClean="0"/>
              <a:t>helyezkednek</a:t>
            </a:r>
            <a:r>
              <a:rPr lang="en-US" dirty="0" smtClean="0"/>
              <a:t> el (pl. </a:t>
            </a:r>
            <a:r>
              <a:rPr lang="en-US" dirty="0" err="1" smtClean="0"/>
              <a:t>nincsenek</a:t>
            </a:r>
            <a:r>
              <a:rPr lang="en-US" dirty="0" smtClean="0"/>
              <a:t> </a:t>
            </a:r>
            <a:r>
              <a:rPr lang="en-US" dirty="0" err="1" smtClean="0"/>
              <a:t>betűrendben</a:t>
            </a:r>
            <a:r>
              <a:rPr lang="en-US" dirty="0" smtClean="0"/>
              <a:t>, …)</a:t>
            </a: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6858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			 </a:t>
            </a:r>
            <a:r>
              <a:rPr lang="en-US" i="1" dirty="0" smtClean="0">
                <a:solidFill>
                  <a:srgbClr val="FFFFFF"/>
                </a:solidFill>
              </a:rPr>
              <a:t>  </a:t>
            </a:r>
            <a:r>
              <a:rPr lang="en-US" i="1" dirty="0" smtClean="0">
                <a:solidFill>
                  <a:srgbClr val="F2F2F2"/>
                </a:solidFill>
              </a:rPr>
              <a:t>A </a:t>
            </a:r>
            <a:r>
              <a:rPr lang="en-US" i="1" dirty="0" smtClean="0">
                <a:solidFill>
                  <a:srgbClr val="F2F2F2"/>
                </a:solidFill>
                <a:latin typeface="Courier New"/>
                <a:cs typeface="Courier New"/>
              </a:rPr>
              <a:t>FILMEK</a:t>
            </a:r>
            <a:r>
              <a:rPr lang="en-US" i="1" dirty="0" smtClean="0">
                <a:solidFill>
                  <a:srgbClr val="F2F2F2"/>
                </a:solidFill>
              </a:rPr>
              <a:t> </a:t>
            </a:r>
            <a:r>
              <a:rPr lang="en-US" i="1" dirty="0" err="1" smtClean="0">
                <a:solidFill>
                  <a:srgbClr val="F2F2F2"/>
                </a:solidFill>
              </a:rPr>
              <a:t>tábla</a:t>
            </a:r>
            <a:endParaRPr lang="en-US" i="1" dirty="0">
              <a:solidFill>
                <a:srgbClr val="F2F2F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335130"/>
              </p:ext>
            </p:extLst>
          </p:nvPr>
        </p:nvGraphicFramePr>
        <p:xfrm>
          <a:off x="1524000" y="372245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512"/>
                <a:gridCol w="836488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filmcím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év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hossz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műfaj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Elfújta</a:t>
                      </a:r>
                      <a:r>
                        <a:rPr lang="en-US" dirty="0" smtClean="0"/>
                        <a:t> a </a:t>
                      </a:r>
                      <a:r>
                        <a:rPr lang="en-US" dirty="0" err="1" smtClean="0"/>
                        <a:t>szél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dráma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Csillagok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háborúja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sci-fi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Wayne </a:t>
                      </a:r>
                      <a:r>
                        <a:rPr lang="en-US" dirty="0" err="1" smtClean="0"/>
                        <a:t>világa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vígjáték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1344784" y="4012616"/>
            <a:ext cx="7434897" cy="565609"/>
            <a:chOff x="1344784" y="3809851"/>
            <a:chExt cx="7434897" cy="565609"/>
          </a:xfrm>
        </p:grpSpPr>
        <p:sp>
          <p:nvSpPr>
            <p:cNvPr id="5" name="Oval 4"/>
            <p:cNvSpPr/>
            <p:nvPr/>
          </p:nvSpPr>
          <p:spPr>
            <a:xfrm>
              <a:off x="1344784" y="3809851"/>
              <a:ext cx="6531810" cy="565609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63000"/>
                    <a:alpha val="0"/>
                  </a:schemeClr>
                </a:gs>
                <a:gs pos="30000">
                  <a:schemeClr val="accent1">
                    <a:shade val="90000"/>
                    <a:satMod val="110000"/>
                    <a:alpha val="0"/>
                  </a:schemeClr>
                </a:gs>
                <a:gs pos="45000">
                  <a:schemeClr val="accent1">
                    <a:shade val="100000"/>
                    <a:satMod val="118000"/>
                    <a:alpha val="0"/>
                  </a:schemeClr>
                </a:gs>
                <a:gs pos="55000">
                  <a:schemeClr val="accent1">
                    <a:shade val="100000"/>
                    <a:satMod val="118000"/>
                    <a:alpha val="0"/>
                  </a:schemeClr>
                </a:gs>
                <a:gs pos="73000">
                  <a:schemeClr val="accent1">
                    <a:shade val="90000"/>
                    <a:satMod val="110000"/>
                    <a:alpha val="0"/>
                  </a:schemeClr>
                </a:gs>
                <a:gs pos="100000">
                  <a:schemeClr val="accent1">
                    <a:shade val="63000"/>
                    <a:alpha val="0"/>
                  </a:schemeClr>
                </a:gs>
              </a:gsLst>
              <a:lin ang="950000" scaled="1"/>
              <a:tileRect/>
            </a:gradFill>
            <a:ln w="38100" cmpd="sng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876594" y="3841866"/>
              <a:ext cx="903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accent5"/>
                  </a:solidFill>
                </a:rPr>
                <a:t>rekord</a:t>
              </a:r>
              <a:endParaRPr lang="en-US" b="1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99324" y="4012615"/>
            <a:ext cx="3192387" cy="565609"/>
            <a:chOff x="5484426" y="3809851"/>
            <a:chExt cx="3192387" cy="565609"/>
          </a:xfrm>
        </p:grpSpPr>
        <p:sp>
          <p:nvSpPr>
            <p:cNvPr id="9" name="Oval 8"/>
            <p:cNvSpPr/>
            <p:nvPr/>
          </p:nvSpPr>
          <p:spPr>
            <a:xfrm>
              <a:off x="5484426" y="3809851"/>
              <a:ext cx="2392168" cy="565609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63000"/>
                    <a:alpha val="0"/>
                  </a:schemeClr>
                </a:gs>
                <a:gs pos="30000">
                  <a:schemeClr val="accent1">
                    <a:shade val="90000"/>
                    <a:satMod val="110000"/>
                    <a:alpha val="0"/>
                  </a:schemeClr>
                </a:gs>
                <a:gs pos="45000">
                  <a:schemeClr val="accent1">
                    <a:shade val="100000"/>
                    <a:satMod val="118000"/>
                    <a:alpha val="0"/>
                  </a:schemeClr>
                </a:gs>
                <a:gs pos="55000">
                  <a:schemeClr val="accent1">
                    <a:shade val="100000"/>
                    <a:satMod val="118000"/>
                    <a:alpha val="0"/>
                  </a:schemeClr>
                </a:gs>
                <a:gs pos="73000">
                  <a:schemeClr val="accent1">
                    <a:shade val="90000"/>
                    <a:satMod val="110000"/>
                    <a:alpha val="0"/>
                  </a:schemeClr>
                </a:gs>
                <a:gs pos="100000">
                  <a:schemeClr val="accent1">
                    <a:shade val="63000"/>
                    <a:alpha val="0"/>
                  </a:schemeClr>
                </a:gs>
              </a:gsLst>
              <a:lin ang="950000" scaled="1"/>
              <a:tileRect/>
            </a:gradFill>
            <a:ln w="38100" cmpd="sng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76594" y="3841866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accent5"/>
                  </a:solidFill>
                </a:rPr>
                <a:t>mező</a:t>
              </a:r>
              <a:endParaRPr lang="en-US" b="1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3603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Relációs</a:t>
            </a:r>
            <a:r>
              <a:rPr lang="en-US" dirty="0" smtClean="0"/>
              <a:t> </a:t>
            </a:r>
            <a:r>
              <a:rPr lang="en-US" dirty="0" err="1" smtClean="0"/>
              <a:t>adatbázissémák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28194"/>
            <a:ext cx="7772400" cy="4298681"/>
          </a:xfrm>
        </p:spPr>
        <p:txBody>
          <a:bodyPr>
            <a:normAutofit/>
          </a:bodyPr>
          <a:lstStyle/>
          <a:p>
            <a:r>
              <a:rPr lang="en-US" dirty="0" err="1" smtClean="0"/>
              <a:t>Mielőtt</a:t>
            </a:r>
            <a:r>
              <a:rPr lang="en-US" dirty="0" smtClean="0"/>
              <a:t> </a:t>
            </a:r>
            <a:r>
              <a:rPr lang="en-US" dirty="0" err="1" smtClean="0"/>
              <a:t>konkrét</a:t>
            </a:r>
            <a:r>
              <a:rPr lang="en-US" dirty="0" smtClean="0"/>
              <a:t> </a:t>
            </a:r>
            <a:r>
              <a:rPr lang="en-US" dirty="0" err="1" smtClean="0"/>
              <a:t>táblákról</a:t>
            </a:r>
            <a:r>
              <a:rPr lang="en-US" dirty="0" smtClean="0"/>
              <a:t> </a:t>
            </a:r>
            <a:r>
              <a:rPr lang="en-US" dirty="0" err="1" smtClean="0"/>
              <a:t>beszélnénk</a:t>
            </a:r>
            <a:r>
              <a:rPr lang="en-US" dirty="0" smtClean="0"/>
              <a:t>, </a:t>
            </a:r>
            <a:r>
              <a:rPr lang="en-US" dirty="0" err="1" smtClean="0"/>
              <a:t>először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adatbázis</a:t>
            </a:r>
            <a:r>
              <a:rPr lang="en-US" dirty="0" smtClean="0"/>
              <a:t> </a:t>
            </a:r>
            <a:r>
              <a:rPr lang="en-US" i="1" dirty="0" err="1" smtClean="0"/>
              <a:t>struktúráját</a:t>
            </a:r>
            <a:r>
              <a:rPr lang="en-US" dirty="0" smtClean="0"/>
              <a:t> </a:t>
            </a:r>
            <a:r>
              <a:rPr lang="en-US" dirty="0" err="1" smtClean="0"/>
              <a:t>kell</a:t>
            </a:r>
            <a:r>
              <a:rPr lang="en-US" dirty="0" smtClean="0"/>
              <a:t> </a:t>
            </a:r>
            <a:r>
              <a:rPr lang="en-US" dirty="0" err="1" smtClean="0"/>
              <a:t>meghatározni</a:t>
            </a:r>
            <a:r>
              <a:rPr lang="en-US" dirty="0"/>
              <a:t> </a:t>
            </a:r>
            <a:r>
              <a:rPr lang="en-US" dirty="0" smtClean="0"/>
              <a:t>→ </a:t>
            </a:r>
            <a:r>
              <a:rPr lang="en-US" b="1" dirty="0" err="1" smtClean="0"/>
              <a:t>sémák</a:t>
            </a:r>
            <a:r>
              <a:rPr lang="en-US" dirty="0" smtClean="0"/>
              <a:t> </a:t>
            </a:r>
            <a:r>
              <a:rPr lang="en-US" dirty="0" err="1" smtClean="0"/>
              <a:t>bevezetése</a:t>
            </a:r>
            <a:endParaRPr lang="en-US" dirty="0" smtClean="0"/>
          </a:p>
          <a:p>
            <a:r>
              <a:rPr lang="en-US" dirty="0" err="1" smtClean="0"/>
              <a:t>Legyen</a:t>
            </a:r>
            <a:r>
              <a:rPr lang="en-US" dirty="0" smtClean="0"/>
              <a:t> A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attribútum</a:t>
            </a:r>
            <a:r>
              <a:rPr lang="en-US" dirty="0" smtClean="0"/>
              <a:t>, </a:t>
            </a:r>
            <a:r>
              <a:rPr lang="en-US" dirty="0" err="1" smtClean="0"/>
              <a:t>ekkor</a:t>
            </a:r>
            <a:r>
              <a:rPr lang="en-US" dirty="0" smtClean="0"/>
              <a:t> a </a:t>
            </a:r>
            <a:r>
              <a:rPr lang="en-US" dirty="0" err="1" smtClean="0"/>
              <a:t>dom</a:t>
            </a:r>
            <a:r>
              <a:rPr lang="en-US" dirty="0" smtClean="0"/>
              <a:t>(A</a:t>
            </a:r>
            <a:r>
              <a:rPr lang="en-US" baseline="-25000" dirty="0" smtClean="0"/>
              <a:t>i</a:t>
            </a:r>
            <a:r>
              <a:rPr lang="en-US" dirty="0" smtClean="0"/>
              <a:t>)  = {érték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dirty="0" err="1" smtClean="0"/>
              <a:t>érték</a:t>
            </a:r>
            <a:r>
              <a:rPr lang="en-US" baseline="-25000" dirty="0" err="1" smtClean="0"/>
              <a:t>m</a:t>
            </a:r>
            <a:r>
              <a:rPr lang="en-US" dirty="0" smtClean="0"/>
              <a:t>} </a:t>
            </a:r>
            <a:r>
              <a:rPr lang="en-US" dirty="0" err="1" smtClean="0"/>
              <a:t>halmaz</a:t>
            </a:r>
            <a:r>
              <a:rPr lang="en-US" dirty="0" smtClean="0"/>
              <a:t> A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értéktartománya</a:t>
            </a:r>
            <a:r>
              <a:rPr lang="en-US" dirty="0" smtClean="0"/>
              <a:t> (∀</a:t>
            </a:r>
            <a:r>
              <a:rPr lang="en-US" dirty="0" err="1" smtClean="0"/>
              <a:t>i</a:t>
            </a:r>
            <a:r>
              <a:rPr lang="en-US" dirty="0" smtClean="0"/>
              <a:t>= 1,…,n-re.) 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korábbi</a:t>
            </a:r>
            <a:r>
              <a:rPr lang="en-US" dirty="0" smtClean="0"/>
              <a:t> </a:t>
            </a:r>
            <a:r>
              <a:rPr lang="en-US" dirty="0" err="1" smtClean="0"/>
              <a:t>példát</a:t>
            </a:r>
            <a:r>
              <a:rPr lang="en-US" dirty="0" smtClean="0"/>
              <a:t> </a:t>
            </a:r>
            <a:r>
              <a:rPr lang="en-US" dirty="0" err="1" smtClean="0"/>
              <a:t>meghatározó</a:t>
            </a:r>
            <a:r>
              <a:rPr lang="en-US" dirty="0" smtClean="0"/>
              <a:t> </a:t>
            </a:r>
            <a:r>
              <a:rPr lang="en-US" dirty="0" err="1" smtClean="0"/>
              <a:t>sémában</a:t>
            </a:r>
            <a:r>
              <a:rPr lang="en-US" dirty="0" smtClean="0"/>
              <a:t> </a:t>
            </a:r>
            <a:r>
              <a:rPr lang="en-US" dirty="0" err="1" smtClean="0"/>
              <a:t>tehát</a:t>
            </a:r>
            <a:r>
              <a:rPr lang="en-US" dirty="0" smtClean="0"/>
              <a:t> </a:t>
            </a:r>
            <a:r>
              <a:rPr lang="en-US" dirty="0" err="1" smtClean="0"/>
              <a:t>attribútum</a:t>
            </a:r>
            <a:r>
              <a:rPr lang="en-US" dirty="0" smtClean="0"/>
              <a:t>: </a:t>
            </a:r>
            <a:r>
              <a:rPr lang="en-US" dirty="0" err="1" smtClean="0"/>
              <a:t>filmcím</a:t>
            </a:r>
            <a:r>
              <a:rPr lang="en-US" dirty="0" smtClean="0"/>
              <a:t>, </a:t>
            </a:r>
            <a:r>
              <a:rPr lang="en-US" dirty="0" err="1" smtClean="0"/>
              <a:t>év</a:t>
            </a:r>
            <a:r>
              <a:rPr lang="en-US" dirty="0" smtClean="0"/>
              <a:t>, </a:t>
            </a:r>
            <a:r>
              <a:rPr lang="en-US" dirty="0" err="1" smtClean="0"/>
              <a:t>hossz</a:t>
            </a:r>
            <a:r>
              <a:rPr lang="en-US" dirty="0" smtClean="0"/>
              <a:t>, </a:t>
            </a:r>
            <a:r>
              <a:rPr lang="en-US" dirty="0" err="1" smtClean="0"/>
              <a:t>műfaj</a:t>
            </a:r>
            <a:r>
              <a:rPr lang="en-US" dirty="0" smtClean="0"/>
              <a:t>. </a:t>
            </a:r>
            <a:r>
              <a:rPr lang="en-US" dirty="0" err="1" smtClean="0"/>
              <a:t>Például</a:t>
            </a:r>
            <a:r>
              <a:rPr lang="en-US" dirty="0" smtClean="0"/>
              <a:t> </a:t>
            </a:r>
            <a:r>
              <a:rPr lang="en-US" dirty="0" err="1" smtClean="0"/>
              <a:t>lehet</a:t>
            </a:r>
            <a:r>
              <a:rPr lang="en-US" dirty="0" smtClean="0"/>
              <a:t> </a:t>
            </a:r>
          </a:p>
          <a:p>
            <a:pPr marL="68580" indent="0"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dom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év</a:t>
            </a:r>
            <a:r>
              <a:rPr lang="en-US" dirty="0" smtClean="0">
                <a:latin typeface="Courier New"/>
                <a:cs typeface="Courier New"/>
              </a:rPr>
              <a:t>) = {z: 1800 &lt; z &lt; 2100, </a:t>
            </a:r>
            <a:r>
              <a:rPr lang="en-US" dirty="0" err="1" smtClean="0">
                <a:latin typeface="Courier New"/>
                <a:cs typeface="Courier New"/>
              </a:rPr>
              <a:t>z∈ℕ</a:t>
            </a: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r>
              <a:rPr lang="en-US" dirty="0" err="1" smtClean="0"/>
              <a:t>Relációséma</a:t>
            </a:r>
            <a:r>
              <a:rPr lang="en-US" dirty="0" smtClean="0"/>
              <a:t>: </a:t>
            </a:r>
            <a:r>
              <a:rPr lang="en-US" dirty="0" err="1" smtClean="0"/>
              <a:t>attribútumok</a:t>
            </a:r>
            <a:r>
              <a:rPr lang="en-US" dirty="0" smtClean="0"/>
              <a:t> </a:t>
            </a:r>
            <a:r>
              <a:rPr lang="en-US" dirty="0" err="1" smtClean="0"/>
              <a:t>rendezett</a:t>
            </a:r>
            <a:r>
              <a:rPr lang="en-US" dirty="0" smtClean="0"/>
              <a:t> n-</a:t>
            </a:r>
            <a:r>
              <a:rPr lang="en-US" dirty="0" err="1" smtClean="0"/>
              <a:t>ese</a:t>
            </a:r>
            <a:r>
              <a:rPr lang="en-US" dirty="0" smtClean="0"/>
              <a:t>, </a:t>
            </a:r>
            <a:r>
              <a:rPr lang="en-US" dirty="0" err="1" smtClean="0"/>
              <a:t>amelyhez</a:t>
            </a:r>
            <a:r>
              <a:rPr lang="en-US" dirty="0" smtClean="0"/>
              <a:t> </a:t>
            </a:r>
            <a:r>
              <a:rPr lang="en-US" dirty="0" err="1" smtClean="0"/>
              <a:t>nevet</a:t>
            </a:r>
            <a:r>
              <a:rPr lang="en-US" dirty="0" smtClean="0"/>
              <a:t> </a:t>
            </a:r>
            <a:r>
              <a:rPr lang="en-US" dirty="0" err="1" smtClean="0"/>
              <a:t>rendelünk</a:t>
            </a:r>
            <a:endParaRPr lang="en-US" dirty="0" smtClean="0"/>
          </a:p>
          <a:p>
            <a:r>
              <a:rPr lang="en-US" dirty="0" err="1" smtClean="0"/>
              <a:t>Megadási</a:t>
            </a:r>
            <a:r>
              <a:rPr lang="en-US" dirty="0" smtClean="0"/>
              <a:t> </a:t>
            </a:r>
            <a:r>
              <a:rPr lang="en-US" dirty="0" err="1" smtClean="0"/>
              <a:t>mód</a:t>
            </a:r>
            <a:r>
              <a:rPr lang="en-US" dirty="0" smtClean="0"/>
              <a:t>:</a:t>
            </a:r>
            <a:r>
              <a:rPr lang="en-US" dirty="0" smtClean="0">
                <a:latin typeface="Courier New"/>
              </a:rPr>
              <a:t> </a:t>
            </a:r>
            <a:r>
              <a:rPr lang="en-US" dirty="0" err="1" smtClean="0">
                <a:latin typeface="Courier New"/>
              </a:rPr>
              <a:t>Rel</a:t>
            </a:r>
            <a:r>
              <a:rPr lang="en-US" dirty="0" smtClean="0">
                <a:latin typeface="Courier New"/>
              </a:rPr>
              <a:t>(A</a:t>
            </a:r>
            <a:r>
              <a:rPr lang="en-US" baseline="-25000" dirty="0" smtClean="0">
                <a:latin typeface="Courier New"/>
              </a:rPr>
              <a:t>1</a:t>
            </a:r>
            <a:r>
              <a:rPr lang="en-US" dirty="0" smtClean="0">
                <a:latin typeface="Courier New"/>
              </a:rPr>
              <a:t>, A</a:t>
            </a:r>
            <a:r>
              <a:rPr lang="en-US" baseline="-25000" dirty="0" smtClean="0">
                <a:latin typeface="Courier New"/>
              </a:rPr>
              <a:t>2</a:t>
            </a:r>
            <a:r>
              <a:rPr lang="en-US" dirty="0" smtClean="0">
                <a:latin typeface="Courier New"/>
              </a:rPr>
              <a:t>, …, A</a:t>
            </a:r>
            <a:r>
              <a:rPr lang="en-US" baseline="-25000" dirty="0" smtClean="0">
                <a:latin typeface="Courier New"/>
              </a:rPr>
              <a:t>n</a:t>
            </a:r>
            <a:r>
              <a:rPr lang="en-US" dirty="0">
                <a:latin typeface="Courier New"/>
              </a:rPr>
              <a:t>)</a:t>
            </a:r>
            <a:endParaRPr lang="en-US" dirty="0" smtClean="0"/>
          </a:p>
          <a:p>
            <a:r>
              <a:rPr lang="en-US" dirty="0" err="1" smtClean="0"/>
              <a:t>Példánknál</a:t>
            </a:r>
            <a:r>
              <a:rPr lang="en-US" dirty="0" smtClean="0"/>
              <a:t> </a:t>
            </a:r>
            <a:r>
              <a:rPr lang="en-US" dirty="0" err="1" smtClean="0"/>
              <a:t>maradva</a:t>
            </a:r>
            <a:r>
              <a:rPr lang="en-US" dirty="0" smtClean="0"/>
              <a:t>:</a:t>
            </a:r>
          </a:p>
          <a:p>
            <a:pPr marL="68580" indent="0">
              <a:buNone/>
            </a:pPr>
            <a:r>
              <a:rPr lang="en-US" dirty="0" smtClean="0"/>
              <a:t>                   </a:t>
            </a:r>
            <a:r>
              <a:rPr lang="en-US" dirty="0" err="1" smtClean="0">
                <a:latin typeface="Courier New"/>
              </a:rPr>
              <a:t>Filmek</a:t>
            </a:r>
            <a:r>
              <a:rPr lang="en-US" dirty="0" smtClean="0">
                <a:latin typeface="Courier New"/>
              </a:rPr>
              <a:t>(</a:t>
            </a:r>
            <a:r>
              <a:rPr lang="en-US" dirty="0" err="1" smtClean="0">
                <a:latin typeface="Courier New"/>
              </a:rPr>
              <a:t>filmcím</a:t>
            </a:r>
            <a:r>
              <a:rPr lang="en-US" dirty="0" smtClean="0">
                <a:latin typeface="Courier New"/>
              </a:rPr>
              <a:t>, </a:t>
            </a:r>
            <a:r>
              <a:rPr lang="en-US" dirty="0" err="1" smtClean="0">
                <a:latin typeface="Courier New"/>
              </a:rPr>
              <a:t>év</a:t>
            </a:r>
            <a:r>
              <a:rPr lang="en-US" dirty="0" smtClean="0">
                <a:latin typeface="Courier New"/>
              </a:rPr>
              <a:t>, </a:t>
            </a:r>
            <a:r>
              <a:rPr lang="en-US" dirty="0" err="1" smtClean="0">
                <a:latin typeface="Courier New"/>
              </a:rPr>
              <a:t>hossz</a:t>
            </a:r>
            <a:r>
              <a:rPr lang="en-US" dirty="0" smtClean="0">
                <a:latin typeface="Courier New"/>
              </a:rPr>
              <a:t>, </a:t>
            </a:r>
            <a:r>
              <a:rPr lang="en-US" dirty="0" err="1" smtClean="0">
                <a:latin typeface="Courier New"/>
              </a:rPr>
              <a:t>műfaj</a:t>
            </a:r>
            <a:r>
              <a:rPr lang="en-US" dirty="0" smtClean="0">
                <a:latin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6167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Relációs</a:t>
            </a:r>
            <a:r>
              <a:rPr lang="en-US" dirty="0" smtClean="0"/>
              <a:t> </a:t>
            </a:r>
            <a:r>
              <a:rPr lang="en-US" dirty="0" err="1" smtClean="0"/>
              <a:t>adatbázissémák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adatbázis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ilyen</a:t>
            </a:r>
            <a:r>
              <a:rPr lang="en-US" dirty="0"/>
              <a:t> </a:t>
            </a:r>
            <a:r>
              <a:rPr lang="en-US" dirty="0" err="1"/>
              <a:t>sémán</a:t>
            </a:r>
            <a:r>
              <a:rPr lang="en-US" dirty="0"/>
              <a:t> </a:t>
            </a:r>
            <a:r>
              <a:rPr lang="en-US" dirty="0" err="1"/>
              <a:t>alapul</a:t>
            </a:r>
            <a:r>
              <a:rPr lang="en-US" dirty="0"/>
              <a:t> a </a:t>
            </a:r>
            <a:r>
              <a:rPr lang="en-US" dirty="0" err="1"/>
              <a:t>relációs</a:t>
            </a:r>
            <a:r>
              <a:rPr lang="en-US" dirty="0"/>
              <a:t> </a:t>
            </a:r>
            <a:r>
              <a:rPr lang="en-US" dirty="0" err="1"/>
              <a:t>modellben</a:t>
            </a:r>
            <a:r>
              <a:rPr lang="en-US" dirty="0"/>
              <a:t>.  A </a:t>
            </a:r>
            <a:r>
              <a:rPr lang="en-US" dirty="0" err="1"/>
              <a:t>relációsémákból</a:t>
            </a:r>
            <a:r>
              <a:rPr lang="en-US" dirty="0"/>
              <a:t> </a:t>
            </a:r>
            <a:r>
              <a:rPr lang="en-US" dirty="0" err="1"/>
              <a:t>álló</a:t>
            </a:r>
            <a:r>
              <a:rPr lang="en-US" dirty="0"/>
              <a:t> </a:t>
            </a:r>
            <a:r>
              <a:rPr lang="en-US" dirty="0" err="1"/>
              <a:t>halmazt</a:t>
            </a:r>
            <a:r>
              <a:rPr lang="en-US" dirty="0"/>
              <a:t> </a:t>
            </a:r>
            <a:r>
              <a:rPr lang="en-US" dirty="0" err="1"/>
              <a:t>nevezzük</a:t>
            </a:r>
            <a:r>
              <a:rPr lang="en-US" dirty="0"/>
              <a:t> </a:t>
            </a:r>
            <a:r>
              <a:rPr lang="en-US" dirty="0" err="1"/>
              <a:t>relációs</a:t>
            </a:r>
            <a:r>
              <a:rPr lang="en-US" dirty="0"/>
              <a:t> </a:t>
            </a:r>
            <a:r>
              <a:rPr lang="en-US" dirty="0" err="1" smtClean="0"/>
              <a:t>adatbázissémának</a:t>
            </a:r>
            <a:endParaRPr lang="en-US" dirty="0" smtClean="0"/>
          </a:p>
          <a:p>
            <a:r>
              <a:rPr lang="en-US" dirty="0" err="1" smtClean="0"/>
              <a:t>Tegyük</a:t>
            </a:r>
            <a:r>
              <a:rPr lang="en-US" dirty="0" smtClean="0"/>
              <a:t> </a:t>
            </a:r>
            <a:r>
              <a:rPr lang="en-US" dirty="0" err="1" smtClean="0"/>
              <a:t>fel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adott</a:t>
            </a:r>
            <a:r>
              <a:rPr lang="en-US" dirty="0" smtClean="0"/>
              <a:t> a</a:t>
            </a:r>
          </a:p>
          <a:p>
            <a:pPr marL="68580" indent="0" algn="ctr">
              <a:buNone/>
            </a:pPr>
            <a:r>
              <a:rPr lang="en-US" dirty="0" smtClean="0"/>
              <a:t> </a:t>
            </a:r>
            <a:r>
              <a:rPr lang="en-US" dirty="0" err="1">
                <a:latin typeface="Courier New"/>
              </a:rPr>
              <a:t>Rel</a:t>
            </a:r>
            <a:r>
              <a:rPr lang="en-US" dirty="0">
                <a:latin typeface="Courier New"/>
              </a:rPr>
              <a:t>(A</a:t>
            </a:r>
            <a:r>
              <a:rPr lang="en-US" baseline="-25000" dirty="0">
                <a:latin typeface="Courier New"/>
              </a:rPr>
              <a:t>1</a:t>
            </a:r>
            <a:r>
              <a:rPr lang="en-US" dirty="0">
                <a:latin typeface="Courier New"/>
              </a:rPr>
              <a:t>, A</a:t>
            </a:r>
            <a:r>
              <a:rPr lang="en-US" baseline="-25000" dirty="0">
                <a:latin typeface="Courier New"/>
              </a:rPr>
              <a:t>2</a:t>
            </a:r>
            <a:r>
              <a:rPr lang="en-US" dirty="0">
                <a:latin typeface="Courier New"/>
              </a:rPr>
              <a:t>, …, A</a:t>
            </a:r>
            <a:r>
              <a:rPr lang="en-US" baseline="-25000" dirty="0">
                <a:latin typeface="Courier New"/>
              </a:rPr>
              <a:t>n</a:t>
            </a:r>
            <a:r>
              <a:rPr lang="en-US" dirty="0">
                <a:latin typeface="Courier New"/>
              </a:rPr>
              <a:t>)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relációséma</a:t>
            </a:r>
            <a:r>
              <a:rPr lang="en-US" dirty="0" smtClean="0"/>
              <a:t>. </a:t>
            </a:r>
            <a:r>
              <a:rPr lang="en-US" dirty="0" err="1" smtClean="0"/>
              <a:t>Ekkor</a:t>
            </a:r>
            <a:r>
              <a:rPr lang="en-US" dirty="0" smtClean="0"/>
              <a:t> a </a:t>
            </a:r>
            <a:r>
              <a:rPr lang="en-US" dirty="0" err="1" smtClean="0"/>
              <a:t>Rel</a:t>
            </a:r>
            <a:r>
              <a:rPr lang="en-US" dirty="0" smtClean="0"/>
              <a:t> </a:t>
            </a:r>
            <a:r>
              <a:rPr lang="en-US" dirty="0" err="1" smtClean="0"/>
              <a:t>séma</a:t>
            </a:r>
            <a:r>
              <a:rPr lang="en-US" dirty="0" smtClean="0"/>
              <a:t> </a:t>
            </a:r>
            <a:r>
              <a:rPr lang="en-US" dirty="0" err="1" smtClean="0"/>
              <a:t>feletti</a:t>
            </a:r>
            <a:r>
              <a:rPr lang="en-US" dirty="0" smtClean="0"/>
              <a:t> </a:t>
            </a:r>
            <a:r>
              <a:rPr lang="en-US" dirty="0" err="1" smtClean="0"/>
              <a:t>reláció</a:t>
            </a:r>
            <a:r>
              <a:rPr lang="en-US" dirty="0" smtClean="0"/>
              <a:t> </a:t>
            </a:r>
            <a:r>
              <a:rPr lang="en-US" dirty="0" err="1" smtClean="0"/>
              <a:t>fogalmán</a:t>
            </a:r>
            <a:r>
              <a:rPr lang="en-US" dirty="0" smtClean="0"/>
              <a:t> </a:t>
            </a:r>
            <a:r>
              <a:rPr lang="en-US" dirty="0" err="1" smtClean="0"/>
              <a:t>olyan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baseline="-25000" dirty="0" err="1"/>
              <a:t>R</a:t>
            </a:r>
            <a:r>
              <a:rPr lang="en-US" baseline="-25000" dirty="0" err="1" smtClean="0"/>
              <a:t>el</a:t>
            </a:r>
            <a:r>
              <a:rPr lang="en-US" dirty="0" smtClean="0"/>
              <a:t> </a:t>
            </a:r>
            <a:r>
              <a:rPr lang="en-US" dirty="0" err="1" smtClean="0"/>
              <a:t>halmazt</a:t>
            </a:r>
            <a:r>
              <a:rPr lang="en-US" dirty="0" smtClean="0"/>
              <a:t>   </a:t>
            </a:r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értünk</a:t>
            </a:r>
            <a:r>
              <a:rPr lang="en-US" dirty="0" smtClean="0"/>
              <a:t>, </a:t>
            </a:r>
            <a:r>
              <a:rPr lang="en-US" dirty="0" err="1" smtClean="0"/>
              <a:t>melyre</a:t>
            </a:r>
            <a:r>
              <a:rPr lang="en-US" dirty="0" smtClean="0"/>
              <a:t> </a:t>
            </a:r>
            <a:r>
              <a:rPr lang="en-US" dirty="0" err="1" smtClean="0"/>
              <a:t>fennáll</a:t>
            </a:r>
            <a:r>
              <a:rPr lang="en-US" dirty="0" smtClean="0"/>
              <a:t>:</a:t>
            </a:r>
          </a:p>
          <a:p>
            <a:pPr marL="68580" indent="0" algn="ctr">
              <a:buNone/>
            </a:pPr>
            <a:r>
              <a:rPr lang="en-US" dirty="0" err="1" smtClean="0">
                <a:latin typeface="Courier New"/>
                <a:cs typeface="Courier New"/>
              </a:rPr>
              <a:t>T</a:t>
            </a:r>
            <a:r>
              <a:rPr lang="en-US" baseline="-25000" dirty="0" err="1" smtClean="0">
                <a:latin typeface="Courier New"/>
                <a:cs typeface="Courier New"/>
              </a:rPr>
              <a:t>Rel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⊆ </a:t>
            </a:r>
            <a:r>
              <a:rPr lang="en-US" dirty="0" err="1">
                <a:latin typeface="Courier New"/>
                <a:cs typeface="Courier New"/>
              </a:rPr>
              <a:t>dom</a:t>
            </a:r>
            <a:r>
              <a:rPr lang="en-US" dirty="0">
                <a:latin typeface="Courier New"/>
                <a:cs typeface="Courier New"/>
              </a:rPr>
              <a:t>(A</a:t>
            </a:r>
            <a:r>
              <a:rPr lang="en-US" baseline="-25000" dirty="0">
                <a:latin typeface="Courier New"/>
                <a:cs typeface="Courier New"/>
              </a:rPr>
              <a:t>1</a:t>
            </a:r>
            <a:r>
              <a:rPr lang="en-US" dirty="0">
                <a:latin typeface="Courier New"/>
                <a:cs typeface="Courier New"/>
              </a:rPr>
              <a:t>) ×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dom</a:t>
            </a:r>
            <a:r>
              <a:rPr lang="en-US" dirty="0" smtClean="0">
                <a:latin typeface="Courier New"/>
                <a:cs typeface="Courier New"/>
              </a:rPr>
              <a:t>(A</a:t>
            </a:r>
            <a:r>
              <a:rPr lang="en-US" baseline="-25000" dirty="0" smtClean="0">
                <a:latin typeface="Courier New"/>
                <a:cs typeface="Courier New"/>
              </a:rPr>
              <a:t>2</a:t>
            </a:r>
            <a:r>
              <a:rPr lang="en-US" dirty="0" smtClean="0">
                <a:latin typeface="Courier New"/>
                <a:cs typeface="Courier New"/>
              </a:rPr>
              <a:t>) × .</a:t>
            </a:r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 smtClean="0">
                <a:latin typeface="Courier New"/>
                <a:cs typeface="Courier New"/>
              </a:rPr>
              <a:t>.  × </a:t>
            </a:r>
            <a:r>
              <a:rPr lang="en-US" dirty="0" err="1">
                <a:latin typeface="Courier New"/>
                <a:cs typeface="Courier New"/>
              </a:rPr>
              <a:t>dom</a:t>
            </a:r>
            <a:r>
              <a:rPr lang="en-US" dirty="0">
                <a:latin typeface="Courier New"/>
                <a:cs typeface="Courier New"/>
              </a:rPr>
              <a:t>(A</a:t>
            </a:r>
            <a:r>
              <a:rPr lang="en-US" baseline="-25000" dirty="0">
                <a:latin typeface="Courier New"/>
                <a:cs typeface="Courier New"/>
              </a:rPr>
              <a:t>n</a:t>
            </a:r>
            <a:r>
              <a:rPr lang="en-US" dirty="0">
                <a:latin typeface="Courier New"/>
                <a:cs typeface="Courier New"/>
              </a:rPr>
              <a:t>)</a:t>
            </a:r>
            <a:r>
              <a:rPr lang="en-US" dirty="0" smtClean="0">
                <a:latin typeface="Courier New"/>
                <a:cs typeface="Courier New"/>
              </a:rPr>
              <a:t>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relációk</a:t>
            </a:r>
            <a:r>
              <a:rPr lang="en-US" dirty="0" smtClean="0"/>
              <a:t> </a:t>
            </a:r>
            <a:r>
              <a:rPr lang="en-US" dirty="0" err="1" smtClean="0"/>
              <a:t>megvalósulása</a:t>
            </a:r>
            <a:r>
              <a:rPr lang="en-US" dirty="0" smtClean="0"/>
              <a:t> a DBMS-</a:t>
            </a:r>
            <a:r>
              <a:rPr lang="en-US" dirty="0" err="1" smtClean="0"/>
              <a:t>ekben</a:t>
            </a:r>
            <a:r>
              <a:rPr lang="en-US" dirty="0" smtClean="0"/>
              <a:t> a </a:t>
            </a:r>
            <a:r>
              <a:rPr lang="en-US" dirty="0" err="1" smtClean="0"/>
              <a:t>korábban</a:t>
            </a:r>
            <a:r>
              <a:rPr lang="en-US" dirty="0" smtClean="0"/>
              <a:t> </a:t>
            </a:r>
            <a:r>
              <a:rPr lang="en-US" dirty="0" err="1" smtClean="0"/>
              <a:t>bevezetett</a:t>
            </a:r>
            <a:r>
              <a:rPr lang="en-US" dirty="0" smtClean="0"/>
              <a:t> </a:t>
            </a:r>
            <a:r>
              <a:rPr lang="en-US" b="1" dirty="0" err="1" smtClean="0"/>
              <a:t>adattábla</a:t>
            </a:r>
            <a:r>
              <a:rPr lang="en-US" dirty="0" smtClean="0"/>
              <a:t>, </a:t>
            </a:r>
            <a:r>
              <a:rPr lang="en-US" dirty="0" err="1" smtClean="0"/>
              <a:t>mely</a:t>
            </a:r>
            <a:r>
              <a:rPr lang="en-US" dirty="0" smtClean="0"/>
              <a:t> </a:t>
            </a:r>
            <a:r>
              <a:rPr lang="en-US" dirty="0" err="1" smtClean="0"/>
              <a:t>oszlopai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egyes</a:t>
            </a:r>
            <a:r>
              <a:rPr lang="en-US" dirty="0" smtClean="0"/>
              <a:t> </a:t>
            </a:r>
            <a:r>
              <a:rPr lang="en-US" dirty="0" err="1" smtClean="0"/>
              <a:t>attribútumoknak</a:t>
            </a:r>
            <a:r>
              <a:rPr lang="en-US" dirty="0" smtClean="0"/>
              <a:t>, </a:t>
            </a:r>
            <a:r>
              <a:rPr lang="en-US" dirty="0" err="1" smtClean="0"/>
              <a:t>sorai</a:t>
            </a:r>
            <a:r>
              <a:rPr lang="en-US" dirty="0" smtClean="0"/>
              <a:t> </a:t>
            </a:r>
            <a:r>
              <a:rPr lang="en-US" dirty="0" err="1" smtClean="0"/>
              <a:t>pedig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Rel</a:t>
            </a:r>
            <a:r>
              <a:rPr lang="en-US" dirty="0" smtClean="0"/>
              <a:t> </a:t>
            </a:r>
            <a:r>
              <a:rPr lang="en-US" dirty="0" err="1" smtClean="0"/>
              <a:t>egyes</a:t>
            </a:r>
            <a:r>
              <a:rPr lang="en-US" dirty="0" smtClean="0"/>
              <a:t> </a:t>
            </a:r>
            <a:r>
              <a:rPr lang="en-US" dirty="0" err="1" smtClean="0"/>
              <a:t>elemeinek</a:t>
            </a:r>
            <a:r>
              <a:rPr lang="en-US" dirty="0" smtClean="0"/>
              <a:t> </a:t>
            </a:r>
            <a:r>
              <a:rPr lang="en-US" dirty="0" err="1" smtClean="0"/>
              <a:t>feleltethetők</a:t>
            </a:r>
            <a:r>
              <a:rPr lang="en-US" dirty="0" smtClean="0"/>
              <a:t> meg.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081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Kulcsok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egyed-kapcsolat</a:t>
            </a:r>
            <a:r>
              <a:rPr lang="en-US" dirty="0" smtClean="0"/>
              <a:t> </a:t>
            </a:r>
            <a:r>
              <a:rPr lang="en-US" dirty="0" err="1" smtClean="0"/>
              <a:t>modellnél</a:t>
            </a:r>
            <a:r>
              <a:rPr lang="en-US" dirty="0" smtClean="0"/>
              <a:t> </a:t>
            </a:r>
            <a:r>
              <a:rPr lang="en-US" dirty="0" err="1" smtClean="0"/>
              <a:t>már</a:t>
            </a:r>
            <a:r>
              <a:rPr lang="en-US" dirty="0" smtClean="0"/>
              <a:t> </a:t>
            </a:r>
            <a:r>
              <a:rPr lang="en-US" dirty="0" err="1" smtClean="0"/>
              <a:t>megismert</a:t>
            </a:r>
            <a:r>
              <a:rPr lang="en-US" dirty="0" smtClean="0"/>
              <a:t> </a:t>
            </a:r>
            <a:r>
              <a:rPr lang="en-US" b="1" dirty="0" err="1" smtClean="0"/>
              <a:t>kulcs</a:t>
            </a:r>
            <a:r>
              <a:rPr lang="en-US" dirty="0" err="1" smtClean="0"/>
              <a:t>ot</a:t>
            </a:r>
            <a:r>
              <a:rPr lang="en-US" dirty="0" smtClean="0"/>
              <a:t> </a:t>
            </a:r>
            <a:r>
              <a:rPr lang="en-US" dirty="0" err="1" smtClean="0"/>
              <a:t>aláhúzással</a:t>
            </a:r>
            <a:r>
              <a:rPr lang="en-US" dirty="0" smtClean="0"/>
              <a:t> </a:t>
            </a:r>
            <a:r>
              <a:rPr lang="en-US" dirty="0" err="1" smtClean="0"/>
              <a:t>jelöljük</a:t>
            </a:r>
            <a:r>
              <a:rPr lang="en-US" dirty="0" smtClean="0"/>
              <a:t>.</a:t>
            </a:r>
          </a:p>
          <a:p>
            <a:r>
              <a:rPr lang="en-US" dirty="0" smtClean="0"/>
              <a:t>A</a:t>
            </a:r>
            <a:r>
              <a:rPr lang="en-US" dirty="0" smtClean="0">
                <a:latin typeface="Courier New"/>
              </a:rPr>
              <a:t> </a:t>
            </a:r>
            <a:r>
              <a:rPr lang="en-US" dirty="0" smtClean="0">
                <a:solidFill>
                  <a:srgbClr val="F2F2F2"/>
                </a:solidFill>
                <a:latin typeface="Courier New"/>
              </a:rPr>
              <a:t>FILMEK</a:t>
            </a:r>
            <a:r>
              <a:rPr lang="en-US" dirty="0" smtClean="0">
                <a:solidFill>
                  <a:srgbClr val="0D0D0D"/>
                </a:solidFill>
                <a:latin typeface="Courier New"/>
              </a:rPr>
              <a:t> </a:t>
            </a:r>
            <a:r>
              <a:rPr lang="en-US" dirty="0" err="1" smtClean="0"/>
              <a:t>séma</a:t>
            </a:r>
            <a:r>
              <a:rPr lang="en-US" dirty="0" smtClean="0"/>
              <a:t> </a:t>
            </a:r>
            <a:r>
              <a:rPr lang="en-US" dirty="0" err="1" smtClean="0"/>
              <a:t>esetén</a:t>
            </a:r>
            <a:r>
              <a:rPr lang="en-US" dirty="0" smtClean="0"/>
              <a:t> pl. </a:t>
            </a:r>
            <a:r>
              <a:rPr lang="en-US" dirty="0" err="1" smtClean="0"/>
              <a:t>kulcs</a:t>
            </a:r>
            <a:r>
              <a:rPr lang="en-US" dirty="0" smtClean="0"/>
              <a:t> </a:t>
            </a:r>
            <a:r>
              <a:rPr lang="en-US" dirty="0" err="1" smtClean="0"/>
              <a:t>lehet</a:t>
            </a:r>
            <a:r>
              <a:rPr lang="en-US" dirty="0" smtClean="0"/>
              <a:t> a {</a:t>
            </a:r>
            <a:r>
              <a:rPr lang="en-US" dirty="0" err="1" smtClean="0"/>
              <a:t>filmcím</a:t>
            </a:r>
            <a:r>
              <a:rPr lang="en-US" dirty="0" smtClean="0"/>
              <a:t>, </a:t>
            </a:r>
            <a:r>
              <a:rPr lang="en-US" dirty="0" err="1" smtClean="0"/>
              <a:t>év</a:t>
            </a:r>
            <a:r>
              <a:rPr lang="en-US" dirty="0" smtClean="0"/>
              <a:t>} </a:t>
            </a:r>
            <a:r>
              <a:rPr lang="en-US" dirty="0" err="1" smtClean="0"/>
              <a:t>attribútumhalmaz</a:t>
            </a:r>
            <a:r>
              <a:rPr lang="en-US" dirty="0" smtClean="0"/>
              <a:t>:</a:t>
            </a:r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 smtClean="0">
                <a:latin typeface="Courier New"/>
              </a:rPr>
              <a:t>Filmek</a:t>
            </a:r>
            <a:r>
              <a:rPr lang="en-US" dirty="0">
                <a:latin typeface="Courier New"/>
              </a:rPr>
              <a:t>(</a:t>
            </a:r>
            <a:r>
              <a:rPr lang="en-US" u="sng" dirty="0" err="1">
                <a:latin typeface="Courier New"/>
              </a:rPr>
              <a:t>filmcím</a:t>
            </a:r>
            <a:r>
              <a:rPr lang="en-US" dirty="0">
                <a:latin typeface="Courier New"/>
              </a:rPr>
              <a:t>, </a:t>
            </a:r>
            <a:r>
              <a:rPr lang="en-US" u="sng" dirty="0" err="1">
                <a:latin typeface="Courier New"/>
              </a:rPr>
              <a:t>év</a:t>
            </a:r>
            <a:r>
              <a:rPr lang="en-US" dirty="0">
                <a:latin typeface="Courier New"/>
              </a:rPr>
              <a:t>, </a:t>
            </a:r>
            <a:r>
              <a:rPr lang="en-US" dirty="0" err="1">
                <a:latin typeface="Courier New"/>
              </a:rPr>
              <a:t>hossz</a:t>
            </a:r>
            <a:r>
              <a:rPr lang="en-US" dirty="0">
                <a:latin typeface="Courier New"/>
              </a:rPr>
              <a:t>, </a:t>
            </a:r>
            <a:r>
              <a:rPr lang="en-US" dirty="0" err="1">
                <a:latin typeface="Courier New"/>
              </a:rPr>
              <a:t>műfaj</a:t>
            </a:r>
            <a:r>
              <a:rPr lang="en-US" dirty="0" smtClean="0">
                <a:latin typeface="Courier New"/>
              </a:rPr>
              <a:t>)</a:t>
            </a:r>
            <a:endParaRPr lang="en-US" dirty="0"/>
          </a:p>
          <a:p>
            <a:r>
              <a:rPr lang="en-US" dirty="0" err="1" smtClean="0"/>
              <a:t>Néha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sémához</a:t>
            </a:r>
            <a:r>
              <a:rPr lang="en-US" dirty="0" smtClean="0"/>
              <a:t> </a:t>
            </a:r>
            <a:r>
              <a:rPr lang="en-US" dirty="0" err="1" smtClean="0"/>
              <a:t>több</a:t>
            </a:r>
            <a:r>
              <a:rPr lang="en-US" dirty="0" smtClean="0"/>
              <a:t> </a:t>
            </a:r>
            <a:r>
              <a:rPr lang="en-US" dirty="0" err="1" smtClean="0"/>
              <a:t>kulcs</a:t>
            </a:r>
            <a:r>
              <a:rPr lang="en-US" dirty="0" smtClean="0"/>
              <a:t> is </a:t>
            </a:r>
            <a:r>
              <a:rPr lang="en-US" dirty="0" err="1" smtClean="0"/>
              <a:t>megadható</a:t>
            </a:r>
            <a:r>
              <a:rPr lang="en-US" dirty="0" smtClean="0"/>
              <a:t>. </a:t>
            </a:r>
            <a:r>
              <a:rPr lang="en-US" dirty="0" err="1" smtClean="0"/>
              <a:t>Ekkor</a:t>
            </a:r>
            <a:r>
              <a:rPr lang="en-US" dirty="0" smtClean="0"/>
              <a:t> </a:t>
            </a:r>
            <a:r>
              <a:rPr lang="en-US" dirty="0" err="1" smtClean="0"/>
              <a:t>közülük</a:t>
            </a:r>
            <a:r>
              <a:rPr lang="en-US" dirty="0" smtClean="0"/>
              <a:t> </a:t>
            </a:r>
            <a:r>
              <a:rPr lang="en-US" dirty="0" err="1" smtClean="0"/>
              <a:t>választunk</a:t>
            </a:r>
            <a:r>
              <a:rPr lang="en-US" dirty="0" smtClean="0"/>
              <a:t>,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így</a:t>
            </a:r>
            <a:r>
              <a:rPr lang="en-US" dirty="0" smtClean="0"/>
              <a:t> </a:t>
            </a:r>
            <a:r>
              <a:rPr lang="en-US" dirty="0" err="1" smtClean="0"/>
              <a:t>kiemelt</a:t>
            </a:r>
            <a:r>
              <a:rPr lang="en-US" dirty="0" smtClean="0"/>
              <a:t> </a:t>
            </a:r>
            <a:r>
              <a:rPr lang="en-US" dirty="0" err="1" smtClean="0"/>
              <a:t>kulcs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b="1" dirty="0" err="1" smtClean="0"/>
              <a:t>elsődleges</a:t>
            </a:r>
            <a:r>
              <a:rPr lang="en-US" b="1" dirty="0" smtClean="0"/>
              <a:t> </a:t>
            </a:r>
            <a:r>
              <a:rPr lang="en-US" b="1" dirty="0" err="1" smtClean="0"/>
              <a:t>kulcs</a:t>
            </a:r>
            <a:endParaRPr lang="en-US" b="1" dirty="0" smtClean="0"/>
          </a:p>
          <a:p>
            <a:r>
              <a:rPr lang="en-US" dirty="0" smtClean="0"/>
              <a:t>Ami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kulcs</a:t>
            </a:r>
            <a:r>
              <a:rPr lang="en-US" dirty="0" smtClean="0"/>
              <a:t>,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pedig</a:t>
            </a:r>
            <a:r>
              <a:rPr lang="en-US" dirty="0" smtClean="0"/>
              <a:t> </a:t>
            </a:r>
            <a:r>
              <a:rPr lang="en-US" i="1" dirty="0" err="1" smtClean="0"/>
              <a:t>másodlagos</a:t>
            </a:r>
            <a:r>
              <a:rPr lang="en-US" i="1" dirty="0" smtClean="0"/>
              <a:t> </a:t>
            </a:r>
            <a:r>
              <a:rPr lang="en-US" i="1" dirty="0" err="1" smtClean="0"/>
              <a:t>attribútum</a:t>
            </a:r>
            <a:endParaRPr lang="en-US" i="1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különböző</a:t>
            </a:r>
            <a:r>
              <a:rPr lang="en-US" dirty="0" smtClean="0"/>
              <a:t> </a:t>
            </a:r>
            <a:r>
              <a:rPr lang="en-US" dirty="0" err="1" smtClean="0"/>
              <a:t>sémák</a:t>
            </a:r>
            <a:r>
              <a:rPr lang="en-US" dirty="0" smtClean="0"/>
              <a:t> </a:t>
            </a:r>
            <a:r>
              <a:rPr lang="en-US" dirty="0" err="1" smtClean="0"/>
              <a:t>tartalmazhatnak</a:t>
            </a:r>
            <a:r>
              <a:rPr lang="en-US" dirty="0" smtClean="0"/>
              <a:t> </a:t>
            </a:r>
            <a:r>
              <a:rPr lang="en-US" dirty="0" err="1" smtClean="0"/>
              <a:t>azonos</a:t>
            </a:r>
            <a:r>
              <a:rPr lang="en-US" dirty="0" smtClean="0"/>
              <a:t> </a:t>
            </a:r>
            <a:r>
              <a:rPr lang="en-US" dirty="0" err="1" smtClean="0"/>
              <a:t>attribútumokat</a:t>
            </a:r>
            <a:r>
              <a:rPr lang="en-US" dirty="0" smtClean="0"/>
              <a:t>: </a:t>
            </a:r>
            <a:r>
              <a:rPr lang="en-US" dirty="0" err="1" smtClean="0"/>
              <a:t>így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egyes</a:t>
            </a:r>
            <a:r>
              <a:rPr lang="en-US" dirty="0" smtClean="0"/>
              <a:t> </a:t>
            </a:r>
            <a:r>
              <a:rPr lang="en-US" dirty="0" err="1" smtClean="0"/>
              <a:t>sémák</a:t>
            </a:r>
            <a:r>
              <a:rPr lang="en-US" dirty="0" smtClean="0"/>
              <a:t> (</a:t>
            </a:r>
            <a:r>
              <a:rPr lang="en-US" dirty="0" err="1" smtClean="0"/>
              <a:t>táblák</a:t>
            </a:r>
            <a:r>
              <a:rPr lang="en-US" dirty="0" smtClean="0"/>
              <a:t>) </a:t>
            </a:r>
            <a:r>
              <a:rPr lang="en-US" dirty="0" err="1" smtClean="0"/>
              <a:t>kapcsolatban</a:t>
            </a:r>
            <a:r>
              <a:rPr lang="en-US" dirty="0" smtClean="0"/>
              <a:t> </a:t>
            </a:r>
            <a:r>
              <a:rPr lang="en-US" dirty="0" err="1" smtClean="0"/>
              <a:t>állhatnak</a:t>
            </a:r>
            <a:r>
              <a:rPr lang="en-US" dirty="0" smtClean="0"/>
              <a:t> </a:t>
            </a:r>
            <a:r>
              <a:rPr lang="en-US" dirty="0" err="1" smtClean="0"/>
              <a:t>egymással</a:t>
            </a:r>
            <a:endParaRPr lang="en-US" dirty="0" smtClean="0"/>
          </a:p>
          <a:p>
            <a:r>
              <a:rPr lang="en-US" b="1" dirty="0" err="1" smtClean="0"/>
              <a:t>Idegen</a:t>
            </a:r>
            <a:r>
              <a:rPr lang="en-US" b="1" dirty="0" smtClean="0"/>
              <a:t> </a:t>
            </a:r>
            <a:r>
              <a:rPr lang="en-US" b="1" dirty="0" err="1" smtClean="0"/>
              <a:t>kulcs</a:t>
            </a:r>
            <a:r>
              <a:rPr lang="en-US" b="1" dirty="0" smtClean="0"/>
              <a:t> </a:t>
            </a:r>
            <a:r>
              <a:rPr lang="en-US" dirty="0" smtClean="0"/>
              <a:t>(foreign key):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egyik</a:t>
            </a:r>
            <a:r>
              <a:rPr lang="en-US" dirty="0" smtClean="0"/>
              <a:t> </a:t>
            </a:r>
            <a:r>
              <a:rPr lang="en-US" dirty="0" err="1" smtClean="0"/>
              <a:t>séma</a:t>
            </a:r>
            <a:r>
              <a:rPr lang="en-US" dirty="0" smtClean="0"/>
              <a:t> </a:t>
            </a:r>
            <a:r>
              <a:rPr lang="en-US" dirty="0" err="1" smtClean="0"/>
              <a:t>valamely</a:t>
            </a:r>
            <a:r>
              <a:rPr lang="en-US" dirty="0" smtClean="0"/>
              <a:t> </a:t>
            </a:r>
            <a:r>
              <a:rPr lang="en-US" dirty="0" err="1" smtClean="0"/>
              <a:t>attribútuma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másik</a:t>
            </a:r>
            <a:r>
              <a:rPr lang="en-US" dirty="0" smtClean="0"/>
              <a:t> </a:t>
            </a:r>
            <a:r>
              <a:rPr lang="en-US" dirty="0" err="1" smtClean="0"/>
              <a:t>sémában</a:t>
            </a:r>
            <a:r>
              <a:rPr lang="en-US" dirty="0" smtClean="0"/>
              <a:t> </a:t>
            </a:r>
            <a:r>
              <a:rPr lang="en-US" dirty="0" err="1" smtClean="0"/>
              <a:t>elsődleges</a:t>
            </a:r>
            <a:r>
              <a:rPr lang="en-US" dirty="0" smtClean="0"/>
              <a:t> </a:t>
            </a:r>
            <a:r>
              <a:rPr lang="en-US" dirty="0" err="1" smtClean="0"/>
              <a:t>kulcsként</a:t>
            </a:r>
            <a:r>
              <a:rPr lang="en-US" dirty="0" smtClean="0"/>
              <a:t> </a:t>
            </a:r>
            <a:r>
              <a:rPr lang="en-US" dirty="0" err="1" smtClean="0"/>
              <a:t>szerepel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3633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Idegen</a:t>
            </a:r>
            <a:r>
              <a:rPr lang="en-US" dirty="0" smtClean="0"/>
              <a:t> </a:t>
            </a:r>
            <a:r>
              <a:rPr lang="en-US" dirty="0" err="1" smtClean="0"/>
              <a:t>kulcs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Például</a:t>
            </a:r>
            <a:r>
              <a:rPr lang="en-US" dirty="0" smtClean="0"/>
              <a:t> </a:t>
            </a:r>
            <a:r>
              <a:rPr lang="en-US" dirty="0" err="1" smtClean="0"/>
              <a:t>legyen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adott</a:t>
            </a:r>
            <a:r>
              <a:rPr lang="en-US" dirty="0" smtClean="0"/>
              <a:t> </a:t>
            </a:r>
            <a:r>
              <a:rPr lang="en-US" dirty="0" err="1" smtClean="0"/>
              <a:t>séma</a:t>
            </a:r>
            <a:r>
              <a:rPr lang="en-US" dirty="0" smtClean="0"/>
              <a:t> </a:t>
            </a:r>
            <a:r>
              <a:rPr lang="en-US" dirty="0" err="1" smtClean="0"/>
              <a:t>feletti</a:t>
            </a:r>
            <a:r>
              <a:rPr lang="en-US" dirty="0" smtClean="0"/>
              <a:t> </a:t>
            </a:r>
            <a:r>
              <a:rPr lang="en-US" dirty="0" err="1" smtClean="0"/>
              <a:t>tábla</a:t>
            </a:r>
            <a:r>
              <a:rPr lang="en-US" dirty="0" smtClean="0"/>
              <a:t>, </a:t>
            </a:r>
            <a:r>
              <a:rPr lang="en-US" dirty="0" err="1" smtClean="0"/>
              <a:t>amely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internetes</a:t>
            </a:r>
            <a:r>
              <a:rPr lang="en-US" dirty="0" smtClean="0"/>
              <a:t> </a:t>
            </a:r>
            <a:r>
              <a:rPr lang="en-US" dirty="0" err="1" smtClean="0"/>
              <a:t>alkalmazás</a:t>
            </a:r>
            <a:r>
              <a:rPr lang="en-US" dirty="0" smtClean="0"/>
              <a:t> </a:t>
            </a:r>
            <a:r>
              <a:rPr lang="en-US" dirty="0" err="1" smtClean="0"/>
              <a:t>felhasználói</a:t>
            </a:r>
            <a:r>
              <a:rPr lang="en-US" dirty="0" smtClean="0"/>
              <a:t> </a:t>
            </a:r>
            <a:r>
              <a:rPr lang="en-US" dirty="0" err="1" smtClean="0"/>
              <a:t>adatait</a:t>
            </a:r>
            <a:r>
              <a:rPr lang="en-US" dirty="0" smtClean="0"/>
              <a:t> </a:t>
            </a:r>
            <a:r>
              <a:rPr lang="en-US" dirty="0" err="1" smtClean="0"/>
              <a:t>tárolja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/>
                <a:cs typeface="Courier New"/>
              </a:rPr>
              <a:t>FELHASZNÁLÓ</a:t>
            </a:r>
            <a:r>
              <a:rPr lang="en-US" dirty="0" smtClean="0"/>
              <a:t>), </a:t>
            </a:r>
            <a:r>
              <a:rPr lang="en-US" dirty="0" err="1" smtClean="0"/>
              <a:t>valamint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egyes</a:t>
            </a:r>
            <a:r>
              <a:rPr lang="en-US" dirty="0" smtClean="0"/>
              <a:t> </a:t>
            </a:r>
            <a:r>
              <a:rPr lang="en-US" dirty="0" err="1" smtClean="0"/>
              <a:t>jogosultságok</a:t>
            </a:r>
            <a:r>
              <a:rPr lang="en-US" dirty="0" smtClean="0"/>
              <a:t> </a:t>
            </a:r>
            <a:r>
              <a:rPr lang="en-US" dirty="0" err="1" smtClean="0"/>
              <a:t>megnevezéseit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engedélyeit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másik</a:t>
            </a:r>
            <a:r>
              <a:rPr lang="en-US" dirty="0" smtClean="0"/>
              <a:t> </a:t>
            </a:r>
            <a:r>
              <a:rPr lang="en-US" dirty="0" err="1" smtClean="0"/>
              <a:t>táblába</a:t>
            </a:r>
            <a:r>
              <a:rPr lang="en-US" dirty="0" smtClean="0"/>
              <a:t> </a:t>
            </a:r>
            <a:r>
              <a:rPr lang="en-US" dirty="0" err="1" smtClean="0"/>
              <a:t>írjuk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2F2F2"/>
                </a:solidFill>
                <a:latin typeface="Courier New"/>
                <a:cs typeface="Courier New"/>
              </a:rPr>
              <a:t>JOGKÖR</a:t>
            </a:r>
            <a:r>
              <a:rPr lang="en-US" dirty="0" smtClean="0"/>
              <a:t>)</a:t>
            </a:r>
            <a:endParaRPr lang="en-US" dirty="0"/>
          </a:p>
          <a:p>
            <a:pPr marL="68580" indent="0" algn="ctr">
              <a:buNone/>
            </a:pPr>
            <a:r>
              <a:rPr lang="en-US" sz="1400" dirty="0" err="1" smtClean="0">
                <a:latin typeface="Courier New"/>
                <a:cs typeface="Courier New"/>
              </a:rPr>
              <a:t>Felhasználó</a:t>
            </a:r>
            <a:r>
              <a:rPr lang="en-US" sz="1400" dirty="0" smtClean="0">
                <a:latin typeface="Courier New"/>
                <a:cs typeface="Courier New"/>
              </a:rPr>
              <a:t>(</a:t>
            </a:r>
            <a:r>
              <a:rPr lang="en-US" sz="1400" u="sng" dirty="0" smtClean="0">
                <a:latin typeface="Courier New"/>
                <a:cs typeface="Courier New"/>
              </a:rPr>
              <a:t>id</a:t>
            </a:r>
            <a:r>
              <a:rPr lang="en-US" sz="1400" dirty="0" smtClean="0">
                <a:latin typeface="Courier New"/>
                <a:cs typeface="Courier New"/>
              </a:rPr>
              <a:t>, </a:t>
            </a:r>
            <a:r>
              <a:rPr lang="en-US" sz="1400" dirty="0" err="1" smtClean="0">
                <a:latin typeface="Courier New"/>
                <a:cs typeface="Courier New"/>
              </a:rPr>
              <a:t>név</a:t>
            </a:r>
            <a:r>
              <a:rPr lang="en-US" sz="1400" dirty="0" smtClean="0">
                <a:latin typeface="Courier New"/>
                <a:cs typeface="Courier New"/>
              </a:rPr>
              <a:t>, </a:t>
            </a:r>
            <a:r>
              <a:rPr lang="en-US" sz="1400" dirty="0" err="1" smtClean="0">
                <a:latin typeface="Courier New"/>
                <a:cs typeface="Courier New"/>
              </a:rPr>
              <a:t>reg_dátum</a:t>
            </a:r>
            <a:r>
              <a:rPr lang="en-US" sz="1400" dirty="0" smtClean="0">
                <a:latin typeface="Courier New"/>
                <a:cs typeface="Courier New"/>
              </a:rPr>
              <a:t>, </a:t>
            </a:r>
            <a:r>
              <a:rPr lang="en-US" sz="1400" i="1" dirty="0" err="1" smtClean="0">
                <a:latin typeface="Courier New"/>
                <a:cs typeface="Courier New"/>
              </a:rPr>
              <a:t>jogosultság</a:t>
            </a:r>
            <a:r>
              <a:rPr lang="en-US" sz="1400" dirty="0" smtClean="0">
                <a:latin typeface="Courier New"/>
                <a:cs typeface="Courier New"/>
              </a:rPr>
              <a:t>)</a:t>
            </a:r>
          </a:p>
          <a:p>
            <a:pPr marL="68580" indent="0" algn="ctr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68580" indent="0" algn="ctr"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pPr marL="68580" indent="0" algn="ctr">
              <a:buNone/>
            </a:pPr>
            <a:r>
              <a:rPr lang="en-US" sz="1400" dirty="0" err="1" smtClean="0">
                <a:latin typeface="Courier New"/>
                <a:cs typeface="Courier New"/>
              </a:rPr>
              <a:t>Jogkör</a:t>
            </a:r>
            <a:r>
              <a:rPr lang="en-US" sz="1400" dirty="0" smtClean="0">
                <a:latin typeface="Courier New"/>
                <a:cs typeface="Courier New"/>
              </a:rPr>
              <a:t>(</a:t>
            </a:r>
            <a:r>
              <a:rPr lang="en-US" sz="1400" u="sng" dirty="0" err="1" smtClean="0">
                <a:latin typeface="Courier New"/>
                <a:cs typeface="Courier New"/>
              </a:rPr>
              <a:t>jogosultság</a:t>
            </a:r>
            <a:r>
              <a:rPr lang="en-US" sz="1400" dirty="0" smtClean="0">
                <a:latin typeface="Courier New"/>
                <a:cs typeface="Courier New"/>
              </a:rPr>
              <a:t>, </a:t>
            </a:r>
            <a:r>
              <a:rPr lang="en-US" sz="1400" dirty="0" err="1" smtClean="0">
                <a:latin typeface="Courier New"/>
                <a:cs typeface="Courier New"/>
              </a:rPr>
              <a:t>megnevezés</a:t>
            </a:r>
            <a:r>
              <a:rPr lang="en-US" sz="1400" dirty="0" smtClean="0">
                <a:latin typeface="Courier New"/>
                <a:cs typeface="Courier New"/>
              </a:rPr>
              <a:t>, </a:t>
            </a:r>
            <a:r>
              <a:rPr lang="en-US" sz="1400" dirty="0" err="1" smtClean="0">
                <a:latin typeface="Courier New"/>
                <a:cs typeface="Courier New"/>
              </a:rPr>
              <a:t>olvashat_e</a:t>
            </a:r>
            <a:r>
              <a:rPr lang="en-US" sz="1400" dirty="0" smtClean="0">
                <a:latin typeface="Courier New"/>
                <a:cs typeface="Courier New"/>
              </a:rPr>
              <a:t>, </a:t>
            </a:r>
            <a:r>
              <a:rPr lang="en-US" sz="1400" dirty="0" err="1" smtClean="0">
                <a:latin typeface="Courier New"/>
                <a:cs typeface="Courier New"/>
              </a:rPr>
              <a:t>írhat_e</a:t>
            </a:r>
            <a:r>
              <a:rPr lang="en-US" sz="1400" dirty="0" smtClean="0">
                <a:latin typeface="Courier New"/>
                <a:cs typeface="Courier New"/>
              </a:rPr>
              <a:t>, </a:t>
            </a:r>
            <a:r>
              <a:rPr lang="en-US" sz="1400" dirty="0" err="1" smtClean="0">
                <a:latin typeface="Courier New"/>
                <a:cs typeface="Courier New"/>
              </a:rPr>
              <a:t>törölhet_e</a:t>
            </a:r>
            <a:r>
              <a:rPr lang="en-US" sz="1400" dirty="0" smtClean="0">
                <a:latin typeface="Courier New"/>
                <a:cs typeface="Courier New"/>
              </a:rPr>
              <a:t>)</a:t>
            </a:r>
            <a:endParaRPr lang="en-US" sz="14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401401" y="3276259"/>
            <a:ext cx="3831568" cy="561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081467"/>
              </p:ext>
            </p:extLst>
          </p:nvPr>
        </p:nvGraphicFramePr>
        <p:xfrm>
          <a:off x="86933" y="4501099"/>
          <a:ext cx="4057928" cy="832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482"/>
                <a:gridCol w="1014482"/>
                <a:gridCol w="1014482"/>
                <a:gridCol w="1014482"/>
              </a:tblGrid>
              <a:tr h="27763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név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reg_dátum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jogosultság</a:t>
                      </a:r>
                      <a:endParaRPr lang="en-US" sz="1200" dirty="0"/>
                    </a:p>
                  </a:txBody>
                  <a:tcPr/>
                </a:tc>
              </a:tr>
              <a:tr h="27763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Péter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2010.05.23.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27763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Mária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2012.01.03.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694468"/>
              </p:ext>
            </p:extLst>
          </p:nvPr>
        </p:nvGraphicFramePr>
        <p:xfrm>
          <a:off x="4247677" y="4501099"/>
          <a:ext cx="4806004" cy="1112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233"/>
                <a:gridCol w="1149500"/>
                <a:gridCol w="963391"/>
                <a:gridCol w="722543"/>
                <a:gridCol w="974337"/>
              </a:tblGrid>
              <a:tr h="2725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jogosultság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megnevezés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olvashat_e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írhat_e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törölhet_e</a:t>
                      </a:r>
                      <a:endParaRPr lang="en-US" sz="1200" dirty="0"/>
                    </a:p>
                  </a:txBody>
                  <a:tcPr/>
                </a:tc>
              </a:tr>
              <a:tr h="29001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felhasználó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dirty="0"/>
                    </a:p>
                  </a:txBody>
                  <a:tcPr/>
                </a:tc>
              </a:tr>
              <a:tr h="25228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dirty="0"/>
                    </a:p>
                  </a:txBody>
                  <a:tcPr/>
                </a:tc>
              </a:tr>
              <a:tr h="25228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admin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751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egyed-kapcsolat</a:t>
            </a:r>
            <a:r>
              <a:rPr lang="en-US" dirty="0" smtClean="0"/>
              <a:t> </a:t>
            </a:r>
            <a:r>
              <a:rPr lang="en-US" dirty="0" err="1" smtClean="0"/>
              <a:t>modellből</a:t>
            </a:r>
            <a:r>
              <a:rPr lang="en-US" dirty="0" smtClean="0"/>
              <a:t> </a:t>
            </a:r>
            <a:r>
              <a:rPr lang="en-US" dirty="0" err="1" smtClean="0"/>
              <a:t>átírás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3879066"/>
          </a:xfrm>
        </p:spPr>
        <p:txBody>
          <a:bodyPr>
            <a:normAutofit/>
          </a:bodyPr>
          <a:lstStyle/>
          <a:p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egyedhez</a:t>
            </a:r>
            <a:r>
              <a:rPr lang="en-US" dirty="0" smtClean="0"/>
              <a:t> </a:t>
            </a:r>
            <a:r>
              <a:rPr lang="en-US" dirty="0" err="1" smtClean="0"/>
              <a:t>felveszünk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relációsémát</a:t>
            </a:r>
            <a:r>
              <a:rPr lang="en-US" dirty="0" smtClean="0"/>
              <a:t>: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 algn="ctr">
              <a:buNone/>
            </a:pPr>
            <a:r>
              <a:rPr lang="en-US" dirty="0" err="1" smtClean="0">
                <a:latin typeface="Courier New"/>
                <a:cs typeface="Courier New"/>
              </a:rPr>
              <a:t>Árucikk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u="sng" dirty="0" smtClean="0">
                <a:latin typeface="Courier New"/>
                <a:cs typeface="Courier New"/>
              </a:rPr>
              <a:t>id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név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egységár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b="1" dirty="0" err="1" smtClean="0">
                <a:cs typeface="Courier New"/>
              </a:rPr>
              <a:t>Gyenge</a:t>
            </a:r>
            <a:r>
              <a:rPr lang="en-US" b="1" dirty="0" smtClean="0">
                <a:cs typeface="Courier New"/>
              </a:rPr>
              <a:t> </a:t>
            </a:r>
            <a:r>
              <a:rPr lang="en-US" b="1" dirty="0" err="1" smtClean="0">
                <a:cs typeface="Courier New"/>
              </a:rPr>
              <a:t>egyed</a:t>
            </a:r>
            <a:r>
              <a:rPr lang="en-US" dirty="0" smtClean="0">
                <a:cs typeface="Courier New"/>
              </a:rPr>
              <a:t>: </a:t>
            </a:r>
            <a:r>
              <a:rPr lang="en-US" dirty="0" err="1" smtClean="0">
                <a:cs typeface="Courier New"/>
              </a:rPr>
              <a:t>sémáját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err="1" smtClean="0">
                <a:cs typeface="Courier New"/>
              </a:rPr>
              <a:t>bővítjük</a:t>
            </a:r>
            <a:r>
              <a:rPr lang="en-US" dirty="0" smtClean="0">
                <a:cs typeface="Courier New"/>
              </a:rPr>
              <a:t> a </a:t>
            </a:r>
            <a:r>
              <a:rPr lang="en-US" dirty="0" err="1" smtClean="0">
                <a:cs typeface="Courier New"/>
              </a:rPr>
              <a:t>meghatározó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err="1" smtClean="0">
                <a:cs typeface="Courier New"/>
              </a:rPr>
              <a:t>kapcsolat</a:t>
            </a:r>
            <a:r>
              <a:rPr lang="en-US" dirty="0" smtClean="0">
                <a:cs typeface="Courier New"/>
              </a:rPr>
              <a:t>(ok)ban </a:t>
            </a:r>
            <a:r>
              <a:rPr lang="en-US" dirty="0" err="1" smtClean="0">
                <a:cs typeface="Courier New"/>
              </a:rPr>
              <a:t>résztvevő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err="1" smtClean="0">
                <a:cs typeface="Courier New"/>
              </a:rPr>
              <a:t>egyed</a:t>
            </a:r>
            <a:r>
              <a:rPr lang="en-US" dirty="0" smtClean="0">
                <a:cs typeface="Courier New"/>
              </a:rPr>
              <a:t>(</a:t>
            </a:r>
            <a:r>
              <a:rPr lang="en-US" dirty="0" err="1" smtClean="0">
                <a:cs typeface="Courier New"/>
              </a:rPr>
              <a:t>ek</a:t>
            </a:r>
            <a:r>
              <a:rPr lang="en-US" dirty="0" smtClean="0">
                <a:cs typeface="Courier New"/>
              </a:rPr>
              <a:t>) </a:t>
            </a:r>
            <a:r>
              <a:rPr lang="en-US" dirty="0" err="1" smtClean="0">
                <a:cs typeface="Courier New"/>
              </a:rPr>
              <a:t>kulcsával</a:t>
            </a:r>
            <a:endParaRPr lang="en-US" dirty="0" smtClean="0">
              <a:cs typeface="Courier New"/>
            </a:endParaRPr>
          </a:p>
        </p:txBody>
      </p:sp>
      <p:cxnSp>
        <p:nvCxnSpPr>
          <p:cNvPr id="9" name="Straight Connector 8"/>
          <p:cNvCxnSpPr>
            <a:stCxn id="5" idx="3"/>
            <a:endCxn id="4" idx="2"/>
          </p:cNvCxnSpPr>
          <p:nvPr/>
        </p:nvCxnSpPr>
        <p:spPr>
          <a:xfrm flipV="1">
            <a:off x="4119736" y="2280781"/>
            <a:ext cx="608354" cy="6776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2881680" y="2051336"/>
            <a:ext cx="3329942" cy="1894906"/>
            <a:chOff x="1451513" y="2016979"/>
            <a:chExt cx="3329942" cy="1894906"/>
          </a:xfrm>
        </p:grpSpPr>
        <p:sp>
          <p:nvSpPr>
            <p:cNvPr id="4" name="Oval 3"/>
            <p:cNvSpPr/>
            <p:nvPr/>
          </p:nvSpPr>
          <p:spPr>
            <a:xfrm>
              <a:off x="3297923" y="2016979"/>
              <a:ext cx="1483532" cy="458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 smtClean="0"/>
                <a:t>id</a:t>
              </a:r>
              <a:endParaRPr lang="en-US" u="sng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51513" y="2694641"/>
              <a:ext cx="1238056" cy="4588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Árucikk</a:t>
              </a:r>
              <a:endParaRPr lang="en-US" dirty="0" smtClean="0"/>
            </a:p>
          </p:txBody>
        </p:sp>
        <p:sp>
          <p:nvSpPr>
            <p:cNvPr id="6" name="Oval 5"/>
            <p:cNvSpPr/>
            <p:nvPr/>
          </p:nvSpPr>
          <p:spPr>
            <a:xfrm>
              <a:off x="3297923" y="2705314"/>
              <a:ext cx="1483532" cy="458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név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297923" y="3452995"/>
              <a:ext cx="1483532" cy="458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egységár</a:t>
              </a:r>
              <a:endParaRPr lang="en-US" dirty="0"/>
            </a:p>
          </p:txBody>
        </p:sp>
        <p:cxnSp>
          <p:nvCxnSpPr>
            <p:cNvPr id="11" name="Straight Connector 10"/>
            <p:cNvCxnSpPr>
              <a:stCxn id="6" idx="2"/>
              <a:endCxn id="5" idx="3"/>
            </p:cNvCxnSpPr>
            <p:nvPr/>
          </p:nvCxnSpPr>
          <p:spPr>
            <a:xfrm flipH="1" flipV="1">
              <a:off x="2689569" y="2924086"/>
              <a:ext cx="608354" cy="106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7" idx="2"/>
              <a:endCxn id="5" idx="3"/>
            </p:cNvCxnSpPr>
            <p:nvPr/>
          </p:nvCxnSpPr>
          <p:spPr>
            <a:xfrm flipH="1" flipV="1">
              <a:off x="2689569" y="2924086"/>
              <a:ext cx="608354" cy="7583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0164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Egyed-kapcsolat</a:t>
            </a:r>
            <a:r>
              <a:rPr lang="en-US" dirty="0" smtClean="0"/>
              <a:t> </a:t>
            </a:r>
            <a:r>
              <a:rPr lang="en-US" dirty="0" err="1" smtClean="0"/>
              <a:t>modellből</a:t>
            </a:r>
            <a:r>
              <a:rPr lang="en-US" dirty="0" smtClean="0"/>
              <a:t> </a:t>
            </a:r>
            <a:r>
              <a:rPr lang="en-US" dirty="0" err="1" smtClean="0"/>
              <a:t>átírás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292863"/>
          </a:xfrm>
        </p:spPr>
        <p:txBody>
          <a:bodyPr>
            <a:normAutofit/>
          </a:bodyPr>
          <a:lstStyle/>
          <a:p>
            <a:r>
              <a:rPr lang="en-US" sz="1500" dirty="0" err="1">
                <a:cs typeface="Courier New"/>
              </a:rPr>
              <a:t>Összetett</a:t>
            </a:r>
            <a:r>
              <a:rPr lang="en-US" sz="1500" dirty="0">
                <a:cs typeface="Courier New"/>
              </a:rPr>
              <a:t> </a:t>
            </a:r>
            <a:r>
              <a:rPr lang="en-US" sz="1500" dirty="0" err="1">
                <a:cs typeface="Courier New"/>
              </a:rPr>
              <a:t>attribútum</a:t>
            </a:r>
            <a:r>
              <a:rPr lang="en-US" sz="1500" dirty="0">
                <a:cs typeface="Courier New"/>
              </a:rPr>
              <a:t>: </a:t>
            </a:r>
            <a:r>
              <a:rPr lang="en-US" sz="1500" dirty="0" err="1" smtClean="0">
                <a:cs typeface="Courier New"/>
              </a:rPr>
              <a:t>szétbontjuk</a:t>
            </a:r>
            <a:r>
              <a:rPr lang="en-US" sz="1500" dirty="0">
                <a:cs typeface="Courier New"/>
              </a:rPr>
              <a:t> </a:t>
            </a:r>
            <a:r>
              <a:rPr lang="en-US" sz="1500" dirty="0" smtClean="0">
                <a:cs typeface="Courier New"/>
              </a:rPr>
              <a:t>elemi </a:t>
            </a:r>
            <a:r>
              <a:rPr lang="en-US" sz="1500" dirty="0" err="1" smtClean="0">
                <a:cs typeface="Courier New"/>
              </a:rPr>
              <a:t>attribútumokra</a:t>
            </a:r>
            <a:endParaRPr lang="en-US" sz="1500" dirty="0">
              <a:cs typeface="Courier New"/>
            </a:endParaRPr>
          </a:p>
          <a:p>
            <a:r>
              <a:rPr lang="en-US" sz="1500" dirty="0" err="1" smtClean="0">
                <a:cs typeface="Courier New"/>
              </a:rPr>
              <a:t>Többértékű</a:t>
            </a:r>
            <a:r>
              <a:rPr lang="en-US" sz="1500" dirty="0" smtClean="0">
                <a:cs typeface="Courier New"/>
              </a:rPr>
              <a:t> </a:t>
            </a:r>
            <a:r>
              <a:rPr lang="en-US" sz="1500" dirty="0" err="1">
                <a:cs typeface="Courier New"/>
              </a:rPr>
              <a:t>attribútum</a:t>
            </a:r>
            <a:r>
              <a:rPr lang="en-US" sz="1500" dirty="0">
                <a:cs typeface="Courier New"/>
              </a:rPr>
              <a:t>: </a:t>
            </a:r>
            <a:endParaRPr lang="en-US" sz="1500" dirty="0" smtClean="0">
              <a:cs typeface="Courier New"/>
            </a:endParaRPr>
          </a:p>
          <a:p>
            <a:pPr marL="68580" indent="0">
              <a:buNone/>
            </a:pPr>
            <a:endParaRPr lang="en-US" sz="1500" dirty="0" smtClean="0">
              <a:cs typeface="Courier New"/>
            </a:endParaRPr>
          </a:p>
          <a:p>
            <a:pPr lvl="1"/>
            <a:r>
              <a:rPr lang="en-US" sz="1500" dirty="0" err="1" smtClean="0">
                <a:cs typeface="Courier New"/>
              </a:rPr>
              <a:t>egyértékű</a:t>
            </a:r>
            <a:r>
              <a:rPr lang="en-US" sz="1500" dirty="0" smtClean="0">
                <a:cs typeface="Courier New"/>
              </a:rPr>
              <a:t> </a:t>
            </a:r>
            <a:r>
              <a:rPr lang="en-US" sz="1500" dirty="0" err="1" smtClean="0">
                <a:cs typeface="Courier New"/>
              </a:rPr>
              <a:t>attribútumként</a:t>
            </a:r>
            <a:endParaRPr lang="en-US" sz="1500" dirty="0" smtClean="0">
              <a:cs typeface="Courier New"/>
            </a:endParaRPr>
          </a:p>
          <a:p>
            <a:pPr lvl="2"/>
            <a:r>
              <a:rPr lang="en-US" sz="1500" dirty="0" err="1" smtClean="0">
                <a:cs typeface="Courier New"/>
              </a:rPr>
              <a:t>Például</a:t>
            </a:r>
            <a:r>
              <a:rPr lang="en-US" sz="1500" dirty="0" smtClean="0">
                <a:cs typeface="Courier New"/>
              </a:rPr>
              <a:t>: </a:t>
            </a:r>
            <a:r>
              <a:rPr lang="en-US" sz="1500" dirty="0" err="1" smtClean="0">
                <a:cs typeface="Courier New"/>
              </a:rPr>
              <a:t>Könyv</a:t>
            </a:r>
            <a:r>
              <a:rPr lang="en-US" sz="1500" dirty="0" smtClean="0">
                <a:cs typeface="Courier New"/>
              </a:rPr>
              <a:t>(</a:t>
            </a:r>
            <a:r>
              <a:rPr lang="en-US" sz="1500" u="sng" dirty="0" smtClean="0">
                <a:cs typeface="Courier New"/>
              </a:rPr>
              <a:t>ISBN</a:t>
            </a:r>
            <a:r>
              <a:rPr lang="en-US" sz="1500" dirty="0" smtClean="0">
                <a:cs typeface="Courier New"/>
              </a:rPr>
              <a:t>, </a:t>
            </a:r>
            <a:r>
              <a:rPr lang="en-US" sz="1500" dirty="0" err="1" smtClean="0">
                <a:cs typeface="Courier New"/>
              </a:rPr>
              <a:t>Cím</a:t>
            </a:r>
            <a:r>
              <a:rPr lang="en-US" sz="1500" dirty="0" smtClean="0">
                <a:cs typeface="Courier New"/>
              </a:rPr>
              <a:t>, </a:t>
            </a:r>
            <a:r>
              <a:rPr lang="en-US" sz="1500" dirty="0" err="1" smtClean="0">
                <a:cs typeface="Courier New"/>
              </a:rPr>
              <a:t>Szerző</a:t>
            </a:r>
            <a:r>
              <a:rPr lang="en-US" sz="1500" dirty="0" smtClean="0">
                <a:cs typeface="Courier New"/>
              </a:rPr>
              <a:t>),</a:t>
            </a:r>
          </a:p>
          <a:p>
            <a:pPr marL="868680" lvl="2" indent="0">
              <a:buNone/>
            </a:pPr>
            <a:r>
              <a:rPr lang="en-US" sz="1500" dirty="0" smtClean="0">
                <a:cs typeface="Courier New"/>
              </a:rPr>
              <a:t> </a:t>
            </a:r>
            <a:r>
              <a:rPr lang="en-US" sz="1500" dirty="0" err="1" smtClean="0">
                <a:cs typeface="Courier New"/>
              </a:rPr>
              <a:t>és</a:t>
            </a:r>
            <a:r>
              <a:rPr lang="en-US" sz="1500" dirty="0" smtClean="0">
                <a:cs typeface="Courier New"/>
              </a:rPr>
              <a:t> a </a:t>
            </a:r>
            <a:r>
              <a:rPr lang="en-US" sz="1500" dirty="0" err="1" smtClean="0">
                <a:cs typeface="Courier New"/>
              </a:rPr>
              <a:t>rekordokban</a:t>
            </a:r>
            <a:r>
              <a:rPr lang="en-US" sz="1500" dirty="0" smtClean="0">
                <a:cs typeface="Courier New"/>
              </a:rPr>
              <a:t> </a:t>
            </a:r>
            <a:r>
              <a:rPr lang="en-US" sz="1500" dirty="0" err="1" smtClean="0">
                <a:cs typeface="Courier New"/>
              </a:rPr>
              <a:t>ilyenkor</a:t>
            </a:r>
            <a:r>
              <a:rPr lang="en-US" sz="1500" dirty="0" smtClean="0">
                <a:cs typeface="Courier New"/>
              </a:rPr>
              <a:t> a </a:t>
            </a:r>
            <a:r>
              <a:rPr lang="en-US" sz="1500" dirty="0" err="1" smtClean="0">
                <a:cs typeface="Courier New"/>
              </a:rPr>
              <a:t>Szerző</a:t>
            </a:r>
            <a:r>
              <a:rPr lang="en-US" sz="1500" dirty="0" smtClean="0">
                <a:cs typeface="Courier New"/>
              </a:rPr>
              <a:t> </a:t>
            </a:r>
            <a:r>
              <a:rPr lang="en-US" sz="1500" dirty="0" err="1" smtClean="0">
                <a:cs typeface="Courier New"/>
              </a:rPr>
              <a:t>mezőbe</a:t>
            </a:r>
            <a:r>
              <a:rPr lang="en-US" sz="1500" dirty="0" smtClean="0">
                <a:cs typeface="Courier New"/>
              </a:rPr>
              <a:t> a </a:t>
            </a:r>
            <a:r>
              <a:rPr lang="en-US" sz="1500" dirty="0" err="1" smtClean="0">
                <a:cs typeface="Courier New"/>
              </a:rPr>
              <a:t>szerzők</a:t>
            </a:r>
            <a:r>
              <a:rPr lang="en-US" sz="1500" dirty="0" smtClean="0">
                <a:cs typeface="Courier New"/>
              </a:rPr>
              <a:t> </a:t>
            </a:r>
            <a:r>
              <a:rPr lang="en-US" sz="1500" dirty="0" err="1" smtClean="0">
                <a:cs typeface="Courier New"/>
              </a:rPr>
              <a:t>felsorolása</a:t>
            </a:r>
            <a:r>
              <a:rPr lang="en-US" sz="1500" dirty="0" smtClean="0">
                <a:cs typeface="Courier New"/>
              </a:rPr>
              <a:t> </a:t>
            </a:r>
            <a:r>
              <a:rPr lang="en-US" sz="1500" dirty="0" err="1" smtClean="0">
                <a:cs typeface="Courier New"/>
              </a:rPr>
              <a:t>kerül</a:t>
            </a:r>
            <a:r>
              <a:rPr lang="en-US" sz="1500" dirty="0" smtClean="0">
                <a:cs typeface="Courier New"/>
              </a:rPr>
              <a:t>,</a:t>
            </a:r>
          </a:p>
          <a:p>
            <a:pPr marL="868680" lvl="2" indent="0">
              <a:buNone/>
            </a:pPr>
            <a:r>
              <a:rPr lang="en-US" sz="1500" dirty="0">
                <a:cs typeface="Courier New"/>
              </a:rPr>
              <a:t> </a:t>
            </a:r>
            <a:r>
              <a:rPr lang="en-US" sz="1500" dirty="0" smtClean="0">
                <a:cs typeface="Courier New"/>
              </a:rPr>
              <a:t>pl. “Ullman, </a:t>
            </a:r>
            <a:r>
              <a:rPr lang="en-US" sz="1500" dirty="0" err="1" smtClean="0">
                <a:cs typeface="Courier New"/>
              </a:rPr>
              <a:t>Widom</a:t>
            </a:r>
            <a:r>
              <a:rPr lang="en-US" sz="1500" dirty="0" smtClean="0">
                <a:cs typeface="Courier New"/>
              </a:rPr>
              <a:t>”. </a:t>
            </a:r>
            <a:r>
              <a:rPr lang="en-US" sz="1500" dirty="0" err="1" smtClean="0">
                <a:cs typeface="Courier New"/>
              </a:rPr>
              <a:t>Keresés</a:t>
            </a:r>
            <a:r>
              <a:rPr lang="en-US" sz="1500" dirty="0" smtClean="0">
                <a:cs typeface="Courier New"/>
              </a:rPr>
              <a:t> </a:t>
            </a:r>
            <a:r>
              <a:rPr lang="en-US" sz="1500" dirty="0" err="1" smtClean="0">
                <a:cs typeface="Courier New"/>
              </a:rPr>
              <a:t>az</a:t>
            </a:r>
            <a:r>
              <a:rPr lang="en-US" sz="1500" dirty="0" smtClean="0">
                <a:cs typeface="Courier New"/>
              </a:rPr>
              <a:t> </a:t>
            </a:r>
            <a:r>
              <a:rPr lang="en-US" sz="1500" dirty="0" err="1" smtClean="0">
                <a:cs typeface="Courier New"/>
              </a:rPr>
              <a:t>adatbázisban</a:t>
            </a:r>
            <a:r>
              <a:rPr lang="en-US" sz="1500" dirty="0" smtClean="0">
                <a:cs typeface="Courier New"/>
              </a:rPr>
              <a:t>?</a:t>
            </a:r>
          </a:p>
          <a:p>
            <a:pPr lvl="1"/>
            <a:r>
              <a:rPr lang="en-US" sz="1500" dirty="0" err="1" smtClean="0">
                <a:cs typeface="Courier New"/>
              </a:rPr>
              <a:t>sorismétlés</a:t>
            </a:r>
            <a:endParaRPr lang="en-US" sz="1500" dirty="0">
              <a:cs typeface="Courier New"/>
            </a:endParaRPr>
          </a:p>
          <a:p>
            <a:pPr lvl="1"/>
            <a:endParaRPr lang="en-US" sz="1500" dirty="0" smtClean="0">
              <a:cs typeface="Courier New"/>
            </a:endParaRPr>
          </a:p>
          <a:p>
            <a:pPr marL="468630" lvl="1" indent="0">
              <a:buNone/>
            </a:pPr>
            <a:endParaRPr lang="en-US" sz="1100" dirty="0" smtClean="0">
              <a:cs typeface="Courier New"/>
            </a:endParaRPr>
          </a:p>
          <a:p>
            <a:pPr marL="468630" lvl="1" indent="0">
              <a:buNone/>
            </a:pPr>
            <a:endParaRPr lang="en-US" sz="1100" dirty="0">
              <a:cs typeface="Courier New"/>
            </a:endParaRPr>
          </a:p>
          <a:p>
            <a:pPr marL="468630" lvl="1" indent="0">
              <a:buNone/>
            </a:pPr>
            <a:endParaRPr lang="en-US" sz="1500" dirty="0">
              <a:cs typeface="Courier New"/>
            </a:endParaRPr>
          </a:p>
          <a:p>
            <a:pPr lvl="1"/>
            <a:r>
              <a:rPr lang="en-US" sz="1500" dirty="0" err="1" smtClean="0">
                <a:cs typeface="Courier New"/>
              </a:rPr>
              <a:t>új</a:t>
            </a:r>
            <a:r>
              <a:rPr lang="en-US" sz="1500" dirty="0" smtClean="0">
                <a:cs typeface="Courier New"/>
              </a:rPr>
              <a:t> </a:t>
            </a:r>
            <a:r>
              <a:rPr lang="en-US" sz="1500" dirty="0" err="1">
                <a:cs typeface="Courier New"/>
              </a:rPr>
              <a:t>séma</a:t>
            </a:r>
            <a:r>
              <a:rPr lang="en-US" sz="1500" dirty="0">
                <a:cs typeface="Courier New"/>
              </a:rPr>
              <a:t> </a:t>
            </a:r>
            <a:r>
              <a:rPr lang="en-US" sz="1500" dirty="0" err="1" smtClean="0">
                <a:cs typeface="Courier New"/>
              </a:rPr>
              <a:t>felvétele</a:t>
            </a:r>
            <a:r>
              <a:rPr lang="en-US" sz="1500" dirty="0" smtClean="0">
                <a:cs typeface="Courier New"/>
              </a:rPr>
              <a:t>: </a:t>
            </a:r>
            <a:r>
              <a:rPr lang="en-US" sz="1500" dirty="0" err="1" smtClean="0">
                <a:cs typeface="Courier New"/>
              </a:rPr>
              <a:t>Könyv</a:t>
            </a:r>
            <a:r>
              <a:rPr lang="en-US" sz="1500" dirty="0" smtClean="0">
                <a:cs typeface="Courier New"/>
              </a:rPr>
              <a:t>(</a:t>
            </a:r>
            <a:r>
              <a:rPr lang="en-US" sz="1500" u="sng" dirty="0" smtClean="0">
                <a:cs typeface="Courier New"/>
              </a:rPr>
              <a:t>ISBN</a:t>
            </a:r>
            <a:r>
              <a:rPr lang="en-US" sz="1500" dirty="0" smtClean="0">
                <a:cs typeface="Courier New"/>
              </a:rPr>
              <a:t>, </a:t>
            </a:r>
            <a:r>
              <a:rPr lang="en-US" sz="1500" dirty="0" err="1" smtClean="0">
                <a:cs typeface="Courier New"/>
              </a:rPr>
              <a:t>Cím</a:t>
            </a:r>
            <a:r>
              <a:rPr lang="en-US" sz="1500" dirty="0" smtClean="0">
                <a:cs typeface="Courier New"/>
              </a:rPr>
              <a:t>) </a:t>
            </a:r>
            <a:r>
              <a:rPr lang="en-US" sz="1500" dirty="0" err="1" smtClean="0">
                <a:cs typeface="Courier New"/>
              </a:rPr>
              <a:t>és</a:t>
            </a:r>
            <a:r>
              <a:rPr lang="en-US" sz="1500" dirty="0">
                <a:cs typeface="Courier New"/>
              </a:rPr>
              <a:t> </a:t>
            </a:r>
            <a:r>
              <a:rPr lang="en-US" sz="1500" dirty="0" err="1" smtClean="0">
                <a:cs typeface="Courier New"/>
              </a:rPr>
              <a:t>Szerző</a:t>
            </a:r>
            <a:r>
              <a:rPr lang="en-US" sz="1500" dirty="0" smtClean="0">
                <a:cs typeface="Courier New"/>
              </a:rPr>
              <a:t>(</a:t>
            </a:r>
            <a:r>
              <a:rPr lang="en-US" sz="1500" u="sng" dirty="0" smtClean="0">
                <a:cs typeface="Courier New"/>
              </a:rPr>
              <a:t>ISBN</a:t>
            </a:r>
            <a:r>
              <a:rPr lang="en-US" sz="1500" dirty="0" smtClean="0">
                <a:cs typeface="Courier New"/>
              </a:rPr>
              <a:t>,  </a:t>
            </a:r>
            <a:r>
              <a:rPr lang="en-US" sz="1500" u="sng" dirty="0" err="1" smtClean="0">
                <a:cs typeface="Courier New"/>
              </a:rPr>
              <a:t>Szerző</a:t>
            </a:r>
            <a:r>
              <a:rPr lang="en-US" sz="1500" dirty="0" smtClean="0">
                <a:cs typeface="Courier New"/>
              </a:rPr>
              <a:t>) (</a:t>
            </a:r>
            <a:r>
              <a:rPr lang="en-US" sz="1500" dirty="0" err="1" smtClean="0">
                <a:cs typeface="Courier New"/>
              </a:rPr>
              <a:t>Nem</a:t>
            </a:r>
            <a:r>
              <a:rPr lang="en-US" sz="1500" dirty="0" smtClean="0">
                <a:cs typeface="Courier New"/>
              </a:rPr>
              <a:t> fog </a:t>
            </a:r>
            <a:r>
              <a:rPr lang="en-US" sz="1500" dirty="0" err="1" smtClean="0">
                <a:cs typeface="Courier New"/>
              </a:rPr>
              <a:t>ismétlődni</a:t>
            </a:r>
            <a:r>
              <a:rPr lang="en-US" sz="1500" dirty="0" smtClean="0">
                <a:cs typeface="Courier New"/>
              </a:rPr>
              <a:t> a </a:t>
            </a:r>
            <a:r>
              <a:rPr lang="en-US" sz="1500" dirty="0" err="1" smtClean="0">
                <a:cs typeface="Courier New"/>
              </a:rPr>
              <a:t>cím</a:t>
            </a:r>
            <a:r>
              <a:rPr lang="en-US" sz="1500" dirty="0" smtClean="0">
                <a:cs typeface="Courier New"/>
              </a:rPr>
              <a:t>)</a:t>
            </a:r>
            <a:endParaRPr lang="en-US" sz="1500" dirty="0">
              <a:cs typeface="Courier New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983955" y="2133199"/>
            <a:ext cx="4863926" cy="927480"/>
            <a:chOff x="59492" y="2568405"/>
            <a:chExt cx="4863926" cy="927480"/>
          </a:xfrm>
        </p:grpSpPr>
        <p:grpSp>
          <p:nvGrpSpPr>
            <p:cNvPr id="8" name="Group 7"/>
            <p:cNvGrpSpPr/>
            <p:nvPr/>
          </p:nvGrpSpPr>
          <p:grpSpPr>
            <a:xfrm>
              <a:off x="1484161" y="2568405"/>
              <a:ext cx="3439257" cy="927480"/>
              <a:chOff x="1826660" y="2097531"/>
              <a:chExt cx="3439257" cy="92748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826660" y="2097531"/>
                <a:ext cx="1441348" cy="47087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Könyv</a:t>
                </a:r>
                <a:endParaRPr lang="en-US" dirty="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3681861" y="2554136"/>
                <a:ext cx="1584056" cy="470875"/>
              </a:xfrm>
              <a:prstGeom prst="ellipse">
                <a:avLst/>
              </a:prstGeom>
              <a:ln w="114300" cmpd="dbl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Szerző</a:t>
                </a:r>
                <a:endParaRPr lang="en-US" dirty="0"/>
              </a:p>
            </p:txBody>
          </p:sp>
          <p:cxnSp>
            <p:nvCxnSpPr>
              <p:cNvPr id="7" name="Straight Connector 6"/>
              <p:cNvCxnSpPr>
                <a:stCxn id="4" idx="3"/>
                <a:endCxn id="5" idx="2"/>
              </p:cNvCxnSpPr>
              <p:nvPr/>
            </p:nvCxnSpPr>
            <p:spPr>
              <a:xfrm>
                <a:off x="3268008" y="2332969"/>
                <a:ext cx="413853" cy="45660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/>
            <p:cNvSpPr/>
            <p:nvPr/>
          </p:nvSpPr>
          <p:spPr>
            <a:xfrm>
              <a:off x="59492" y="2568405"/>
              <a:ext cx="912527" cy="48514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Cím</a:t>
              </a:r>
              <a:endParaRPr lang="en-US" dirty="0"/>
            </a:p>
          </p:txBody>
        </p:sp>
        <p:cxnSp>
          <p:nvCxnSpPr>
            <p:cNvPr id="11" name="Straight Connector 10"/>
            <p:cNvCxnSpPr>
              <a:stCxn id="9" idx="6"/>
              <a:endCxn id="4" idx="1"/>
            </p:cNvCxnSpPr>
            <p:nvPr/>
          </p:nvCxnSpPr>
          <p:spPr>
            <a:xfrm flipV="1">
              <a:off x="972019" y="2803843"/>
              <a:ext cx="512142" cy="713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Oval 12"/>
          <p:cNvSpPr/>
          <p:nvPr/>
        </p:nvSpPr>
        <p:spPr>
          <a:xfrm>
            <a:off x="7263825" y="1626657"/>
            <a:ext cx="1584056" cy="5422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ISBN</a:t>
            </a:r>
            <a:endParaRPr lang="en-US" u="sng" dirty="0"/>
          </a:p>
        </p:txBody>
      </p:sp>
      <p:cxnSp>
        <p:nvCxnSpPr>
          <p:cNvPr id="24" name="Straight Connector 23"/>
          <p:cNvCxnSpPr>
            <a:stCxn id="13" idx="2"/>
            <a:endCxn id="4" idx="3"/>
          </p:cNvCxnSpPr>
          <p:nvPr/>
        </p:nvCxnSpPr>
        <p:spPr>
          <a:xfrm flipH="1">
            <a:off x="6849972" y="1897766"/>
            <a:ext cx="413853" cy="4708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619599"/>
              </p:ext>
            </p:extLst>
          </p:nvPr>
        </p:nvGraphicFramePr>
        <p:xfrm>
          <a:off x="1410428" y="4180795"/>
          <a:ext cx="6338604" cy="1108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868"/>
                <a:gridCol w="2445708"/>
                <a:gridCol w="1780028"/>
              </a:tblGrid>
              <a:tr h="2853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ISBN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Cím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Szerző</a:t>
                      </a:r>
                      <a:endParaRPr lang="en-US" sz="1200" dirty="0"/>
                    </a:p>
                  </a:txBody>
                  <a:tcPr/>
                </a:tc>
              </a:tr>
              <a:tr h="18226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9321212123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Adatbázisrendszerek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Ullman</a:t>
                      </a:r>
                      <a:endParaRPr lang="en-US" sz="1200" dirty="0"/>
                    </a:p>
                  </a:txBody>
                  <a:tcPr/>
                </a:tc>
              </a:tr>
              <a:tr h="18226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1223219282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Új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versek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Ady</a:t>
                      </a:r>
                      <a:endParaRPr lang="en-US" sz="1200" dirty="0"/>
                    </a:p>
                  </a:txBody>
                  <a:tcPr/>
                </a:tc>
              </a:tr>
              <a:tr h="1822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9321212123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Adatbázisrendszerek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Widom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5051855" y="3568890"/>
            <a:ext cx="4124710" cy="1567921"/>
            <a:chOff x="5051855" y="3568890"/>
            <a:chExt cx="4124710" cy="1567921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5051855" y="3809802"/>
              <a:ext cx="2697178" cy="75625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5237375" y="3809802"/>
              <a:ext cx="2511657" cy="13270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749033" y="3568890"/>
              <a:ext cx="142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Redundancia</a:t>
              </a:r>
              <a:r>
                <a:rPr lang="en-US" dirty="0"/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003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Kapcsolatok</a:t>
            </a:r>
            <a:r>
              <a:rPr lang="en-US" dirty="0" smtClean="0"/>
              <a:t> </a:t>
            </a:r>
            <a:r>
              <a:rPr lang="en-US" dirty="0" err="1" smtClean="0"/>
              <a:t>leképezése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1:1 </a:t>
            </a:r>
            <a:r>
              <a:rPr lang="en-US" dirty="0" smtClean="0">
                <a:sym typeface="Wingdings" pitchFamily="2" charset="2"/>
              </a:rPr>
              <a:t>–</a:t>
            </a:r>
            <a:r>
              <a:rPr lang="hu-HU" dirty="0" smtClean="0">
                <a:sym typeface="Wingdings" pitchFamily="2" charset="2"/>
              </a:rPr>
              <a:t> az egyik sémát (tetszőleges, hogy melyiket) </a:t>
            </a:r>
            <a:r>
              <a:rPr lang="hu-HU" dirty="0">
                <a:sym typeface="Wingdings" pitchFamily="2" charset="2"/>
              </a:rPr>
              <a:t>bővítjük a másik kulcsával és a kapcsolat attribútumaival</a:t>
            </a:r>
          </a:p>
          <a:p>
            <a:r>
              <a:rPr lang="hu-HU" dirty="0">
                <a:sym typeface="Wingdings" pitchFamily="2" charset="2"/>
              </a:rPr>
              <a:t>1:N </a:t>
            </a:r>
            <a:r>
              <a:rPr lang="en-US" dirty="0" smtClean="0">
                <a:sym typeface="Wingdings" pitchFamily="2" charset="2"/>
              </a:rPr>
              <a:t>–</a:t>
            </a:r>
            <a:r>
              <a:rPr lang="hu-HU" dirty="0" smtClean="0">
                <a:sym typeface="Wingdings" pitchFamily="2" charset="2"/>
              </a:rPr>
              <a:t> az N </a:t>
            </a:r>
            <a:r>
              <a:rPr lang="hu-HU" dirty="0">
                <a:sym typeface="Wingdings" pitchFamily="2" charset="2"/>
              </a:rPr>
              <a:t>oldali </a:t>
            </a:r>
            <a:r>
              <a:rPr lang="hu-HU" dirty="0" smtClean="0">
                <a:sym typeface="Wingdings" pitchFamily="2" charset="2"/>
              </a:rPr>
              <a:t>egyedhez tartozó sémát </a:t>
            </a:r>
            <a:r>
              <a:rPr lang="hu-HU" dirty="0">
                <a:sym typeface="Wingdings" pitchFamily="2" charset="2"/>
              </a:rPr>
              <a:t>bővítjük az 1 oldali egyed kulcsával és a kapcsolat attribútumaival</a:t>
            </a:r>
          </a:p>
          <a:p>
            <a:r>
              <a:rPr lang="hu-HU" dirty="0">
                <a:sym typeface="Wingdings" pitchFamily="2" charset="2"/>
              </a:rPr>
              <a:t>N:M </a:t>
            </a:r>
            <a:r>
              <a:rPr lang="en-US" dirty="0" smtClean="0">
                <a:sym typeface="Wingdings" pitchFamily="2" charset="2"/>
              </a:rPr>
              <a:t>–</a:t>
            </a:r>
            <a:r>
              <a:rPr lang="hu-HU" dirty="0" smtClean="0">
                <a:sym typeface="Wingdings" pitchFamily="2" charset="2"/>
              </a:rPr>
              <a:t> új </a:t>
            </a:r>
            <a:r>
              <a:rPr lang="hu-HU" dirty="0">
                <a:sym typeface="Wingdings" pitchFamily="2" charset="2"/>
              </a:rPr>
              <a:t>sémát veszünk fel (benne: egyedek kulcsai, kapcsolat </a:t>
            </a:r>
            <a:r>
              <a:rPr lang="hu-HU" dirty="0" smtClean="0">
                <a:sym typeface="Wingdings" pitchFamily="2" charset="2"/>
              </a:rPr>
              <a:t>attribútumai)</a:t>
            </a:r>
          </a:p>
          <a:p>
            <a:r>
              <a:rPr lang="hu-HU" dirty="0" smtClean="0">
                <a:sym typeface="Wingdings" pitchFamily="2" charset="2"/>
              </a:rPr>
              <a:t>A kapcsolatoknak is létezhetnek attribútumai. Ezeket a kapcsolat leképezésekor bővülő sémában vesszük fel.</a:t>
            </a:r>
          </a:p>
          <a:p>
            <a:endParaRPr lang="hu-HU" dirty="0">
              <a:sym typeface="Wingdings" pitchFamily="2" charset="2"/>
            </a:endParaRPr>
          </a:p>
          <a:p>
            <a:r>
              <a:rPr lang="hu-HU" dirty="0" smtClean="0">
                <a:sym typeface="Wingdings" pitchFamily="2" charset="2"/>
              </a:rPr>
              <a:t>Megjegyzés. Néhány ritka esetben az új séma felvétele mellett érdemes dönteni akkor is, ha 1:N vagy 1:1 kapcsolat áll fenn.</a:t>
            </a:r>
          </a:p>
        </p:txBody>
      </p:sp>
    </p:spTree>
    <p:extLst>
      <p:ext uri="{BB962C8B-B14F-4D97-AF65-F5344CB8AC3E}">
        <p14:creationId xmlns:p14="http://schemas.microsoft.com/office/powerpoint/2010/main" val="2273206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905</TotalTime>
  <Words>833</Words>
  <Application>Microsoft Office PowerPoint</Application>
  <PresentationFormat>Diavetítés a képernyőre (4:3 oldalarány)</PresentationFormat>
  <Paragraphs>213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0" baseType="lpstr">
      <vt:lpstr>Gill Sans MT</vt:lpstr>
      <vt:lpstr>Courier New</vt:lpstr>
      <vt:lpstr>Wingdings 3</vt:lpstr>
      <vt:lpstr>Calibri</vt:lpstr>
      <vt:lpstr>Wingdings</vt:lpstr>
      <vt:lpstr>Urban Pop</vt:lpstr>
      <vt:lpstr>Relációs adatbázissémák</vt:lpstr>
      <vt:lpstr>A relációs adatmodell </vt:lpstr>
      <vt:lpstr>Relációs adatbázissémák</vt:lpstr>
      <vt:lpstr>Relációs adatbázissémák</vt:lpstr>
      <vt:lpstr>Kulcsok</vt:lpstr>
      <vt:lpstr>Idegen kulcs</vt:lpstr>
      <vt:lpstr>egyed-kapcsolat modellből átírás</vt:lpstr>
      <vt:lpstr>Egyed-kapcsolat modellből átírás</vt:lpstr>
      <vt:lpstr>Kapcsolatok leképezése</vt:lpstr>
      <vt:lpstr>Specializáló kapcsolat leképezése</vt:lpstr>
      <vt:lpstr>Specializáló kapcsolat leképezése</vt:lpstr>
      <vt:lpstr>Feladat</vt:lpstr>
      <vt:lpstr>FELADAT</vt:lpstr>
      <vt:lpstr>Folytatása következik </vt:lpstr>
    </vt:vector>
  </TitlesOfParts>
  <Company>Szegedi Tudományegyetem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Relációs adatbázissémák</dc:title>
  <dc:creator>Lajos Cser</dc:creator>
  <cp:lastModifiedBy>Cser Lajos</cp:lastModifiedBy>
  <cp:revision>59</cp:revision>
  <cp:lastPrinted>2013-09-24T17:36:39Z</cp:lastPrinted>
  <dcterms:created xsi:type="dcterms:W3CDTF">2012-08-18T10:24:12Z</dcterms:created>
  <dcterms:modified xsi:type="dcterms:W3CDTF">2014-09-22T11:14:34Z</dcterms:modified>
</cp:coreProperties>
</file>