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embeddedFontLst>
    <p:embeddedFont>
      <p:font typeface="Wingdings 3" panose="05040102010807070707" pitchFamily="18" charset="2"/>
      <p:regular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Gill Sans MT" panose="020B0502020104020203" pitchFamily="34" charset="-18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October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October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October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October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October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October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October 20,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October 20,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October 20,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October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October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October 20,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ALAPOK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Bevezetés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MYSQL </a:t>
            </a:r>
            <a:r>
              <a:rPr lang="en-US" dirty="0" err="1" smtClean="0"/>
              <a:t>szintaxisa</a:t>
            </a:r>
            <a:endParaRPr lang="en-US" dirty="0" smtClean="0"/>
          </a:p>
          <a:p>
            <a:r>
              <a:rPr lang="en-US" dirty="0" err="1" smtClean="0"/>
              <a:t>Táblák</a:t>
            </a:r>
            <a:r>
              <a:rPr lang="en-US" dirty="0" smtClean="0"/>
              <a:t>, </a:t>
            </a:r>
            <a:r>
              <a:rPr lang="en-US" dirty="0" err="1" smtClean="0"/>
              <a:t>adatok</a:t>
            </a:r>
            <a:r>
              <a:rPr lang="en-US" dirty="0" smtClean="0"/>
              <a:t> </a:t>
            </a:r>
            <a:r>
              <a:rPr lang="en-US" dirty="0" err="1" smtClean="0"/>
              <a:t>kezelésének</a:t>
            </a:r>
            <a:r>
              <a:rPr lang="en-US" dirty="0" smtClean="0"/>
              <a:t> </a:t>
            </a:r>
            <a:r>
              <a:rPr lang="en-US" dirty="0" err="1" smtClean="0"/>
              <a:t>alapjai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0540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MEgszorítások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Oszlopszinten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PRIMARY KEY – </a:t>
            </a:r>
            <a:r>
              <a:rPr lang="en-US" sz="2000" dirty="0" err="1" smtClean="0"/>
              <a:t>elsődleges</a:t>
            </a:r>
            <a:r>
              <a:rPr lang="en-US" sz="2000" dirty="0" smtClean="0"/>
              <a:t> </a:t>
            </a:r>
            <a:r>
              <a:rPr lang="en-US" sz="2000" dirty="0" err="1" smtClean="0"/>
              <a:t>kulcs</a:t>
            </a:r>
            <a:endParaRPr lang="en-US" sz="2000" dirty="0" smtClean="0"/>
          </a:p>
          <a:p>
            <a:pPr lvl="1"/>
            <a:r>
              <a:rPr lang="en-US" sz="2000" dirty="0" smtClean="0"/>
              <a:t>UNIQUE – </a:t>
            </a:r>
            <a:r>
              <a:rPr lang="en-US" sz="2000" dirty="0" err="1" smtClean="0"/>
              <a:t>kulcs</a:t>
            </a:r>
            <a:endParaRPr lang="en-US" sz="2000" dirty="0" smtClean="0"/>
          </a:p>
          <a:p>
            <a:pPr lvl="1"/>
            <a:r>
              <a:rPr lang="en-US" sz="2000" dirty="0" smtClean="0"/>
              <a:t>REFERENCES </a:t>
            </a:r>
            <a:r>
              <a:rPr lang="en-US" sz="2000" dirty="0" err="1" smtClean="0"/>
              <a:t>más_tábla</a:t>
            </a:r>
            <a:r>
              <a:rPr lang="en-US" sz="2000" dirty="0" smtClean="0"/>
              <a:t>(</a:t>
            </a:r>
            <a:r>
              <a:rPr lang="en-US" sz="2000" dirty="0" err="1" smtClean="0"/>
              <a:t>attrib</a:t>
            </a:r>
            <a:r>
              <a:rPr lang="en-US" sz="2000" dirty="0" smtClean="0"/>
              <a:t>) [{ON-</a:t>
            </a:r>
            <a:r>
              <a:rPr lang="en-US" sz="2000" dirty="0" err="1" smtClean="0"/>
              <a:t>feltételek</a:t>
            </a:r>
            <a:r>
              <a:rPr lang="en-US" sz="2000" dirty="0" smtClean="0"/>
              <a:t>}] – </a:t>
            </a:r>
            <a:r>
              <a:rPr lang="en-US" sz="2000" dirty="0" err="1" smtClean="0"/>
              <a:t>külső</a:t>
            </a:r>
            <a:r>
              <a:rPr lang="en-US" sz="2000" dirty="0" smtClean="0"/>
              <a:t> </a:t>
            </a:r>
            <a:r>
              <a:rPr lang="en-US" sz="2000" dirty="0" err="1" smtClean="0"/>
              <a:t>kulcs</a:t>
            </a:r>
            <a:endParaRPr lang="en-US" sz="2000" dirty="0" smtClean="0"/>
          </a:p>
          <a:p>
            <a:pPr lvl="1"/>
            <a:r>
              <a:rPr lang="en-US" sz="2000" dirty="0" smtClean="0"/>
              <a:t>NOT NULL – </a:t>
            </a:r>
            <a:r>
              <a:rPr lang="en-US" sz="2000" dirty="0" err="1" smtClean="0"/>
              <a:t>nem</a:t>
            </a:r>
            <a:r>
              <a:rPr lang="en-US" sz="2000" dirty="0" smtClean="0"/>
              <a:t> </a:t>
            </a:r>
            <a:r>
              <a:rPr lang="en-US" sz="2000" dirty="0" err="1" smtClean="0"/>
              <a:t>lehet</a:t>
            </a:r>
            <a:r>
              <a:rPr lang="en-US" sz="2000" dirty="0" smtClean="0"/>
              <a:t> null</a:t>
            </a:r>
          </a:p>
          <a:p>
            <a:pPr lvl="1"/>
            <a:r>
              <a:rPr lang="en-US" sz="2000" dirty="0" smtClean="0"/>
              <a:t>AUTO_INCREMENT – </a:t>
            </a:r>
            <a:r>
              <a:rPr lang="en-US" sz="2000" dirty="0" err="1" smtClean="0"/>
              <a:t>mindig</a:t>
            </a:r>
            <a:r>
              <a:rPr lang="en-US" sz="2000" dirty="0" smtClean="0"/>
              <a:t> </a:t>
            </a:r>
            <a:r>
              <a:rPr lang="en-US" sz="2000" dirty="0" err="1" smtClean="0"/>
              <a:t>növekszik</a:t>
            </a:r>
            <a:r>
              <a:rPr lang="en-US" sz="2000" dirty="0" smtClean="0"/>
              <a:t> </a:t>
            </a:r>
            <a:r>
              <a:rPr lang="en-US" sz="2000" dirty="0" err="1" smtClean="0"/>
              <a:t>az</a:t>
            </a:r>
            <a:r>
              <a:rPr lang="en-US" sz="2000" dirty="0" smtClean="0"/>
              <a:t> </a:t>
            </a:r>
            <a:r>
              <a:rPr lang="en-US" sz="2000" dirty="0" err="1" smtClean="0"/>
              <a:t>értéke</a:t>
            </a:r>
            <a:endParaRPr lang="en-US" sz="2000" dirty="0"/>
          </a:p>
          <a:p>
            <a:r>
              <a:rPr lang="en-US" dirty="0" err="1" smtClean="0"/>
              <a:t>Táblaszinten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PRIMARY KEY (</a:t>
            </a:r>
            <a:r>
              <a:rPr lang="en-US" dirty="0" err="1" smtClean="0"/>
              <a:t>oszlop_lista</a:t>
            </a:r>
            <a:r>
              <a:rPr lang="en-US" dirty="0" smtClean="0"/>
              <a:t>) – ha </a:t>
            </a:r>
            <a:r>
              <a:rPr lang="en-US" dirty="0" err="1" smtClean="0"/>
              <a:t>több</a:t>
            </a:r>
            <a:r>
              <a:rPr lang="en-US" dirty="0" smtClean="0"/>
              <a:t> </a:t>
            </a:r>
            <a:r>
              <a:rPr lang="en-US" dirty="0" err="1" smtClean="0"/>
              <a:t>attribútumból</a:t>
            </a:r>
            <a:r>
              <a:rPr lang="en-US" dirty="0" smtClean="0"/>
              <a:t> </a:t>
            </a:r>
            <a:r>
              <a:rPr lang="en-US" dirty="0" err="1" smtClean="0"/>
              <a:t>áll</a:t>
            </a:r>
            <a:r>
              <a:rPr lang="en-US" dirty="0" smtClean="0"/>
              <a:t> a </a:t>
            </a:r>
            <a:r>
              <a:rPr lang="en-US" dirty="0" err="1" smtClean="0"/>
              <a:t>kulcs</a:t>
            </a:r>
            <a:endParaRPr lang="en-US" dirty="0" smtClean="0"/>
          </a:p>
          <a:p>
            <a:r>
              <a:rPr lang="en-US" dirty="0" smtClean="0"/>
              <a:t>FOREIGN KEY (</a:t>
            </a:r>
            <a:r>
              <a:rPr lang="en-US" dirty="0" err="1" smtClean="0"/>
              <a:t>oszlop_lista</a:t>
            </a:r>
            <a:r>
              <a:rPr lang="en-US" dirty="0" smtClean="0"/>
              <a:t>) REFERENCES </a:t>
            </a:r>
            <a:r>
              <a:rPr lang="en-US" dirty="0" err="1" smtClean="0"/>
              <a:t>másik_tábla</a:t>
            </a:r>
            <a:r>
              <a:rPr lang="en-US" dirty="0" smtClean="0"/>
              <a:t>(</a:t>
            </a:r>
            <a:r>
              <a:rPr lang="en-US" dirty="0" err="1" smtClean="0"/>
              <a:t>oszlop_lista</a:t>
            </a:r>
            <a:r>
              <a:rPr lang="en-US" dirty="0" smtClean="0"/>
              <a:t>) [{ON-</a:t>
            </a:r>
            <a:r>
              <a:rPr lang="en-US" dirty="0" err="1" smtClean="0"/>
              <a:t>feltételek</a:t>
            </a:r>
            <a:r>
              <a:rPr lang="en-US" dirty="0" smtClean="0"/>
              <a:t>}] – </a:t>
            </a:r>
            <a:r>
              <a:rPr lang="en-US" dirty="0" err="1" smtClean="0"/>
              <a:t>hasonlóan</a:t>
            </a:r>
            <a:r>
              <a:rPr lang="en-US" dirty="0" smtClean="0"/>
              <a:t> </a:t>
            </a:r>
          </a:p>
        </p:txBody>
      </p:sp>
      <p:cxnSp>
        <p:nvCxnSpPr>
          <p:cNvPr id="5" name="Egyenes összekötő nyíllal 4"/>
          <p:cNvCxnSpPr/>
          <p:nvPr/>
        </p:nvCxnSpPr>
        <p:spPr>
          <a:xfrm flipH="1">
            <a:off x="5006566" y="1417638"/>
            <a:ext cx="2091351" cy="144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églalap 5"/>
          <p:cNvSpPr/>
          <p:nvPr/>
        </p:nvSpPr>
        <p:spPr>
          <a:xfrm>
            <a:off x="7097916" y="685801"/>
            <a:ext cx="18469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A MySQL nem támogatja!</a:t>
            </a:r>
          </a:p>
          <a:p>
            <a:pPr algn="ctr"/>
            <a:r>
              <a:rPr lang="hu-HU" sz="1400" dirty="0" smtClean="0"/>
              <a:t>Használjunk táblaszintűt!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4160356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MEgszorítások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feltételek</a:t>
            </a:r>
            <a:r>
              <a:rPr lang="en-US" dirty="0" smtClean="0"/>
              <a:t>: </a:t>
            </a:r>
            <a:r>
              <a:rPr lang="en-US" dirty="0" err="1" smtClean="0"/>
              <a:t>külső</a:t>
            </a:r>
            <a:r>
              <a:rPr lang="en-US" dirty="0" smtClean="0"/>
              <a:t> </a:t>
            </a:r>
            <a:r>
              <a:rPr lang="en-US" dirty="0" err="1" smtClean="0"/>
              <a:t>kulcsoknál</a:t>
            </a:r>
            <a:r>
              <a:rPr lang="en-US" dirty="0" smtClean="0"/>
              <a:t> </a:t>
            </a:r>
            <a:r>
              <a:rPr lang="en-US" dirty="0" err="1" smtClean="0"/>
              <a:t>megadható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történjen</a:t>
            </a:r>
            <a:r>
              <a:rPr lang="en-US" dirty="0" smtClean="0"/>
              <a:t>-e </a:t>
            </a:r>
            <a:r>
              <a:rPr lang="en-US" dirty="0" err="1" smtClean="0"/>
              <a:t>valami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aktuális</a:t>
            </a:r>
            <a:r>
              <a:rPr lang="en-US" dirty="0" smtClean="0"/>
              <a:t> </a:t>
            </a:r>
            <a:r>
              <a:rPr lang="en-US" dirty="0" err="1" smtClean="0"/>
              <a:t>táblában</a:t>
            </a:r>
            <a:r>
              <a:rPr lang="en-US" dirty="0" smtClean="0"/>
              <a:t>, ha a </a:t>
            </a:r>
            <a:r>
              <a:rPr lang="en-US" dirty="0" err="1" smtClean="0"/>
              <a:t>táblában</a:t>
            </a:r>
            <a:r>
              <a:rPr lang="en-US" dirty="0" smtClean="0"/>
              <a:t>, </a:t>
            </a:r>
            <a:r>
              <a:rPr lang="en-US" dirty="0" err="1" smtClean="0"/>
              <a:t>ahol</a:t>
            </a:r>
            <a:r>
              <a:rPr lang="en-US" dirty="0" smtClean="0"/>
              <a:t> </a:t>
            </a:r>
            <a:r>
              <a:rPr lang="en-US" dirty="0" err="1" smtClean="0"/>
              <a:t>elsődleges</a:t>
            </a:r>
            <a:r>
              <a:rPr lang="en-US" dirty="0" smtClean="0"/>
              <a:t> </a:t>
            </a:r>
            <a:r>
              <a:rPr lang="en-US" dirty="0" err="1" smtClean="0"/>
              <a:t>kulcsként</a:t>
            </a:r>
            <a:r>
              <a:rPr lang="en-US" dirty="0" smtClean="0"/>
              <a:t> </a:t>
            </a:r>
            <a:r>
              <a:rPr lang="en-US" dirty="0" err="1" smtClean="0"/>
              <a:t>fordul</a:t>
            </a:r>
            <a:r>
              <a:rPr lang="en-US" dirty="0" smtClean="0"/>
              <a:t> </a:t>
            </a:r>
            <a:r>
              <a:rPr lang="en-US" dirty="0" err="1" smtClean="0"/>
              <a:t>elő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attribútum</a:t>
            </a:r>
            <a:r>
              <a:rPr lang="en-US" dirty="0" smtClean="0"/>
              <a:t>, </a:t>
            </a:r>
            <a:r>
              <a:rPr lang="en-US" dirty="0" err="1" smtClean="0"/>
              <a:t>valamilyen</a:t>
            </a:r>
            <a:r>
              <a:rPr lang="en-US" dirty="0" smtClean="0"/>
              <a:t> </a:t>
            </a:r>
            <a:r>
              <a:rPr lang="en-US" dirty="0" err="1" smtClean="0"/>
              <a:t>változás</a:t>
            </a:r>
            <a:r>
              <a:rPr lang="en-US" dirty="0" smtClean="0"/>
              <a:t> </a:t>
            </a:r>
            <a:r>
              <a:rPr lang="en-US" dirty="0" err="1" smtClean="0"/>
              <a:t>áll</a:t>
            </a:r>
            <a:r>
              <a:rPr lang="en-US" dirty="0" smtClean="0"/>
              <a:t> be – pl. ha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vevőt</a:t>
            </a:r>
            <a:r>
              <a:rPr lang="en-US" dirty="0" smtClean="0"/>
              <a:t> </a:t>
            </a:r>
            <a:r>
              <a:rPr lang="en-US" dirty="0" err="1" smtClean="0"/>
              <a:t>törölnek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adatbázisból</a:t>
            </a:r>
            <a:r>
              <a:rPr lang="en-US" dirty="0" smtClean="0"/>
              <a:t>, </a:t>
            </a:r>
            <a:r>
              <a:rPr lang="en-US" dirty="0" err="1" smtClean="0"/>
              <a:t>elérhető</a:t>
            </a:r>
            <a:r>
              <a:rPr lang="en-US" dirty="0" smtClean="0"/>
              <a:t> </a:t>
            </a:r>
            <a:r>
              <a:rPr lang="en-US" dirty="0" err="1" smtClean="0"/>
              <a:t>így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automatikusan</a:t>
            </a:r>
            <a:r>
              <a:rPr lang="en-US" dirty="0" smtClean="0"/>
              <a:t> </a:t>
            </a:r>
            <a:r>
              <a:rPr lang="en-US" dirty="0" err="1" smtClean="0"/>
              <a:t>törlődjön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összes</a:t>
            </a:r>
            <a:r>
              <a:rPr lang="en-US" dirty="0" smtClean="0"/>
              <a:t> </a:t>
            </a:r>
            <a:r>
              <a:rPr lang="en-US" dirty="0" err="1" smtClean="0"/>
              <a:t>vásárlása</a:t>
            </a:r>
            <a:r>
              <a:rPr lang="en-US" dirty="0" smtClean="0"/>
              <a:t> is.</a:t>
            </a:r>
          </a:p>
          <a:p>
            <a:endParaRPr lang="en-US" dirty="0"/>
          </a:p>
          <a:p>
            <a:r>
              <a:rPr lang="en-US" dirty="0" smtClean="0"/>
              <a:t>ON UPDATE CASCADE – </a:t>
            </a:r>
            <a:r>
              <a:rPr lang="en-US" dirty="0" err="1" smtClean="0"/>
              <a:t>adatmódosításnál</a:t>
            </a:r>
            <a:r>
              <a:rPr lang="en-US" dirty="0" smtClean="0"/>
              <a:t> a </a:t>
            </a:r>
            <a:r>
              <a:rPr lang="en-US" dirty="0" err="1" smtClean="0"/>
              <a:t>friss</a:t>
            </a:r>
            <a:r>
              <a:rPr lang="en-US" dirty="0" smtClean="0"/>
              <a:t> </a:t>
            </a:r>
            <a:r>
              <a:rPr lang="en-US" dirty="0" err="1" smtClean="0"/>
              <a:t>adat</a:t>
            </a:r>
            <a:r>
              <a:rPr lang="en-US" dirty="0" smtClean="0"/>
              <a:t> </a:t>
            </a:r>
            <a:r>
              <a:rPr lang="en-US" dirty="0" err="1" smtClean="0"/>
              <a:t>bemásolódik</a:t>
            </a:r>
            <a:endParaRPr lang="en-US" dirty="0" smtClean="0"/>
          </a:p>
          <a:p>
            <a:r>
              <a:rPr lang="en-US" dirty="0" smtClean="0"/>
              <a:t>ON DELETE CASCADE – ha </a:t>
            </a:r>
            <a:r>
              <a:rPr lang="en-US" dirty="0" err="1" smtClean="0"/>
              <a:t>törlik</a:t>
            </a:r>
            <a:r>
              <a:rPr lang="en-US" dirty="0" smtClean="0"/>
              <a:t> a </a:t>
            </a:r>
            <a:r>
              <a:rPr lang="en-US" dirty="0" err="1" smtClean="0"/>
              <a:t>hivatkozott</a:t>
            </a:r>
            <a:r>
              <a:rPr lang="en-US" dirty="0" smtClean="0"/>
              <a:t> sort, </a:t>
            </a:r>
            <a:r>
              <a:rPr lang="en-US" dirty="0" err="1" smtClean="0"/>
              <a:t>törlődnek</a:t>
            </a:r>
            <a:r>
              <a:rPr lang="en-US" dirty="0" smtClean="0"/>
              <a:t> a </a:t>
            </a:r>
            <a:r>
              <a:rPr lang="en-US" dirty="0" err="1" smtClean="0"/>
              <a:t>rá</a:t>
            </a:r>
            <a:r>
              <a:rPr lang="en-US" dirty="0" smtClean="0"/>
              <a:t> </a:t>
            </a:r>
            <a:r>
              <a:rPr lang="en-US" dirty="0" err="1" smtClean="0"/>
              <a:t>hivatkozó</a:t>
            </a:r>
            <a:r>
              <a:rPr lang="en-US" dirty="0" smtClean="0"/>
              <a:t> </a:t>
            </a:r>
            <a:r>
              <a:rPr lang="en-US" dirty="0" err="1" smtClean="0"/>
              <a:t>sorok</a:t>
            </a:r>
            <a:r>
              <a:rPr lang="en-US" dirty="0" smtClean="0"/>
              <a:t> is</a:t>
            </a:r>
          </a:p>
          <a:p>
            <a:r>
              <a:rPr lang="en-US" dirty="0" smtClean="0"/>
              <a:t>ON DELETE SET NULL – a </a:t>
            </a:r>
            <a:r>
              <a:rPr lang="en-US" dirty="0" err="1" smtClean="0"/>
              <a:t>hivatkozott</a:t>
            </a:r>
            <a:r>
              <a:rPr lang="en-US" dirty="0" smtClean="0"/>
              <a:t> </a:t>
            </a:r>
            <a:r>
              <a:rPr lang="en-US" dirty="0" err="1" smtClean="0"/>
              <a:t>sor</a:t>
            </a:r>
            <a:r>
              <a:rPr lang="en-US" dirty="0" smtClean="0"/>
              <a:t> </a:t>
            </a:r>
            <a:r>
              <a:rPr lang="en-US" dirty="0" err="1" smtClean="0"/>
              <a:t>törlésekor</a:t>
            </a:r>
            <a:r>
              <a:rPr lang="en-US" dirty="0" smtClean="0"/>
              <a:t> a </a:t>
            </a:r>
            <a:r>
              <a:rPr lang="en-US" dirty="0" err="1" smtClean="0"/>
              <a:t>hivatkozó</a:t>
            </a:r>
            <a:r>
              <a:rPr lang="en-US" dirty="0" smtClean="0"/>
              <a:t> </a:t>
            </a:r>
            <a:r>
              <a:rPr lang="en-US" dirty="0" err="1" smtClean="0"/>
              <a:t>sorokban</a:t>
            </a:r>
            <a:r>
              <a:rPr lang="en-US" dirty="0" smtClean="0"/>
              <a:t> NULL </a:t>
            </a:r>
            <a:r>
              <a:rPr lang="en-US" dirty="0" err="1" smtClean="0"/>
              <a:t>kerül</a:t>
            </a:r>
            <a:r>
              <a:rPr lang="en-US" dirty="0" smtClean="0"/>
              <a:t> a </a:t>
            </a:r>
            <a:r>
              <a:rPr lang="en-US" dirty="0" err="1" smtClean="0"/>
              <a:t>külső</a:t>
            </a:r>
            <a:r>
              <a:rPr lang="en-US" dirty="0" smtClean="0"/>
              <a:t> </a:t>
            </a:r>
            <a:r>
              <a:rPr lang="en-US" dirty="0" err="1" smtClean="0"/>
              <a:t>kulcsba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13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Táblák</a:t>
            </a:r>
            <a:r>
              <a:rPr lang="en-US" dirty="0" smtClean="0"/>
              <a:t> </a:t>
            </a:r>
            <a:r>
              <a:rPr lang="en-US" dirty="0" err="1" smtClean="0"/>
              <a:t>módosítása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Létrehozás</a:t>
            </a:r>
            <a:r>
              <a:rPr lang="en-US" dirty="0" smtClean="0"/>
              <a:t> </a:t>
            </a:r>
            <a:r>
              <a:rPr lang="en-US" dirty="0" err="1" smtClean="0"/>
              <a:t>után</a:t>
            </a:r>
            <a:r>
              <a:rPr lang="en-US" dirty="0" smtClean="0"/>
              <a:t> </a:t>
            </a:r>
            <a:r>
              <a:rPr lang="en-US" dirty="0" err="1" smtClean="0"/>
              <a:t>lehetőség</a:t>
            </a:r>
            <a:r>
              <a:rPr lang="en-US" dirty="0" smtClean="0"/>
              <a:t> van a </a:t>
            </a:r>
            <a:r>
              <a:rPr lang="en-US" dirty="0" err="1" smtClean="0"/>
              <a:t>tábák</a:t>
            </a:r>
            <a:r>
              <a:rPr lang="en-US" dirty="0" smtClean="0"/>
              <a:t> </a:t>
            </a:r>
            <a:r>
              <a:rPr lang="en-US" dirty="0" err="1" smtClean="0"/>
              <a:t>szerkezetén</a:t>
            </a:r>
            <a:r>
              <a:rPr lang="en-US" dirty="0" smtClean="0"/>
              <a:t>, </a:t>
            </a:r>
            <a:r>
              <a:rPr lang="en-US" dirty="0" err="1" smtClean="0"/>
              <a:t>kulcsain</a:t>
            </a:r>
            <a:r>
              <a:rPr lang="en-US" dirty="0" smtClean="0"/>
              <a:t>, </a:t>
            </a:r>
            <a:r>
              <a:rPr lang="en-US" dirty="0" err="1" smtClean="0"/>
              <a:t>kapcsolatain</a:t>
            </a:r>
            <a:r>
              <a:rPr lang="en-US" dirty="0" smtClean="0"/>
              <a:t> </a:t>
            </a:r>
            <a:r>
              <a:rPr lang="en-US" dirty="0" err="1" smtClean="0"/>
              <a:t>változtatni</a:t>
            </a:r>
            <a:r>
              <a:rPr lang="en-US" dirty="0" smtClean="0"/>
              <a:t> – </a:t>
            </a:r>
            <a:r>
              <a:rPr lang="en-US" dirty="0" err="1" smtClean="0"/>
              <a:t>valamint</a:t>
            </a:r>
            <a:r>
              <a:rPr lang="en-US" dirty="0" smtClean="0"/>
              <a:t> </a:t>
            </a:r>
            <a:r>
              <a:rPr lang="en-US" dirty="0" err="1" smtClean="0"/>
              <a:t>törölhetők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ALTER TABLE </a:t>
            </a:r>
            <a:r>
              <a:rPr lang="en-US" dirty="0" err="1" smtClean="0"/>
              <a:t>tábla_neve</a:t>
            </a:r>
            <a:r>
              <a:rPr lang="en-US" dirty="0" smtClean="0"/>
              <a:t> ADD (</a:t>
            </a:r>
            <a:r>
              <a:rPr lang="en-US" dirty="0" err="1" smtClean="0"/>
              <a:t>oszlopnév</a:t>
            </a:r>
            <a:r>
              <a:rPr lang="en-US" dirty="0" smtClean="0"/>
              <a:t> {TÍPUS} [{</a:t>
            </a:r>
            <a:r>
              <a:rPr lang="en-US" dirty="0" err="1" smtClean="0"/>
              <a:t>feltételek</a:t>
            </a:r>
            <a:r>
              <a:rPr lang="en-US" dirty="0" smtClean="0"/>
              <a:t>}]);</a:t>
            </a:r>
          </a:p>
          <a:p>
            <a:r>
              <a:rPr lang="en-US" dirty="0" smtClean="0"/>
              <a:t>ALTER TABLE </a:t>
            </a:r>
            <a:r>
              <a:rPr lang="en-US" dirty="0" err="1" smtClean="0"/>
              <a:t>tábla_neve</a:t>
            </a:r>
            <a:r>
              <a:rPr lang="en-US" dirty="0" smtClean="0"/>
              <a:t> MODIFY (</a:t>
            </a:r>
            <a:r>
              <a:rPr lang="en-US" dirty="0" err="1" smtClean="0"/>
              <a:t>oszlopnév</a:t>
            </a:r>
            <a:r>
              <a:rPr lang="en-US" dirty="0" smtClean="0"/>
              <a:t> [{</a:t>
            </a:r>
            <a:r>
              <a:rPr lang="en-US" dirty="0" err="1" smtClean="0"/>
              <a:t>feltételek</a:t>
            </a:r>
            <a:r>
              <a:rPr lang="en-US" dirty="0" smtClean="0"/>
              <a:t>}]);</a:t>
            </a:r>
          </a:p>
          <a:p>
            <a:r>
              <a:rPr lang="en-US" dirty="0" smtClean="0"/>
              <a:t>ALTER TABLE </a:t>
            </a:r>
            <a:r>
              <a:rPr lang="en-US" dirty="0" err="1" smtClean="0"/>
              <a:t>tábla_neve</a:t>
            </a:r>
            <a:r>
              <a:rPr lang="en-US" dirty="0" smtClean="0"/>
              <a:t> DROP(oszlopnév1, …, </a:t>
            </a:r>
            <a:r>
              <a:rPr lang="en-US" dirty="0" err="1" smtClean="0"/>
              <a:t>oszlopnévk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DROP TABLE </a:t>
            </a:r>
            <a:r>
              <a:rPr lang="en-US" dirty="0" err="1" smtClean="0"/>
              <a:t>tábla_neve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05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ADATBEVITEL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INTO </a:t>
            </a:r>
            <a:r>
              <a:rPr lang="en-US" dirty="0" err="1" smtClean="0"/>
              <a:t>tábla_neve</a:t>
            </a:r>
            <a:r>
              <a:rPr lang="en-US" dirty="0" smtClean="0"/>
              <a:t> VALUES ({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oszlopok</a:t>
            </a:r>
            <a:r>
              <a:rPr lang="en-US" dirty="0" smtClean="0"/>
              <a:t> </a:t>
            </a:r>
            <a:r>
              <a:rPr lang="en-US" dirty="0" err="1" smtClean="0"/>
              <a:t>értékei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rekordban</a:t>
            </a:r>
            <a:r>
              <a:rPr lang="en-US" dirty="0" smtClean="0"/>
              <a:t>});</a:t>
            </a:r>
          </a:p>
          <a:p>
            <a:r>
              <a:rPr lang="en-US" dirty="0" smtClean="0"/>
              <a:t>ha </a:t>
            </a:r>
            <a:r>
              <a:rPr lang="en-US" dirty="0" err="1" smtClean="0"/>
              <a:t>csak</a:t>
            </a:r>
            <a:r>
              <a:rPr lang="en-US" dirty="0" smtClean="0"/>
              <a:t> </a:t>
            </a:r>
            <a:r>
              <a:rPr lang="en-US" dirty="0" err="1" smtClean="0"/>
              <a:t>néhány</a:t>
            </a:r>
            <a:r>
              <a:rPr lang="en-US" dirty="0" smtClean="0"/>
              <a:t> </a:t>
            </a:r>
            <a:r>
              <a:rPr lang="en-US" dirty="0" err="1" smtClean="0"/>
              <a:t>oszlopot</a:t>
            </a:r>
            <a:r>
              <a:rPr lang="en-US" dirty="0" smtClean="0"/>
              <a:t> </a:t>
            </a:r>
            <a:r>
              <a:rPr lang="en-US" dirty="0" err="1" smtClean="0"/>
              <a:t>töltenénk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a </a:t>
            </a:r>
            <a:r>
              <a:rPr lang="en-US" dirty="0" err="1" smtClean="0"/>
              <a:t>többi</a:t>
            </a:r>
            <a:r>
              <a:rPr lang="en-US" dirty="0" smtClean="0"/>
              <a:t> </a:t>
            </a:r>
            <a:r>
              <a:rPr lang="en-US" dirty="0" err="1" smtClean="0"/>
              <a:t>maradjon</a:t>
            </a:r>
            <a:r>
              <a:rPr lang="en-US" dirty="0" smtClean="0"/>
              <a:t> null: INSERT INTO </a:t>
            </a:r>
            <a:r>
              <a:rPr lang="en-US" dirty="0" err="1" smtClean="0"/>
              <a:t>tábla_neve</a:t>
            </a:r>
            <a:r>
              <a:rPr lang="en-US" dirty="0" smtClean="0"/>
              <a:t> (oszlop1,…,</a:t>
            </a:r>
            <a:r>
              <a:rPr lang="en-US" dirty="0" err="1" smtClean="0"/>
              <a:t>oszlopk</a:t>
            </a:r>
            <a:r>
              <a:rPr lang="en-US" dirty="0" smtClean="0"/>
              <a:t>) VALUES (érték1,…,</a:t>
            </a:r>
            <a:r>
              <a:rPr lang="en-US" dirty="0" err="1" smtClean="0"/>
              <a:t>értékk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err="1" smtClean="0"/>
              <a:t>Például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hallgato</a:t>
            </a:r>
            <a:r>
              <a:rPr lang="en-US" dirty="0" smtClean="0"/>
              <a:t> (</a:t>
            </a:r>
            <a:r>
              <a:rPr lang="en-US" dirty="0" err="1" smtClean="0"/>
              <a:t>eha</a:t>
            </a:r>
            <a:r>
              <a:rPr lang="en-US" dirty="0" smtClean="0"/>
              <a:t>, </a:t>
            </a:r>
            <a:r>
              <a:rPr lang="en-US" dirty="0" err="1" smtClean="0"/>
              <a:t>nev</a:t>
            </a:r>
            <a:r>
              <a:rPr lang="en-US" dirty="0" smtClean="0"/>
              <a:t>, </a:t>
            </a:r>
            <a:r>
              <a:rPr lang="en-US" dirty="0" err="1" smtClean="0"/>
              <a:t>szak</a:t>
            </a:r>
            <a:r>
              <a:rPr lang="en-US" dirty="0" smtClean="0"/>
              <a:t>, </a:t>
            </a:r>
            <a:r>
              <a:rPr lang="en-US" dirty="0" err="1" smtClean="0"/>
              <a:t>eletkor</a:t>
            </a:r>
            <a:r>
              <a:rPr lang="en-US" dirty="0" smtClean="0"/>
              <a:t>) VALUES (‘</a:t>
            </a:r>
            <a:r>
              <a:rPr lang="en-US" dirty="0" err="1" smtClean="0"/>
              <a:t>mintaat.sze</a:t>
            </a:r>
            <a:r>
              <a:rPr lang="en-US" dirty="0" smtClean="0"/>
              <a:t>’, ‘</a:t>
            </a:r>
            <a:r>
              <a:rPr lang="en-US" dirty="0" err="1" smtClean="0"/>
              <a:t>Minta</a:t>
            </a:r>
            <a:r>
              <a:rPr lang="en-US" dirty="0" smtClean="0"/>
              <a:t> </a:t>
            </a:r>
            <a:r>
              <a:rPr lang="en-US" dirty="0" err="1" smtClean="0"/>
              <a:t>Áron</a:t>
            </a:r>
            <a:r>
              <a:rPr lang="en-US" dirty="0" smtClean="0"/>
              <a:t>’, ‘</a:t>
            </a:r>
            <a:r>
              <a:rPr lang="en-US" dirty="0" err="1" smtClean="0"/>
              <a:t>programtervező</a:t>
            </a:r>
            <a:r>
              <a:rPr lang="en-US" dirty="0" smtClean="0"/>
              <a:t> </a:t>
            </a:r>
            <a:r>
              <a:rPr lang="en-US" dirty="0" err="1" smtClean="0"/>
              <a:t>informatikus</a:t>
            </a:r>
            <a:r>
              <a:rPr lang="en-US" dirty="0" smtClean="0"/>
              <a:t> BSc’, 22);</a:t>
            </a:r>
          </a:p>
        </p:txBody>
      </p:sp>
    </p:spTree>
    <p:extLst>
      <p:ext uri="{BB962C8B-B14F-4D97-AF65-F5344CB8AC3E}">
        <p14:creationId xmlns:p14="http://schemas.microsoft.com/office/powerpoint/2010/main" val="3761955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Adatmódosítás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9552"/>
            <a:ext cx="7772400" cy="448492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UPDATE </a:t>
            </a:r>
            <a:r>
              <a:rPr lang="en-US" dirty="0" err="1" smtClean="0"/>
              <a:t>tábla_neve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SET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oszlop1 = érték1,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…,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 smtClean="0"/>
              <a:t>oszlopk</a:t>
            </a:r>
            <a:r>
              <a:rPr lang="en-US" dirty="0" smtClean="0"/>
              <a:t> = </a:t>
            </a:r>
            <a:r>
              <a:rPr lang="en-US" dirty="0" err="1" smtClean="0"/>
              <a:t>értékk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[WHERE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 smtClean="0"/>
              <a:t>feltétel</a:t>
            </a:r>
            <a:r>
              <a:rPr lang="en-US" dirty="0" smtClean="0"/>
              <a:t>];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A WHERE </a:t>
            </a:r>
            <a:r>
              <a:rPr lang="en-US" dirty="0" err="1" smtClean="0"/>
              <a:t>feltételben</a:t>
            </a:r>
            <a:r>
              <a:rPr lang="en-US" dirty="0" smtClean="0"/>
              <a:t> </a:t>
            </a:r>
            <a:r>
              <a:rPr lang="en-US" dirty="0" err="1" smtClean="0"/>
              <a:t>valamilyen</a:t>
            </a:r>
            <a:r>
              <a:rPr lang="en-US" dirty="0" smtClean="0"/>
              <a:t> </a:t>
            </a:r>
            <a:r>
              <a:rPr lang="en-US" dirty="0" err="1" smtClean="0"/>
              <a:t>feltételt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megadni</a:t>
            </a:r>
            <a:r>
              <a:rPr lang="en-US" dirty="0" smtClean="0"/>
              <a:t> </a:t>
            </a:r>
            <a:r>
              <a:rPr lang="en-US" dirty="0" err="1" smtClean="0"/>
              <a:t>arra</a:t>
            </a:r>
            <a:r>
              <a:rPr lang="en-US" dirty="0" smtClean="0"/>
              <a:t>, </a:t>
            </a:r>
            <a:r>
              <a:rPr lang="en-US" dirty="0" err="1" smtClean="0"/>
              <a:t>mely</a:t>
            </a:r>
            <a:r>
              <a:rPr lang="en-US" dirty="0" smtClean="0"/>
              <a:t> </a:t>
            </a:r>
            <a:r>
              <a:rPr lang="en-US" dirty="0" err="1" smtClean="0"/>
              <a:t>sorok</a:t>
            </a:r>
            <a:r>
              <a:rPr lang="en-US" dirty="0" smtClean="0"/>
              <a:t> </a:t>
            </a:r>
            <a:r>
              <a:rPr lang="en-US" dirty="0" err="1" smtClean="0"/>
              <a:t>módosuljanak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dirty="0" err="1" smtClean="0"/>
              <a:t>Példa</a:t>
            </a:r>
            <a:r>
              <a:rPr lang="en-US" dirty="0" smtClean="0"/>
              <a:t>: UPDATE </a:t>
            </a:r>
            <a:r>
              <a:rPr lang="en-US" dirty="0" err="1" smtClean="0"/>
              <a:t>hallgato</a:t>
            </a:r>
            <a:r>
              <a:rPr lang="en-US" dirty="0" smtClean="0"/>
              <a:t> SET </a:t>
            </a:r>
            <a:r>
              <a:rPr lang="en-US" dirty="0" err="1" smtClean="0"/>
              <a:t>eletkor</a:t>
            </a:r>
            <a:r>
              <a:rPr lang="en-US" dirty="0" smtClean="0"/>
              <a:t>=23 WHERE </a:t>
            </a:r>
            <a:r>
              <a:rPr lang="en-US" dirty="0" err="1" smtClean="0"/>
              <a:t>eha</a:t>
            </a:r>
            <a:r>
              <a:rPr lang="en-US" dirty="0" smtClean="0"/>
              <a:t>=‘</a:t>
            </a:r>
            <a:r>
              <a:rPr lang="en-US" dirty="0" err="1" smtClean="0"/>
              <a:t>mintaat.sze</a:t>
            </a:r>
            <a:r>
              <a:rPr lang="en-US" dirty="0" smtClean="0"/>
              <a:t>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14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Adatok</a:t>
            </a:r>
            <a:r>
              <a:rPr lang="en-US" dirty="0" smtClean="0"/>
              <a:t> </a:t>
            </a:r>
            <a:r>
              <a:rPr lang="en-US" dirty="0" err="1" smtClean="0"/>
              <a:t>törlése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DELETE FROM </a:t>
            </a:r>
            <a:r>
              <a:rPr lang="en-US" dirty="0" err="1" smtClean="0"/>
              <a:t>tábla_neve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[WHERE </a:t>
            </a:r>
            <a:r>
              <a:rPr lang="en-US" dirty="0" err="1" smtClean="0"/>
              <a:t>feltéltel</a:t>
            </a:r>
            <a:r>
              <a:rPr lang="en-US" dirty="0" smtClean="0"/>
              <a:t>];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err="1" smtClean="0"/>
              <a:t>Törli</a:t>
            </a:r>
            <a:r>
              <a:rPr lang="en-US" dirty="0" smtClean="0"/>
              <a:t> a </a:t>
            </a:r>
            <a:r>
              <a:rPr lang="en-US" dirty="0" err="1" smtClean="0"/>
              <a:t>feltétel</a:t>
            </a:r>
            <a:r>
              <a:rPr lang="en-US" dirty="0" smtClean="0"/>
              <a:t> </a:t>
            </a:r>
            <a:r>
              <a:rPr lang="en-US" dirty="0" err="1" smtClean="0"/>
              <a:t>szerinti</a:t>
            </a:r>
            <a:r>
              <a:rPr lang="en-US" dirty="0" smtClean="0"/>
              <a:t> sort </a:t>
            </a:r>
            <a:r>
              <a:rPr lang="en-US" dirty="0" err="1" smtClean="0"/>
              <a:t>vagy</a:t>
            </a:r>
            <a:r>
              <a:rPr lang="en-US" dirty="0" smtClean="0"/>
              <a:t> </a:t>
            </a:r>
            <a:r>
              <a:rPr lang="en-US" dirty="0" err="1" smtClean="0"/>
              <a:t>sorokat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táblából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 smtClean="0"/>
              <a:t>Példa</a:t>
            </a:r>
            <a:r>
              <a:rPr lang="en-US" dirty="0" smtClean="0"/>
              <a:t>: </a:t>
            </a:r>
            <a:r>
              <a:rPr lang="en-US" dirty="0" err="1" smtClean="0"/>
              <a:t>Töröljük</a:t>
            </a:r>
            <a:r>
              <a:rPr lang="en-US" dirty="0" smtClean="0"/>
              <a:t> a </a:t>
            </a:r>
            <a:r>
              <a:rPr lang="en-US" dirty="0" err="1" smtClean="0"/>
              <a:t>hallgatókat</a:t>
            </a:r>
            <a:r>
              <a:rPr lang="en-US" dirty="0" smtClean="0"/>
              <a:t>, </a:t>
            </a:r>
            <a:r>
              <a:rPr lang="en-US" dirty="0" err="1" smtClean="0"/>
              <a:t>akiknek</a:t>
            </a:r>
            <a:r>
              <a:rPr lang="en-US" dirty="0" smtClean="0"/>
              <a:t> 34 </a:t>
            </a:r>
            <a:r>
              <a:rPr lang="en-US" dirty="0" err="1" smtClean="0"/>
              <a:t>és</a:t>
            </a:r>
            <a:r>
              <a:rPr lang="en-US" dirty="0" smtClean="0"/>
              <a:t> 40 </a:t>
            </a:r>
            <a:r>
              <a:rPr lang="en-US" dirty="0" err="1" smtClean="0"/>
              <a:t>közti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életkoruk</a:t>
            </a:r>
            <a:r>
              <a:rPr lang="en-US" dirty="0" smtClean="0"/>
              <a:t>: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DELETE FROM </a:t>
            </a:r>
            <a:r>
              <a:rPr lang="en-US" dirty="0" err="1" smtClean="0"/>
              <a:t>hallgato</a:t>
            </a:r>
            <a:r>
              <a:rPr lang="en-US" dirty="0" smtClean="0"/>
              <a:t> WHERE </a:t>
            </a:r>
            <a:r>
              <a:rPr lang="en-US" dirty="0" err="1" smtClean="0"/>
              <a:t>eletkor</a:t>
            </a:r>
            <a:r>
              <a:rPr lang="en-US" dirty="0" smtClean="0"/>
              <a:t> BETWEEN 34 AND 40;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99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FELADATOK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9550"/>
            <a:ext cx="7772400" cy="4356327"/>
          </a:xfrm>
        </p:spPr>
        <p:txBody>
          <a:bodyPr/>
          <a:lstStyle/>
          <a:p>
            <a:pPr marL="68580" indent="0" algn="ctr">
              <a:buNone/>
            </a:pPr>
            <a:r>
              <a:rPr lang="hu-HU" dirty="0" smtClean="0"/>
              <a:t>Osztály </a:t>
            </a:r>
            <a:r>
              <a:rPr lang="hu-HU" dirty="0"/>
              <a:t>(</a:t>
            </a:r>
            <a:r>
              <a:rPr lang="hu-HU" u="sng" dirty="0"/>
              <a:t>osztálykód</a:t>
            </a:r>
            <a:r>
              <a:rPr lang="hu-HU" dirty="0"/>
              <a:t>, osztálynév, </a:t>
            </a:r>
            <a:r>
              <a:rPr lang="hu-HU" i="1" dirty="0"/>
              <a:t>vezAdószám</a:t>
            </a:r>
            <a:r>
              <a:rPr lang="hu-HU" dirty="0"/>
              <a:t>)</a:t>
            </a:r>
          </a:p>
          <a:p>
            <a:pPr marL="68580" indent="0" algn="ctr">
              <a:buNone/>
            </a:pPr>
            <a:r>
              <a:rPr lang="hu-HU" dirty="0" smtClean="0"/>
              <a:t>Dolgozó </a:t>
            </a:r>
            <a:r>
              <a:rPr lang="hu-HU" dirty="0"/>
              <a:t>(</a:t>
            </a:r>
            <a:r>
              <a:rPr lang="hu-HU" u="sng" dirty="0"/>
              <a:t>adószám</a:t>
            </a:r>
            <a:r>
              <a:rPr lang="hu-HU" dirty="0"/>
              <a:t>, név, lakcím</a:t>
            </a:r>
            <a:r>
              <a:rPr lang="hu-HU" dirty="0" smtClean="0"/>
              <a:t>, fizetés, </a:t>
            </a:r>
            <a:r>
              <a:rPr lang="hu-HU" i="1" dirty="0" smtClean="0"/>
              <a:t>osztálykód</a:t>
            </a:r>
            <a:r>
              <a:rPr lang="hu-HU" dirty="0" smtClean="0"/>
              <a:t>)</a:t>
            </a:r>
          </a:p>
          <a:p>
            <a:pPr marL="68580" indent="0">
              <a:buNone/>
            </a:pPr>
            <a:endParaRPr lang="hu-HU" dirty="0"/>
          </a:p>
          <a:p>
            <a:pPr marL="68580" indent="0">
              <a:buNone/>
            </a:pPr>
            <a:r>
              <a:rPr lang="en-US" dirty="0" smtClean="0"/>
              <a:t>6.1 </a:t>
            </a:r>
            <a:r>
              <a:rPr lang="en-US" dirty="0" err="1" smtClean="0"/>
              <a:t>Hozzuk</a:t>
            </a:r>
            <a:r>
              <a:rPr lang="en-US" dirty="0" smtClean="0"/>
              <a:t> </a:t>
            </a:r>
            <a:r>
              <a:rPr lang="en-US" dirty="0" err="1" smtClean="0"/>
              <a:t>létre</a:t>
            </a:r>
            <a:r>
              <a:rPr lang="en-US" dirty="0" smtClean="0"/>
              <a:t> a </a:t>
            </a:r>
            <a:r>
              <a:rPr lang="en-US" dirty="0" err="1" smtClean="0"/>
              <a:t>sémák</a:t>
            </a:r>
            <a:r>
              <a:rPr lang="en-US" dirty="0" smtClean="0"/>
              <a:t> </a:t>
            </a:r>
            <a:r>
              <a:rPr lang="en-US" dirty="0" err="1" smtClean="0"/>
              <a:t>feletti</a:t>
            </a:r>
            <a:r>
              <a:rPr lang="en-US" dirty="0" smtClean="0"/>
              <a:t> </a:t>
            </a:r>
            <a:r>
              <a:rPr lang="en-US" dirty="0" err="1" smtClean="0"/>
              <a:t>táblákat</a:t>
            </a:r>
            <a:r>
              <a:rPr lang="en-US" dirty="0" smtClean="0"/>
              <a:t>! </a:t>
            </a:r>
            <a:r>
              <a:rPr lang="en-US" dirty="0" err="1" smtClean="0"/>
              <a:t>Hogyan</a:t>
            </a:r>
            <a:r>
              <a:rPr lang="en-US" dirty="0" smtClean="0"/>
              <a:t> </a:t>
            </a:r>
            <a:r>
              <a:rPr lang="en-US" dirty="0" err="1" smtClean="0"/>
              <a:t>adnánk</a:t>
            </a:r>
            <a:r>
              <a:rPr lang="en-US" dirty="0" smtClean="0"/>
              <a:t> meg,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vezAdószám</a:t>
            </a:r>
            <a:r>
              <a:rPr lang="en-US" dirty="0" smtClean="0"/>
              <a:t> </a:t>
            </a:r>
            <a:r>
              <a:rPr lang="en-US" dirty="0" err="1" smtClean="0"/>
              <a:t>külső</a:t>
            </a:r>
            <a:r>
              <a:rPr lang="en-US" dirty="0" smtClean="0"/>
              <a:t> </a:t>
            </a:r>
            <a:r>
              <a:rPr lang="en-US" dirty="0" err="1" smtClean="0"/>
              <a:t>kulcs</a:t>
            </a:r>
            <a:r>
              <a:rPr lang="en-US" dirty="0" smtClean="0"/>
              <a:t>?</a:t>
            </a:r>
          </a:p>
          <a:p>
            <a:pPr marL="68580" indent="0">
              <a:buNone/>
            </a:pPr>
            <a:r>
              <a:rPr lang="en-US" dirty="0" smtClean="0"/>
              <a:t>6.2 </a:t>
            </a:r>
            <a:r>
              <a:rPr lang="en-US" dirty="0" err="1" smtClean="0"/>
              <a:t>Szúrjunk</a:t>
            </a:r>
            <a:r>
              <a:rPr lang="en-US" dirty="0" smtClean="0"/>
              <a:t> be a ‘</a:t>
            </a:r>
            <a:r>
              <a:rPr lang="en-US" dirty="0" err="1" smtClean="0"/>
              <a:t>hulladékgatdálkodási</a:t>
            </a:r>
            <a:r>
              <a:rPr lang="en-US" dirty="0" smtClean="0"/>
              <a:t>’ </a:t>
            </a:r>
            <a:r>
              <a:rPr lang="en-US" dirty="0" err="1" smtClean="0"/>
              <a:t>osztályt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dolgozót</a:t>
            </a:r>
            <a:r>
              <a:rPr lang="en-US" dirty="0" smtClean="0"/>
              <a:t> </a:t>
            </a:r>
            <a:r>
              <a:rPr lang="en-US" dirty="0" err="1" smtClean="0"/>
              <a:t>erre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osztályra</a:t>
            </a:r>
            <a:r>
              <a:rPr lang="en-US" dirty="0" smtClean="0"/>
              <a:t>. </a:t>
            </a:r>
            <a:r>
              <a:rPr lang="en-US" dirty="0" err="1" smtClean="0"/>
              <a:t>Nevezzük</a:t>
            </a:r>
            <a:r>
              <a:rPr lang="en-US" dirty="0" smtClean="0"/>
              <a:t> is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osztályvezetőnek</a:t>
            </a:r>
            <a:r>
              <a:rPr lang="en-US" dirty="0" smtClean="0"/>
              <a:t>. </a:t>
            </a:r>
          </a:p>
          <a:p>
            <a:pPr marL="68580" indent="0">
              <a:buNone/>
            </a:pPr>
            <a:r>
              <a:rPr lang="en-US" dirty="0" smtClean="0"/>
              <a:t>6.3 </a:t>
            </a:r>
            <a:r>
              <a:rPr lang="en-US" dirty="0" err="1" smtClean="0"/>
              <a:t>Növeljük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összes</a:t>
            </a:r>
            <a:r>
              <a:rPr lang="en-US" dirty="0" smtClean="0"/>
              <a:t> 10 </a:t>
            </a:r>
            <a:r>
              <a:rPr lang="en-US" dirty="0" err="1" smtClean="0"/>
              <a:t>és</a:t>
            </a:r>
            <a:r>
              <a:rPr lang="en-US" dirty="0" smtClean="0"/>
              <a:t> 20 </a:t>
            </a:r>
            <a:r>
              <a:rPr lang="en-US" dirty="0" err="1" smtClean="0"/>
              <a:t>közti</a:t>
            </a:r>
            <a:r>
              <a:rPr lang="en-US" dirty="0" smtClean="0"/>
              <a:t> </a:t>
            </a:r>
            <a:r>
              <a:rPr lang="en-US" dirty="0" err="1" smtClean="0"/>
              <a:t>osztálykódú</a:t>
            </a:r>
            <a:r>
              <a:rPr lang="en-US" dirty="0" smtClean="0"/>
              <a:t> </a:t>
            </a:r>
            <a:r>
              <a:rPr lang="en-US" dirty="0" err="1" smtClean="0"/>
              <a:t>dolgozó</a:t>
            </a:r>
            <a:r>
              <a:rPr lang="en-US" dirty="0" smtClean="0"/>
              <a:t> </a:t>
            </a:r>
            <a:r>
              <a:rPr lang="en-US" dirty="0" err="1" smtClean="0"/>
              <a:t>fizetését</a:t>
            </a:r>
            <a:r>
              <a:rPr lang="en-US" dirty="0" smtClean="0"/>
              <a:t> 20%-</a:t>
            </a:r>
            <a:r>
              <a:rPr lang="en-US" dirty="0" err="1" smtClean="0"/>
              <a:t>kal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dirty="0" smtClean="0"/>
              <a:t>6.4 </a:t>
            </a:r>
            <a:r>
              <a:rPr lang="en-US" dirty="0" err="1" smtClean="0"/>
              <a:t>Kovács</a:t>
            </a:r>
            <a:r>
              <a:rPr lang="en-US" dirty="0" smtClean="0"/>
              <a:t> </a:t>
            </a:r>
            <a:r>
              <a:rPr lang="en-US" dirty="0" err="1" smtClean="0"/>
              <a:t>Márta</a:t>
            </a:r>
            <a:r>
              <a:rPr lang="en-US" dirty="0" smtClean="0"/>
              <a:t> </a:t>
            </a:r>
            <a:r>
              <a:rPr lang="en-US" dirty="0" err="1" smtClean="0"/>
              <a:t>nyugdíjba</a:t>
            </a:r>
            <a:r>
              <a:rPr lang="en-US" dirty="0" smtClean="0"/>
              <a:t> </a:t>
            </a:r>
            <a:r>
              <a:rPr lang="en-US" dirty="0" err="1" smtClean="0"/>
              <a:t>ment</a:t>
            </a:r>
            <a:r>
              <a:rPr lang="en-US" dirty="0" smtClean="0"/>
              <a:t>. </a:t>
            </a:r>
            <a:r>
              <a:rPr lang="en-US" dirty="0" err="1" smtClean="0"/>
              <a:t>Töröljük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adatait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dirty="0" smtClean="0"/>
              <a:t>6.5 </a:t>
            </a:r>
            <a:r>
              <a:rPr lang="en-US" dirty="0" err="1" smtClean="0"/>
              <a:t>Töröljük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a ‘</a:t>
            </a:r>
            <a:r>
              <a:rPr lang="en-US" dirty="0" err="1" smtClean="0"/>
              <a:t>hulladékgazdálkodási</a:t>
            </a:r>
            <a:r>
              <a:rPr lang="en-US" dirty="0" smtClean="0"/>
              <a:t>’ </a:t>
            </a:r>
            <a:r>
              <a:rPr lang="en-US" dirty="0" err="1" smtClean="0"/>
              <a:t>osztályt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8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Bevezetés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SQL: Structured Query Language – </a:t>
            </a:r>
            <a:r>
              <a:rPr lang="en-US" sz="2200" dirty="0" err="1" smtClean="0"/>
              <a:t>Strukturált</a:t>
            </a:r>
            <a:r>
              <a:rPr lang="en-US" sz="2200" dirty="0" smtClean="0"/>
              <a:t> </a:t>
            </a:r>
            <a:r>
              <a:rPr lang="en-US" sz="2200" dirty="0" err="1" smtClean="0"/>
              <a:t>Lekérdező</a:t>
            </a:r>
            <a:r>
              <a:rPr lang="en-US" sz="2200" dirty="0" smtClean="0"/>
              <a:t> </a:t>
            </a:r>
            <a:r>
              <a:rPr lang="en-US" sz="2200" dirty="0" err="1" smtClean="0"/>
              <a:t>Nyelv</a:t>
            </a:r>
            <a:endParaRPr lang="en-US" sz="2200" dirty="0" smtClean="0"/>
          </a:p>
          <a:p>
            <a:r>
              <a:rPr lang="en-US" sz="2200" dirty="0" err="1" smtClean="0"/>
              <a:t>Szabvány</a:t>
            </a:r>
            <a:r>
              <a:rPr lang="en-US" sz="2200" dirty="0" smtClean="0"/>
              <a:t> </a:t>
            </a:r>
            <a:r>
              <a:rPr lang="en-US" sz="2200" dirty="0" err="1" smtClean="0"/>
              <a:t>határozza</a:t>
            </a:r>
            <a:r>
              <a:rPr lang="en-US" sz="2200" dirty="0" smtClean="0"/>
              <a:t> meg, </a:t>
            </a:r>
            <a:r>
              <a:rPr lang="en-US" sz="2200" dirty="0" err="1" smtClean="0"/>
              <a:t>azonban</a:t>
            </a:r>
            <a:r>
              <a:rPr lang="en-US" sz="2200" dirty="0" smtClean="0"/>
              <a:t> </a:t>
            </a:r>
            <a:r>
              <a:rPr lang="en-US" sz="2200" dirty="0" err="1" smtClean="0"/>
              <a:t>számos</a:t>
            </a:r>
            <a:r>
              <a:rPr lang="en-US" sz="2200" dirty="0" smtClean="0"/>
              <a:t> “</a:t>
            </a:r>
            <a:r>
              <a:rPr lang="en-US" sz="2200" dirty="0" err="1" smtClean="0"/>
              <a:t>nyelvjárása</a:t>
            </a:r>
            <a:r>
              <a:rPr lang="en-US" sz="2200" dirty="0" smtClean="0"/>
              <a:t>” </a:t>
            </a:r>
            <a:r>
              <a:rPr lang="en-US" sz="2200" dirty="0" err="1" smtClean="0"/>
              <a:t>létezik</a:t>
            </a:r>
            <a:r>
              <a:rPr lang="en-US" sz="2200" dirty="0" smtClean="0"/>
              <a:t> – </a:t>
            </a:r>
            <a:r>
              <a:rPr lang="en-US" sz="2200" dirty="0" err="1" smtClean="0"/>
              <a:t>egy</a:t>
            </a:r>
            <a:r>
              <a:rPr lang="en-US" sz="2200" dirty="0" smtClean="0"/>
              <a:t> </a:t>
            </a:r>
            <a:r>
              <a:rPr lang="en-US" sz="2200" dirty="0" err="1" smtClean="0"/>
              <a:t>ilyen</a:t>
            </a:r>
            <a:r>
              <a:rPr lang="en-US" sz="2200" dirty="0" smtClean="0"/>
              <a:t> a MySQL </a:t>
            </a:r>
            <a:r>
              <a:rPr lang="en-US" sz="2200" dirty="0" err="1" smtClean="0"/>
              <a:t>rendszerben</a:t>
            </a:r>
            <a:r>
              <a:rPr lang="en-US" sz="2200" dirty="0" smtClean="0"/>
              <a:t> </a:t>
            </a:r>
            <a:r>
              <a:rPr lang="en-US" sz="2200" dirty="0" err="1" smtClean="0"/>
              <a:t>használt</a:t>
            </a:r>
            <a:r>
              <a:rPr lang="en-US" sz="2200" dirty="0" smtClean="0"/>
              <a:t> </a:t>
            </a:r>
            <a:r>
              <a:rPr lang="en-US" sz="2200" dirty="0" err="1" smtClean="0"/>
              <a:t>változat</a:t>
            </a:r>
            <a:r>
              <a:rPr lang="en-US" sz="2200" dirty="0" smtClean="0"/>
              <a:t> 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ezt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vesszük</a:t>
            </a:r>
            <a:r>
              <a:rPr lang="en-US" sz="2200" b="1" dirty="0" smtClean="0"/>
              <a:t>)</a:t>
            </a:r>
          </a:p>
          <a:p>
            <a:r>
              <a:rPr lang="en-US" sz="2200" dirty="0" err="1" smtClean="0"/>
              <a:t>Nincs</a:t>
            </a:r>
            <a:r>
              <a:rPr lang="en-US" sz="2200" dirty="0" smtClean="0"/>
              <a:t> </a:t>
            </a:r>
            <a:r>
              <a:rPr lang="en-US" sz="2200" dirty="0" err="1" smtClean="0"/>
              <a:t>jelentős</a:t>
            </a:r>
            <a:r>
              <a:rPr lang="en-US" sz="2200" dirty="0" smtClean="0"/>
              <a:t> </a:t>
            </a:r>
            <a:r>
              <a:rPr lang="en-US" sz="2200" dirty="0" err="1" smtClean="0"/>
              <a:t>eltérés</a:t>
            </a:r>
            <a:r>
              <a:rPr lang="en-US" sz="2200" dirty="0" smtClean="0"/>
              <a:t> a </a:t>
            </a:r>
            <a:r>
              <a:rPr lang="en-US" sz="2200" dirty="0" err="1" smtClean="0"/>
              <a:t>különböző</a:t>
            </a:r>
            <a:r>
              <a:rPr lang="en-US" sz="2200" dirty="0" smtClean="0"/>
              <a:t> </a:t>
            </a:r>
            <a:r>
              <a:rPr lang="en-US" sz="2200" dirty="0" err="1" smtClean="0"/>
              <a:t>változatok</a:t>
            </a:r>
            <a:r>
              <a:rPr lang="en-US" sz="2200" dirty="0" smtClean="0"/>
              <a:t> </a:t>
            </a:r>
            <a:r>
              <a:rPr lang="en-US" sz="2200" dirty="0" err="1" smtClean="0"/>
              <a:t>közt</a:t>
            </a:r>
            <a:endParaRPr lang="en-US" sz="2200" dirty="0" smtClean="0"/>
          </a:p>
          <a:p>
            <a:r>
              <a:rPr lang="en-US" sz="2200" b="1" dirty="0" err="1" smtClean="0"/>
              <a:t>Nem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algoritmikus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nyelv</a:t>
            </a:r>
            <a:r>
              <a:rPr lang="en-US" sz="2200" b="1" dirty="0" smtClean="0"/>
              <a:t>, </a:t>
            </a:r>
            <a:r>
              <a:rPr lang="en-US" sz="2200" dirty="0" err="1" smtClean="0"/>
              <a:t>jellemző</a:t>
            </a:r>
            <a:r>
              <a:rPr lang="en-US" sz="2200" dirty="0" smtClean="0"/>
              <a:t> </a:t>
            </a:r>
            <a:r>
              <a:rPr lang="en-US" sz="2200" dirty="0" err="1" smtClean="0"/>
              <a:t>használata</a:t>
            </a:r>
            <a:r>
              <a:rPr lang="en-US" sz="2200" dirty="0" smtClean="0"/>
              <a:t>: </a:t>
            </a:r>
          </a:p>
          <a:p>
            <a:pPr lvl="1"/>
            <a:r>
              <a:rPr lang="en-US" sz="2200" dirty="0" err="1" smtClean="0"/>
              <a:t>Beágyazzuk</a:t>
            </a:r>
            <a:r>
              <a:rPr lang="en-US" sz="2200" dirty="0" smtClean="0"/>
              <a:t> </a:t>
            </a:r>
            <a:r>
              <a:rPr lang="en-US" sz="2200" dirty="0" err="1" smtClean="0"/>
              <a:t>egy</a:t>
            </a:r>
            <a:r>
              <a:rPr lang="en-US" sz="2200" dirty="0" smtClean="0"/>
              <a:t> </a:t>
            </a:r>
            <a:r>
              <a:rPr lang="en-US" sz="2200" dirty="0" err="1" smtClean="0"/>
              <a:t>algoritmikus</a:t>
            </a:r>
            <a:r>
              <a:rPr lang="en-US" sz="2200" dirty="0" smtClean="0"/>
              <a:t> </a:t>
            </a:r>
            <a:r>
              <a:rPr lang="en-US" sz="2200" dirty="0" err="1" smtClean="0"/>
              <a:t>nyelven</a:t>
            </a:r>
            <a:r>
              <a:rPr lang="en-US" sz="2200" dirty="0" smtClean="0"/>
              <a:t> </a:t>
            </a:r>
            <a:r>
              <a:rPr lang="en-US" sz="2200" dirty="0" err="1" smtClean="0"/>
              <a:t>írt</a:t>
            </a:r>
            <a:r>
              <a:rPr lang="en-US" sz="2200" dirty="0" smtClean="0"/>
              <a:t> </a:t>
            </a:r>
            <a:r>
              <a:rPr lang="en-US" sz="2200" dirty="0" err="1" smtClean="0"/>
              <a:t>programba</a:t>
            </a:r>
            <a:r>
              <a:rPr lang="en-US" sz="2200" dirty="0" smtClean="0"/>
              <a:t> </a:t>
            </a:r>
            <a:r>
              <a:rPr lang="en-US" sz="2200" dirty="0" err="1" smtClean="0"/>
              <a:t>az</a:t>
            </a:r>
            <a:r>
              <a:rPr lang="en-US" sz="2200" dirty="0" smtClean="0"/>
              <a:t> SQL-</a:t>
            </a:r>
            <a:r>
              <a:rPr lang="en-US" sz="2200" dirty="0" err="1" smtClean="0"/>
              <a:t>utasítást</a:t>
            </a:r>
            <a:endParaRPr lang="en-US" sz="2200" dirty="0" smtClean="0"/>
          </a:p>
          <a:p>
            <a:pPr lvl="1"/>
            <a:r>
              <a:rPr lang="en-US" sz="2200" dirty="0" err="1" smtClean="0"/>
              <a:t>Az</a:t>
            </a:r>
            <a:r>
              <a:rPr lang="en-US" sz="2200" dirty="0" smtClean="0"/>
              <a:t> SQL-</a:t>
            </a:r>
            <a:r>
              <a:rPr lang="en-US" sz="2200" dirty="0" err="1" smtClean="0"/>
              <a:t>utasítás</a:t>
            </a:r>
            <a:r>
              <a:rPr lang="en-US" sz="2200" dirty="0" smtClean="0"/>
              <a:t> </a:t>
            </a:r>
            <a:r>
              <a:rPr lang="en-US" sz="2200" dirty="0" err="1" smtClean="0"/>
              <a:t>hatására</a:t>
            </a:r>
            <a:r>
              <a:rPr lang="en-US" sz="2200" dirty="0" smtClean="0"/>
              <a:t> </a:t>
            </a:r>
            <a:r>
              <a:rPr lang="en-US" sz="2200" dirty="0" err="1" smtClean="0"/>
              <a:t>az</a:t>
            </a:r>
            <a:r>
              <a:rPr lang="en-US" sz="2200" dirty="0" smtClean="0"/>
              <a:t> </a:t>
            </a:r>
            <a:r>
              <a:rPr lang="en-US" sz="2200" dirty="0" err="1" smtClean="0"/>
              <a:t>adatbázis</a:t>
            </a:r>
            <a:r>
              <a:rPr lang="en-US" sz="2200" dirty="0" smtClean="0"/>
              <a:t> </a:t>
            </a:r>
            <a:r>
              <a:rPr lang="en-US" sz="2200" dirty="0" err="1" smtClean="0"/>
              <a:t>előáll</a:t>
            </a:r>
            <a:r>
              <a:rPr lang="en-US" sz="2200" dirty="0" smtClean="0"/>
              <a:t> a </a:t>
            </a:r>
            <a:r>
              <a:rPr lang="en-US" sz="2200" dirty="0" err="1" smtClean="0"/>
              <a:t>válasszal</a:t>
            </a:r>
            <a:endParaRPr lang="en-US" sz="2200" dirty="0" smtClean="0"/>
          </a:p>
          <a:p>
            <a:pPr lvl="1"/>
            <a:r>
              <a:rPr lang="en-US" sz="2200" dirty="0" err="1" smtClean="0"/>
              <a:t>Az</a:t>
            </a:r>
            <a:r>
              <a:rPr lang="en-US" sz="2200" dirty="0" smtClean="0"/>
              <a:t> </a:t>
            </a:r>
            <a:r>
              <a:rPr lang="en-US" sz="2200" dirty="0" err="1" smtClean="0"/>
              <a:t>algoritmikus</a:t>
            </a:r>
            <a:r>
              <a:rPr lang="en-US" sz="2200" dirty="0" smtClean="0"/>
              <a:t> </a:t>
            </a:r>
            <a:r>
              <a:rPr lang="en-US" sz="2200" dirty="0" err="1" smtClean="0"/>
              <a:t>nyelven</a:t>
            </a:r>
            <a:r>
              <a:rPr lang="en-US" sz="2200" dirty="0" smtClean="0"/>
              <a:t> </a:t>
            </a:r>
            <a:r>
              <a:rPr lang="en-US" sz="2200" dirty="0" err="1" smtClean="0"/>
              <a:t>íródó</a:t>
            </a:r>
            <a:r>
              <a:rPr lang="en-US" sz="2200" dirty="0" smtClean="0"/>
              <a:t> </a:t>
            </a:r>
            <a:r>
              <a:rPr lang="en-US" sz="2200" dirty="0" err="1" smtClean="0"/>
              <a:t>programban</a:t>
            </a:r>
            <a:r>
              <a:rPr lang="en-US" sz="2200" dirty="0" smtClean="0"/>
              <a:t> </a:t>
            </a:r>
            <a:r>
              <a:rPr lang="en-US" sz="2200" dirty="0" err="1" smtClean="0"/>
              <a:t>feldolgozzuk</a:t>
            </a:r>
            <a:r>
              <a:rPr lang="en-US" sz="2200" dirty="0" smtClean="0"/>
              <a:t> </a:t>
            </a:r>
            <a:r>
              <a:rPr lang="en-US" sz="2200" dirty="0" err="1" smtClean="0"/>
              <a:t>az</a:t>
            </a:r>
            <a:r>
              <a:rPr lang="en-US" sz="2200" dirty="0" smtClean="0"/>
              <a:t> </a:t>
            </a:r>
            <a:r>
              <a:rPr lang="en-US" sz="2200" dirty="0" err="1" smtClean="0"/>
              <a:t>adatokat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233085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SQL 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része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Az</a:t>
            </a:r>
            <a:r>
              <a:rPr lang="en-US" sz="2400" dirty="0" smtClean="0"/>
              <a:t> SQL-</a:t>
            </a:r>
            <a:r>
              <a:rPr lang="en-US" sz="2400" dirty="0" err="1" smtClean="0"/>
              <a:t>utasításokat</a:t>
            </a:r>
            <a:r>
              <a:rPr lang="en-US" sz="2400" dirty="0" smtClean="0"/>
              <a:t> a </a:t>
            </a:r>
            <a:r>
              <a:rPr lang="en-US" sz="2400" dirty="0" err="1" smtClean="0"/>
              <a:t>jellegük</a:t>
            </a:r>
            <a:r>
              <a:rPr lang="en-US" sz="2400" dirty="0" smtClean="0"/>
              <a:t> </a:t>
            </a:r>
            <a:r>
              <a:rPr lang="en-US" sz="2400" dirty="0" err="1" smtClean="0"/>
              <a:t>alapján</a:t>
            </a:r>
            <a:r>
              <a:rPr lang="en-US" sz="2400" dirty="0" smtClean="0"/>
              <a:t> </a:t>
            </a:r>
            <a:r>
              <a:rPr lang="en-US" sz="2400" dirty="0" err="1" smtClean="0"/>
              <a:t>két</a:t>
            </a:r>
            <a:r>
              <a:rPr lang="en-US" sz="2400" dirty="0" smtClean="0"/>
              <a:t> </a:t>
            </a:r>
            <a:r>
              <a:rPr lang="en-US" sz="2400" dirty="0" err="1" smtClean="0"/>
              <a:t>részre</a:t>
            </a:r>
            <a:r>
              <a:rPr lang="en-US" sz="2400" dirty="0" smtClean="0"/>
              <a:t> </a:t>
            </a:r>
            <a:r>
              <a:rPr lang="en-US" sz="2400" dirty="0" err="1" smtClean="0"/>
              <a:t>osztjuk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44206"/>
              </p:ext>
            </p:extLst>
          </p:nvPr>
        </p:nvGraphicFramePr>
        <p:xfrm>
          <a:off x="1491846" y="2666923"/>
          <a:ext cx="6096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0340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DDL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DML</a:t>
                      </a:r>
                      <a:endParaRPr lang="en-US" sz="3000" dirty="0"/>
                    </a:p>
                  </a:txBody>
                  <a:tcPr/>
                </a:tc>
              </a:tr>
              <a:tr h="1383214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Data Definition</a:t>
                      </a:r>
                      <a:r>
                        <a:rPr lang="en-US" sz="3000" baseline="0" dirty="0" smtClean="0"/>
                        <a:t> Language – </a:t>
                      </a:r>
                      <a:r>
                        <a:rPr lang="en-US" sz="3000" baseline="0" dirty="0" err="1" smtClean="0"/>
                        <a:t>adatdefiníciós</a:t>
                      </a:r>
                      <a:r>
                        <a:rPr lang="en-US" sz="3000" baseline="0" dirty="0" smtClean="0"/>
                        <a:t> </a:t>
                      </a:r>
                      <a:r>
                        <a:rPr lang="en-US" sz="3000" baseline="0" dirty="0" err="1" smtClean="0"/>
                        <a:t>nyelv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Data Manipulation Language</a:t>
                      </a:r>
                      <a:r>
                        <a:rPr lang="en-US" sz="3000" baseline="0" dirty="0" smtClean="0"/>
                        <a:t> – </a:t>
                      </a:r>
                      <a:r>
                        <a:rPr lang="en-US" sz="3000" baseline="0" dirty="0" err="1" smtClean="0"/>
                        <a:t>adatkezelő</a:t>
                      </a:r>
                      <a:r>
                        <a:rPr lang="en-US" sz="3000" baseline="0" dirty="0" smtClean="0"/>
                        <a:t> </a:t>
                      </a:r>
                      <a:r>
                        <a:rPr lang="en-US" sz="3000" baseline="0" dirty="0" err="1" smtClean="0"/>
                        <a:t>utasítások</a:t>
                      </a:r>
                      <a:endParaRPr lang="en-US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225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SQL </a:t>
            </a:r>
            <a:r>
              <a:rPr lang="en-US" dirty="0" err="1" smtClean="0"/>
              <a:t>szintaxisa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Beszédes</a:t>
            </a:r>
            <a:r>
              <a:rPr lang="en-US" dirty="0" smtClean="0"/>
              <a:t>” </a:t>
            </a:r>
            <a:r>
              <a:rPr lang="en-US" dirty="0" err="1" smtClean="0"/>
              <a:t>nyelv</a:t>
            </a:r>
            <a:r>
              <a:rPr lang="en-US" dirty="0" smtClean="0"/>
              <a:t>,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utasítások</a:t>
            </a:r>
            <a:r>
              <a:rPr lang="en-US" dirty="0" smtClean="0"/>
              <a:t> </a:t>
            </a:r>
            <a:r>
              <a:rPr lang="en-US" dirty="0" err="1" smtClean="0"/>
              <a:t>neve</a:t>
            </a:r>
            <a:r>
              <a:rPr lang="en-US" dirty="0" smtClean="0"/>
              <a:t> </a:t>
            </a:r>
            <a:r>
              <a:rPr lang="en-US" dirty="0" err="1" smtClean="0"/>
              <a:t>általában</a:t>
            </a:r>
            <a:r>
              <a:rPr lang="en-US" dirty="0" smtClean="0"/>
              <a:t> a </a:t>
            </a:r>
            <a:r>
              <a:rPr lang="en-US" dirty="0" err="1" smtClean="0"/>
              <a:t>megfelelő</a:t>
            </a:r>
            <a:r>
              <a:rPr lang="en-US" dirty="0" smtClean="0"/>
              <a:t> </a:t>
            </a:r>
            <a:r>
              <a:rPr lang="en-US" dirty="0" err="1" smtClean="0"/>
              <a:t>angol</a:t>
            </a:r>
            <a:r>
              <a:rPr lang="en-US" dirty="0" smtClean="0"/>
              <a:t> </a:t>
            </a:r>
            <a:r>
              <a:rPr lang="en-US" dirty="0" err="1" smtClean="0"/>
              <a:t>szó</a:t>
            </a:r>
            <a:r>
              <a:rPr lang="en-US" dirty="0" smtClean="0"/>
              <a:t>, </a:t>
            </a:r>
            <a:r>
              <a:rPr lang="en-US" dirty="0" err="1" smtClean="0"/>
              <a:t>ezekből</a:t>
            </a:r>
            <a:r>
              <a:rPr lang="en-US" dirty="0" smtClean="0"/>
              <a:t> </a:t>
            </a:r>
            <a:r>
              <a:rPr lang="en-US" dirty="0" err="1" smtClean="0"/>
              <a:t>alkotunk</a:t>
            </a:r>
            <a:r>
              <a:rPr lang="en-US" dirty="0" smtClean="0"/>
              <a:t> “</a:t>
            </a:r>
            <a:r>
              <a:rPr lang="en-US" dirty="0" err="1" smtClean="0"/>
              <a:t>mondatokat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nyelv</a:t>
            </a:r>
            <a:r>
              <a:rPr lang="en-US" dirty="0" smtClean="0"/>
              <a:t> </a:t>
            </a:r>
            <a:r>
              <a:rPr lang="en-US" dirty="0" err="1" smtClean="0"/>
              <a:t>alapszavait</a:t>
            </a:r>
            <a:r>
              <a:rPr lang="en-US" dirty="0" smtClean="0"/>
              <a:t> </a:t>
            </a:r>
            <a:r>
              <a:rPr lang="en-US" dirty="0" err="1" smtClean="0"/>
              <a:t>általában</a:t>
            </a:r>
            <a:r>
              <a:rPr lang="en-US" dirty="0" smtClean="0"/>
              <a:t> </a:t>
            </a:r>
            <a:r>
              <a:rPr lang="en-US" dirty="0" err="1" smtClean="0"/>
              <a:t>nagybetűkkel</a:t>
            </a:r>
            <a:r>
              <a:rPr lang="en-US" dirty="0" smtClean="0"/>
              <a:t> </a:t>
            </a:r>
            <a:r>
              <a:rPr lang="en-US" dirty="0" err="1" smtClean="0"/>
              <a:t>írjuk</a:t>
            </a:r>
            <a:r>
              <a:rPr lang="en-US" dirty="0" smtClean="0"/>
              <a:t>, de a </a:t>
            </a:r>
            <a:r>
              <a:rPr lang="en-US" dirty="0" err="1" smtClean="0"/>
              <a:t>kisbetűs</a:t>
            </a:r>
            <a:r>
              <a:rPr lang="en-US" dirty="0" smtClean="0"/>
              <a:t> </a:t>
            </a:r>
            <a:r>
              <a:rPr lang="en-US" dirty="0" err="1" smtClean="0"/>
              <a:t>írásmód</a:t>
            </a:r>
            <a:r>
              <a:rPr lang="en-US" dirty="0" smtClean="0"/>
              <a:t> is </a:t>
            </a:r>
            <a:r>
              <a:rPr lang="en-US" dirty="0" err="1" smtClean="0"/>
              <a:t>egyenértékű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parancsokat</a:t>
            </a:r>
            <a:r>
              <a:rPr lang="en-US" dirty="0" smtClean="0"/>
              <a:t> </a:t>
            </a:r>
            <a:r>
              <a:rPr lang="en-US" dirty="0" err="1" smtClean="0"/>
              <a:t>írhatjuk</a:t>
            </a:r>
            <a:r>
              <a:rPr lang="en-US" dirty="0" smtClean="0"/>
              <a:t> </a:t>
            </a:r>
            <a:r>
              <a:rPr lang="en-US" dirty="0" err="1" smtClean="0"/>
              <a:t>sorfolytonosan</a:t>
            </a:r>
            <a:r>
              <a:rPr lang="en-US" dirty="0" smtClean="0"/>
              <a:t>, </a:t>
            </a:r>
            <a:r>
              <a:rPr lang="en-US" dirty="0" err="1" smtClean="0"/>
              <a:t>vagy</a:t>
            </a:r>
            <a:r>
              <a:rPr lang="en-US" dirty="0" smtClean="0"/>
              <a:t> </a:t>
            </a:r>
            <a:r>
              <a:rPr lang="en-US" dirty="0" err="1" smtClean="0"/>
              <a:t>akár</a:t>
            </a:r>
            <a:r>
              <a:rPr lang="en-US" dirty="0" smtClean="0"/>
              <a:t> </a:t>
            </a:r>
            <a:r>
              <a:rPr lang="en-US" dirty="0" err="1" smtClean="0"/>
              <a:t>tagoltabban</a:t>
            </a:r>
            <a:r>
              <a:rPr lang="en-US" dirty="0" smtClean="0"/>
              <a:t>, a </a:t>
            </a:r>
            <a:r>
              <a:rPr lang="en-US" dirty="0" err="1" smtClean="0"/>
              <a:t>végüket</a:t>
            </a:r>
            <a:r>
              <a:rPr lang="en-US" dirty="0" smtClean="0"/>
              <a:t> ; </a:t>
            </a:r>
            <a:r>
              <a:rPr lang="en-US" dirty="0" err="1" smtClean="0"/>
              <a:t>jelzi</a:t>
            </a:r>
            <a:endParaRPr lang="en-US" dirty="0" smtClean="0"/>
          </a:p>
          <a:p>
            <a:r>
              <a:rPr lang="en-US" dirty="0" err="1" smtClean="0"/>
              <a:t>Változó</a:t>
            </a:r>
            <a:r>
              <a:rPr lang="en-US" dirty="0" smtClean="0"/>
              <a:t> </a:t>
            </a:r>
            <a:r>
              <a:rPr lang="en-US" dirty="0" err="1" smtClean="0"/>
              <a:t>nincs</a:t>
            </a:r>
            <a:r>
              <a:rPr lang="en-US" dirty="0" smtClean="0"/>
              <a:t>, </a:t>
            </a:r>
            <a:r>
              <a:rPr lang="en-US" dirty="0" err="1" smtClean="0"/>
              <a:t>csak</a:t>
            </a:r>
            <a:r>
              <a:rPr lang="en-US" dirty="0" smtClean="0"/>
              <a:t> </a:t>
            </a:r>
            <a:r>
              <a:rPr lang="en-US" dirty="0" err="1" smtClean="0"/>
              <a:t>attribútumorkra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hivatkozni</a:t>
            </a:r>
            <a:r>
              <a:rPr lang="en-US" dirty="0" smtClean="0"/>
              <a:t> – ha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utasításon</a:t>
            </a:r>
            <a:r>
              <a:rPr lang="en-US" dirty="0" smtClean="0"/>
              <a:t> </a:t>
            </a:r>
            <a:r>
              <a:rPr lang="en-US" dirty="0" err="1" smtClean="0"/>
              <a:t>belül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egyértelmű</a:t>
            </a:r>
            <a:r>
              <a:rPr lang="en-US" dirty="0" smtClean="0"/>
              <a:t>, mire, </a:t>
            </a:r>
            <a:r>
              <a:rPr lang="en-US" dirty="0" err="1" smtClean="0"/>
              <a:t>elérírjuk</a:t>
            </a:r>
            <a:r>
              <a:rPr lang="en-US" dirty="0" smtClean="0"/>
              <a:t> a </a:t>
            </a:r>
            <a:r>
              <a:rPr lang="en-US" dirty="0" err="1" smtClean="0"/>
              <a:t>tábla</a:t>
            </a:r>
            <a:r>
              <a:rPr lang="en-US" dirty="0" smtClean="0"/>
              <a:t> </a:t>
            </a:r>
            <a:r>
              <a:rPr lang="en-US" dirty="0" err="1" smtClean="0"/>
              <a:t>nevét</a:t>
            </a:r>
            <a:r>
              <a:rPr lang="en-US" dirty="0" smtClean="0"/>
              <a:t>: </a:t>
            </a:r>
            <a:r>
              <a:rPr lang="en-US" dirty="0" err="1" smtClean="0"/>
              <a:t>tábla.attrib</a:t>
            </a: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89007"/>
              </p:ext>
            </p:extLst>
          </p:nvPr>
        </p:nvGraphicFramePr>
        <p:xfrm>
          <a:off x="961291" y="3322800"/>
          <a:ext cx="74969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454"/>
                <a:gridCol w="374845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 </a:t>
                      </a:r>
                      <a:r>
                        <a:rPr lang="en-US" dirty="0" err="1" smtClean="0"/>
                        <a:t>attrib</a:t>
                      </a:r>
                      <a:r>
                        <a:rPr lang="en-US" baseline="0" dirty="0" smtClean="0"/>
                        <a:t> FROM </a:t>
                      </a:r>
                      <a:r>
                        <a:rPr lang="en-US" baseline="0" dirty="0" err="1" smtClean="0"/>
                        <a:t>tábla</a:t>
                      </a:r>
                      <a:r>
                        <a:rPr lang="en-US" baseline="0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select </a:t>
                      </a:r>
                      <a:r>
                        <a:rPr lang="en-US" dirty="0" err="1" smtClean="0"/>
                        <a:t>attrib</a:t>
                      </a:r>
                      <a:r>
                        <a:rPr lang="en-US" baseline="0" dirty="0" smtClean="0"/>
                        <a:t> from </a:t>
                      </a:r>
                      <a:r>
                        <a:rPr lang="en-US" baseline="0" dirty="0" err="1" smtClean="0"/>
                        <a:t>tábla</a:t>
                      </a:r>
                      <a:r>
                        <a:rPr lang="en-US" baseline="0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451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SQL </a:t>
            </a:r>
            <a:r>
              <a:rPr lang="en-US" dirty="0" err="1" smtClean="0"/>
              <a:t>szintaxisa</a:t>
            </a:r>
            <a:r>
              <a:rPr lang="en-US" dirty="0" smtClean="0"/>
              <a:t>, SQL </a:t>
            </a:r>
            <a:r>
              <a:rPr lang="en-US" dirty="0" err="1" smtClean="0"/>
              <a:t>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Szövegkonstans</a:t>
            </a:r>
            <a:r>
              <a:rPr lang="en-US" dirty="0" smtClean="0"/>
              <a:t>:  ‘</a:t>
            </a:r>
            <a:r>
              <a:rPr lang="en-US" dirty="0" err="1" smtClean="0"/>
              <a:t>idézőjelek</a:t>
            </a:r>
            <a:r>
              <a:rPr lang="en-US" dirty="0" smtClean="0"/>
              <a:t> </a:t>
            </a:r>
            <a:r>
              <a:rPr lang="en-US" dirty="0" err="1" smtClean="0"/>
              <a:t>közt</a:t>
            </a:r>
            <a:r>
              <a:rPr lang="en-US" dirty="0" smtClean="0"/>
              <a:t>’</a:t>
            </a:r>
          </a:p>
          <a:p>
            <a:r>
              <a:rPr lang="en-US" dirty="0" err="1" smtClean="0"/>
              <a:t>Relációjelek</a:t>
            </a:r>
            <a:r>
              <a:rPr lang="en-US" dirty="0" smtClean="0"/>
              <a:t>:  =,  &lt;=,  &gt;=,  !=,  &lt;&gt;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logikában</a:t>
            </a:r>
            <a:r>
              <a:rPr lang="en-US" dirty="0" smtClean="0"/>
              <a:t> </a:t>
            </a:r>
            <a:r>
              <a:rPr lang="en-US" dirty="0" err="1" smtClean="0"/>
              <a:t>szokásos</a:t>
            </a:r>
            <a:r>
              <a:rPr lang="en-US" dirty="0" smtClean="0"/>
              <a:t> </a:t>
            </a:r>
            <a:r>
              <a:rPr lang="en-US" dirty="0" err="1" smtClean="0"/>
              <a:t>műveletek</a:t>
            </a:r>
            <a:r>
              <a:rPr lang="en-US" dirty="0" smtClean="0"/>
              <a:t>: AND, OR, NOT.</a:t>
            </a:r>
          </a:p>
          <a:p>
            <a:r>
              <a:rPr lang="en-US" dirty="0" err="1" smtClean="0"/>
              <a:t>Az</a:t>
            </a:r>
            <a:r>
              <a:rPr lang="en-US" dirty="0" smtClean="0"/>
              <a:t> SQL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a </a:t>
            </a:r>
            <a:r>
              <a:rPr lang="en-US" dirty="0" err="1" smtClean="0"/>
              <a:t>klasszikus</a:t>
            </a:r>
            <a:r>
              <a:rPr lang="en-US" dirty="0" smtClean="0"/>
              <a:t> “</a:t>
            </a:r>
            <a:r>
              <a:rPr lang="en-US" dirty="0" err="1" smtClean="0"/>
              <a:t>igaz-hamis</a:t>
            </a:r>
            <a:r>
              <a:rPr lang="en-US" dirty="0" smtClean="0"/>
              <a:t>” </a:t>
            </a:r>
            <a:r>
              <a:rPr lang="en-US" dirty="0" err="1" smtClean="0"/>
              <a:t>logika</a:t>
            </a:r>
            <a:r>
              <a:rPr lang="en-US" dirty="0" smtClean="0"/>
              <a:t>, </a:t>
            </a:r>
            <a:r>
              <a:rPr lang="en-US" dirty="0" err="1" smtClean="0"/>
              <a:t>hanem</a:t>
            </a:r>
            <a:r>
              <a:rPr lang="en-US" dirty="0" smtClean="0"/>
              <a:t> </a:t>
            </a:r>
            <a:r>
              <a:rPr lang="en-US" dirty="0" err="1" smtClean="0"/>
              <a:t>úgymond</a:t>
            </a:r>
            <a:r>
              <a:rPr lang="en-US" dirty="0" smtClean="0"/>
              <a:t> </a:t>
            </a:r>
            <a:r>
              <a:rPr lang="en-US" b="1" dirty="0" err="1" smtClean="0"/>
              <a:t>háromértékű</a:t>
            </a:r>
            <a:r>
              <a:rPr lang="en-US" b="1" dirty="0" smtClean="0"/>
              <a:t>:</a:t>
            </a:r>
            <a:r>
              <a:rPr lang="en-US" dirty="0" smtClean="0"/>
              <a:t> TRUE, FALSE, UNKNOWN.</a:t>
            </a:r>
            <a:endParaRPr lang="en-US" b="1" dirty="0" smtClean="0"/>
          </a:p>
          <a:p>
            <a:r>
              <a:rPr lang="en-US" dirty="0" smtClean="0"/>
              <a:t>Ha </a:t>
            </a:r>
            <a:r>
              <a:rPr lang="en-US" dirty="0" err="1" smtClean="0"/>
              <a:t>valahol</a:t>
            </a:r>
            <a:r>
              <a:rPr lang="en-US" dirty="0" smtClean="0"/>
              <a:t> NULL (“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definiált</a:t>
            </a:r>
            <a:r>
              <a:rPr lang="en-US" dirty="0" smtClean="0"/>
              <a:t>,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”) </a:t>
            </a:r>
            <a:r>
              <a:rPr lang="en-US" dirty="0" err="1" smtClean="0"/>
              <a:t>érték</a:t>
            </a:r>
            <a:r>
              <a:rPr lang="en-US" dirty="0" smtClean="0"/>
              <a:t> </a:t>
            </a:r>
            <a:r>
              <a:rPr lang="en-US" dirty="0" err="1" smtClean="0"/>
              <a:t>fordul</a:t>
            </a:r>
            <a:r>
              <a:rPr lang="en-US" dirty="0" smtClean="0"/>
              <a:t> </a:t>
            </a:r>
            <a:r>
              <a:rPr lang="en-US" dirty="0" err="1" smtClean="0"/>
              <a:t>elő</a:t>
            </a:r>
            <a:r>
              <a:rPr lang="en-US" dirty="0" smtClean="0"/>
              <a:t>, a </a:t>
            </a:r>
            <a:r>
              <a:rPr lang="en-US" dirty="0" err="1" smtClean="0"/>
              <a:t>rá</a:t>
            </a:r>
            <a:r>
              <a:rPr lang="en-US" dirty="0" smtClean="0"/>
              <a:t> </a:t>
            </a:r>
            <a:r>
              <a:rPr lang="en-US" dirty="0" err="1" smtClean="0"/>
              <a:t>vonatkozó</a:t>
            </a:r>
            <a:r>
              <a:rPr lang="en-US" dirty="0" smtClean="0"/>
              <a:t> </a:t>
            </a:r>
            <a:r>
              <a:rPr lang="en-US" dirty="0" err="1" smtClean="0"/>
              <a:t>logikai</a:t>
            </a:r>
            <a:r>
              <a:rPr lang="en-US" dirty="0" smtClean="0"/>
              <a:t> </a:t>
            </a:r>
            <a:r>
              <a:rPr lang="en-US" dirty="0" err="1" smtClean="0"/>
              <a:t>kifejezés</a:t>
            </a:r>
            <a:r>
              <a:rPr lang="en-US" dirty="0" smtClean="0"/>
              <a:t> </a:t>
            </a:r>
            <a:r>
              <a:rPr lang="en-US" dirty="0" err="1" smtClean="0"/>
              <a:t>kiértékelése</a:t>
            </a:r>
            <a:r>
              <a:rPr lang="en-US" dirty="0" smtClean="0"/>
              <a:t> </a:t>
            </a:r>
            <a:r>
              <a:rPr lang="en-US" dirty="0" err="1" smtClean="0"/>
              <a:t>ismeretlent</a:t>
            </a:r>
            <a:r>
              <a:rPr lang="en-US" dirty="0" smtClean="0"/>
              <a:t> ad </a:t>
            </a:r>
            <a:r>
              <a:rPr lang="en-US" dirty="0" err="1" smtClean="0"/>
              <a:t>válaszul</a:t>
            </a:r>
            <a:endParaRPr lang="en-US" dirty="0" smtClean="0"/>
          </a:p>
          <a:p>
            <a:pPr lvl="1"/>
            <a:r>
              <a:rPr lang="en-US" sz="2000" dirty="0" smtClean="0"/>
              <a:t>Ha </a:t>
            </a:r>
            <a:r>
              <a:rPr lang="en-US" sz="2000" dirty="0" err="1" smtClean="0"/>
              <a:t>azt</a:t>
            </a:r>
            <a:r>
              <a:rPr lang="en-US" sz="2000" dirty="0" smtClean="0"/>
              <a:t> </a:t>
            </a:r>
            <a:r>
              <a:rPr lang="en-US" sz="2000" dirty="0" err="1" smtClean="0"/>
              <a:t>akarjuk</a:t>
            </a:r>
            <a:r>
              <a:rPr lang="en-US" sz="2000" dirty="0" smtClean="0"/>
              <a:t> </a:t>
            </a:r>
            <a:r>
              <a:rPr lang="en-US" sz="2000" dirty="0" err="1" smtClean="0"/>
              <a:t>ellenőrizni</a:t>
            </a:r>
            <a:r>
              <a:rPr lang="en-US" sz="2000" dirty="0" smtClean="0"/>
              <a:t>, </a:t>
            </a:r>
            <a:r>
              <a:rPr lang="en-US" sz="2000" dirty="0" err="1" smtClean="0"/>
              <a:t>hogy</a:t>
            </a:r>
            <a:r>
              <a:rPr lang="en-US" sz="2000" dirty="0" smtClean="0"/>
              <a:t> </a:t>
            </a:r>
            <a:r>
              <a:rPr lang="en-US" sz="2000" dirty="0" err="1" smtClean="0"/>
              <a:t>egy</a:t>
            </a:r>
            <a:r>
              <a:rPr lang="en-US" sz="2000" dirty="0" smtClean="0"/>
              <a:t> </a:t>
            </a:r>
            <a:r>
              <a:rPr lang="en-US" sz="2000" dirty="0" err="1" smtClean="0"/>
              <a:t>adott</a:t>
            </a:r>
            <a:r>
              <a:rPr lang="en-US" sz="2000" dirty="0" smtClean="0"/>
              <a:t> </a:t>
            </a:r>
            <a:r>
              <a:rPr lang="en-US" sz="2000" dirty="0" err="1" smtClean="0"/>
              <a:t>atttribútum</a:t>
            </a:r>
            <a:r>
              <a:rPr lang="en-US" sz="2000" dirty="0" smtClean="0"/>
              <a:t> NULL-e, </a:t>
            </a:r>
            <a:r>
              <a:rPr lang="en-US" sz="2000" dirty="0" err="1" smtClean="0"/>
              <a:t>akkor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err="1" smtClean="0"/>
              <a:t>attrib</a:t>
            </a:r>
            <a:r>
              <a:rPr lang="en-US" sz="2000" dirty="0" smtClean="0"/>
              <a:t> IS NULL</a:t>
            </a:r>
          </a:p>
          <a:p>
            <a:pPr lvl="1"/>
            <a:r>
              <a:rPr lang="en-US" sz="2000" dirty="0" smtClean="0"/>
              <a:t>NEM fog </a:t>
            </a:r>
            <a:r>
              <a:rPr lang="en-US" sz="2000" dirty="0" err="1" smtClean="0"/>
              <a:t>helyes</a:t>
            </a:r>
            <a:r>
              <a:rPr lang="en-US" sz="2000" dirty="0" smtClean="0"/>
              <a:t> </a:t>
            </a:r>
            <a:r>
              <a:rPr lang="en-US" sz="2000" dirty="0" err="1" smtClean="0"/>
              <a:t>választ</a:t>
            </a:r>
            <a:r>
              <a:rPr lang="en-US" sz="2000" dirty="0" smtClean="0"/>
              <a:t> </a:t>
            </a:r>
            <a:r>
              <a:rPr lang="en-US" sz="2000" dirty="0" err="1" smtClean="0"/>
              <a:t>adni</a:t>
            </a:r>
            <a:r>
              <a:rPr lang="en-US" sz="2000" dirty="0" smtClean="0"/>
              <a:t>: </a:t>
            </a:r>
            <a:r>
              <a:rPr lang="en-US" sz="2000" dirty="0" err="1" smtClean="0">
                <a:solidFill>
                  <a:srgbClr val="FF0000"/>
                </a:solidFill>
              </a:rPr>
              <a:t>attrib</a:t>
            </a:r>
            <a:r>
              <a:rPr lang="en-US" sz="2000" dirty="0" smtClean="0">
                <a:solidFill>
                  <a:srgbClr val="FF0000"/>
                </a:solidFill>
              </a:rPr>
              <a:t>=NULL</a:t>
            </a:r>
          </a:p>
        </p:txBody>
      </p:sp>
    </p:spTree>
    <p:extLst>
      <p:ext uri="{BB962C8B-B14F-4D97-AF65-F5344CB8AC3E}">
        <p14:creationId xmlns:p14="http://schemas.microsoft.com/office/powerpoint/2010/main" val="322571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Adatbázis</a:t>
            </a:r>
            <a:r>
              <a:rPr lang="en-US" dirty="0" smtClean="0"/>
              <a:t> </a:t>
            </a:r>
            <a:r>
              <a:rPr lang="en-US" dirty="0" err="1" smtClean="0"/>
              <a:t>létrehozása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 DATABASE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adatbázis_neve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Létrehoz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, </a:t>
            </a:r>
            <a:r>
              <a:rPr lang="en-US" dirty="0" err="1" smtClean="0"/>
              <a:t>üres</a:t>
            </a:r>
            <a:r>
              <a:rPr lang="en-US" dirty="0" smtClean="0"/>
              <a:t> </a:t>
            </a:r>
            <a:r>
              <a:rPr lang="en-US" dirty="0" err="1" smtClean="0"/>
              <a:t>adatbázist</a:t>
            </a:r>
            <a:r>
              <a:rPr lang="en-US" dirty="0" smtClean="0"/>
              <a:t> a </a:t>
            </a:r>
            <a:r>
              <a:rPr lang="en-US" dirty="0" err="1" smtClean="0"/>
              <a:t>kiszolgálón</a:t>
            </a:r>
            <a:r>
              <a:rPr lang="en-US" dirty="0" smtClean="0"/>
              <a:t> (pl. </a:t>
            </a:r>
            <a:r>
              <a:rPr lang="en-US" dirty="0" err="1" smtClean="0"/>
              <a:t>kiadható</a:t>
            </a:r>
            <a:r>
              <a:rPr lang="en-US" dirty="0" smtClean="0"/>
              <a:t> a </a:t>
            </a:r>
            <a:r>
              <a:rPr lang="en-US" dirty="0" err="1" smtClean="0"/>
              <a:t>konzolon</a:t>
            </a:r>
            <a:r>
              <a:rPr lang="en-US" dirty="0" smtClean="0"/>
              <a:t>.)</a:t>
            </a:r>
          </a:p>
          <a:p>
            <a:r>
              <a:rPr lang="en-US" dirty="0" err="1" smtClean="0"/>
              <a:t>Konzolos</a:t>
            </a:r>
            <a:r>
              <a:rPr lang="en-US" dirty="0" smtClean="0"/>
              <a:t> </a:t>
            </a:r>
            <a:r>
              <a:rPr lang="en-US" dirty="0" err="1" smtClean="0"/>
              <a:t>elérésnél</a:t>
            </a:r>
            <a:r>
              <a:rPr lang="en-US" dirty="0" smtClean="0"/>
              <a:t>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adatbázis_neve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 smtClean="0"/>
              <a:t>paranccsal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kiválasztani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adatbázist</a:t>
            </a:r>
            <a:r>
              <a:rPr lang="en-US" dirty="0" smtClean="0"/>
              <a:t>,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en-US" dirty="0" err="1" smtClean="0"/>
              <a:t>környezetekből</a:t>
            </a:r>
            <a:r>
              <a:rPr lang="en-US" dirty="0" smtClean="0"/>
              <a:t> </a:t>
            </a:r>
            <a:r>
              <a:rPr lang="en-US" dirty="0" err="1" smtClean="0"/>
              <a:t>elérve</a:t>
            </a:r>
            <a:r>
              <a:rPr lang="en-US" dirty="0" smtClean="0"/>
              <a:t> </a:t>
            </a:r>
            <a:r>
              <a:rPr lang="en-US" dirty="0" err="1" smtClean="0"/>
              <a:t>általában</a:t>
            </a:r>
            <a:r>
              <a:rPr lang="en-US" dirty="0" smtClean="0"/>
              <a:t> </a:t>
            </a:r>
            <a:r>
              <a:rPr lang="en-US" dirty="0" err="1" smtClean="0"/>
              <a:t>valamilyen</a:t>
            </a:r>
            <a:r>
              <a:rPr lang="en-US" dirty="0" smtClean="0"/>
              <a:t> </a:t>
            </a:r>
            <a:r>
              <a:rPr lang="en-US" dirty="0" err="1" smtClean="0"/>
              <a:t>metódushívással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93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Sémák</a:t>
            </a:r>
            <a:r>
              <a:rPr lang="en-US" dirty="0" smtClean="0"/>
              <a:t> </a:t>
            </a:r>
            <a:r>
              <a:rPr lang="en-US" dirty="0" err="1" smtClean="0"/>
              <a:t>definiálása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3956049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relációs</a:t>
            </a:r>
            <a:r>
              <a:rPr lang="en-US" dirty="0" smtClean="0"/>
              <a:t> </a:t>
            </a:r>
            <a:r>
              <a:rPr lang="en-US" dirty="0" err="1" smtClean="0"/>
              <a:t>adatbázissémákat</a:t>
            </a:r>
            <a:r>
              <a:rPr lang="en-US" dirty="0" smtClean="0"/>
              <a:t> </a:t>
            </a:r>
            <a:r>
              <a:rPr lang="en-US" dirty="0" err="1" smtClean="0"/>
              <a:t>definiálnunk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adatbázis</a:t>
            </a:r>
            <a:r>
              <a:rPr lang="en-US" dirty="0" smtClean="0"/>
              <a:t> </a:t>
            </a:r>
            <a:r>
              <a:rPr lang="en-US" dirty="0" err="1" smtClean="0"/>
              <a:t>létrehozása</a:t>
            </a:r>
            <a:r>
              <a:rPr lang="en-US" dirty="0" smtClean="0"/>
              <a:t> </a:t>
            </a:r>
            <a:r>
              <a:rPr lang="en-US" dirty="0" err="1" smtClean="0"/>
              <a:t>után</a:t>
            </a:r>
            <a:endParaRPr lang="en-US" dirty="0" smtClean="0"/>
          </a:p>
          <a:p>
            <a:endParaRPr lang="en-US" dirty="0"/>
          </a:p>
          <a:p>
            <a:pPr marL="6858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  TABLE [IF NOT EXISTS]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séma_neve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6858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attr1 {ADATTÍPUS} [{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megszorítások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}],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attr2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{ADATTÍPUS} [{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megszorítások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}],</a:t>
            </a:r>
          </a:p>
          <a:p>
            <a:pPr marL="6858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 marL="6858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{ADATTÍPUS} [{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megszorítások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 marL="6858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[,{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táblaszintű_megszorítások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}] )</a:t>
            </a:r>
          </a:p>
          <a:p>
            <a:pPr marL="6858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táblára_vonatkozó_megszorítások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}];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63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adattípusok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korábbi</a:t>
            </a:r>
            <a:r>
              <a:rPr lang="en-US" dirty="0" smtClean="0"/>
              <a:t> </a:t>
            </a:r>
            <a:r>
              <a:rPr lang="en-US" dirty="0" err="1" smtClean="0"/>
              <a:t>parancsban</a:t>
            </a:r>
            <a:r>
              <a:rPr lang="en-US" dirty="0" smtClean="0"/>
              <a:t> {</a:t>
            </a:r>
            <a:r>
              <a:rPr lang="en-US" dirty="0" err="1" smtClean="0"/>
              <a:t>adattípus</a:t>
            </a:r>
            <a:r>
              <a:rPr lang="en-US" dirty="0" smtClean="0"/>
              <a:t>} </a:t>
            </a:r>
            <a:r>
              <a:rPr lang="en-US" dirty="0" err="1" smtClean="0"/>
              <a:t>helyére</a:t>
            </a:r>
            <a:r>
              <a:rPr lang="en-US" dirty="0" smtClean="0"/>
              <a:t> a </a:t>
            </a:r>
            <a:r>
              <a:rPr lang="en-US" dirty="0" err="1" smtClean="0"/>
              <a:t>következők</a:t>
            </a:r>
            <a:r>
              <a:rPr lang="en-US" dirty="0" smtClean="0"/>
              <a:t> </a:t>
            </a:r>
            <a:r>
              <a:rPr lang="en-US" dirty="0" err="1" smtClean="0"/>
              <a:t>valamelyike</a:t>
            </a:r>
            <a:r>
              <a:rPr lang="en-US" dirty="0" smtClean="0"/>
              <a:t> </a:t>
            </a:r>
            <a:r>
              <a:rPr lang="en-US" dirty="0" err="1" smtClean="0"/>
              <a:t>kerül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létezik</a:t>
            </a:r>
            <a:r>
              <a:rPr lang="en-US" dirty="0" smtClean="0"/>
              <a:t> </a:t>
            </a:r>
            <a:r>
              <a:rPr lang="en-US" dirty="0" err="1" smtClean="0"/>
              <a:t>néhány</a:t>
            </a:r>
            <a:r>
              <a:rPr lang="en-US" dirty="0" smtClean="0"/>
              <a:t> </a:t>
            </a:r>
            <a:r>
              <a:rPr lang="en-US" dirty="0" err="1" smtClean="0"/>
              <a:t>egyéb</a:t>
            </a:r>
            <a:r>
              <a:rPr lang="en-US" dirty="0" smtClean="0"/>
              <a:t> </a:t>
            </a:r>
            <a:r>
              <a:rPr lang="en-US" dirty="0" err="1" smtClean="0"/>
              <a:t>adattípus</a:t>
            </a:r>
            <a:r>
              <a:rPr lang="en-US" dirty="0" smtClean="0"/>
              <a:t> is)</a:t>
            </a:r>
          </a:p>
          <a:p>
            <a:pPr marL="6858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219132"/>
              </p:ext>
            </p:extLst>
          </p:nvPr>
        </p:nvGraphicFramePr>
        <p:xfrm>
          <a:off x="1459690" y="2424274"/>
          <a:ext cx="6096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7163"/>
                <a:gridCol w="44688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</a:t>
                      </a:r>
                      <a:r>
                        <a:rPr lang="en-US" dirty="0" err="1" smtClean="0"/>
                        <a:t>jegyű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egész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szám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pontosan</a:t>
                      </a:r>
                      <a:r>
                        <a:rPr lang="en-US" dirty="0" smtClean="0"/>
                        <a:t> n </a:t>
                      </a:r>
                      <a:r>
                        <a:rPr lang="en-US" dirty="0" err="1" smtClean="0"/>
                        <a:t>hosszú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szöveg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legfeljebb</a:t>
                      </a:r>
                      <a:r>
                        <a:rPr lang="en-US" dirty="0" smtClean="0"/>
                        <a:t> n </a:t>
                      </a:r>
                      <a:r>
                        <a:rPr lang="en-US" dirty="0" err="1" smtClean="0"/>
                        <a:t>hosszú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szöveg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dátum</a:t>
                      </a:r>
                      <a:r>
                        <a:rPr lang="en-US" dirty="0" smtClean="0"/>
                        <a:t>, pl. 2012-10-17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időpont</a:t>
                      </a:r>
                      <a:r>
                        <a:rPr lang="en-US" dirty="0" smtClean="0"/>
                        <a:t>, pl. 11:10:45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valós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szám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871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Példa</a:t>
            </a:r>
            <a:r>
              <a:rPr lang="en-US" dirty="0" smtClean="0"/>
              <a:t>:  TÁBLA DEFINIÁLÁSA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autók</a:t>
            </a:r>
            <a:r>
              <a:rPr lang="en-US" dirty="0" smtClean="0"/>
              <a:t> </a:t>
            </a:r>
            <a:r>
              <a:rPr lang="en-US" dirty="0" err="1" smtClean="0"/>
              <a:t>adatait</a:t>
            </a:r>
            <a:r>
              <a:rPr lang="en-US" dirty="0"/>
              <a:t> </a:t>
            </a:r>
            <a:r>
              <a:rPr lang="en-US" dirty="0" err="1" smtClean="0"/>
              <a:t>tároló</a:t>
            </a:r>
            <a:r>
              <a:rPr lang="en-US" dirty="0" smtClean="0"/>
              <a:t> </a:t>
            </a:r>
            <a:r>
              <a:rPr lang="en-US" dirty="0" err="1" smtClean="0"/>
              <a:t>táblát</a:t>
            </a:r>
            <a:r>
              <a:rPr lang="en-US" dirty="0" smtClean="0"/>
              <a:t> </a:t>
            </a:r>
            <a:r>
              <a:rPr lang="en-US" dirty="0" err="1" smtClean="0"/>
              <a:t>így</a:t>
            </a:r>
            <a:r>
              <a:rPr lang="en-US" dirty="0" smtClean="0"/>
              <a:t> </a:t>
            </a:r>
            <a:r>
              <a:rPr lang="en-US" dirty="0" err="1" smtClean="0"/>
              <a:t>definiálnánk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 TABLE IF NOT EXISTS auto (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sorszam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INT(10) PRIMARY KEY,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rendszam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CHAR(6),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gyarto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VARCHAR(128),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evjarat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INT(4),</a:t>
            </a:r>
          </a:p>
          <a:p>
            <a:pPr marL="6858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tipus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VARCHAR(128)</a:t>
            </a:r>
          </a:p>
          <a:p>
            <a:pPr marL="6858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4882" y="1969533"/>
            <a:ext cx="1674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Elsődleges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kulcs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080447" y="2154199"/>
            <a:ext cx="1794435" cy="755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08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161</TotalTime>
  <Words>841</Words>
  <Application>Microsoft Office PowerPoint</Application>
  <PresentationFormat>Diavetítés a képernyőre (4:3 oldalarány)</PresentationFormat>
  <Paragraphs>148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Wingdings 3</vt:lpstr>
      <vt:lpstr>Consolas</vt:lpstr>
      <vt:lpstr>Gill Sans MT</vt:lpstr>
      <vt:lpstr>Urban Pop</vt:lpstr>
      <vt:lpstr>SQL ALAPOK</vt:lpstr>
      <vt:lpstr>Bevezetés</vt:lpstr>
      <vt:lpstr>Az SQL két része</vt:lpstr>
      <vt:lpstr>Az SQL szintaxisa</vt:lpstr>
      <vt:lpstr>Az SQL szintaxisa, SQL Logika</vt:lpstr>
      <vt:lpstr>Adatbázis létrehozása</vt:lpstr>
      <vt:lpstr>Sémák definiálása</vt:lpstr>
      <vt:lpstr>SQL adattípusok</vt:lpstr>
      <vt:lpstr>Példa:  TÁBLA DEFINIÁLÁSA</vt:lpstr>
      <vt:lpstr>MEgszorítások</vt:lpstr>
      <vt:lpstr>MEgszorítások</vt:lpstr>
      <vt:lpstr>Táblák módosítása</vt:lpstr>
      <vt:lpstr>ADATBEVITEL</vt:lpstr>
      <vt:lpstr>Adatmódosítás</vt:lpstr>
      <vt:lpstr>Adatok törlése</vt:lpstr>
      <vt:lpstr>FELADATOK</vt:lpstr>
    </vt:vector>
  </TitlesOfParts>
  <Company>Szegedi Tudományegyetem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ALAPOK</dc:title>
  <dc:creator>Lajos Cser</dc:creator>
  <cp:lastModifiedBy>Cser Lajos</cp:lastModifiedBy>
  <cp:revision>21</cp:revision>
  <cp:lastPrinted>2012-10-17T20:29:34Z</cp:lastPrinted>
  <dcterms:created xsi:type="dcterms:W3CDTF">2012-10-17T18:41:19Z</dcterms:created>
  <dcterms:modified xsi:type="dcterms:W3CDTF">2014-10-20T11:18:38Z</dcterms:modified>
</cp:coreProperties>
</file>