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17"/>
    </p:embeddedFont>
    <p:embeddedFont>
      <p:font typeface="Gill Sans MT" panose="020B0502020104020203" pitchFamily="34" charset="-18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October 27,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October 27,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Lekérdezések</a:t>
            </a:r>
            <a:r>
              <a:rPr lang="en-US" dirty="0" smtClean="0"/>
              <a:t> SQL-ben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 r</a:t>
            </a:r>
            <a:r>
              <a:rPr lang="en-US" dirty="0" err="1" smtClean="0"/>
              <a:t>elációs</a:t>
            </a:r>
            <a:r>
              <a:rPr lang="en-US" dirty="0" smtClean="0"/>
              <a:t> </a:t>
            </a:r>
            <a:r>
              <a:rPr lang="en-US" dirty="0" smtClean="0"/>
              <a:t>algebra</a:t>
            </a:r>
          </a:p>
          <a:p>
            <a:r>
              <a:rPr lang="en-US" dirty="0" smtClean="0"/>
              <a:t>A SELECT </a:t>
            </a:r>
            <a:r>
              <a:rPr lang="en-US" dirty="0" err="1" smtClean="0"/>
              <a:t>utasítás</a:t>
            </a:r>
            <a:endParaRPr lang="en-US" dirty="0" smtClean="0"/>
          </a:p>
          <a:p>
            <a:r>
              <a:rPr lang="en-US" dirty="0" err="1" smtClean="0"/>
              <a:t>Összesítés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csoportosítás</a:t>
            </a:r>
            <a:endParaRPr lang="en-US" dirty="0" smtClean="0"/>
          </a:p>
          <a:p>
            <a:r>
              <a:rPr lang="en-US" dirty="0" err="1" smtClean="0"/>
              <a:t>Speciális</a:t>
            </a:r>
            <a:r>
              <a:rPr lang="en-US" dirty="0" smtClean="0"/>
              <a:t> </a:t>
            </a:r>
            <a:r>
              <a:rPr lang="en-US" dirty="0" err="1" smtClean="0"/>
              <a:t>feltételek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591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REndezés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ORDER BY </a:t>
            </a:r>
            <a:r>
              <a:rPr lang="en-US" sz="2400" dirty="0" err="1" smtClean="0"/>
              <a:t>attribútum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A2E6"/>
                </a:solidFill>
              </a:rPr>
              <a:t>ASC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00A2E6"/>
                </a:solidFill>
              </a:rPr>
              <a:t>DESC</a:t>
            </a:r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400" dirty="0" err="1" smtClean="0"/>
              <a:t>Dolgozók</a:t>
            </a:r>
            <a:r>
              <a:rPr lang="en-US" sz="2400" dirty="0" smtClean="0"/>
              <a:t> </a:t>
            </a:r>
            <a:r>
              <a:rPr lang="en-US" sz="2400" dirty="0" err="1" smtClean="0"/>
              <a:t>összes</a:t>
            </a:r>
            <a:r>
              <a:rPr lang="en-US" sz="2400" dirty="0" smtClean="0"/>
              <a:t> </a:t>
            </a:r>
            <a:r>
              <a:rPr lang="en-US" sz="2400" dirty="0" err="1" smtClean="0"/>
              <a:t>adatának</a:t>
            </a:r>
            <a:r>
              <a:rPr lang="en-US" sz="2400" dirty="0" smtClean="0"/>
              <a:t> </a:t>
            </a:r>
            <a:r>
              <a:rPr lang="en-US" sz="2400" dirty="0" err="1" smtClean="0"/>
              <a:t>listázása</a:t>
            </a:r>
            <a:r>
              <a:rPr lang="en-US" sz="2400" dirty="0" smtClean="0"/>
              <a:t> </a:t>
            </a:r>
            <a:r>
              <a:rPr lang="en-US" sz="2400" dirty="0" err="1" smtClean="0"/>
              <a:t>összeg</a:t>
            </a:r>
            <a:r>
              <a:rPr lang="en-US" sz="2400" dirty="0" smtClean="0"/>
              <a:t> </a:t>
            </a:r>
            <a:r>
              <a:rPr lang="en-US" sz="2400" dirty="0" err="1" smtClean="0"/>
              <a:t>szerint</a:t>
            </a:r>
            <a:r>
              <a:rPr lang="en-US" sz="2400" dirty="0" smtClean="0"/>
              <a:t> </a:t>
            </a:r>
            <a:r>
              <a:rPr lang="en-US" sz="2400" dirty="0" err="1" smtClean="0"/>
              <a:t>növekvő</a:t>
            </a:r>
            <a:r>
              <a:rPr lang="en-US" sz="2400" dirty="0" smtClean="0"/>
              <a:t> </a:t>
            </a:r>
            <a:r>
              <a:rPr lang="en-US" sz="2400" dirty="0" err="1" smtClean="0"/>
              <a:t>listában</a:t>
            </a:r>
            <a:r>
              <a:rPr lang="en-US" sz="2400" dirty="0" smtClean="0"/>
              <a:t>:</a:t>
            </a:r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400" dirty="0" smtClean="0">
                <a:solidFill>
                  <a:srgbClr val="00A2E6"/>
                </a:solidFill>
              </a:rPr>
              <a:t>SELECT</a:t>
            </a:r>
            <a:r>
              <a:rPr lang="en-US" sz="2400" dirty="0" smtClean="0"/>
              <a:t> * </a:t>
            </a:r>
            <a:r>
              <a:rPr lang="en-US" sz="2400" dirty="0" smtClean="0">
                <a:solidFill>
                  <a:srgbClr val="00A2E6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Dolgozó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A2E6"/>
                </a:solidFill>
              </a:rPr>
              <a:t>ORDER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A2E6"/>
                </a:solidFill>
              </a:rPr>
              <a:t>BY</a:t>
            </a:r>
            <a:r>
              <a:rPr lang="en-US" sz="2400" dirty="0" smtClean="0"/>
              <a:t> </a:t>
            </a:r>
            <a:r>
              <a:rPr lang="en-US" sz="2400" dirty="0" err="1" smtClean="0"/>
              <a:t>fizetés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A2E6"/>
                </a:solidFill>
              </a:rPr>
              <a:t>ASC</a:t>
            </a:r>
            <a:r>
              <a:rPr lang="en-US" sz="2400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5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Összesítés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Összesítés</a:t>
            </a:r>
            <a:r>
              <a:rPr lang="en-US" sz="2400" dirty="0"/>
              <a:t> </a:t>
            </a:r>
            <a:r>
              <a:rPr lang="en-US" sz="2400" dirty="0" err="1" smtClean="0"/>
              <a:t>menete</a:t>
            </a:r>
            <a:r>
              <a:rPr lang="en-US" sz="2400" dirty="0" smtClean="0"/>
              <a:t>: </a:t>
            </a:r>
            <a:r>
              <a:rPr lang="en-US" sz="2400" dirty="0" err="1" smtClean="0"/>
              <a:t>valamilyen</a:t>
            </a:r>
            <a:r>
              <a:rPr lang="en-US" sz="2400" dirty="0" smtClean="0"/>
              <a:t> </a:t>
            </a:r>
            <a:r>
              <a:rPr lang="en-US" sz="2400" dirty="0" err="1" smtClean="0"/>
              <a:t>összesítő</a:t>
            </a:r>
            <a:r>
              <a:rPr lang="en-US" sz="2400" dirty="0" smtClean="0"/>
              <a:t> </a:t>
            </a:r>
            <a:r>
              <a:rPr lang="en-US" sz="2400" dirty="0" err="1" smtClean="0"/>
              <a:t>függvényt</a:t>
            </a:r>
            <a:r>
              <a:rPr lang="en-US" sz="2400" dirty="0" smtClean="0"/>
              <a:t> </a:t>
            </a:r>
            <a:r>
              <a:rPr lang="en-US" sz="2400" dirty="0" err="1" smtClean="0"/>
              <a:t>alkalmazunk</a:t>
            </a:r>
            <a:r>
              <a:rPr lang="en-US" sz="2400" dirty="0" smtClean="0"/>
              <a:t> </a:t>
            </a:r>
            <a:r>
              <a:rPr lang="en-US" sz="2400" dirty="0" err="1" smtClean="0"/>
              <a:t>egy</a:t>
            </a:r>
            <a:r>
              <a:rPr lang="en-US" sz="2400" dirty="0" smtClean="0"/>
              <a:t> </a:t>
            </a:r>
            <a:r>
              <a:rPr lang="en-US" sz="2400" dirty="0" err="1" smtClean="0"/>
              <a:t>adott</a:t>
            </a:r>
            <a:r>
              <a:rPr lang="en-US" sz="2400" dirty="0" smtClean="0"/>
              <a:t> </a:t>
            </a:r>
            <a:r>
              <a:rPr lang="en-US" sz="2400" dirty="0" err="1" smtClean="0"/>
              <a:t>attribútumra</a:t>
            </a:r>
            <a:r>
              <a:rPr lang="en-US" sz="2400" dirty="0" smtClean="0"/>
              <a:t>, ÉS </a:t>
            </a:r>
            <a:r>
              <a:rPr lang="en-US" sz="2400" dirty="0" err="1" smtClean="0"/>
              <a:t>az</a:t>
            </a:r>
            <a:r>
              <a:rPr lang="en-US" sz="2400" dirty="0" smtClean="0"/>
              <a:t> </a:t>
            </a:r>
            <a:r>
              <a:rPr lang="en-US" sz="2400" dirty="0" err="1" smtClean="0"/>
              <a:t>ezen</a:t>
            </a:r>
            <a:r>
              <a:rPr lang="en-US" sz="2400" dirty="0" smtClean="0"/>
              <a:t> </a:t>
            </a:r>
            <a:r>
              <a:rPr lang="en-US" sz="2400" dirty="0" err="1" smtClean="0"/>
              <a:t>attribútumon</a:t>
            </a:r>
            <a:r>
              <a:rPr lang="en-US" sz="2400" dirty="0" smtClean="0"/>
              <a:t> </a:t>
            </a:r>
            <a:r>
              <a:rPr lang="en-US" sz="2400" dirty="0" err="1" smtClean="0"/>
              <a:t>kívüli</a:t>
            </a:r>
            <a:r>
              <a:rPr lang="en-US" sz="2400" dirty="0" smtClean="0"/>
              <a:t> </a:t>
            </a:r>
            <a:r>
              <a:rPr lang="en-US" sz="2400" dirty="0" err="1" smtClean="0"/>
              <a:t>összes</a:t>
            </a:r>
            <a:r>
              <a:rPr lang="en-US" sz="2400" dirty="0" smtClean="0"/>
              <a:t> </a:t>
            </a:r>
            <a:r>
              <a:rPr lang="en-US" sz="2400" dirty="0" err="1" smtClean="0"/>
              <a:t>megjelenítendő</a:t>
            </a:r>
            <a:r>
              <a:rPr lang="en-US" sz="2400" dirty="0" smtClean="0"/>
              <a:t> </a:t>
            </a:r>
            <a:r>
              <a:rPr lang="en-US" sz="2400" dirty="0" err="1" smtClean="0"/>
              <a:t>oszlop</a:t>
            </a:r>
            <a:r>
              <a:rPr lang="en-US" sz="2400" dirty="0" smtClean="0"/>
              <a:t> </a:t>
            </a:r>
            <a:r>
              <a:rPr lang="en-US" sz="2400" dirty="0" err="1" smtClean="0"/>
              <a:t>szerint</a:t>
            </a:r>
            <a:r>
              <a:rPr lang="en-US" sz="2400" dirty="0" smtClean="0"/>
              <a:t> </a:t>
            </a:r>
            <a:r>
              <a:rPr lang="en-US" sz="2400" dirty="0" err="1" smtClean="0"/>
              <a:t>csoportosítani</a:t>
            </a:r>
            <a:r>
              <a:rPr lang="en-US" sz="2400" dirty="0" smtClean="0"/>
              <a:t> is </a:t>
            </a:r>
            <a:r>
              <a:rPr lang="en-US" sz="2400" dirty="0" err="1" smtClean="0"/>
              <a:t>szükséges</a:t>
            </a:r>
            <a:r>
              <a:rPr lang="en-US" sz="2400" dirty="0" smtClean="0"/>
              <a:t> (</a:t>
            </a:r>
            <a:r>
              <a:rPr lang="en-US" sz="2400" dirty="0" err="1" smtClean="0"/>
              <a:t>illetve</a:t>
            </a:r>
            <a:r>
              <a:rPr lang="en-US" sz="2400" dirty="0"/>
              <a:t> </a:t>
            </a:r>
            <a:r>
              <a:rPr lang="en-US" sz="2400" dirty="0" smtClean="0"/>
              <a:t>a HAVING </a:t>
            </a:r>
            <a:r>
              <a:rPr lang="en-US" sz="2400" dirty="0" err="1" smtClean="0"/>
              <a:t>kulcsszó</a:t>
            </a:r>
            <a:r>
              <a:rPr lang="en-US" sz="2400" dirty="0" smtClean="0"/>
              <a:t> </a:t>
            </a:r>
            <a:r>
              <a:rPr lang="en-US" sz="2400" dirty="0" err="1" smtClean="0"/>
              <a:t>után</a:t>
            </a:r>
            <a:r>
              <a:rPr lang="en-US" sz="2400" dirty="0" smtClean="0"/>
              <a:t> </a:t>
            </a:r>
            <a:r>
              <a:rPr lang="en-US" sz="2400" dirty="0" err="1" smtClean="0"/>
              <a:t>feltételt</a:t>
            </a:r>
            <a:r>
              <a:rPr lang="en-US" sz="2400" dirty="0" smtClean="0"/>
              <a:t> is </a:t>
            </a:r>
            <a:r>
              <a:rPr lang="en-US" sz="2400" dirty="0" err="1" smtClean="0"/>
              <a:t>szabhatunk</a:t>
            </a:r>
            <a:r>
              <a:rPr lang="en-US" sz="2400" dirty="0" smtClean="0"/>
              <a:t> a </a:t>
            </a:r>
            <a:r>
              <a:rPr lang="en-US" sz="2400" dirty="0" err="1" smtClean="0"/>
              <a:t>csoportokra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 smtClean="0"/>
              <a:t>Dolgozók</a:t>
            </a:r>
            <a:r>
              <a:rPr lang="en-US" sz="2400" dirty="0" smtClean="0"/>
              <a:t> </a:t>
            </a:r>
            <a:r>
              <a:rPr lang="en-US" sz="2400" dirty="0" err="1" smtClean="0"/>
              <a:t>fizetésének</a:t>
            </a:r>
            <a:r>
              <a:rPr lang="en-US" sz="2400" dirty="0" smtClean="0"/>
              <a:t> </a:t>
            </a:r>
            <a:r>
              <a:rPr lang="en-US" sz="2400" dirty="0" err="1" smtClean="0"/>
              <a:t>összege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00A2E6"/>
                </a:solidFill>
              </a:rPr>
              <a:t>SELECT SUM</a:t>
            </a:r>
            <a:r>
              <a:rPr lang="en-US" sz="2400" dirty="0" smtClean="0"/>
              <a:t>(</a:t>
            </a:r>
            <a:r>
              <a:rPr lang="en-US" sz="2400" dirty="0" err="1" smtClean="0"/>
              <a:t>fizetés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00A2E6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Dolgozó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12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Összesítés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9808"/>
            <a:ext cx="7772400" cy="4164193"/>
          </a:xfrm>
        </p:spPr>
        <p:txBody>
          <a:bodyPr>
            <a:normAutofit lnSpcReduction="10000"/>
          </a:bodyPr>
          <a:lstStyle/>
          <a:p>
            <a:r>
              <a:rPr lang="en-US" sz="2200" dirty="0" err="1" smtClean="0"/>
              <a:t>Számos</a:t>
            </a:r>
            <a:r>
              <a:rPr lang="en-US" sz="2200" dirty="0" smtClean="0"/>
              <a:t> </a:t>
            </a:r>
            <a:r>
              <a:rPr lang="en-US" sz="2200" dirty="0" err="1" smtClean="0"/>
              <a:t>különböző</a:t>
            </a:r>
            <a:r>
              <a:rPr lang="en-US" sz="2200" dirty="0" smtClean="0"/>
              <a:t> </a:t>
            </a:r>
            <a:r>
              <a:rPr lang="en-US" sz="2200" dirty="0" err="1" smtClean="0"/>
              <a:t>összesítő</a:t>
            </a:r>
            <a:r>
              <a:rPr lang="en-US" sz="2200" dirty="0" smtClean="0"/>
              <a:t> </a:t>
            </a:r>
            <a:r>
              <a:rPr lang="en-US" sz="2200" dirty="0" err="1" smtClean="0"/>
              <a:t>függvény</a:t>
            </a:r>
            <a:r>
              <a:rPr lang="en-US" sz="2200" dirty="0" smtClean="0"/>
              <a:t> </a:t>
            </a:r>
            <a:r>
              <a:rPr lang="en-US" sz="2200" dirty="0" err="1" smtClean="0"/>
              <a:t>létezik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>
                <a:solidFill>
                  <a:srgbClr val="00A2E6"/>
                </a:solidFill>
              </a:rPr>
              <a:t>AVG</a:t>
            </a:r>
            <a:r>
              <a:rPr lang="en-US" sz="2200" dirty="0" smtClean="0"/>
              <a:t>(…) – </a:t>
            </a:r>
            <a:r>
              <a:rPr lang="en-US" sz="2200" dirty="0" err="1" smtClean="0"/>
              <a:t>átlag</a:t>
            </a:r>
            <a:endParaRPr lang="en-US" sz="2200" dirty="0" smtClean="0"/>
          </a:p>
          <a:p>
            <a:pPr lvl="1"/>
            <a:r>
              <a:rPr lang="en-US" sz="2200" dirty="0" smtClean="0">
                <a:solidFill>
                  <a:srgbClr val="00A2E6"/>
                </a:solidFill>
              </a:rPr>
              <a:t>COUNT</a:t>
            </a:r>
            <a:r>
              <a:rPr lang="en-US" sz="2200" dirty="0" smtClean="0"/>
              <a:t>(…) – </a:t>
            </a:r>
            <a:r>
              <a:rPr lang="en-US" sz="2200" dirty="0" err="1" smtClean="0"/>
              <a:t>sorok</a:t>
            </a:r>
            <a:r>
              <a:rPr lang="en-US" sz="2200" dirty="0" smtClean="0"/>
              <a:t> </a:t>
            </a:r>
            <a:r>
              <a:rPr lang="en-US" sz="2200" dirty="0" err="1" smtClean="0"/>
              <a:t>száma</a:t>
            </a:r>
            <a:endParaRPr lang="en-US" sz="2200" dirty="0" smtClean="0"/>
          </a:p>
          <a:p>
            <a:pPr lvl="1"/>
            <a:r>
              <a:rPr lang="en-US" sz="2200" dirty="0" smtClean="0">
                <a:solidFill>
                  <a:srgbClr val="00A2E6"/>
                </a:solidFill>
              </a:rPr>
              <a:t>MIN</a:t>
            </a:r>
            <a:r>
              <a:rPr lang="en-US" sz="2200" dirty="0" smtClean="0"/>
              <a:t>(…) – </a:t>
            </a:r>
            <a:r>
              <a:rPr lang="en-US" sz="2200" dirty="0" err="1" smtClean="0"/>
              <a:t>legkisebb</a:t>
            </a:r>
            <a:r>
              <a:rPr lang="en-US" sz="2200" dirty="0" smtClean="0"/>
              <a:t> </a:t>
            </a:r>
            <a:r>
              <a:rPr lang="en-US" sz="2200" dirty="0" err="1" smtClean="0"/>
              <a:t>érték</a:t>
            </a:r>
            <a:endParaRPr lang="en-US" sz="2200" dirty="0" smtClean="0"/>
          </a:p>
          <a:p>
            <a:pPr lvl="1"/>
            <a:r>
              <a:rPr lang="en-US" sz="2200" dirty="0" smtClean="0">
                <a:solidFill>
                  <a:srgbClr val="00A2E6"/>
                </a:solidFill>
              </a:rPr>
              <a:t>MAX</a:t>
            </a:r>
            <a:r>
              <a:rPr lang="en-US" sz="2200" dirty="0" smtClean="0"/>
              <a:t>(…) – </a:t>
            </a:r>
            <a:r>
              <a:rPr lang="en-US" sz="2200" dirty="0" err="1" smtClean="0"/>
              <a:t>legnagyobb</a:t>
            </a:r>
            <a:r>
              <a:rPr lang="en-US" sz="2200" dirty="0" smtClean="0"/>
              <a:t> </a:t>
            </a:r>
            <a:r>
              <a:rPr lang="en-US" sz="2200" dirty="0" err="1" smtClean="0"/>
              <a:t>érték</a:t>
            </a:r>
            <a:endParaRPr lang="en-US" sz="2200" dirty="0" smtClean="0"/>
          </a:p>
          <a:p>
            <a:pPr lvl="1"/>
            <a:r>
              <a:rPr lang="en-US" sz="2200" dirty="0" smtClean="0">
                <a:solidFill>
                  <a:srgbClr val="00A2E6"/>
                </a:solidFill>
              </a:rPr>
              <a:t>SUM</a:t>
            </a:r>
            <a:r>
              <a:rPr lang="en-US" sz="2200" dirty="0" smtClean="0"/>
              <a:t>(…) – </a:t>
            </a:r>
            <a:r>
              <a:rPr lang="en-US" sz="2200" dirty="0" err="1" smtClean="0"/>
              <a:t>összeg</a:t>
            </a:r>
            <a:r>
              <a:rPr lang="en-US" sz="2200" dirty="0" smtClean="0"/>
              <a:t> </a:t>
            </a:r>
          </a:p>
          <a:p>
            <a:r>
              <a:rPr lang="en-US" sz="2600" dirty="0" err="1" smtClean="0"/>
              <a:t>Dolgozók</a:t>
            </a:r>
            <a:r>
              <a:rPr lang="en-US" sz="2600" dirty="0" smtClean="0"/>
              <a:t> </a:t>
            </a:r>
            <a:r>
              <a:rPr lang="en-US" sz="2600" dirty="0" err="1" smtClean="0"/>
              <a:t>fizetésátlaga</a:t>
            </a:r>
            <a:r>
              <a:rPr lang="en-US" sz="2600" dirty="0" smtClean="0"/>
              <a:t> </a:t>
            </a:r>
            <a:r>
              <a:rPr lang="en-US" sz="2600" dirty="0" err="1" smtClean="0"/>
              <a:t>az</a:t>
            </a:r>
            <a:r>
              <a:rPr lang="en-US" sz="2600" dirty="0" smtClean="0"/>
              <a:t> </a:t>
            </a:r>
            <a:r>
              <a:rPr lang="en-US" sz="2600" dirty="0" err="1" smtClean="0"/>
              <a:t>egyes</a:t>
            </a:r>
            <a:r>
              <a:rPr lang="en-US" sz="2600" dirty="0" smtClean="0"/>
              <a:t> </a:t>
            </a:r>
            <a:r>
              <a:rPr lang="en-US" sz="2600" dirty="0" err="1" smtClean="0"/>
              <a:t>osztályokon</a:t>
            </a:r>
            <a:r>
              <a:rPr lang="en-US" sz="2600" dirty="0" smtClean="0"/>
              <a:t>:</a:t>
            </a:r>
          </a:p>
          <a:p>
            <a:pPr marL="68580" indent="0">
              <a:buNone/>
            </a:pPr>
            <a:r>
              <a:rPr lang="en-US" sz="2600" dirty="0" smtClean="0">
                <a:solidFill>
                  <a:srgbClr val="00A2E6"/>
                </a:solidFill>
              </a:rPr>
              <a:t>SELECT</a:t>
            </a:r>
            <a:r>
              <a:rPr lang="en-US" sz="2600" dirty="0" smtClean="0"/>
              <a:t> </a:t>
            </a:r>
            <a:r>
              <a:rPr lang="en-US" sz="2600" dirty="0" err="1" smtClean="0"/>
              <a:t>osztály</a:t>
            </a:r>
            <a:r>
              <a:rPr lang="en-US" sz="2600" dirty="0" smtClean="0"/>
              <a:t>,  </a:t>
            </a:r>
            <a:r>
              <a:rPr lang="en-US" sz="2600" dirty="0" smtClean="0">
                <a:solidFill>
                  <a:srgbClr val="00A2E6"/>
                </a:solidFill>
              </a:rPr>
              <a:t>AVG</a:t>
            </a:r>
            <a:r>
              <a:rPr lang="en-US" sz="2600" dirty="0" smtClean="0"/>
              <a:t>(</a:t>
            </a:r>
            <a:r>
              <a:rPr lang="en-US" sz="2600" dirty="0" err="1" smtClean="0"/>
              <a:t>fizetés</a:t>
            </a:r>
            <a:r>
              <a:rPr lang="en-US" sz="2600" dirty="0" smtClean="0"/>
              <a:t>)</a:t>
            </a:r>
          </a:p>
          <a:p>
            <a:pPr marL="68580" indent="0">
              <a:buNone/>
            </a:pPr>
            <a:r>
              <a:rPr lang="en-US" sz="2600" dirty="0" smtClean="0">
                <a:solidFill>
                  <a:srgbClr val="00A2E6"/>
                </a:solidFill>
              </a:rPr>
              <a:t>FROM</a:t>
            </a:r>
            <a:r>
              <a:rPr lang="en-US" sz="2600" dirty="0" smtClean="0"/>
              <a:t> </a:t>
            </a:r>
            <a:r>
              <a:rPr lang="en-US" sz="2600" dirty="0" err="1"/>
              <a:t>D</a:t>
            </a:r>
            <a:r>
              <a:rPr lang="en-US" sz="2600" dirty="0" err="1" smtClean="0"/>
              <a:t>olgozó</a:t>
            </a:r>
            <a:endParaRPr lang="en-US" sz="2600" dirty="0" smtClean="0"/>
          </a:p>
          <a:p>
            <a:pPr marL="68580" indent="0">
              <a:buNone/>
            </a:pPr>
            <a:r>
              <a:rPr lang="en-US" sz="2600" dirty="0" smtClean="0">
                <a:solidFill>
                  <a:srgbClr val="00A2E6"/>
                </a:solidFill>
              </a:rPr>
              <a:t>GROUP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00A2E6"/>
                </a:solidFill>
              </a:rPr>
              <a:t>BY</a:t>
            </a:r>
            <a:r>
              <a:rPr lang="en-US" sz="2600" dirty="0" smtClean="0"/>
              <a:t> </a:t>
            </a:r>
            <a:r>
              <a:rPr lang="en-US" sz="2600" dirty="0" err="1" smtClean="0"/>
              <a:t>osztály</a:t>
            </a:r>
            <a:r>
              <a:rPr lang="en-US" sz="2600" dirty="0" smtClean="0"/>
              <a:t>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24950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Különleges</a:t>
            </a:r>
            <a:r>
              <a:rPr lang="en-US" dirty="0" smtClean="0"/>
              <a:t> </a:t>
            </a:r>
            <a:r>
              <a:rPr lang="en-US" dirty="0" err="1" smtClean="0"/>
              <a:t>Feltételek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200" dirty="0" err="1" smtClean="0"/>
              <a:t>Néhány</a:t>
            </a:r>
            <a:r>
              <a:rPr lang="en-US" sz="2200" dirty="0" smtClean="0"/>
              <a:t> </a:t>
            </a:r>
            <a:r>
              <a:rPr lang="en-US" sz="2200" dirty="0" err="1" smtClean="0"/>
              <a:t>olyan</a:t>
            </a:r>
            <a:r>
              <a:rPr lang="en-US" sz="2200" dirty="0" smtClean="0"/>
              <a:t> </a:t>
            </a:r>
            <a:r>
              <a:rPr lang="en-US" sz="2200" dirty="0" err="1" smtClean="0"/>
              <a:t>logikai</a:t>
            </a:r>
            <a:r>
              <a:rPr lang="en-US" sz="2200" dirty="0" smtClean="0"/>
              <a:t> </a:t>
            </a:r>
            <a:r>
              <a:rPr lang="en-US" sz="2200" dirty="0" err="1" smtClean="0"/>
              <a:t>kifejezés</a:t>
            </a:r>
            <a:r>
              <a:rPr lang="en-US" sz="2200" dirty="0" smtClean="0"/>
              <a:t>, </a:t>
            </a:r>
            <a:r>
              <a:rPr lang="en-US" sz="2200" dirty="0" err="1" smtClean="0"/>
              <a:t>amit</a:t>
            </a:r>
            <a:r>
              <a:rPr lang="en-US" sz="2200" dirty="0"/>
              <a:t> </a:t>
            </a:r>
            <a:r>
              <a:rPr lang="en-US" sz="2200" dirty="0" err="1" smtClean="0"/>
              <a:t>az</a:t>
            </a:r>
            <a:r>
              <a:rPr lang="en-US" sz="2200" dirty="0" smtClean="0"/>
              <a:t> SQL-ben </a:t>
            </a:r>
            <a:r>
              <a:rPr lang="en-US" sz="2200" dirty="0" err="1" smtClean="0"/>
              <a:t>használni</a:t>
            </a:r>
            <a:r>
              <a:rPr lang="en-US" sz="2200" dirty="0" smtClean="0"/>
              <a:t> </a:t>
            </a:r>
            <a:r>
              <a:rPr lang="en-US" sz="2200" dirty="0" err="1" smtClean="0"/>
              <a:t>lehet</a:t>
            </a:r>
            <a:r>
              <a:rPr lang="en-US" sz="2200" dirty="0" smtClean="0"/>
              <a:t> a </a:t>
            </a:r>
            <a:r>
              <a:rPr lang="en-US" sz="2200" dirty="0" err="1" smtClean="0"/>
              <a:t>korábban</a:t>
            </a:r>
            <a:r>
              <a:rPr lang="en-US" sz="2200" dirty="0" smtClean="0"/>
              <a:t> </a:t>
            </a:r>
            <a:r>
              <a:rPr lang="en-US" sz="2200" dirty="0" err="1" smtClean="0"/>
              <a:t>ismertetetteken</a:t>
            </a:r>
            <a:r>
              <a:rPr lang="en-US" sz="2200" dirty="0" smtClean="0"/>
              <a:t> </a:t>
            </a:r>
            <a:r>
              <a:rPr lang="en-US" sz="2200" dirty="0" err="1" smtClean="0"/>
              <a:t>kívül</a:t>
            </a:r>
            <a:r>
              <a:rPr lang="en-US" sz="2200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200" dirty="0" err="1" smtClean="0"/>
              <a:t>Attribútum</a:t>
            </a:r>
            <a:r>
              <a:rPr lang="en-US" sz="2200" dirty="0" smtClean="0"/>
              <a:t> </a:t>
            </a:r>
            <a:r>
              <a:rPr lang="en-US" sz="2200" dirty="0" err="1" smtClean="0"/>
              <a:t>nem</a:t>
            </a:r>
            <a:r>
              <a:rPr lang="en-US" sz="2200" dirty="0" smtClean="0"/>
              <a:t> </a:t>
            </a:r>
            <a:r>
              <a:rPr lang="en-US" sz="2200" dirty="0" err="1" smtClean="0"/>
              <a:t>definiáltságának</a:t>
            </a:r>
            <a:r>
              <a:rPr lang="en-US" sz="2200" dirty="0" smtClean="0"/>
              <a:t> </a:t>
            </a:r>
            <a:r>
              <a:rPr lang="en-US" sz="2200" dirty="0" err="1" smtClean="0"/>
              <a:t>vizsgálata</a:t>
            </a:r>
            <a:endParaRPr lang="en-US" sz="2200" dirty="0" smtClean="0"/>
          </a:p>
          <a:p>
            <a:pPr marL="468630" lvl="1" indent="0">
              <a:buNone/>
            </a:pPr>
            <a:r>
              <a:rPr lang="en-US" sz="2200" dirty="0" smtClean="0"/>
              <a:t> </a:t>
            </a:r>
            <a:r>
              <a:rPr lang="en-US" sz="2200" dirty="0" err="1" smtClean="0"/>
              <a:t>attrib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A2E6"/>
                </a:solidFill>
              </a:rPr>
              <a:t>IS NULL</a:t>
            </a:r>
            <a:endParaRPr lang="en-US" sz="2200" dirty="0">
              <a:solidFill>
                <a:srgbClr val="00A2E6"/>
              </a:solidFill>
            </a:endParaRPr>
          </a:p>
          <a:p>
            <a:pPr marL="525780" indent="-457200">
              <a:buFont typeface="+mj-lt"/>
              <a:buAutoNum type="arabicPeriod"/>
            </a:pPr>
            <a:r>
              <a:rPr lang="en-US" sz="2200" dirty="0" err="1" smtClean="0"/>
              <a:t>Attribútum</a:t>
            </a:r>
            <a:r>
              <a:rPr lang="en-US" sz="2200" dirty="0" smtClean="0"/>
              <a:t> </a:t>
            </a:r>
            <a:r>
              <a:rPr lang="en-US" sz="2200" dirty="0" err="1" smtClean="0"/>
              <a:t>adott</a:t>
            </a:r>
            <a:r>
              <a:rPr lang="en-US" sz="2200" dirty="0" smtClean="0"/>
              <a:t> </a:t>
            </a:r>
            <a:r>
              <a:rPr lang="en-US" sz="2200" dirty="0" err="1" smtClean="0"/>
              <a:t>intervallumba</a:t>
            </a:r>
            <a:r>
              <a:rPr lang="en-US" sz="2200" dirty="0" smtClean="0"/>
              <a:t> </a:t>
            </a:r>
            <a:r>
              <a:rPr lang="en-US" sz="2200" dirty="0" err="1" smtClean="0"/>
              <a:t>esésének</a:t>
            </a:r>
            <a:r>
              <a:rPr lang="en-US" sz="2200" dirty="0" smtClean="0"/>
              <a:t> </a:t>
            </a:r>
            <a:r>
              <a:rPr lang="en-US" sz="2200" dirty="0" err="1" smtClean="0"/>
              <a:t>vizsgálata</a:t>
            </a:r>
            <a:endParaRPr lang="en-US" sz="2200" dirty="0" smtClean="0"/>
          </a:p>
          <a:p>
            <a:pPr marL="468630" lvl="1" indent="0">
              <a:buNone/>
            </a:pPr>
            <a:r>
              <a:rPr lang="en-US" sz="2200" dirty="0" err="1" smtClean="0"/>
              <a:t>attrib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A2E6"/>
                </a:solidFill>
              </a:rPr>
              <a:t>BETWEEN</a:t>
            </a:r>
            <a:r>
              <a:rPr lang="en-US" sz="2200" dirty="0" smtClean="0"/>
              <a:t> a </a:t>
            </a:r>
            <a:r>
              <a:rPr lang="en-US" sz="2200" dirty="0" smtClean="0">
                <a:solidFill>
                  <a:srgbClr val="00A2E6"/>
                </a:solidFill>
              </a:rPr>
              <a:t>AND</a:t>
            </a:r>
            <a:r>
              <a:rPr lang="en-US" sz="2200" dirty="0" smtClean="0"/>
              <a:t> b – </a:t>
            </a:r>
            <a:r>
              <a:rPr lang="en-US" sz="2200" dirty="0" err="1" smtClean="0"/>
              <a:t>igaz</a:t>
            </a:r>
            <a:r>
              <a:rPr lang="en-US" sz="2200" dirty="0" smtClean="0"/>
              <a:t>, ha a &lt;= </a:t>
            </a:r>
            <a:r>
              <a:rPr lang="en-US" sz="2200" dirty="0" err="1" smtClean="0"/>
              <a:t>attrib</a:t>
            </a:r>
            <a:r>
              <a:rPr lang="en-US" sz="2200" dirty="0" smtClean="0"/>
              <a:t> &lt;= b</a:t>
            </a:r>
            <a:endParaRPr lang="en-US" sz="2200" dirty="0"/>
          </a:p>
          <a:p>
            <a:pPr marL="525780" indent="-457200">
              <a:buFont typeface="+mj-lt"/>
              <a:buAutoNum type="arabicPeriod"/>
            </a:pPr>
            <a:r>
              <a:rPr lang="en-US" sz="2200" dirty="0" err="1" smtClean="0"/>
              <a:t>Attribútum</a:t>
            </a:r>
            <a:r>
              <a:rPr lang="en-US" sz="2200" dirty="0" smtClean="0"/>
              <a:t> </a:t>
            </a:r>
            <a:r>
              <a:rPr lang="en-US" sz="2200" dirty="0" err="1" smtClean="0"/>
              <a:t>adott</a:t>
            </a:r>
            <a:r>
              <a:rPr lang="en-US" sz="2200" dirty="0" smtClean="0"/>
              <a:t> </a:t>
            </a:r>
            <a:r>
              <a:rPr lang="en-US" sz="2200" dirty="0" err="1" smtClean="0"/>
              <a:t>halmazba</a:t>
            </a:r>
            <a:r>
              <a:rPr lang="en-US" sz="2200" dirty="0" smtClean="0"/>
              <a:t> </a:t>
            </a:r>
            <a:r>
              <a:rPr lang="en-US" sz="2200" dirty="0" err="1" smtClean="0"/>
              <a:t>esésének</a:t>
            </a:r>
            <a:r>
              <a:rPr lang="en-US" sz="2200" dirty="0" smtClean="0"/>
              <a:t> </a:t>
            </a:r>
            <a:r>
              <a:rPr lang="en-US" sz="2200" dirty="0" err="1" smtClean="0"/>
              <a:t>vizsgálata</a:t>
            </a:r>
            <a:endParaRPr lang="en-US" sz="2200" dirty="0" smtClean="0"/>
          </a:p>
          <a:p>
            <a:pPr marL="468630" lvl="1" indent="0">
              <a:buNone/>
            </a:pPr>
            <a:r>
              <a:rPr lang="en-US" sz="2200" dirty="0"/>
              <a:t> </a:t>
            </a:r>
            <a:r>
              <a:rPr lang="en-US" sz="2200" dirty="0" err="1" smtClean="0"/>
              <a:t>attrib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A2E6"/>
                </a:solidFill>
              </a:rPr>
              <a:t>IN</a:t>
            </a:r>
            <a:r>
              <a:rPr lang="en-US" sz="2200" dirty="0" smtClean="0"/>
              <a:t> </a:t>
            </a:r>
            <a:r>
              <a:rPr lang="en-US" sz="2200" dirty="0" err="1" smtClean="0"/>
              <a:t>halmaz</a:t>
            </a:r>
            <a:r>
              <a:rPr lang="en-US" sz="2200" dirty="0" smtClean="0"/>
              <a:t> – </a:t>
            </a:r>
            <a:r>
              <a:rPr lang="en-US" sz="2200" dirty="0" err="1" smtClean="0"/>
              <a:t>például</a:t>
            </a:r>
            <a:r>
              <a:rPr lang="en-US" sz="2200" dirty="0" smtClean="0"/>
              <a:t> </a:t>
            </a:r>
            <a:r>
              <a:rPr lang="en-US" sz="2200" dirty="0" err="1" smtClean="0"/>
              <a:t>születésiVáros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A2E6"/>
                </a:solidFill>
              </a:rPr>
              <a:t>IN</a:t>
            </a:r>
            <a:r>
              <a:rPr lang="en-US" sz="2200" dirty="0" smtClean="0"/>
              <a:t> (‘Szeged’, ‘Baja’, ‘</a:t>
            </a:r>
            <a:r>
              <a:rPr lang="en-US" sz="2200" dirty="0" err="1" smtClean="0"/>
              <a:t>Pécs</a:t>
            </a:r>
            <a:r>
              <a:rPr lang="en-US" sz="2200" dirty="0" smtClean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521642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Különleges</a:t>
            </a:r>
            <a:r>
              <a:rPr lang="en-US" dirty="0" smtClean="0"/>
              <a:t> </a:t>
            </a:r>
            <a:r>
              <a:rPr lang="en-US" dirty="0" err="1" smtClean="0"/>
              <a:t>feltételek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 startAt="4"/>
            </a:pPr>
            <a:r>
              <a:rPr lang="en-US" sz="2200" dirty="0" err="1" smtClean="0"/>
              <a:t>Halmaz</a:t>
            </a:r>
            <a:r>
              <a:rPr lang="en-US" sz="2200" dirty="0" smtClean="0"/>
              <a:t> </a:t>
            </a:r>
            <a:r>
              <a:rPr lang="en-US" sz="2200" dirty="0" err="1" smtClean="0"/>
              <a:t>nemürességének</a:t>
            </a:r>
            <a:r>
              <a:rPr lang="en-US" sz="2200" dirty="0" smtClean="0"/>
              <a:t> </a:t>
            </a:r>
            <a:r>
              <a:rPr lang="en-US" sz="2200" dirty="0" err="1" smtClean="0"/>
              <a:t>vizsgálata</a:t>
            </a:r>
            <a:endParaRPr lang="en-US" sz="2200" dirty="0" smtClean="0"/>
          </a:p>
          <a:p>
            <a:pPr marL="468630" lvl="1" indent="0">
              <a:buNone/>
            </a:pPr>
            <a:r>
              <a:rPr lang="en-US" sz="2200" dirty="0" smtClean="0">
                <a:solidFill>
                  <a:srgbClr val="00A2E6"/>
                </a:solidFill>
              </a:rPr>
              <a:t>EXISTS</a:t>
            </a:r>
            <a:r>
              <a:rPr lang="en-US" sz="2200" dirty="0" smtClean="0"/>
              <a:t> </a:t>
            </a:r>
            <a:r>
              <a:rPr lang="en-US" sz="2200" dirty="0" err="1" smtClean="0"/>
              <a:t>halmaz</a:t>
            </a:r>
            <a:r>
              <a:rPr lang="en-US" sz="2200" dirty="0" smtClean="0"/>
              <a:t> – </a:t>
            </a:r>
            <a:r>
              <a:rPr lang="en-US" sz="2200" dirty="0" err="1" smtClean="0"/>
              <a:t>igazat</a:t>
            </a:r>
            <a:r>
              <a:rPr lang="en-US" sz="2200" dirty="0" smtClean="0"/>
              <a:t> ad, ha a </a:t>
            </a:r>
            <a:r>
              <a:rPr lang="en-US" sz="2200" dirty="0" err="1" smtClean="0"/>
              <a:t>halmaz</a:t>
            </a:r>
            <a:r>
              <a:rPr lang="en-US" sz="2200" dirty="0" smtClean="0"/>
              <a:t> </a:t>
            </a:r>
            <a:r>
              <a:rPr lang="en-US" sz="2200" dirty="0" err="1" smtClean="0"/>
              <a:t>nem</a:t>
            </a:r>
            <a:r>
              <a:rPr lang="en-US" sz="2200" dirty="0" smtClean="0"/>
              <a:t> </a:t>
            </a:r>
            <a:r>
              <a:rPr lang="en-US" sz="2200" dirty="0" err="1" smtClean="0"/>
              <a:t>üres</a:t>
            </a:r>
            <a:r>
              <a:rPr lang="en-US" sz="2200" dirty="0" smtClean="0"/>
              <a:t>, pl. </a:t>
            </a:r>
            <a:r>
              <a:rPr lang="en-US" sz="2200" dirty="0" smtClean="0">
                <a:solidFill>
                  <a:srgbClr val="00A2E6"/>
                </a:solidFill>
              </a:rPr>
              <a:t>EXISTS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00A2E6"/>
                </a:solidFill>
              </a:rPr>
              <a:t>SELECT</a:t>
            </a:r>
            <a:r>
              <a:rPr lang="en-US" sz="2200" dirty="0" smtClean="0"/>
              <a:t>  </a:t>
            </a:r>
            <a:r>
              <a:rPr lang="en-US" sz="2200" dirty="0" err="1" smtClean="0"/>
              <a:t>városNév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A2E6"/>
                </a:solidFill>
              </a:rPr>
              <a:t>FROM </a:t>
            </a:r>
            <a:r>
              <a:rPr lang="en-US" sz="2200" dirty="0" smtClean="0"/>
              <a:t> </a:t>
            </a:r>
            <a:r>
              <a:rPr lang="en-US" sz="2200" dirty="0" err="1" smtClean="0"/>
              <a:t>Város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A2E6"/>
                </a:solidFill>
              </a:rPr>
              <a:t>WHERE</a:t>
            </a:r>
            <a:r>
              <a:rPr lang="en-US" sz="2200" dirty="0" smtClean="0"/>
              <a:t> </a:t>
            </a:r>
            <a:r>
              <a:rPr lang="en-US" sz="2200" dirty="0" err="1" smtClean="0"/>
              <a:t>lakosság</a:t>
            </a:r>
            <a:r>
              <a:rPr lang="en-US" sz="2200" dirty="0" smtClean="0"/>
              <a:t> &gt; 5000)</a:t>
            </a:r>
          </a:p>
          <a:p>
            <a:pPr marL="525780" indent="-457200">
              <a:buFont typeface="+mj-lt"/>
              <a:buAutoNum type="arabicPeriod" startAt="4"/>
            </a:pPr>
            <a:r>
              <a:rPr lang="en-US" sz="2200" dirty="0" err="1" smtClean="0"/>
              <a:t>Szöveg</a:t>
            </a:r>
            <a:r>
              <a:rPr lang="en-US" sz="2200" dirty="0" smtClean="0"/>
              <a:t> </a:t>
            </a:r>
            <a:r>
              <a:rPr lang="en-US" sz="2200" dirty="0" err="1" smtClean="0"/>
              <a:t>mintának</a:t>
            </a:r>
            <a:r>
              <a:rPr lang="en-US" sz="2200" dirty="0" smtClean="0"/>
              <a:t> </a:t>
            </a:r>
            <a:r>
              <a:rPr lang="en-US" sz="2200" dirty="0" err="1" smtClean="0"/>
              <a:t>megfeleltetése</a:t>
            </a:r>
            <a:r>
              <a:rPr lang="en-US" sz="2200" dirty="0" smtClean="0"/>
              <a:t> – </a:t>
            </a:r>
            <a:r>
              <a:rPr lang="en-US" sz="2200" dirty="0" err="1" smtClean="0"/>
              <a:t>attrib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A2E6"/>
                </a:solidFill>
              </a:rPr>
              <a:t>LIKE</a:t>
            </a:r>
            <a:r>
              <a:rPr lang="en-US" sz="2200" dirty="0" smtClean="0"/>
              <a:t> </a:t>
            </a:r>
            <a:r>
              <a:rPr lang="en-US" sz="2200" dirty="0" err="1" smtClean="0"/>
              <a:t>feltétel</a:t>
            </a:r>
            <a:endParaRPr lang="en-US" sz="2200" dirty="0" smtClean="0"/>
          </a:p>
          <a:p>
            <a:pPr marL="468630" lvl="1" indent="0">
              <a:buNone/>
            </a:pPr>
            <a:r>
              <a:rPr lang="en-US" sz="2200" dirty="0" smtClean="0"/>
              <a:t>% - </a:t>
            </a:r>
            <a:r>
              <a:rPr lang="en-US" sz="2200" dirty="0" err="1" smtClean="0"/>
              <a:t>tetszőleges</a:t>
            </a:r>
            <a:r>
              <a:rPr lang="en-US" sz="2200" dirty="0" smtClean="0"/>
              <a:t> </a:t>
            </a:r>
            <a:r>
              <a:rPr lang="en-US" sz="2200" dirty="0" err="1" smtClean="0"/>
              <a:t>hosszú</a:t>
            </a:r>
            <a:r>
              <a:rPr lang="en-US" sz="2200" dirty="0" smtClean="0"/>
              <a:t> </a:t>
            </a:r>
            <a:r>
              <a:rPr lang="en-US" sz="2200" dirty="0" err="1" smtClean="0"/>
              <a:t>szöveggel</a:t>
            </a:r>
            <a:r>
              <a:rPr lang="en-US" sz="2200" dirty="0" smtClean="0"/>
              <a:t> </a:t>
            </a:r>
            <a:r>
              <a:rPr lang="en-US" sz="2200" dirty="0" err="1" smtClean="0"/>
              <a:t>illeszkedik</a:t>
            </a:r>
            <a:endParaRPr lang="en-US" sz="2200" dirty="0" smtClean="0"/>
          </a:p>
          <a:p>
            <a:pPr marL="468630" lvl="1" indent="0">
              <a:buNone/>
            </a:pPr>
            <a:r>
              <a:rPr lang="en-US" sz="2200" dirty="0" smtClean="0"/>
              <a:t>_ - </a:t>
            </a:r>
            <a:r>
              <a:rPr lang="en-US" sz="2200" dirty="0" err="1" smtClean="0"/>
              <a:t>pontosan</a:t>
            </a:r>
            <a:r>
              <a:rPr lang="en-US" sz="2200" dirty="0" smtClean="0"/>
              <a:t> </a:t>
            </a:r>
            <a:r>
              <a:rPr lang="en-US" sz="2200" dirty="0" err="1" smtClean="0"/>
              <a:t>egy</a:t>
            </a:r>
            <a:r>
              <a:rPr lang="en-US" sz="2200" dirty="0" smtClean="0"/>
              <a:t> </a:t>
            </a:r>
            <a:r>
              <a:rPr lang="en-US" sz="2200" dirty="0" err="1" smtClean="0"/>
              <a:t>karakterrel</a:t>
            </a:r>
            <a:r>
              <a:rPr lang="en-US" sz="2200" dirty="0" smtClean="0"/>
              <a:t> </a:t>
            </a:r>
            <a:r>
              <a:rPr lang="en-US" sz="2200" dirty="0" err="1" smtClean="0"/>
              <a:t>illeszkedik</a:t>
            </a:r>
            <a:endParaRPr lang="en-US" sz="2200" dirty="0" smtClean="0"/>
          </a:p>
          <a:p>
            <a:pPr marL="468630" lvl="1" indent="0">
              <a:buNone/>
            </a:pPr>
            <a:r>
              <a:rPr lang="en-US" sz="2200" dirty="0" smtClean="0">
                <a:solidFill>
                  <a:srgbClr val="00A2E6"/>
                </a:solidFill>
              </a:rPr>
              <a:t>SELECT</a:t>
            </a:r>
            <a:r>
              <a:rPr lang="en-US" sz="2200" dirty="0" smtClean="0"/>
              <a:t> </a:t>
            </a:r>
            <a:r>
              <a:rPr lang="en-US" sz="2200" dirty="0" err="1" smtClean="0"/>
              <a:t>név</a:t>
            </a:r>
            <a:r>
              <a:rPr lang="en-US" sz="2200" dirty="0" smtClean="0"/>
              <a:t>, </a:t>
            </a:r>
            <a:r>
              <a:rPr lang="en-US" sz="2200" dirty="0" err="1" smtClean="0"/>
              <a:t>fizetés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A2E6"/>
                </a:solidFill>
              </a:rPr>
              <a:t>FROM</a:t>
            </a:r>
            <a:r>
              <a:rPr lang="en-US" sz="2200" dirty="0" smtClean="0"/>
              <a:t> </a:t>
            </a:r>
            <a:r>
              <a:rPr lang="en-US" sz="2200" dirty="0" err="1" smtClean="0"/>
              <a:t>dolgozó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A2E6"/>
                </a:solidFill>
              </a:rPr>
              <a:t>WHERE</a:t>
            </a:r>
            <a:r>
              <a:rPr lang="en-US" sz="2200" dirty="0" smtClean="0"/>
              <a:t> </a:t>
            </a:r>
            <a:r>
              <a:rPr lang="en-US" sz="2200" dirty="0" err="1" smtClean="0"/>
              <a:t>név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A2E6"/>
                </a:solidFill>
              </a:rPr>
              <a:t>LIKE</a:t>
            </a:r>
            <a:r>
              <a:rPr lang="en-US" sz="2200" dirty="0" smtClean="0"/>
              <a:t> ‘% </a:t>
            </a:r>
            <a:r>
              <a:rPr lang="en-US" sz="2200" dirty="0" err="1" smtClean="0"/>
              <a:t>András</a:t>
            </a:r>
            <a:r>
              <a:rPr lang="en-US" sz="2200" dirty="0" smtClean="0"/>
              <a:t>’;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579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9540"/>
            <a:ext cx="7772400" cy="456225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 smtClean="0"/>
              <a:t>Ország</a:t>
            </a:r>
            <a:r>
              <a:rPr lang="en-US" dirty="0" smtClean="0"/>
              <a:t>(</a:t>
            </a:r>
            <a:r>
              <a:rPr lang="en-US" u="sng" dirty="0" err="1" smtClean="0"/>
              <a:t>országKód</a:t>
            </a:r>
            <a:r>
              <a:rPr lang="en-US" dirty="0" smtClean="0"/>
              <a:t>, </a:t>
            </a:r>
            <a:r>
              <a:rPr lang="en-US" dirty="0" err="1" smtClean="0"/>
              <a:t>név</a:t>
            </a:r>
            <a:r>
              <a:rPr lang="en-US" dirty="0" smtClean="0"/>
              <a:t>, </a:t>
            </a:r>
            <a:r>
              <a:rPr lang="en-US" dirty="0" err="1" smtClean="0"/>
              <a:t>terület</a:t>
            </a:r>
            <a:r>
              <a:rPr lang="en-US" dirty="0" smtClean="0"/>
              <a:t>, </a:t>
            </a:r>
            <a:r>
              <a:rPr lang="en-US" dirty="0" err="1" smtClean="0"/>
              <a:t>lakosság</a:t>
            </a:r>
            <a:r>
              <a:rPr lang="en-US" dirty="0" smtClean="0"/>
              <a:t>, </a:t>
            </a:r>
            <a:r>
              <a:rPr lang="en-US" dirty="0" err="1" smtClean="0"/>
              <a:t>hivatalosNyelv</a:t>
            </a:r>
            <a:r>
              <a:rPr lang="en-US" dirty="0" smtClean="0"/>
              <a:t>, </a:t>
            </a:r>
            <a:r>
              <a:rPr lang="en-US" dirty="0" err="1" smtClean="0"/>
              <a:t>pénznem</a:t>
            </a:r>
            <a:r>
              <a:rPr lang="en-US" dirty="0" smtClean="0"/>
              <a:t>, </a:t>
            </a:r>
            <a:r>
              <a:rPr lang="en-US" dirty="0" err="1" smtClean="0"/>
              <a:t>gdp_fő</a:t>
            </a:r>
            <a:r>
              <a:rPr lang="en-US" dirty="0" smtClean="0"/>
              <a:t>,  </a:t>
            </a:r>
            <a:r>
              <a:rPr lang="en-US" i="1" dirty="0" err="1" smtClean="0"/>
              <a:t>földrészKód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en-US" dirty="0" err="1" smtClean="0"/>
              <a:t>Földrész</a:t>
            </a:r>
            <a:r>
              <a:rPr lang="en-US" dirty="0" smtClean="0"/>
              <a:t>(</a:t>
            </a:r>
            <a:r>
              <a:rPr lang="en-US" u="sng" dirty="0" err="1" smtClean="0"/>
              <a:t>földrészKód</a:t>
            </a:r>
            <a:r>
              <a:rPr lang="en-US" dirty="0" smtClean="0"/>
              <a:t>,  </a:t>
            </a:r>
            <a:r>
              <a:rPr lang="en-US" dirty="0" err="1" smtClean="0"/>
              <a:t>név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7.1 </a:t>
            </a:r>
            <a:r>
              <a:rPr lang="en-US" dirty="0" err="1" smtClean="0"/>
              <a:t>Hozzuk</a:t>
            </a:r>
            <a:r>
              <a:rPr lang="en-US" dirty="0" smtClean="0"/>
              <a:t> </a:t>
            </a:r>
            <a:r>
              <a:rPr lang="en-US" dirty="0" err="1" smtClean="0"/>
              <a:t>létre</a:t>
            </a:r>
            <a:r>
              <a:rPr lang="en-US" dirty="0" smtClean="0"/>
              <a:t> a </a:t>
            </a:r>
            <a:r>
              <a:rPr lang="en-US" dirty="0" err="1" smtClean="0"/>
              <a:t>fenti</a:t>
            </a:r>
            <a:r>
              <a:rPr lang="en-US" dirty="0" smtClean="0"/>
              <a:t> </a:t>
            </a:r>
            <a:r>
              <a:rPr lang="en-US" dirty="0" err="1" smtClean="0"/>
              <a:t>táblákat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7.2 </a:t>
            </a:r>
            <a:r>
              <a:rPr lang="en-US" dirty="0" err="1" smtClean="0"/>
              <a:t>Szúrjuk</a:t>
            </a:r>
            <a:r>
              <a:rPr lang="en-US" dirty="0" smtClean="0"/>
              <a:t> be a Fantasia </a:t>
            </a:r>
            <a:r>
              <a:rPr lang="en-US" dirty="0" err="1" smtClean="0"/>
              <a:t>nevű</a:t>
            </a:r>
            <a:r>
              <a:rPr lang="en-US" dirty="0" smtClean="0"/>
              <a:t> </a:t>
            </a:r>
            <a:r>
              <a:rPr lang="en-US" dirty="0" err="1" smtClean="0"/>
              <a:t>országot</a:t>
            </a:r>
            <a:r>
              <a:rPr lang="en-US" dirty="0" smtClean="0"/>
              <a:t> </a:t>
            </a:r>
            <a:r>
              <a:rPr lang="en-US" dirty="0" err="1" smtClean="0"/>
              <a:t>fiktív</a:t>
            </a:r>
            <a:r>
              <a:rPr lang="en-US" dirty="0" smtClean="0"/>
              <a:t> </a:t>
            </a:r>
            <a:r>
              <a:rPr lang="en-US" dirty="0" err="1" smtClean="0"/>
              <a:t>adatokkal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7.3 </a:t>
            </a:r>
            <a:r>
              <a:rPr lang="en-US" dirty="0" err="1" smtClean="0"/>
              <a:t>Hány</a:t>
            </a:r>
            <a:r>
              <a:rPr lang="en-US" dirty="0" smtClean="0"/>
              <a:t> </a:t>
            </a:r>
            <a:r>
              <a:rPr lang="en-US" dirty="0" err="1" smtClean="0"/>
              <a:t>ország</a:t>
            </a:r>
            <a:r>
              <a:rPr lang="en-US" dirty="0" smtClean="0"/>
              <a:t> van a </a:t>
            </a:r>
            <a:r>
              <a:rPr lang="en-US" dirty="0" err="1" smtClean="0"/>
              <a:t>Földön</a:t>
            </a:r>
            <a:r>
              <a:rPr lang="en-US" dirty="0" smtClean="0"/>
              <a:t>?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7.4 </a:t>
            </a:r>
            <a:r>
              <a:rPr lang="en-US" dirty="0" err="1" smtClean="0"/>
              <a:t>Listázzuk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 </a:t>
            </a:r>
            <a:r>
              <a:rPr lang="en-US" dirty="0" err="1" smtClean="0"/>
              <a:t>olyan</a:t>
            </a:r>
            <a:r>
              <a:rPr lang="en-US" dirty="0" smtClean="0"/>
              <a:t> </a:t>
            </a:r>
            <a:r>
              <a:rPr lang="en-US" dirty="0" err="1" smtClean="0"/>
              <a:t>ország</a:t>
            </a:r>
            <a:r>
              <a:rPr lang="en-US" dirty="0" smtClean="0"/>
              <a:t> </a:t>
            </a:r>
            <a:r>
              <a:rPr lang="en-US" dirty="0" err="1" smtClean="0"/>
              <a:t>nevét</a:t>
            </a:r>
            <a:r>
              <a:rPr lang="en-US" dirty="0" smtClean="0"/>
              <a:t> </a:t>
            </a:r>
            <a:r>
              <a:rPr lang="en-US" dirty="0" err="1" smtClean="0"/>
              <a:t>terület</a:t>
            </a:r>
            <a:r>
              <a:rPr lang="en-US" dirty="0" smtClean="0"/>
              <a:t> </a:t>
            </a:r>
            <a:r>
              <a:rPr lang="en-US" dirty="0" err="1" smtClean="0"/>
              <a:t>szerint</a:t>
            </a:r>
            <a:r>
              <a:rPr lang="en-US" dirty="0" smtClean="0"/>
              <a:t> </a:t>
            </a:r>
            <a:r>
              <a:rPr lang="en-US" dirty="0" err="1" smtClean="0"/>
              <a:t>növekvő</a:t>
            </a:r>
            <a:r>
              <a:rPr lang="en-US" dirty="0" smtClean="0"/>
              <a:t> </a:t>
            </a:r>
            <a:r>
              <a:rPr lang="en-US" dirty="0" err="1" smtClean="0"/>
              <a:t>sorrendben</a:t>
            </a:r>
            <a:r>
              <a:rPr lang="en-US" dirty="0" smtClean="0"/>
              <a:t>, </a:t>
            </a:r>
            <a:r>
              <a:rPr lang="en-US" dirty="0" err="1" smtClean="0"/>
              <a:t>ahol</a:t>
            </a:r>
            <a:r>
              <a:rPr lang="en-US" dirty="0" smtClean="0"/>
              <a:t> a </a:t>
            </a:r>
            <a:r>
              <a:rPr lang="en-US" dirty="0" err="1" smtClean="0"/>
              <a:t>hivatalos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angol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7.5 </a:t>
            </a:r>
            <a:r>
              <a:rPr lang="en-US" dirty="0" err="1" smtClean="0"/>
              <a:t>Listázzuk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, </a:t>
            </a:r>
            <a:r>
              <a:rPr lang="en-US" dirty="0" err="1" smtClean="0"/>
              <a:t>francia</a:t>
            </a:r>
            <a:r>
              <a:rPr lang="en-US" dirty="0" smtClean="0"/>
              <a:t> </a:t>
            </a:r>
            <a:r>
              <a:rPr lang="en-US" dirty="0" err="1" smtClean="0"/>
              <a:t>nyelven</a:t>
            </a:r>
            <a:r>
              <a:rPr lang="en-US" dirty="0" smtClean="0"/>
              <a:t> </a:t>
            </a:r>
            <a:r>
              <a:rPr lang="en-US" dirty="0" err="1" smtClean="0"/>
              <a:t>beszélő</a:t>
            </a:r>
            <a:r>
              <a:rPr lang="en-US" dirty="0"/>
              <a:t> </a:t>
            </a:r>
            <a:r>
              <a:rPr lang="en-US" dirty="0" err="1" smtClean="0"/>
              <a:t>ország</a:t>
            </a:r>
            <a:r>
              <a:rPr lang="en-US" dirty="0" smtClean="0"/>
              <a:t> GDP-</a:t>
            </a:r>
            <a:r>
              <a:rPr lang="en-US" dirty="0" err="1" smtClean="0"/>
              <a:t>inek</a:t>
            </a:r>
            <a:r>
              <a:rPr lang="en-US" dirty="0" smtClean="0"/>
              <a:t> </a:t>
            </a:r>
            <a:r>
              <a:rPr lang="en-US" dirty="0" err="1" smtClean="0"/>
              <a:t>átlagát</a:t>
            </a:r>
            <a:r>
              <a:rPr lang="en-US" dirty="0" smtClean="0"/>
              <a:t> </a:t>
            </a:r>
            <a:r>
              <a:rPr lang="en-US" dirty="0" err="1" smtClean="0"/>
              <a:t>földrészkódonként</a:t>
            </a:r>
            <a:r>
              <a:rPr lang="en-US" dirty="0" smtClean="0"/>
              <a:t> </a:t>
            </a:r>
            <a:r>
              <a:rPr lang="en-US" dirty="0" err="1" smtClean="0"/>
              <a:t>csoportosítva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7.6 </a:t>
            </a:r>
            <a:r>
              <a:rPr lang="en-US" dirty="0" err="1" smtClean="0"/>
              <a:t>Adjuk</a:t>
            </a:r>
            <a:r>
              <a:rPr lang="en-US" dirty="0" smtClean="0"/>
              <a:t> meg </a:t>
            </a:r>
            <a:r>
              <a:rPr lang="en-US" dirty="0" err="1" smtClean="0"/>
              <a:t>Európa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Ázsia</a:t>
            </a:r>
            <a:r>
              <a:rPr lang="en-US" dirty="0" smtClean="0"/>
              <a:t> </a:t>
            </a:r>
            <a:r>
              <a:rPr lang="en-US" dirty="0" err="1" smtClean="0"/>
              <a:t>lakosainak</a:t>
            </a:r>
            <a:r>
              <a:rPr lang="en-US" dirty="0" smtClean="0"/>
              <a:t> </a:t>
            </a:r>
            <a:r>
              <a:rPr lang="en-US" dirty="0" err="1" smtClean="0"/>
              <a:t>összlétszámát</a:t>
            </a:r>
            <a:r>
              <a:rPr lang="en-US" dirty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módon</a:t>
            </a:r>
            <a:r>
              <a:rPr lang="en-US" dirty="0" smtClean="0"/>
              <a:t> is.</a:t>
            </a:r>
          </a:p>
          <a:p>
            <a:pPr marL="68580" indent="0">
              <a:buNone/>
            </a:pPr>
            <a:r>
              <a:rPr lang="en-US" dirty="0" smtClean="0"/>
              <a:t>7.7  </a:t>
            </a:r>
            <a:r>
              <a:rPr lang="en-US" dirty="0" err="1" smtClean="0"/>
              <a:t>Számoljuk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földrész</a:t>
            </a:r>
            <a:r>
              <a:rPr lang="en-US" dirty="0" smtClean="0"/>
              <a:t>(</a:t>
            </a:r>
            <a:r>
              <a:rPr lang="en-US" dirty="0" err="1" smtClean="0"/>
              <a:t>kódok</a:t>
            </a:r>
            <a:r>
              <a:rPr lang="en-US" dirty="0" smtClean="0"/>
              <a:t>)</a:t>
            </a:r>
            <a:r>
              <a:rPr lang="en-US" dirty="0" err="1" smtClean="0"/>
              <a:t>hoz</a:t>
            </a:r>
            <a:r>
              <a:rPr lang="en-US" dirty="0" smtClean="0"/>
              <a:t> </a:t>
            </a:r>
            <a:r>
              <a:rPr lang="en-US" dirty="0" err="1" smtClean="0"/>
              <a:t>tartozó</a:t>
            </a:r>
            <a:r>
              <a:rPr lang="en-US" dirty="0" smtClean="0"/>
              <a:t> </a:t>
            </a:r>
            <a:r>
              <a:rPr lang="en-US" dirty="0" err="1" smtClean="0"/>
              <a:t>népsűrűséget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931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Relációs</a:t>
            </a:r>
            <a:r>
              <a:rPr lang="en-US" dirty="0" smtClean="0"/>
              <a:t>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adatbázisokon</a:t>
            </a:r>
            <a:r>
              <a:rPr lang="en-US" dirty="0" smtClean="0"/>
              <a:t> </a:t>
            </a:r>
            <a:r>
              <a:rPr lang="en-US" dirty="0" err="1" smtClean="0"/>
              <a:t>végzett</a:t>
            </a:r>
            <a:r>
              <a:rPr lang="en-US" dirty="0" smtClean="0"/>
              <a:t> </a:t>
            </a:r>
            <a:r>
              <a:rPr lang="en-US" dirty="0" err="1" smtClean="0"/>
              <a:t>műveletek</a:t>
            </a:r>
            <a:r>
              <a:rPr lang="en-US" dirty="0" smtClean="0"/>
              <a:t> </a:t>
            </a:r>
            <a:r>
              <a:rPr lang="en-US" dirty="0" err="1" smtClean="0"/>
              <a:t>matematikai</a:t>
            </a:r>
            <a:r>
              <a:rPr lang="en-US" dirty="0" smtClean="0"/>
              <a:t> </a:t>
            </a:r>
            <a:r>
              <a:rPr lang="en-US" dirty="0" err="1" smtClean="0"/>
              <a:t>alapjai</a:t>
            </a:r>
            <a:endParaRPr lang="en-US" dirty="0" smtClean="0"/>
          </a:p>
          <a:p>
            <a:r>
              <a:rPr lang="en-US" b="1" dirty="0" err="1" smtClean="0"/>
              <a:t>Halmazműveletek</a:t>
            </a:r>
            <a:r>
              <a:rPr lang="en-US" b="1" dirty="0" smtClean="0"/>
              <a:t>: </a:t>
            </a:r>
            <a:r>
              <a:rPr lang="en-US" i="1" dirty="0" err="1" smtClean="0"/>
              <a:t>kompatibilis</a:t>
            </a:r>
            <a:r>
              <a:rPr lang="en-US" dirty="0" smtClean="0"/>
              <a:t> </a:t>
            </a:r>
            <a:r>
              <a:rPr lang="en-US" dirty="0" err="1" smtClean="0"/>
              <a:t>táblák</a:t>
            </a:r>
            <a:r>
              <a:rPr lang="en-US" dirty="0" smtClean="0"/>
              <a:t> </a:t>
            </a:r>
            <a:r>
              <a:rPr lang="en-US" dirty="0" err="1" smtClean="0"/>
              <a:t>közt</a:t>
            </a:r>
            <a:r>
              <a:rPr lang="en-US" dirty="0" smtClean="0"/>
              <a:t> </a:t>
            </a:r>
            <a:r>
              <a:rPr lang="en-US" dirty="0" err="1" smtClean="0"/>
              <a:t>hajthatók</a:t>
            </a:r>
            <a:r>
              <a:rPr lang="en-US" dirty="0" smtClean="0"/>
              <a:t> </a:t>
            </a:r>
            <a:r>
              <a:rPr lang="en-US" dirty="0" err="1" smtClean="0"/>
              <a:t>végre</a:t>
            </a:r>
            <a:r>
              <a:rPr lang="en-US" dirty="0" smtClean="0"/>
              <a:t> – a </a:t>
            </a:r>
            <a:r>
              <a:rPr lang="en-US" dirty="0" err="1" smtClean="0"/>
              <a:t>táblák</a:t>
            </a:r>
            <a:r>
              <a:rPr lang="en-US" dirty="0" smtClean="0"/>
              <a:t> </a:t>
            </a:r>
            <a:r>
              <a:rPr lang="en-US" dirty="0" err="1" smtClean="0"/>
              <a:t>azonos</a:t>
            </a:r>
            <a:r>
              <a:rPr lang="en-US" dirty="0" smtClean="0"/>
              <a:t> </a:t>
            </a:r>
            <a:r>
              <a:rPr lang="en-US" dirty="0" err="1" smtClean="0"/>
              <a:t>számú</a:t>
            </a:r>
            <a:r>
              <a:rPr lang="en-US" dirty="0" smtClean="0"/>
              <a:t> </a:t>
            </a:r>
            <a:r>
              <a:rPr lang="en-US" dirty="0" err="1" smtClean="0"/>
              <a:t>oszlopból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álljanak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a </a:t>
            </a:r>
            <a:r>
              <a:rPr lang="en-US" dirty="0" err="1" smtClean="0"/>
              <a:t>megfelelő</a:t>
            </a:r>
            <a:r>
              <a:rPr lang="en-US" dirty="0" smtClean="0"/>
              <a:t> </a:t>
            </a:r>
            <a:r>
              <a:rPr lang="en-US" dirty="0" err="1" smtClean="0"/>
              <a:t>attribútumok</a:t>
            </a:r>
            <a:r>
              <a:rPr lang="en-US" dirty="0" smtClean="0"/>
              <a:t> </a:t>
            </a:r>
            <a:r>
              <a:rPr lang="en-US" dirty="0" err="1" smtClean="0"/>
              <a:t>értéktartománya</a:t>
            </a:r>
            <a:r>
              <a:rPr lang="en-US" dirty="0" smtClean="0"/>
              <a:t> </a:t>
            </a:r>
            <a:r>
              <a:rPr lang="en-US" dirty="0" err="1" smtClean="0"/>
              <a:t>egyezzen</a:t>
            </a:r>
            <a:endParaRPr lang="en-US" dirty="0" smtClean="0"/>
          </a:p>
          <a:p>
            <a:pPr lvl="1"/>
            <a:r>
              <a:rPr lang="en-US" sz="2000" dirty="0" err="1" smtClean="0"/>
              <a:t>Metszet</a:t>
            </a:r>
            <a:r>
              <a:rPr lang="en-US" sz="2000" dirty="0" smtClean="0"/>
              <a:t> – a INTERSECT b</a:t>
            </a:r>
          </a:p>
          <a:p>
            <a:pPr lvl="1"/>
            <a:r>
              <a:rPr lang="en-US" sz="2000" dirty="0" err="1" smtClean="0"/>
              <a:t>Unió</a:t>
            </a:r>
            <a:r>
              <a:rPr lang="en-US" sz="2000" dirty="0" smtClean="0"/>
              <a:t> – a UNION b</a:t>
            </a:r>
          </a:p>
          <a:p>
            <a:pPr lvl="1"/>
            <a:r>
              <a:rPr lang="en-US" sz="2000" dirty="0" err="1" smtClean="0"/>
              <a:t>Különbség</a:t>
            </a:r>
            <a:r>
              <a:rPr lang="en-US" sz="2000" dirty="0" smtClean="0"/>
              <a:t> – a EXCEPT b, </a:t>
            </a:r>
            <a:r>
              <a:rPr lang="en-US" sz="2000" dirty="0" err="1" smtClean="0"/>
              <a:t>ahol</a:t>
            </a:r>
            <a:r>
              <a:rPr lang="en-US" sz="2000" dirty="0" smtClean="0"/>
              <a:t> a, b </a:t>
            </a:r>
            <a:r>
              <a:rPr lang="en-US" sz="2000" dirty="0" err="1" smtClean="0"/>
              <a:t>sorok</a:t>
            </a:r>
            <a:r>
              <a:rPr lang="en-US" sz="2000" dirty="0" smtClean="0"/>
              <a:t> </a:t>
            </a:r>
            <a:r>
              <a:rPr lang="en-US" sz="2000" dirty="0" err="1" smtClean="0"/>
              <a:t>halmazai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marL="468630" lvl="1" indent="0">
              <a:buNone/>
            </a:pPr>
            <a:r>
              <a:rPr lang="en-US" sz="2000" dirty="0" smtClean="0"/>
              <a:t>                      UNION                                  =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20493"/>
              </p:ext>
            </p:extLst>
          </p:nvPr>
        </p:nvGraphicFramePr>
        <p:xfrm>
          <a:off x="304243" y="4258001"/>
          <a:ext cx="210185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618"/>
                <a:gridCol w="700618"/>
                <a:gridCol w="700618"/>
              </a:tblGrid>
              <a:tr h="279919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</a:tr>
              <a:tr h="279919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279919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279919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41495"/>
              </p:ext>
            </p:extLst>
          </p:nvPr>
        </p:nvGraphicFramePr>
        <p:xfrm>
          <a:off x="3930096" y="4280395"/>
          <a:ext cx="18177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933"/>
                <a:gridCol w="605933"/>
                <a:gridCol w="60593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42416"/>
              </p:ext>
            </p:extLst>
          </p:nvPr>
        </p:nvGraphicFramePr>
        <p:xfrm>
          <a:off x="6386319" y="4258001"/>
          <a:ext cx="19180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51"/>
                <a:gridCol w="639351"/>
                <a:gridCol w="639351"/>
              </a:tblGrid>
              <a:tr h="242000"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</a:tr>
              <a:tr h="242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242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242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242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923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Descartes-</a:t>
            </a:r>
            <a:r>
              <a:rPr lang="en-US" dirty="0" err="1" smtClean="0"/>
              <a:t>szorzat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egyik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sorát</a:t>
            </a:r>
            <a:r>
              <a:rPr lang="en-US" dirty="0" smtClean="0"/>
              <a:t> </a:t>
            </a:r>
            <a:r>
              <a:rPr lang="en-US" dirty="0" err="1" smtClean="0"/>
              <a:t>párosítjuk</a:t>
            </a:r>
            <a:r>
              <a:rPr lang="en-US" dirty="0" smtClean="0"/>
              <a:t> a </a:t>
            </a:r>
            <a:r>
              <a:rPr lang="en-US" dirty="0" err="1" smtClean="0"/>
              <a:t>másik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sorával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X                                  =</a:t>
            </a:r>
          </a:p>
          <a:p>
            <a:pPr marL="6858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69317"/>
              </p:ext>
            </p:extLst>
          </p:nvPr>
        </p:nvGraphicFramePr>
        <p:xfrm>
          <a:off x="685800" y="3118289"/>
          <a:ext cx="104918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93"/>
                <a:gridCol w="524593"/>
              </a:tblGrid>
              <a:tr h="14709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</a:tr>
              <a:tr h="14709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14709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50753"/>
              </p:ext>
            </p:extLst>
          </p:nvPr>
        </p:nvGraphicFramePr>
        <p:xfrm>
          <a:off x="2610085" y="2917751"/>
          <a:ext cx="1667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06"/>
                <a:gridCol w="555806"/>
                <a:gridCol w="555806"/>
              </a:tblGrid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07470"/>
              </p:ext>
            </p:extLst>
          </p:nvPr>
        </p:nvGraphicFramePr>
        <p:xfrm>
          <a:off x="5303680" y="2382982"/>
          <a:ext cx="3154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04"/>
                <a:gridCol w="630904"/>
                <a:gridCol w="630904"/>
                <a:gridCol w="630904"/>
                <a:gridCol w="630904"/>
              </a:tblGrid>
              <a:tr h="21725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2172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21725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2172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1725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2172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21725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84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Projekció</a:t>
            </a:r>
            <a:r>
              <a:rPr lang="en-US" dirty="0" smtClean="0"/>
              <a:t>, </a:t>
            </a:r>
            <a:r>
              <a:rPr lang="en-US" dirty="0" err="1" smtClean="0"/>
              <a:t>szelekció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Projekció</a:t>
            </a:r>
            <a:r>
              <a:rPr lang="en-US" dirty="0" smtClean="0"/>
              <a:t>: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b="1" dirty="0" err="1" smtClean="0"/>
              <a:t>oszlopokat</a:t>
            </a:r>
            <a:r>
              <a:rPr lang="en-US" dirty="0" smtClean="0"/>
              <a:t> </a:t>
            </a:r>
            <a:r>
              <a:rPr lang="en-US" dirty="0" err="1" smtClean="0"/>
              <a:t>kiválasztunk</a:t>
            </a:r>
            <a:r>
              <a:rPr lang="en-US" dirty="0" smtClean="0"/>
              <a:t> a </a:t>
            </a:r>
            <a:r>
              <a:rPr lang="en-US" dirty="0" err="1" smtClean="0"/>
              <a:t>táblából</a:t>
            </a:r>
            <a:endParaRPr lang="en-US" dirty="0" smtClean="0"/>
          </a:p>
          <a:p>
            <a:r>
              <a:rPr lang="en-US" dirty="0" err="1" smtClean="0"/>
              <a:t>Jelölése</a:t>
            </a:r>
            <a:r>
              <a:rPr lang="en-US" dirty="0" smtClean="0"/>
              <a:t>: </a:t>
            </a:r>
            <a:r>
              <a:rPr lang="hu-HU" dirty="0"/>
              <a:t> </a:t>
            </a:r>
            <a:r>
              <a:rPr lang="hu-HU" dirty="0" smtClean="0"/>
              <a:t>π</a:t>
            </a:r>
            <a:r>
              <a:rPr lang="hu-HU" baseline="-25000" dirty="0" smtClean="0"/>
              <a:t>attribútumlista</a:t>
            </a:r>
            <a:r>
              <a:rPr lang="hu-HU" dirty="0" smtClean="0"/>
              <a:t>(tábla)</a:t>
            </a:r>
          </a:p>
          <a:p>
            <a:r>
              <a:rPr lang="hu-HU" dirty="0" smtClean="0"/>
              <a:t>Például: π</a:t>
            </a:r>
            <a:r>
              <a:rPr lang="hu-HU" baseline="-25000" dirty="0" smtClean="0"/>
              <a:t>B1,B3</a:t>
            </a:r>
            <a:r>
              <a:rPr lang="hu-HU" dirty="0" smtClean="0"/>
              <a:t>(T</a:t>
            </a:r>
            <a:r>
              <a:rPr lang="hu-HU" baseline="-25000" dirty="0" smtClean="0"/>
              <a:t>1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endParaRPr lang="hu-HU" dirty="0" smtClean="0"/>
          </a:p>
          <a:p>
            <a:pPr marL="68580" indent="0">
              <a:buNone/>
            </a:pPr>
            <a:r>
              <a:rPr lang="hu-HU" dirty="0" smtClean="0"/>
              <a:t>                                  =&gt;</a:t>
            </a:r>
            <a:endParaRPr lang="hu-HU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93372"/>
              </p:ext>
            </p:extLst>
          </p:nvPr>
        </p:nvGraphicFramePr>
        <p:xfrm>
          <a:off x="942667" y="2961116"/>
          <a:ext cx="1667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06"/>
                <a:gridCol w="555806"/>
                <a:gridCol w="555806"/>
              </a:tblGrid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08621"/>
              </p:ext>
            </p:extLst>
          </p:nvPr>
        </p:nvGraphicFramePr>
        <p:xfrm>
          <a:off x="4052560" y="2961116"/>
          <a:ext cx="11116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06"/>
                <a:gridCol w="555806"/>
              </a:tblGrid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698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Projekció</a:t>
            </a:r>
            <a:r>
              <a:rPr lang="en-US" dirty="0" smtClean="0"/>
              <a:t>, </a:t>
            </a:r>
            <a:r>
              <a:rPr lang="en-US" dirty="0" err="1" smtClean="0"/>
              <a:t>Szelekció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feltétel</a:t>
            </a:r>
            <a:r>
              <a:rPr lang="en-US" dirty="0" smtClean="0"/>
              <a:t> </a:t>
            </a:r>
            <a:r>
              <a:rPr lang="en-US" dirty="0" err="1" smtClean="0"/>
              <a:t>szerinti</a:t>
            </a:r>
            <a:r>
              <a:rPr lang="en-US" dirty="0" smtClean="0"/>
              <a:t> </a:t>
            </a:r>
            <a:r>
              <a:rPr lang="en-US" b="1" dirty="0" err="1" smtClean="0"/>
              <a:t>sorokat</a:t>
            </a:r>
            <a:r>
              <a:rPr lang="en-US" dirty="0" smtClean="0"/>
              <a:t> </a:t>
            </a:r>
            <a:r>
              <a:rPr lang="en-US" dirty="0" err="1" smtClean="0"/>
              <a:t>választunk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a </a:t>
            </a:r>
            <a:r>
              <a:rPr lang="en-US" dirty="0" err="1" smtClean="0"/>
              <a:t>táblából</a:t>
            </a:r>
            <a:endParaRPr lang="en-US" dirty="0" smtClean="0"/>
          </a:p>
          <a:p>
            <a:r>
              <a:rPr lang="en-US" dirty="0" err="1" smtClean="0"/>
              <a:t>Jelölése</a:t>
            </a:r>
            <a:r>
              <a:rPr lang="en-US" dirty="0" smtClean="0"/>
              <a:t>: </a:t>
            </a:r>
            <a:r>
              <a:rPr lang="hu-HU" dirty="0" smtClean="0"/>
              <a:t>σ</a:t>
            </a:r>
            <a:r>
              <a:rPr lang="hu-HU" baseline="-25000" dirty="0" smtClean="0"/>
              <a:t>feltétel</a:t>
            </a:r>
            <a:r>
              <a:rPr lang="hu-HU" dirty="0" smtClean="0"/>
              <a:t>(</a:t>
            </a:r>
            <a:r>
              <a:rPr lang="hu-HU" dirty="0"/>
              <a:t>tábla) </a:t>
            </a:r>
            <a:endParaRPr lang="hu-HU" dirty="0" smtClean="0"/>
          </a:p>
          <a:p>
            <a:r>
              <a:rPr lang="hu-HU" dirty="0" smtClean="0"/>
              <a:t>Például: σ</a:t>
            </a:r>
            <a:r>
              <a:rPr lang="hu-HU" baseline="-25000" dirty="0" smtClean="0"/>
              <a:t>B2=‘a’</a:t>
            </a:r>
            <a:r>
              <a:rPr lang="hu-HU" dirty="0" smtClean="0"/>
              <a:t>(T</a:t>
            </a:r>
            <a:r>
              <a:rPr lang="hu-HU" baseline="-25000" dirty="0" smtClean="0"/>
              <a:t>1</a:t>
            </a:r>
            <a:r>
              <a:rPr lang="hu-HU" dirty="0" smtClean="0"/>
              <a:t>) </a:t>
            </a:r>
            <a:endParaRPr lang="hu-HU" dirty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                                    =&gt;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5202"/>
              </p:ext>
            </p:extLst>
          </p:nvPr>
        </p:nvGraphicFramePr>
        <p:xfrm>
          <a:off x="942667" y="2961116"/>
          <a:ext cx="1667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06"/>
                <a:gridCol w="555806"/>
                <a:gridCol w="555806"/>
              </a:tblGrid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15864"/>
              </p:ext>
            </p:extLst>
          </p:nvPr>
        </p:nvGraphicFramePr>
        <p:xfrm>
          <a:off x="4286486" y="3195077"/>
          <a:ext cx="16674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06"/>
                <a:gridCol w="555806"/>
                <a:gridCol w="555806"/>
              </a:tblGrid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19805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56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Természetes</a:t>
            </a:r>
            <a:r>
              <a:rPr lang="en-US" dirty="0" smtClean="0"/>
              <a:t> </a:t>
            </a:r>
            <a:r>
              <a:rPr lang="en-US" dirty="0" err="1" smtClean="0"/>
              <a:t>összekapcsolás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 </a:t>
            </a:r>
            <a:r>
              <a:rPr lang="en-US" dirty="0" err="1" smtClean="0"/>
              <a:t>közt</a:t>
            </a:r>
            <a:r>
              <a:rPr lang="en-US" dirty="0" smtClean="0"/>
              <a:t> a </a:t>
            </a:r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kulcsok</a:t>
            </a:r>
            <a:r>
              <a:rPr lang="en-US" dirty="0" smtClean="0"/>
              <a:t> </a:t>
            </a:r>
            <a:r>
              <a:rPr lang="en-US" dirty="0" err="1" smtClean="0"/>
              <a:t>révén</a:t>
            </a:r>
            <a:r>
              <a:rPr lang="en-US" dirty="0" smtClean="0"/>
              <a:t> </a:t>
            </a:r>
            <a:r>
              <a:rPr lang="en-US" dirty="0" err="1" smtClean="0"/>
              <a:t>lényegében</a:t>
            </a:r>
            <a:r>
              <a:rPr lang="en-US" dirty="0" smtClean="0"/>
              <a:t> </a:t>
            </a:r>
            <a:r>
              <a:rPr lang="en-US" dirty="0" err="1" smtClean="0"/>
              <a:t>egyező</a:t>
            </a:r>
            <a:r>
              <a:rPr lang="en-US" dirty="0" smtClean="0"/>
              <a:t> </a:t>
            </a:r>
            <a:r>
              <a:rPr lang="en-US" dirty="0" err="1" smtClean="0"/>
              <a:t>attribútumokkal</a:t>
            </a:r>
            <a:r>
              <a:rPr lang="en-US" dirty="0" smtClean="0"/>
              <a:t> </a:t>
            </a:r>
            <a:r>
              <a:rPr lang="en-US" dirty="0" err="1" smtClean="0"/>
              <a:t>teremtünk</a:t>
            </a:r>
            <a:r>
              <a:rPr lang="en-US" dirty="0" smtClean="0"/>
              <a:t> </a:t>
            </a:r>
            <a:r>
              <a:rPr lang="en-US" dirty="0" err="1" smtClean="0"/>
              <a:t>kapcsolatot</a:t>
            </a:r>
            <a:r>
              <a:rPr lang="en-US" dirty="0" smtClean="0"/>
              <a:t> a </a:t>
            </a:r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modellben</a:t>
            </a:r>
            <a:endParaRPr lang="en-US" dirty="0" smtClean="0"/>
          </a:p>
          <a:p>
            <a:r>
              <a:rPr lang="en-US" dirty="0" err="1" smtClean="0"/>
              <a:t>Például</a:t>
            </a:r>
            <a:r>
              <a:rPr lang="en-US" dirty="0" smtClean="0"/>
              <a:t>: </a:t>
            </a:r>
            <a:r>
              <a:rPr lang="en-US" dirty="0" err="1" smtClean="0"/>
              <a:t>Dolgozó</a:t>
            </a:r>
            <a:r>
              <a:rPr lang="en-US" dirty="0" smtClean="0"/>
              <a:t>(</a:t>
            </a:r>
            <a:r>
              <a:rPr lang="en-US" u="sng" dirty="0" err="1" smtClean="0"/>
              <a:t>szem.szám</a:t>
            </a:r>
            <a:r>
              <a:rPr lang="en-US" dirty="0" smtClean="0"/>
              <a:t>, </a:t>
            </a:r>
            <a:r>
              <a:rPr lang="en-US" dirty="0" err="1" smtClean="0"/>
              <a:t>név</a:t>
            </a:r>
            <a:r>
              <a:rPr lang="en-US" dirty="0" smtClean="0"/>
              <a:t>, </a:t>
            </a:r>
            <a:r>
              <a:rPr lang="en-US" i="1" dirty="0" err="1" smtClean="0"/>
              <a:t>osztálykód</a:t>
            </a:r>
            <a:r>
              <a:rPr lang="en-US" dirty="0" smtClean="0"/>
              <a:t>)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Osztály</a:t>
            </a:r>
            <a:r>
              <a:rPr lang="en-US" dirty="0" smtClean="0"/>
              <a:t>(</a:t>
            </a:r>
            <a:r>
              <a:rPr lang="en-US" u="sng" dirty="0" err="1" smtClean="0"/>
              <a:t>osztálykód</a:t>
            </a:r>
            <a:r>
              <a:rPr lang="en-US" dirty="0" smtClean="0"/>
              <a:t>, </a:t>
            </a:r>
            <a:r>
              <a:rPr lang="en-US" dirty="0" err="1" smtClean="0"/>
              <a:t>osztálynév</a:t>
            </a:r>
            <a:r>
              <a:rPr lang="en-US" dirty="0" smtClean="0"/>
              <a:t>) – </a:t>
            </a:r>
            <a:r>
              <a:rPr lang="en-US" dirty="0" err="1" smtClean="0"/>
              <a:t>hogyan</a:t>
            </a:r>
            <a:r>
              <a:rPr lang="en-US" dirty="0" smtClean="0"/>
              <a:t> </a:t>
            </a:r>
            <a:r>
              <a:rPr lang="en-US" dirty="0" err="1" smtClean="0"/>
              <a:t>andánk</a:t>
            </a:r>
            <a:r>
              <a:rPr lang="en-US" dirty="0" smtClean="0"/>
              <a:t> meg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dolgozó</a:t>
            </a:r>
            <a:r>
              <a:rPr lang="en-US" dirty="0" smtClean="0"/>
              <a:t> </a:t>
            </a:r>
            <a:r>
              <a:rPr lang="en-US" dirty="0" err="1" smtClean="0"/>
              <a:t>nevéhez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mi </a:t>
            </a:r>
            <a:r>
              <a:rPr lang="en-US" dirty="0" err="1" smtClean="0"/>
              <a:t>annak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osztálynak</a:t>
            </a:r>
            <a:r>
              <a:rPr lang="en-US" dirty="0" smtClean="0"/>
              <a:t> a </a:t>
            </a:r>
            <a:r>
              <a:rPr lang="en-US" dirty="0" err="1" smtClean="0"/>
              <a:t>neve</a:t>
            </a:r>
            <a:r>
              <a:rPr lang="en-US" dirty="0" smtClean="0"/>
              <a:t>, </a:t>
            </a:r>
            <a:r>
              <a:rPr lang="en-US" dirty="0" err="1" smtClean="0"/>
              <a:t>ahol</a:t>
            </a:r>
            <a:r>
              <a:rPr lang="en-US" dirty="0" smtClean="0"/>
              <a:t> </a:t>
            </a:r>
            <a:r>
              <a:rPr lang="en-US" dirty="0" err="1" smtClean="0"/>
              <a:t>ő</a:t>
            </a:r>
            <a:r>
              <a:rPr lang="en-US" dirty="0" smtClean="0"/>
              <a:t> </a:t>
            </a:r>
            <a:r>
              <a:rPr lang="en-US" dirty="0" err="1" smtClean="0"/>
              <a:t>dolgozik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 </a:t>
            </a:r>
            <a:r>
              <a:rPr lang="en-US" dirty="0" err="1" smtClean="0"/>
              <a:t>természetes</a:t>
            </a:r>
            <a:r>
              <a:rPr lang="en-US" dirty="0" smtClean="0"/>
              <a:t> </a:t>
            </a:r>
            <a:r>
              <a:rPr lang="en-US" dirty="0" err="1" smtClean="0"/>
              <a:t>összekapcsolásából</a:t>
            </a:r>
            <a:r>
              <a:rPr lang="en-US" dirty="0" smtClean="0"/>
              <a:t> </a:t>
            </a:r>
            <a:r>
              <a:rPr lang="en-US" dirty="0" err="1" smtClean="0"/>
              <a:t>kiolvasható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r>
              <a:rPr lang="en-US" dirty="0" smtClean="0"/>
              <a:t> a </a:t>
            </a:r>
            <a:r>
              <a:rPr lang="en-US" dirty="0" err="1" smtClean="0"/>
              <a:t>válasz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l-GR" sz="2400" dirty="0"/>
              <a:t>T = π</a:t>
            </a:r>
            <a:r>
              <a:rPr lang="el-GR" sz="2400" baseline="-25000" dirty="0"/>
              <a:t>A U B</a:t>
            </a:r>
            <a:r>
              <a:rPr lang="el-GR" sz="2400" dirty="0"/>
              <a:t>(σ</a:t>
            </a:r>
            <a:r>
              <a:rPr lang="el-GR" sz="2400" baseline="-25000" dirty="0"/>
              <a:t>R1.X=R2.X</a:t>
            </a:r>
            <a:r>
              <a:rPr lang="el-GR" sz="2400" dirty="0"/>
              <a:t>(</a:t>
            </a:r>
            <a:r>
              <a:rPr lang="el-GR" sz="2400" dirty="0" smtClean="0"/>
              <a:t>T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x T</a:t>
            </a:r>
            <a:r>
              <a:rPr lang="el-GR" sz="2400" baseline="-25000" dirty="0" smtClean="0"/>
              <a:t>2</a:t>
            </a:r>
            <a:r>
              <a:rPr lang="el-GR" sz="2400" dirty="0" smtClean="0"/>
              <a:t>) )</a:t>
            </a:r>
          </a:p>
          <a:p>
            <a:pPr marL="68580" indent="0" algn="ctr">
              <a:buNone/>
            </a:pPr>
            <a:endParaRPr lang="el-GR" sz="2400" dirty="0" smtClean="0"/>
          </a:p>
          <a:p>
            <a:pPr marL="68580" indent="0">
              <a:buNone/>
            </a:pPr>
            <a:r>
              <a:rPr lang="el-GR" sz="2400" dirty="0"/>
              <a:t>a</a:t>
            </a:r>
            <a:r>
              <a:rPr lang="el-GR" sz="2400" dirty="0" smtClean="0"/>
              <a:t>hol T1 az R1(A), és T2 az R2(B) sémák feletti táblák.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094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Természetes</a:t>
            </a:r>
            <a:r>
              <a:rPr lang="en-US" dirty="0" smtClean="0"/>
              <a:t> </a:t>
            </a:r>
            <a:r>
              <a:rPr lang="en-US" dirty="0" err="1" smtClean="0"/>
              <a:t>összekapcsolás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ermészetes</a:t>
            </a:r>
            <a:r>
              <a:rPr lang="en-US" dirty="0" smtClean="0"/>
              <a:t> </a:t>
            </a:r>
            <a:r>
              <a:rPr lang="en-US" dirty="0" err="1" smtClean="0"/>
              <a:t>összekapcsoláskor</a:t>
            </a:r>
            <a:r>
              <a:rPr lang="en-US" dirty="0" smtClean="0"/>
              <a:t> </a:t>
            </a:r>
            <a:r>
              <a:rPr lang="en-US" dirty="0" err="1" smtClean="0"/>
              <a:t>tehát</a:t>
            </a:r>
            <a:r>
              <a:rPr lang="en-US" dirty="0" smtClean="0"/>
              <a:t> a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tábla</a:t>
            </a:r>
            <a:r>
              <a:rPr lang="en-US" dirty="0" smtClean="0"/>
              <a:t> Descartes-</a:t>
            </a:r>
            <a:r>
              <a:rPr lang="en-US" dirty="0" err="1" smtClean="0"/>
              <a:t>szorzatából</a:t>
            </a:r>
            <a:r>
              <a:rPr lang="en-US" dirty="0" smtClean="0"/>
              <a:t> </a:t>
            </a:r>
            <a:r>
              <a:rPr lang="en-US" dirty="0" err="1" smtClean="0"/>
              <a:t>megtartjuk</a:t>
            </a:r>
            <a:r>
              <a:rPr lang="en-US" dirty="0" smtClean="0"/>
              <a:t> </a:t>
            </a:r>
            <a:r>
              <a:rPr lang="en-US" dirty="0" err="1" smtClean="0"/>
              <a:t>azon</a:t>
            </a:r>
            <a:r>
              <a:rPr lang="en-US" dirty="0" smtClean="0"/>
              <a:t> </a:t>
            </a:r>
            <a:r>
              <a:rPr lang="en-US" dirty="0" err="1" smtClean="0"/>
              <a:t>sorokat</a:t>
            </a:r>
            <a:r>
              <a:rPr lang="en-US" dirty="0" smtClean="0"/>
              <a:t>, </a:t>
            </a:r>
            <a:r>
              <a:rPr lang="en-US" dirty="0" err="1" smtClean="0"/>
              <a:t>ahol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összekapcsolás</a:t>
            </a:r>
            <a:r>
              <a:rPr lang="en-US" dirty="0" smtClean="0"/>
              <a:t> </a:t>
            </a:r>
            <a:r>
              <a:rPr lang="en-US" dirty="0" err="1" smtClean="0"/>
              <a:t>alapjául</a:t>
            </a:r>
            <a:r>
              <a:rPr lang="en-US" dirty="0" smtClean="0"/>
              <a:t> </a:t>
            </a:r>
            <a:r>
              <a:rPr lang="en-US" dirty="0" err="1" smtClean="0"/>
              <a:t>szolgáló</a:t>
            </a:r>
            <a:r>
              <a:rPr lang="en-US" dirty="0" smtClean="0"/>
              <a:t> </a:t>
            </a:r>
            <a:r>
              <a:rPr lang="en-US" dirty="0" err="1" smtClean="0"/>
              <a:t>attribútumok</a:t>
            </a:r>
            <a:r>
              <a:rPr lang="en-US" dirty="0" smtClean="0"/>
              <a:t> </a:t>
            </a:r>
            <a:r>
              <a:rPr lang="en-US" dirty="0" err="1" smtClean="0"/>
              <a:t>egyeznek</a:t>
            </a:r>
            <a:r>
              <a:rPr lang="en-US" dirty="0" smtClean="0"/>
              <a:t>, </a:t>
            </a:r>
            <a:r>
              <a:rPr lang="en-US" dirty="0" err="1" smtClean="0"/>
              <a:t>majd</a:t>
            </a:r>
            <a:r>
              <a:rPr lang="en-US" dirty="0" smtClean="0"/>
              <a:t>  a </a:t>
            </a:r>
            <a:r>
              <a:rPr lang="en-US" dirty="0" err="1" smtClean="0"/>
              <a:t>duplán</a:t>
            </a:r>
            <a:r>
              <a:rPr lang="en-US" dirty="0" smtClean="0"/>
              <a:t> </a:t>
            </a:r>
            <a:r>
              <a:rPr lang="en-US" dirty="0" err="1" smtClean="0"/>
              <a:t>szereplő</a:t>
            </a:r>
            <a:r>
              <a:rPr lang="en-US" dirty="0" smtClean="0"/>
              <a:t> </a:t>
            </a:r>
            <a:r>
              <a:rPr lang="en-US" dirty="0" err="1" smtClean="0"/>
              <a:t>oszlopokat</a:t>
            </a:r>
            <a:r>
              <a:rPr lang="en-US" dirty="0" smtClean="0"/>
              <a:t> </a:t>
            </a:r>
            <a:r>
              <a:rPr lang="en-US" dirty="0" err="1" smtClean="0"/>
              <a:t>projekcióval</a:t>
            </a:r>
            <a:r>
              <a:rPr lang="en-US" dirty="0" smtClean="0"/>
              <a:t> “</a:t>
            </a:r>
            <a:r>
              <a:rPr lang="en-US" dirty="0" err="1" smtClean="0"/>
              <a:t>egyszeresítjük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Jelölésben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sz="2400" dirty="0" smtClean="0"/>
              <a:t>T =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*  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026610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Select </a:t>
            </a:r>
            <a:r>
              <a:rPr lang="en-US" dirty="0" err="1" smtClean="0"/>
              <a:t>utasítás</a:t>
            </a:r>
            <a:r>
              <a:rPr lang="en-US" dirty="0" smtClean="0"/>
              <a:t> </a:t>
            </a:r>
            <a:r>
              <a:rPr lang="en-US" dirty="0" err="1" smtClean="0"/>
              <a:t>általános</a:t>
            </a:r>
            <a:r>
              <a:rPr lang="en-US" dirty="0" smtClean="0"/>
              <a:t> </a:t>
            </a:r>
            <a:r>
              <a:rPr lang="en-US" dirty="0" err="1" smtClean="0"/>
              <a:t>alakja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600" b="1" dirty="0" smtClean="0">
                <a:solidFill>
                  <a:schemeClr val="accent2"/>
                </a:solidFill>
              </a:rPr>
              <a:t>SELECT </a:t>
            </a:r>
            <a:r>
              <a:rPr lang="en-US" sz="2600" b="1" dirty="0" smtClean="0"/>
              <a:t>[</a:t>
            </a:r>
            <a:r>
              <a:rPr lang="en-US" sz="2600" b="1" dirty="0" smtClean="0">
                <a:solidFill>
                  <a:srgbClr val="00A2E6"/>
                </a:solidFill>
              </a:rPr>
              <a:t>DISTINCT</a:t>
            </a:r>
            <a:r>
              <a:rPr lang="en-US" sz="2600" b="1" dirty="0" smtClean="0"/>
              <a:t>] </a:t>
            </a:r>
            <a:r>
              <a:rPr lang="en-US" sz="2600" dirty="0" err="1" smtClean="0"/>
              <a:t>megjelenítendő</a:t>
            </a:r>
            <a:r>
              <a:rPr lang="en-US" sz="2600" dirty="0" smtClean="0"/>
              <a:t> </a:t>
            </a:r>
            <a:r>
              <a:rPr lang="en-US" sz="2600" dirty="0" err="1" smtClean="0"/>
              <a:t>oszlopok</a:t>
            </a:r>
            <a:endParaRPr lang="en-US" sz="2600" dirty="0" smtClean="0"/>
          </a:p>
          <a:p>
            <a:pPr marL="68580" indent="0">
              <a:buNone/>
            </a:pPr>
            <a:r>
              <a:rPr lang="en-US" sz="2600" b="1" dirty="0" smtClean="0">
                <a:solidFill>
                  <a:srgbClr val="00A2E6"/>
                </a:solidFill>
              </a:rPr>
              <a:t>FROM</a:t>
            </a:r>
            <a:r>
              <a:rPr lang="en-US" sz="2600" dirty="0" smtClean="0">
                <a:solidFill>
                  <a:srgbClr val="00A2E6"/>
                </a:solidFill>
              </a:rPr>
              <a:t> </a:t>
            </a:r>
            <a:r>
              <a:rPr lang="en-US" sz="2600" dirty="0" err="1" smtClean="0"/>
              <a:t>táblá</a:t>
            </a:r>
            <a:r>
              <a:rPr lang="en-US" sz="2600" dirty="0" smtClean="0"/>
              <a:t>(k </a:t>
            </a:r>
            <a:r>
              <a:rPr lang="en-US" sz="2600" dirty="0" err="1" smtClean="0"/>
              <a:t>direkt</a:t>
            </a:r>
            <a:r>
              <a:rPr lang="en-US" sz="2600" dirty="0" smtClean="0"/>
              <a:t> </a:t>
            </a:r>
            <a:r>
              <a:rPr lang="en-US" sz="2600" dirty="0" err="1" smtClean="0"/>
              <a:t>szorzata</a:t>
            </a:r>
            <a:r>
              <a:rPr lang="en-US" sz="2600" dirty="0" smtClean="0"/>
              <a:t>)</a:t>
            </a:r>
          </a:p>
          <a:p>
            <a:pPr marL="68580" indent="0">
              <a:buNone/>
            </a:pPr>
            <a:r>
              <a:rPr lang="en-US" sz="2600" b="1" dirty="0" smtClean="0"/>
              <a:t>[</a:t>
            </a:r>
            <a:r>
              <a:rPr lang="en-US" sz="2600" b="1" dirty="0" smtClean="0">
                <a:solidFill>
                  <a:srgbClr val="00A2E6"/>
                </a:solidFill>
              </a:rPr>
              <a:t>WHERE</a:t>
            </a:r>
            <a:r>
              <a:rPr lang="en-US" sz="2600" dirty="0" smtClean="0">
                <a:solidFill>
                  <a:srgbClr val="00A2E6"/>
                </a:solidFill>
              </a:rPr>
              <a:t> </a:t>
            </a:r>
            <a:r>
              <a:rPr lang="en-US" sz="2600" dirty="0" err="1" smtClean="0"/>
              <a:t>feltétel</a:t>
            </a:r>
            <a:r>
              <a:rPr lang="en-US" sz="2600" dirty="0" smtClean="0"/>
              <a:t>]</a:t>
            </a:r>
          </a:p>
          <a:p>
            <a:pPr marL="68580" indent="0">
              <a:buNone/>
            </a:pPr>
            <a:r>
              <a:rPr lang="en-US" sz="2600" b="1" dirty="0"/>
              <a:t>[</a:t>
            </a:r>
            <a:r>
              <a:rPr lang="en-US" sz="2600" b="1" dirty="0">
                <a:solidFill>
                  <a:srgbClr val="00A2E6"/>
                </a:solidFill>
              </a:rPr>
              <a:t>GROUP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00A2E6"/>
                </a:solidFill>
              </a:rPr>
              <a:t>BY</a:t>
            </a:r>
            <a:r>
              <a:rPr lang="en-US" sz="2600" b="1" dirty="0"/>
              <a:t> </a:t>
            </a:r>
            <a:r>
              <a:rPr lang="en-US" sz="2600" dirty="0" err="1"/>
              <a:t>csoportosítási</a:t>
            </a:r>
            <a:r>
              <a:rPr lang="en-US" sz="2600" dirty="0"/>
              <a:t> </a:t>
            </a:r>
            <a:r>
              <a:rPr lang="en-US" sz="2600" dirty="0" err="1"/>
              <a:t>szempont</a:t>
            </a:r>
            <a:r>
              <a:rPr lang="en-US" sz="2600" dirty="0"/>
              <a:t>]</a:t>
            </a:r>
          </a:p>
          <a:p>
            <a:pPr marL="68580" indent="0">
              <a:buNone/>
            </a:pPr>
            <a:r>
              <a:rPr lang="en-US" sz="2600" b="1" dirty="0"/>
              <a:t>[</a:t>
            </a:r>
            <a:r>
              <a:rPr lang="en-US" sz="2600" b="1" dirty="0">
                <a:solidFill>
                  <a:srgbClr val="00A2E6"/>
                </a:solidFill>
              </a:rPr>
              <a:t>HAVING</a:t>
            </a:r>
            <a:r>
              <a:rPr lang="en-US" sz="2600" b="1" dirty="0"/>
              <a:t> </a:t>
            </a:r>
            <a:r>
              <a:rPr lang="en-US" sz="2600" dirty="0" err="1"/>
              <a:t>csoportok</a:t>
            </a:r>
            <a:r>
              <a:rPr lang="en-US" sz="2600" dirty="0"/>
              <a:t> </a:t>
            </a:r>
            <a:r>
              <a:rPr lang="en-US" sz="2600" dirty="0" err="1"/>
              <a:t>szűrése</a:t>
            </a:r>
            <a:r>
              <a:rPr lang="en-US" sz="2600" dirty="0" smtClean="0"/>
              <a:t>]</a:t>
            </a:r>
          </a:p>
          <a:p>
            <a:pPr marL="68580" indent="0">
              <a:buNone/>
            </a:pPr>
            <a:r>
              <a:rPr lang="en-US" sz="2600" b="1" dirty="0" smtClean="0"/>
              <a:t>[</a:t>
            </a:r>
            <a:r>
              <a:rPr lang="en-US" sz="2600" b="1" dirty="0" smtClean="0">
                <a:solidFill>
                  <a:srgbClr val="00A2E6"/>
                </a:solidFill>
              </a:rPr>
              <a:t>ORDER</a:t>
            </a:r>
            <a:r>
              <a:rPr lang="en-US" sz="2600" b="1" dirty="0" smtClean="0"/>
              <a:t> </a:t>
            </a:r>
            <a:r>
              <a:rPr lang="en-US" sz="2600" b="1" dirty="0" smtClean="0">
                <a:solidFill>
                  <a:srgbClr val="00A2E6"/>
                </a:solidFill>
              </a:rPr>
              <a:t>BY</a:t>
            </a:r>
            <a:r>
              <a:rPr lang="en-US" sz="2600" b="1" dirty="0" smtClean="0"/>
              <a:t> </a:t>
            </a:r>
            <a:r>
              <a:rPr lang="en-US" sz="2600" dirty="0" err="1" smtClean="0"/>
              <a:t>rendezési</a:t>
            </a:r>
            <a:r>
              <a:rPr lang="en-US" sz="2600" dirty="0" smtClean="0"/>
              <a:t> </a:t>
            </a:r>
            <a:r>
              <a:rPr lang="en-US" sz="2600" dirty="0" err="1" smtClean="0"/>
              <a:t>szempont</a:t>
            </a:r>
            <a:r>
              <a:rPr lang="en-US" sz="2600" dirty="0" smtClean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2584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2962"/>
            <a:ext cx="7772400" cy="4478694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 smtClean="0"/>
              <a:t>Dolgozó</a:t>
            </a:r>
            <a:r>
              <a:rPr lang="en-US" dirty="0" smtClean="0"/>
              <a:t>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dirty="0" err="1" smtClean="0"/>
              <a:t>név</a:t>
            </a:r>
            <a:r>
              <a:rPr lang="en-US" dirty="0" smtClean="0"/>
              <a:t>, </a:t>
            </a:r>
            <a:r>
              <a:rPr lang="en-US" dirty="0" err="1" smtClean="0"/>
              <a:t>fizetés</a:t>
            </a:r>
            <a:r>
              <a:rPr lang="en-US" dirty="0" smtClean="0"/>
              <a:t>, </a:t>
            </a:r>
            <a:r>
              <a:rPr lang="en-US" dirty="0" err="1" smtClean="0"/>
              <a:t>lakcím</a:t>
            </a:r>
            <a:r>
              <a:rPr lang="en-US" dirty="0" smtClean="0"/>
              <a:t>, </a:t>
            </a:r>
            <a:r>
              <a:rPr lang="en-US" dirty="0" err="1" smtClean="0"/>
              <a:t>osztály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200 000 Ft-</a:t>
            </a:r>
            <a:r>
              <a:rPr lang="en-US" dirty="0" err="1" smtClean="0"/>
              <a:t>nál</a:t>
            </a:r>
            <a:r>
              <a:rPr lang="en-US" dirty="0" smtClean="0"/>
              <a:t> </a:t>
            </a:r>
            <a:r>
              <a:rPr lang="en-US" dirty="0" err="1" smtClean="0"/>
              <a:t>többet</a:t>
            </a:r>
            <a:r>
              <a:rPr lang="en-US" dirty="0" smtClean="0"/>
              <a:t> </a:t>
            </a:r>
            <a:r>
              <a:rPr lang="en-US" dirty="0" err="1" smtClean="0"/>
              <a:t>keresők</a:t>
            </a:r>
            <a:r>
              <a:rPr lang="en-US" dirty="0" smtClean="0"/>
              <a:t> </a:t>
            </a:r>
            <a:r>
              <a:rPr lang="en-US" dirty="0" err="1" smtClean="0"/>
              <a:t>listájának</a:t>
            </a:r>
            <a:r>
              <a:rPr lang="en-US" dirty="0" smtClean="0"/>
              <a:t> </a:t>
            </a:r>
            <a:r>
              <a:rPr lang="en-US" dirty="0" err="1" smtClean="0"/>
              <a:t>előállítása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00A2E6"/>
                </a:solidFill>
              </a:rPr>
              <a:t>SELECT </a:t>
            </a:r>
            <a:r>
              <a:rPr lang="en-US" sz="2400" dirty="0" err="1" smtClean="0"/>
              <a:t>név</a:t>
            </a:r>
            <a:r>
              <a:rPr lang="en-US" sz="2400" dirty="0" smtClean="0"/>
              <a:t> 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00A2E6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Dolgozó</a:t>
            </a: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A2E6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fizetés</a:t>
            </a:r>
            <a:r>
              <a:rPr lang="en-US" sz="2400" dirty="0" smtClean="0"/>
              <a:t> &gt; 200000;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100 </a:t>
            </a:r>
            <a:r>
              <a:rPr lang="en-US" dirty="0" err="1" smtClean="0"/>
              <a:t>és</a:t>
            </a:r>
            <a:r>
              <a:rPr lang="en-US" dirty="0" smtClean="0"/>
              <a:t> 200 </a:t>
            </a:r>
            <a:r>
              <a:rPr lang="en-US" dirty="0" err="1" smtClean="0"/>
              <a:t>közti</a:t>
            </a:r>
            <a:r>
              <a:rPr lang="en-US" dirty="0" smtClean="0"/>
              <a:t> id-</a:t>
            </a:r>
            <a:r>
              <a:rPr lang="en-US" dirty="0" err="1" smtClean="0"/>
              <a:t>jű</a:t>
            </a:r>
            <a:r>
              <a:rPr lang="en-US" dirty="0" smtClean="0"/>
              <a:t> </a:t>
            </a:r>
            <a:r>
              <a:rPr lang="en-US" dirty="0" err="1" smtClean="0"/>
              <a:t>dolgozók</a:t>
            </a:r>
            <a:r>
              <a:rPr lang="en-US" dirty="0" smtClean="0"/>
              <a:t> </a:t>
            </a:r>
            <a:r>
              <a:rPr lang="en-US" dirty="0" err="1" smtClean="0"/>
              <a:t>nevének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lakcímének</a:t>
            </a:r>
            <a:r>
              <a:rPr lang="en-US" dirty="0" smtClean="0"/>
              <a:t> </a:t>
            </a:r>
            <a:r>
              <a:rPr lang="en-US" dirty="0" err="1" smtClean="0"/>
              <a:t>megjelenítése</a:t>
            </a:r>
            <a:r>
              <a:rPr lang="en-US" dirty="0" smtClean="0"/>
              <a:t>:</a:t>
            </a:r>
            <a:endParaRPr lang="en-US" sz="2400" dirty="0"/>
          </a:p>
          <a:p>
            <a:pPr marL="68580" indent="0">
              <a:buNone/>
            </a:pPr>
            <a:r>
              <a:rPr lang="en-US" sz="2400" dirty="0" smtClean="0">
                <a:solidFill>
                  <a:srgbClr val="00A2E6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név</a:t>
            </a:r>
            <a:r>
              <a:rPr lang="en-US" sz="2400" dirty="0" smtClean="0"/>
              <a:t>, </a:t>
            </a:r>
            <a:r>
              <a:rPr lang="en-US" sz="2400" dirty="0" err="1" smtClean="0"/>
              <a:t>lakcím</a:t>
            </a:r>
            <a:r>
              <a:rPr lang="en-US" sz="2400" dirty="0" smtClean="0"/>
              <a:t> 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00A2E6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err="1" smtClean="0"/>
              <a:t>Dolgozó</a:t>
            </a:r>
            <a:r>
              <a:rPr lang="en-US" sz="2400" dirty="0" smtClean="0"/>
              <a:t> 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00A2E6"/>
                </a:solidFill>
              </a:rPr>
              <a:t>WHERE</a:t>
            </a:r>
            <a:r>
              <a:rPr lang="en-US" sz="2400" dirty="0" smtClean="0"/>
              <a:t> id </a:t>
            </a:r>
            <a:r>
              <a:rPr lang="en-US" sz="2400" dirty="0" smtClean="0">
                <a:solidFill>
                  <a:srgbClr val="00A2E6"/>
                </a:solidFill>
              </a:rPr>
              <a:t>BETWEEN</a:t>
            </a:r>
            <a:r>
              <a:rPr lang="en-US" sz="2400" dirty="0" smtClean="0"/>
              <a:t> 100 </a:t>
            </a:r>
            <a:r>
              <a:rPr lang="en-US" sz="2400" dirty="0" smtClean="0">
                <a:solidFill>
                  <a:srgbClr val="00A2E6"/>
                </a:solidFill>
              </a:rPr>
              <a:t>AND</a:t>
            </a:r>
            <a:r>
              <a:rPr lang="en-US" sz="2400" dirty="0" smtClean="0"/>
              <a:t> 200;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079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742</TotalTime>
  <Words>813</Words>
  <Application>Microsoft Office PowerPoint</Application>
  <PresentationFormat>Diavetítés a képernyőre (4:3 oldalarány)</PresentationFormat>
  <Paragraphs>244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Wingdings 3</vt:lpstr>
      <vt:lpstr>Gill Sans MT</vt:lpstr>
      <vt:lpstr>Corbel</vt:lpstr>
      <vt:lpstr>Urban Pop</vt:lpstr>
      <vt:lpstr>Lekérdezések SQL-ben</vt:lpstr>
      <vt:lpstr>Relációs algebra</vt:lpstr>
      <vt:lpstr>Descartes-szorzat</vt:lpstr>
      <vt:lpstr>Projekció, szelekció</vt:lpstr>
      <vt:lpstr>Projekció, Szelekció</vt:lpstr>
      <vt:lpstr>Természetes összekapcsolás</vt:lpstr>
      <vt:lpstr>Természetes összekapcsolás</vt:lpstr>
      <vt:lpstr>A Select utasítás általános alakja</vt:lpstr>
      <vt:lpstr>Példa</vt:lpstr>
      <vt:lpstr>REndezés</vt:lpstr>
      <vt:lpstr>Összesítés</vt:lpstr>
      <vt:lpstr>Összesítés</vt:lpstr>
      <vt:lpstr>Különleges Feltételek</vt:lpstr>
      <vt:lpstr>Különleges feltételek</vt:lpstr>
      <vt:lpstr>Feladatok</vt:lpstr>
    </vt:vector>
  </TitlesOfParts>
  <Company>Szegedi Tudományegyetem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Lekérdezések SQL-ben</dc:title>
  <dc:creator>Lajos Cser</dc:creator>
  <cp:lastModifiedBy>Cser Lajos</cp:lastModifiedBy>
  <cp:revision>24</cp:revision>
  <cp:lastPrinted>2012-10-25T05:49:53Z</cp:lastPrinted>
  <dcterms:created xsi:type="dcterms:W3CDTF">2012-10-24T17:48:41Z</dcterms:created>
  <dcterms:modified xsi:type="dcterms:W3CDTF">2014-10-27T07:52:48Z</dcterms:modified>
</cp:coreProperties>
</file>