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embeddedFontLst>
    <p:embeddedFont>
      <p:font typeface="Wingdings 3" panose="05040102010807070707" pitchFamily="18" charset="2"/>
      <p:regular r:id="rId17"/>
    </p:embeddedFont>
    <p:embeddedFont>
      <p:font typeface="Gill Sans MT" panose="020B0502020104020203" pitchFamily="34" charset="-18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CD5-515E-4817-8A06-1D2ED2C83850}" type="datetime4">
              <a:rPr lang="en-US" smtClean="0"/>
              <a:pPr/>
              <a:t>November 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59F4-DDCB-41FF-83F5-A48440F36FA7}" type="datetime4">
              <a:rPr lang="en-US" smtClean="0"/>
              <a:pPr/>
              <a:t>November 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6348-D703-428C-A1C4-7D6796EF5F41}" type="datetime4">
              <a:rPr lang="en-US" smtClean="0"/>
              <a:pPr/>
              <a:t>November 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1919-1B5F-4141-B613-3E5C6008A186}" type="datetime4">
              <a:rPr lang="en-US" smtClean="0"/>
              <a:pPr/>
              <a:t>November 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2427-B1DD-49E6-9F05-DE0F1467D7DC}" type="datetime4">
              <a:rPr lang="en-US" smtClean="0"/>
              <a:pPr/>
              <a:t>November 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A7B5-8BC9-491C-A887-7C3E7ED947D8}" type="datetime4">
              <a:rPr lang="en-US" smtClean="0"/>
              <a:pPr/>
              <a:t>November 3,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8ED0-40F2-434C-A848-B92581875164}" type="datetime4">
              <a:rPr lang="en-US" smtClean="0"/>
              <a:pPr/>
              <a:t>November 3,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437F-F4F9-44A9-B4D3-9191CA04E889}" type="datetime4">
              <a:rPr lang="en-US" smtClean="0"/>
              <a:pPr/>
              <a:t>November 3,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4E59-01D0-4537-B876-7E5EC75B028D}" type="datetime4">
              <a:rPr lang="en-US" smtClean="0"/>
              <a:pPr/>
              <a:t>November 3,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2E49-18A1-40BC-BA5D-5A2EC8FDDF15}" type="datetime4">
              <a:rPr lang="en-US" smtClean="0"/>
              <a:pPr/>
              <a:t>November 3,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3DA4-3B24-449B-95CA-514EB7E30A99}" type="datetime4">
              <a:rPr lang="en-US" smtClean="0"/>
              <a:pPr/>
              <a:t>November 3,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42120D2-3948-4F8F-BE5D-E7E7D97880B2}" type="datetime4">
              <a:rPr lang="en-US" smtClean="0"/>
              <a:pPr/>
              <a:t>November 3, 2014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SQL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Táblák</a:t>
            </a:r>
            <a:r>
              <a:rPr lang="en-US" dirty="0" smtClean="0"/>
              <a:t> </a:t>
            </a:r>
            <a:r>
              <a:rPr lang="en-US" dirty="0" err="1" smtClean="0"/>
              <a:t>összekapcsolása</a:t>
            </a:r>
            <a:r>
              <a:rPr lang="en-US" dirty="0" smtClean="0"/>
              <a:t> </a:t>
            </a:r>
            <a:r>
              <a:rPr lang="en-US" dirty="0" err="1" smtClean="0"/>
              <a:t>lekérdezéskor</a:t>
            </a:r>
            <a:endParaRPr lang="en-US" dirty="0" smtClean="0"/>
          </a:p>
          <a:p>
            <a:r>
              <a:rPr lang="en-US" dirty="0" err="1" smtClean="0"/>
              <a:t>Aliasok</a:t>
            </a:r>
            <a:r>
              <a:rPr lang="hu-HU" dirty="0" smtClean="0"/>
              <a:t> használata</a:t>
            </a:r>
            <a:endParaRPr lang="en-US" dirty="0" smtClean="0"/>
          </a:p>
          <a:p>
            <a:r>
              <a:rPr lang="en-US" dirty="0" err="1" smtClean="0"/>
              <a:t>Allekérdezések</a:t>
            </a:r>
            <a:endParaRPr lang="en-US" dirty="0" smtClean="0"/>
          </a:p>
          <a:p>
            <a:r>
              <a:rPr lang="en-US" dirty="0" err="1" smtClean="0"/>
              <a:t>Nézettáblák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46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Allekérdezések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4397375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Allekérdezést</a:t>
            </a:r>
            <a:r>
              <a:rPr lang="en-US" dirty="0" smtClean="0"/>
              <a:t> </a:t>
            </a:r>
            <a:r>
              <a:rPr lang="en-US" dirty="0" err="1" smtClean="0"/>
              <a:t>persze</a:t>
            </a:r>
            <a:r>
              <a:rPr lang="en-US" dirty="0" smtClean="0"/>
              <a:t>  </a:t>
            </a:r>
            <a:r>
              <a:rPr lang="en-US" dirty="0" err="1" smtClean="0"/>
              <a:t>használhatunk</a:t>
            </a:r>
            <a:r>
              <a:rPr lang="en-US" dirty="0" smtClean="0"/>
              <a:t> a FROM </a:t>
            </a:r>
            <a:r>
              <a:rPr lang="en-US" dirty="0" err="1" smtClean="0"/>
              <a:t>parancs</a:t>
            </a:r>
            <a:r>
              <a:rPr lang="en-US" dirty="0" smtClean="0"/>
              <a:t> </a:t>
            </a:r>
            <a:r>
              <a:rPr lang="en-US" dirty="0" err="1" smtClean="0"/>
              <a:t>után</a:t>
            </a:r>
            <a:r>
              <a:rPr lang="en-US" dirty="0" smtClean="0"/>
              <a:t> is:</a:t>
            </a:r>
            <a:endParaRPr lang="en-US" dirty="0"/>
          </a:p>
          <a:p>
            <a:pPr marL="68580" indent="0">
              <a:buNone/>
            </a:pPr>
            <a:r>
              <a:rPr lang="en-US" b="1" dirty="0" err="1" smtClean="0"/>
              <a:t>Példa</a:t>
            </a:r>
            <a:r>
              <a:rPr lang="en-US" dirty="0" smtClean="0"/>
              <a:t>.  </a:t>
            </a:r>
            <a:r>
              <a:rPr lang="en-US" dirty="0" err="1" smtClean="0"/>
              <a:t>Adott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Employee(</a:t>
            </a:r>
            <a:r>
              <a:rPr lang="en-US" u="sng" dirty="0" smtClean="0"/>
              <a:t>id</a:t>
            </a:r>
            <a:r>
              <a:rPr lang="en-US" dirty="0" smtClean="0"/>
              <a:t>, name, salary, address) </a:t>
            </a:r>
            <a:r>
              <a:rPr lang="en-US" dirty="0" err="1" smtClean="0"/>
              <a:t>reláció</a:t>
            </a:r>
            <a:r>
              <a:rPr lang="en-US" dirty="0" smtClean="0"/>
              <a:t>. </a:t>
            </a:r>
            <a:r>
              <a:rPr lang="en-US" dirty="0" err="1" smtClean="0"/>
              <a:t>Állítsunk</a:t>
            </a:r>
            <a:r>
              <a:rPr lang="en-US" dirty="0" smtClean="0"/>
              <a:t> </a:t>
            </a:r>
            <a:r>
              <a:rPr lang="en-US" dirty="0" err="1" smtClean="0"/>
              <a:t>ebből</a:t>
            </a:r>
            <a:r>
              <a:rPr lang="en-US" dirty="0" smtClean="0"/>
              <a:t> </a:t>
            </a:r>
            <a:r>
              <a:rPr lang="en-US" dirty="0" err="1" smtClean="0"/>
              <a:t>elő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olyan</a:t>
            </a:r>
            <a:r>
              <a:rPr lang="en-US" dirty="0" smtClean="0"/>
              <a:t> </a:t>
            </a:r>
            <a:r>
              <a:rPr lang="en-US" dirty="0" err="1" smtClean="0"/>
              <a:t>táblát</a:t>
            </a:r>
            <a:r>
              <a:rPr lang="en-US" dirty="0" smtClean="0"/>
              <a:t>, </a:t>
            </a:r>
            <a:r>
              <a:rPr lang="en-US" dirty="0" err="1" smtClean="0"/>
              <a:t>amiben</a:t>
            </a:r>
            <a:r>
              <a:rPr lang="en-US" dirty="0" smtClean="0"/>
              <a:t> </a:t>
            </a:r>
            <a:r>
              <a:rPr lang="en-US" dirty="0" err="1" smtClean="0"/>
              <a:t>magyar</a:t>
            </a:r>
            <a:r>
              <a:rPr lang="en-US" dirty="0" smtClean="0"/>
              <a:t> </a:t>
            </a:r>
            <a:r>
              <a:rPr lang="en-US" dirty="0" err="1" smtClean="0"/>
              <a:t>oszlopnevek</a:t>
            </a:r>
            <a:r>
              <a:rPr lang="en-US" dirty="0" smtClean="0"/>
              <a:t> </a:t>
            </a:r>
            <a:r>
              <a:rPr lang="en-US" dirty="0" err="1" smtClean="0"/>
              <a:t>vannak</a:t>
            </a:r>
            <a:r>
              <a:rPr lang="en-US" dirty="0" smtClean="0"/>
              <a:t> a </a:t>
            </a:r>
            <a:r>
              <a:rPr lang="en-US" dirty="0" err="1" smtClean="0"/>
              <a:t>következő</a:t>
            </a:r>
            <a:r>
              <a:rPr lang="en-US" dirty="0" smtClean="0"/>
              <a:t> </a:t>
            </a:r>
            <a:r>
              <a:rPr lang="en-US" dirty="0" err="1" smtClean="0"/>
              <a:t>adatokkal</a:t>
            </a:r>
            <a:r>
              <a:rPr lang="en-US" dirty="0" smtClean="0"/>
              <a:t>: </a:t>
            </a:r>
            <a:r>
              <a:rPr lang="en-US" dirty="0" err="1" smtClean="0"/>
              <a:t>név</a:t>
            </a:r>
            <a:r>
              <a:rPr lang="en-US" dirty="0" smtClean="0"/>
              <a:t>, </a:t>
            </a:r>
            <a:r>
              <a:rPr lang="en-US" dirty="0" err="1" smtClean="0"/>
              <a:t>azonosító</a:t>
            </a:r>
            <a:r>
              <a:rPr lang="en-US" dirty="0" smtClean="0"/>
              <a:t>, </a:t>
            </a:r>
            <a:r>
              <a:rPr lang="en-US" dirty="0" err="1" smtClean="0"/>
              <a:t>éves</a:t>
            </a:r>
            <a:r>
              <a:rPr lang="en-US" dirty="0" smtClean="0"/>
              <a:t> </a:t>
            </a:r>
            <a:r>
              <a:rPr lang="en-US" dirty="0" err="1" smtClean="0"/>
              <a:t>bér</a:t>
            </a:r>
            <a:r>
              <a:rPr lang="en-US" dirty="0" smtClean="0"/>
              <a:t>. </a:t>
            </a:r>
            <a:r>
              <a:rPr lang="en-US" dirty="0" err="1" smtClean="0"/>
              <a:t>Csak</a:t>
            </a:r>
            <a:r>
              <a:rPr lang="en-US" dirty="0" smtClean="0"/>
              <a:t> a $4000-nál </a:t>
            </a:r>
            <a:r>
              <a:rPr lang="en-US" dirty="0" err="1" smtClean="0"/>
              <a:t>többet</a:t>
            </a:r>
            <a:r>
              <a:rPr lang="en-US" dirty="0" smtClean="0"/>
              <a:t> </a:t>
            </a:r>
            <a:r>
              <a:rPr lang="en-US" dirty="0" err="1" smtClean="0"/>
              <a:t>kereső</a:t>
            </a:r>
            <a:r>
              <a:rPr lang="en-US" dirty="0" smtClean="0"/>
              <a:t> “Smith” </a:t>
            </a:r>
            <a:r>
              <a:rPr lang="en-US" dirty="0" err="1" smtClean="0"/>
              <a:t>családnevű</a:t>
            </a:r>
            <a:r>
              <a:rPr lang="en-US" dirty="0" smtClean="0"/>
              <a:t> </a:t>
            </a:r>
            <a:r>
              <a:rPr lang="en-US" dirty="0" err="1" smtClean="0"/>
              <a:t>dolgozók</a:t>
            </a:r>
            <a:r>
              <a:rPr lang="en-US" dirty="0" smtClean="0"/>
              <a:t> </a:t>
            </a:r>
            <a:r>
              <a:rPr lang="en-US" dirty="0" err="1" smtClean="0"/>
              <a:t>jelenjenek</a:t>
            </a:r>
            <a:r>
              <a:rPr lang="en-US" dirty="0" smtClean="0"/>
              <a:t> meg. </a:t>
            </a:r>
          </a:p>
          <a:p>
            <a:pPr marL="68580" indent="0">
              <a:buNone/>
            </a:pPr>
            <a:r>
              <a:rPr lang="en-US" dirty="0" smtClean="0">
                <a:latin typeface="Courier New"/>
                <a:cs typeface="Courier New"/>
              </a:rPr>
              <a:t>SELECT </a:t>
            </a:r>
            <a:r>
              <a:rPr lang="en-US" dirty="0" err="1" smtClean="0">
                <a:latin typeface="Courier New"/>
                <a:cs typeface="Courier New"/>
              </a:rPr>
              <a:t>altabla.nev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altabla.id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altabla.eves_ber</a:t>
            </a:r>
            <a:endParaRPr lang="en-US" dirty="0" smtClean="0">
              <a:latin typeface="Courier New"/>
              <a:cs typeface="Courier New"/>
            </a:endParaRPr>
          </a:p>
          <a:p>
            <a:pPr marL="68580" indent="0">
              <a:buNone/>
            </a:pPr>
            <a:r>
              <a:rPr lang="en-US" dirty="0" smtClean="0">
                <a:latin typeface="Courier New"/>
                <a:cs typeface="Courier New"/>
              </a:rPr>
              <a:t>FROM</a:t>
            </a:r>
          </a:p>
          <a:p>
            <a:pPr marL="68580" indent="0">
              <a:buNone/>
            </a:pPr>
            <a:r>
              <a:rPr lang="en-US" dirty="0" smtClean="0">
                <a:latin typeface="Courier New"/>
                <a:cs typeface="Courier New"/>
              </a:rPr>
              <a:t>(</a:t>
            </a:r>
          </a:p>
          <a:p>
            <a:pPr marL="6858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SELECT name AS </a:t>
            </a:r>
            <a:r>
              <a:rPr lang="en-US" dirty="0" err="1" smtClean="0">
                <a:latin typeface="Courier New"/>
                <a:cs typeface="Courier New"/>
              </a:rPr>
              <a:t>nev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id, salary*12 AS 			</a:t>
            </a:r>
            <a:r>
              <a:rPr lang="en-US" dirty="0" err="1" smtClean="0">
                <a:latin typeface="Courier New"/>
                <a:cs typeface="Courier New"/>
              </a:rPr>
              <a:t>eves_ber</a:t>
            </a:r>
            <a:r>
              <a:rPr lang="en-US" dirty="0" smtClean="0">
                <a:latin typeface="Courier New"/>
                <a:cs typeface="Courier New"/>
              </a:rPr>
              <a:t>, address</a:t>
            </a:r>
          </a:p>
          <a:p>
            <a:pPr marL="6858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FROM Employee</a:t>
            </a:r>
          </a:p>
          <a:p>
            <a:pPr marL="6858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WHERE salary &gt; 4000</a:t>
            </a:r>
            <a:endParaRPr lang="en-US" dirty="0">
              <a:latin typeface="Courier New"/>
              <a:cs typeface="Courier New"/>
            </a:endParaRPr>
          </a:p>
          <a:p>
            <a:pPr marL="68580" indent="0">
              <a:buNone/>
            </a:pPr>
            <a:r>
              <a:rPr lang="en-US" dirty="0" smtClean="0">
                <a:latin typeface="Courier New"/>
                <a:cs typeface="Courier New"/>
              </a:rPr>
              <a:t>) AS </a:t>
            </a:r>
            <a:r>
              <a:rPr lang="en-US" dirty="0" err="1" smtClean="0">
                <a:latin typeface="Courier New"/>
                <a:cs typeface="Courier New"/>
              </a:rPr>
              <a:t>altabla</a:t>
            </a:r>
            <a:endParaRPr lang="en-US" dirty="0" smtClean="0">
              <a:latin typeface="Courier New"/>
              <a:cs typeface="Courier New"/>
            </a:endParaRPr>
          </a:p>
          <a:p>
            <a:pPr marL="68580" indent="0">
              <a:buNone/>
            </a:pPr>
            <a:r>
              <a:rPr lang="en-US" dirty="0" smtClean="0">
                <a:latin typeface="Courier New"/>
                <a:cs typeface="Courier New"/>
              </a:rPr>
              <a:t>WHERE </a:t>
            </a:r>
            <a:r>
              <a:rPr lang="en-US" dirty="0" err="1" smtClean="0">
                <a:latin typeface="Courier New"/>
                <a:cs typeface="Courier New"/>
              </a:rPr>
              <a:t>altabla.nev</a:t>
            </a:r>
            <a:r>
              <a:rPr lang="en-US" dirty="0" smtClean="0">
                <a:latin typeface="Courier New"/>
                <a:cs typeface="Courier New"/>
              </a:rPr>
              <a:t> LIKE ‘% Smith’;</a:t>
            </a:r>
          </a:p>
          <a:p>
            <a:pPr marL="6858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r>
              <a:rPr lang="en-US" dirty="0" err="1" smtClean="0">
                <a:cs typeface="Courier New"/>
              </a:rPr>
              <a:t>Sőt</a:t>
            </a:r>
            <a:r>
              <a:rPr lang="en-US" dirty="0" smtClean="0">
                <a:cs typeface="Courier New"/>
              </a:rPr>
              <a:t>, </a:t>
            </a:r>
            <a:r>
              <a:rPr lang="en-US" dirty="0" err="1" smtClean="0">
                <a:cs typeface="Courier New"/>
              </a:rPr>
              <a:t>még</a:t>
            </a:r>
            <a:r>
              <a:rPr lang="en-US" dirty="0" smtClean="0">
                <a:cs typeface="Courier New"/>
              </a:rPr>
              <a:t> </a:t>
            </a:r>
            <a:r>
              <a:rPr lang="en-US" dirty="0" err="1" smtClean="0">
                <a:cs typeface="Courier New"/>
              </a:rPr>
              <a:t>akár</a:t>
            </a:r>
            <a:r>
              <a:rPr lang="en-US" dirty="0" smtClean="0">
                <a:cs typeface="Courier New"/>
              </a:rPr>
              <a:t> INSERT-en </a:t>
            </a:r>
            <a:r>
              <a:rPr lang="en-US" dirty="0" err="1" smtClean="0">
                <a:cs typeface="Courier New"/>
              </a:rPr>
              <a:t>belül</a:t>
            </a:r>
            <a:r>
              <a:rPr lang="en-US" dirty="0" smtClean="0">
                <a:cs typeface="Courier New"/>
              </a:rPr>
              <a:t> is </a:t>
            </a:r>
            <a:r>
              <a:rPr lang="en-US" dirty="0" err="1" smtClean="0">
                <a:cs typeface="Courier New"/>
              </a:rPr>
              <a:t>elhelyezhető</a:t>
            </a:r>
            <a:r>
              <a:rPr lang="en-US" dirty="0" smtClean="0">
                <a:cs typeface="Courier New"/>
              </a:rPr>
              <a:t> </a:t>
            </a:r>
            <a:r>
              <a:rPr lang="en-US" dirty="0" err="1" smtClean="0">
                <a:cs typeface="Courier New"/>
              </a:rPr>
              <a:t>alkérdés</a:t>
            </a:r>
            <a:r>
              <a:rPr lang="en-US" dirty="0" smtClean="0">
                <a:cs typeface="Courier New"/>
              </a:rPr>
              <a:t>: INSERT INTO </a:t>
            </a:r>
            <a:r>
              <a:rPr lang="en-US" dirty="0" err="1" smtClean="0">
                <a:cs typeface="Courier New"/>
              </a:rPr>
              <a:t>tábla</a:t>
            </a:r>
            <a:r>
              <a:rPr lang="en-US" dirty="0" smtClean="0">
                <a:cs typeface="Courier New"/>
              </a:rPr>
              <a:t> SELECT …</a:t>
            </a:r>
            <a:endParaRPr lang="en-US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827900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Allekérdezések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7125"/>
            <a:ext cx="7772400" cy="4508500"/>
          </a:xfrm>
        </p:spPr>
        <p:txBody>
          <a:bodyPr>
            <a:normAutofit/>
          </a:bodyPr>
          <a:lstStyle/>
          <a:p>
            <a:r>
              <a:rPr lang="en-US" dirty="0" err="1" smtClean="0"/>
              <a:t>Halmazműveleteknél</a:t>
            </a:r>
            <a:r>
              <a:rPr lang="en-US" dirty="0" smtClean="0"/>
              <a:t> – UNION, INTERSECT, EXCEPT – </a:t>
            </a:r>
            <a:r>
              <a:rPr lang="en-US" dirty="0" err="1" smtClean="0"/>
              <a:t>jellemzően</a:t>
            </a:r>
            <a:r>
              <a:rPr lang="en-US" dirty="0" smtClean="0"/>
              <a:t> </a:t>
            </a:r>
            <a:r>
              <a:rPr lang="en-US" dirty="0" err="1" smtClean="0"/>
              <a:t>két</a:t>
            </a:r>
            <a:r>
              <a:rPr lang="en-US" dirty="0" smtClean="0"/>
              <a:t> </a:t>
            </a:r>
            <a:r>
              <a:rPr lang="en-US" dirty="0" err="1" smtClean="0"/>
              <a:t>alkérdés</a:t>
            </a:r>
            <a:r>
              <a:rPr lang="en-US" dirty="0" smtClean="0"/>
              <a:t> </a:t>
            </a:r>
            <a:r>
              <a:rPr lang="en-US" dirty="0" err="1" smtClean="0"/>
              <a:t>áll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utasítás</a:t>
            </a:r>
            <a:r>
              <a:rPr lang="en-US" dirty="0" smtClean="0"/>
              <a:t> </a:t>
            </a:r>
            <a:r>
              <a:rPr lang="en-US" dirty="0" err="1" smtClean="0"/>
              <a:t>oldalán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68580" indent="0">
              <a:buNone/>
            </a:pPr>
            <a:r>
              <a:rPr lang="en-US" dirty="0" smtClean="0">
                <a:latin typeface="Courier New"/>
                <a:cs typeface="Courier New"/>
              </a:rPr>
              <a:t>(SELECT </a:t>
            </a:r>
            <a:r>
              <a:rPr lang="en-US" dirty="0" err="1" smtClean="0">
                <a:latin typeface="Courier New"/>
                <a:cs typeface="Courier New"/>
              </a:rPr>
              <a:t>nev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FROM </a:t>
            </a:r>
            <a:r>
              <a:rPr lang="en-US" dirty="0" err="1" smtClean="0">
                <a:latin typeface="Courier New"/>
                <a:cs typeface="Courier New"/>
              </a:rPr>
              <a:t>oktatok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pPr marL="68580" indent="0">
              <a:buNone/>
            </a:pPr>
            <a:r>
              <a:rPr lang="en-US" dirty="0" smtClean="0">
                <a:latin typeface="Courier New"/>
                <a:cs typeface="Courier New"/>
              </a:rPr>
              <a:t>UNION </a:t>
            </a:r>
          </a:p>
          <a:p>
            <a:pPr marL="68580" indent="0">
              <a:buNone/>
            </a:pPr>
            <a:r>
              <a:rPr lang="en-US" dirty="0" smtClean="0">
                <a:latin typeface="Courier New"/>
                <a:cs typeface="Courier New"/>
              </a:rPr>
              <a:t>(SELECT </a:t>
            </a:r>
            <a:r>
              <a:rPr lang="en-US" dirty="0" err="1" smtClean="0">
                <a:latin typeface="Courier New"/>
                <a:cs typeface="Courier New"/>
              </a:rPr>
              <a:t>nev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FROM </a:t>
            </a:r>
            <a:r>
              <a:rPr lang="en-US" dirty="0" err="1" smtClean="0">
                <a:latin typeface="Courier New"/>
                <a:cs typeface="Courier New"/>
              </a:rPr>
              <a:t>hallgatok</a:t>
            </a:r>
            <a:r>
              <a:rPr lang="en-US" dirty="0" smtClean="0">
                <a:latin typeface="Courier New"/>
                <a:cs typeface="Courier New"/>
              </a:rPr>
              <a:t>);</a:t>
            </a:r>
          </a:p>
          <a:p>
            <a:pPr marL="68580" indent="0">
              <a:buNone/>
            </a:pPr>
            <a:endParaRPr lang="en-US" dirty="0"/>
          </a:p>
          <a:p>
            <a:r>
              <a:rPr lang="en-US" dirty="0" err="1" smtClean="0"/>
              <a:t>Ilyenkor</a:t>
            </a:r>
            <a:r>
              <a:rPr lang="en-US" dirty="0" smtClean="0"/>
              <a:t> a UNION-</a:t>
            </a:r>
            <a:r>
              <a:rPr lang="en-US" dirty="0" err="1" smtClean="0"/>
              <a:t>nál</a:t>
            </a:r>
            <a:r>
              <a:rPr lang="en-US" dirty="0" smtClean="0"/>
              <a:t> – mint </a:t>
            </a:r>
            <a:r>
              <a:rPr lang="en-US" dirty="0" err="1" smtClean="0"/>
              <a:t>azt</a:t>
            </a:r>
            <a:r>
              <a:rPr lang="en-US" dirty="0"/>
              <a:t> </a:t>
            </a:r>
            <a:r>
              <a:rPr lang="en-US" dirty="0" err="1" smtClean="0"/>
              <a:t>már</a:t>
            </a:r>
            <a:r>
              <a:rPr lang="en-US" dirty="0" smtClean="0"/>
              <a:t> </a:t>
            </a:r>
            <a:r>
              <a:rPr lang="en-US" dirty="0" err="1" smtClean="0"/>
              <a:t>tudjuk</a:t>
            </a:r>
            <a:r>
              <a:rPr lang="en-US" dirty="0" smtClean="0"/>
              <a:t> – a </a:t>
            </a:r>
            <a:r>
              <a:rPr lang="en-US" dirty="0" err="1" smtClean="0"/>
              <a:t>többszörösen</a:t>
            </a:r>
            <a:r>
              <a:rPr lang="en-US" dirty="0" smtClean="0"/>
              <a:t> </a:t>
            </a:r>
            <a:r>
              <a:rPr lang="en-US" dirty="0" err="1" smtClean="0"/>
              <a:t>szereplő</a:t>
            </a:r>
            <a:r>
              <a:rPr lang="en-US" dirty="0" smtClean="0"/>
              <a:t> </a:t>
            </a:r>
            <a:r>
              <a:rPr lang="en-US" dirty="0" err="1" smtClean="0"/>
              <a:t>értékek</a:t>
            </a:r>
            <a:r>
              <a:rPr lang="en-US" dirty="0" smtClean="0"/>
              <a:t> </a:t>
            </a:r>
            <a:r>
              <a:rPr lang="en-US" dirty="0" err="1" smtClean="0"/>
              <a:t>csak</a:t>
            </a:r>
            <a:r>
              <a:rPr lang="en-US" dirty="0" smtClean="0"/>
              <a:t> </a:t>
            </a:r>
            <a:r>
              <a:rPr lang="en-US" dirty="0" err="1" smtClean="0"/>
              <a:t>egyszer</a:t>
            </a:r>
            <a:r>
              <a:rPr lang="en-US" dirty="0" smtClean="0"/>
              <a:t> </a:t>
            </a:r>
            <a:r>
              <a:rPr lang="en-US" dirty="0" err="1" smtClean="0"/>
              <a:t>jelennek</a:t>
            </a:r>
            <a:r>
              <a:rPr lang="en-US" dirty="0" smtClean="0"/>
              <a:t> meg. Ha </a:t>
            </a:r>
            <a:r>
              <a:rPr lang="en-US" dirty="0" err="1" smtClean="0"/>
              <a:t>azt</a:t>
            </a:r>
            <a:r>
              <a:rPr lang="en-US" dirty="0" smtClean="0"/>
              <a:t> </a:t>
            </a:r>
            <a:r>
              <a:rPr lang="en-US" dirty="0" err="1" smtClean="0"/>
              <a:t>akarjuk</a:t>
            </a:r>
            <a:r>
              <a:rPr lang="en-US" dirty="0" smtClean="0"/>
              <a:t>, </a:t>
            </a:r>
            <a:r>
              <a:rPr lang="en-US" dirty="0" err="1" smtClean="0"/>
              <a:t>hogy</a:t>
            </a:r>
            <a:r>
              <a:rPr lang="en-US" dirty="0" smtClean="0"/>
              <a:t> a </a:t>
            </a:r>
            <a:r>
              <a:rPr lang="en-US" dirty="0" err="1" smtClean="0"/>
              <a:t>duplikált</a:t>
            </a:r>
            <a:r>
              <a:rPr lang="en-US" dirty="0" smtClean="0"/>
              <a:t> </a:t>
            </a:r>
            <a:r>
              <a:rPr lang="en-US" dirty="0" err="1" smtClean="0"/>
              <a:t>sorok</a:t>
            </a:r>
            <a:r>
              <a:rPr lang="en-US" dirty="0" smtClean="0"/>
              <a:t> </a:t>
            </a:r>
            <a:r>
              <a:rPr lang="en-US" dirty="0" err="1" smtClean="0"/>
              <a:t>többször</a:t>
            </a:r>
            <a:r>
              <a:rPr lang="en-US" dirty="0" smtClean="0"/>
              <a:t> </a:t>
            </a:r>
            <a:r>
              <a:rPr lang="en-US" dirty="0" err="1" smtClean="0"/>
              <a:t>megjelenjenek</a:t>
            </a:r>
            <a:r>
              <a:rPr lang="en-US" dirty="0" smtClean="0"/>
              <a:t>, UNION ALL </a:t>
            </a:r>
            <a:r>
              <a:rPr lang="en-US" dirty="0" err="1" smtClean="0"/>
              <a:t>használandó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táblák</a:t>
            </a:r>
            <a:r>
              <a:rPr lang="en-US" dirty="0" smtClean="0"/>
              <a:t> </a:t>
            </a:r>
            <a:r>
              <a:rPr lang="en-US" dirty="0" err="1" smtClean="0"/>
              <a:t>kompatibilitására</a:t>
            </a:r>
            <a:r>
              <a:rPr lang="en-US" dirty="0" smtClean="0"/>
              <a:t> </a:t>
            </a:r>
            <a:r>
              <a:rPr lang="en-US" dirty="0" err="1" smtClean="0"/>
              <a:t>ügyelni</a:t>
            </a:r>
            <a:r>
              <a:rPr lang="en-US" dirty="0" smtClean="0"/>
              <a:t> </a:t>
            </a:r>
            <a:r>
              <a:rPr lang="en-US" dirty="0" err="1" smtClean="0"/>
              <a:t>kell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0777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Allekérdezések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Nem</a:t>
            </a:r>
            <a:r>
              <a:rPr lang="en-US" dirty="0" smtClean="0"/>
              <a:t> </a:t>
            </a:r>
            <a:r>
              <a:rPr lang="en-US" dirty="0" err="1" smtClean="0"/>
              <a:t>minden</a:t>
            </a:r>
            <a:r>
              <a:rPr lang="en-US" dirty="0" smtClean="0"/>
              <a:t> </a:t>
            </a:r>
            <a:r>
              <a:rPr lang="en-US" dirty="0" err="1" smtClean="0"/>
              <a:t>esetben</a:t>
            </a:r>
            <a:r>
              <a:rPr lang="en-US" dirty="0" smtClean="0"/>
              <a:t> </a:t>
            </a:r>
            <a:r>
              <a:rPr lang="en-US" dirty="0" err="1" smtClean="0"/>
              <a:t>tudunk</a:t>
            </a:r>
            <a:r>
              <a:rPr lang="en-US" dirty="0" smtClean="0"/>
              <a:t> a </a:t>
            </a:r>
            <a:r>
              <a:rPr lang="en-US" dirty="0" err="1" smtClean="0"/>
              <a:t>korábbiakban</a:t>
            </a:r>
            <a:r>
              <a:rPr lang="en-US" dirty="0" smtClean="0"/>
              <a:t> </a:t>
            </a:r>
            <a:r>
              <a:rPr lang="en-US" dirty="0" err="1" smtClean="0"/>
              <a:t>látottakhoz</a:t>
            </a:r>
            <a:r>
              <a:rPr lang="en-US" dirty="0" smtClean="0"/>
              <a:t> </a:t>
            </a:r>
            <a:r>
              <a:rPr lang="en-US" dirty="0" err="1" smtClean="0"/>
              <a:t>hasonló</a:t>
            </a:r>
            <a:r>
              <a:rPr lang="en-US" dirty="0" smtClean="0"/>
              <a:t> </a:t>
            </a:r>
            <a:r>
              <a:rPr lang="en-US" dirty="0" err="1" smtClean="0"/>
              <a:t>megoldást</a:t>
            </a:r>
            <a:r>
              <a:rPr lang="en-US" dirty="0" smtClean="0"/>
              <a:t> </a:t>
            </a:r>
            <a:r>
              <a:rPr lang="en-US" dirty="0" err="1" smtClean="0"/>
              <a:t>adni</a:t>
            </a:r>
            <a:r>
              <a:rPr lang="en-US" dirty="0" smtClean="0"/>
              <a:t> a </a:t>
            </a:r>
            <a:r>
              <a:rPr lang="en-US" dirty="0" err="1" smtClean="0"/>
              <a:t>problémáinkra</a:t>
            </a:r>
            <a:endParaRPr lang="en-US" dirty="0" smtClean="0"/>
          </a:p>
          <a:p>
            <a:pPr marL="68580" indent="0">
              <a:buNone/>
            </a:pPr>
            <a:endParaRPr lang="en-US" b="1" dirty="0"/>
          </a:p>
          <a:p>
            <a:pPr marL="68580" indent="0">
              <a:buNone/>
            </a:pPr>
            <a:r>
              <a:rPr lang="en-US" b="1" dirty="0" err="1" smtClean="0"/>
              <a:t>Példa</a:t>
            </a:r>
            <a:r>
              <a:rPr lang="en-US" b="1" dirty="0" smtClean="0"/>
              <a:t>. </a:t>
            </a:r>
          </a:p>
          <a:p>
            <a:pPr marL="68580" indent="0">
              <a:buNone/>
            </a:pPr>
            <a:r>
              <a:rPr lang="hu-HU" dirty="0"/>
              <a:t>Növeljük meg azon dolgozók fizetését 10%-al, </a:t>
            </a:r>
            <a:r>
              <a:rPr lang="hu-HU" dirty="0" smtClean="0"/>
              <a:t>akik </a:t>
            </a:r>
            <a:r>
              <a:rPr lang="hu-HU" dirty="0"/>
              <a:t>az átlagfizetésnél kevesebbet keresnek:</a:t>
            </a:r>
          </a:p>
          <a:p>
            <a:pPr marL="68580" indent="0">
              <a:buNone/>
            </a:pPr>
            <a:r>
              <a:rPr lang="hu-HU" dirty="0" smtClean="0">
                <a:latin typeface="Courier New"/>
                <a:cs typeface="Courier New"/>
              </a:rPr>
              <a:t>UPDATE Dolgozo AS </a:t>
            </a:r>
            <a:r>
              <a:rPr lang="hu-HU" dirty="0">
                <a:latin typeface="Courier New"/>
                <a:cs typeface="Courier New"/>
              </a:rPr>
              <a:t>d1</a:t>
            </a:r>
          </a:p>
          <a:p>
            <a:pPr marL="68580" indent="0">
              <a:buNone/>
            </a:pPr>
            <a:r>
              <a:rPr lang="hu-HU" dirty="0" smtClean="0">
                <a:latin typeface="Courier New"/>
                <a:cs typeface="Courier New"/>
              </a:rPr>
              <a:t>SET </a:t>
            </a:r>
            <a:r>
              <a:rPr lang="hu-HU" dirty="0">
                <a:latin typeface="Courier New"/>
                <a:cs typeface="Courier New"/>
              </a:rPr>
              <a:t>d1.fizetes = 1.1 * d1.fizetes</a:t>
            </a:r>
          </a:p>
          <a:p>
            <a:pPr marL="68580" indent="0">
              <a:buNone/>
            </a:pPr>
            <a:r>
              <a:rPr lang="hu-HU" dirty="0" smtClean="0">
                <a:latin typeface="Courier New"/>
                <a:cs typeface="Courier New"/>
              </a:rPr>
              <a:t>WHERE </a:t>
            </a:r>
            <a:r>
              <a:rPr lang="hu-HU" dirty="0">
                <a:latin typeface="Courier New"/>
                <a:cs typeface="Courier New"/>
              </a:rPr>
              <a:t>(</a:t>
            </a:r>
            <a:r>
              <a:rPr lang="hu-HU" dirty="0" smtClean="0">
                <a:latin typeface="Courier New"/>
                <a:cs typeface="Courier New"/>
              </a:rPr>
              <a:t>SELECT AVG</a:t>
            </a:r>
            <a:r>
              <a:rPr lang="hu-HU" dirty="0">
                <a:latin typeface="Courier New"/>
                <a:cs typeface="Courier New"/>
              </a:rPr>
              <a:t>(d2.fizetes) </a:t>
            </a:r>
            <a:endParaRPr lang="hu-HU" dirty="0" smtClean="0">
              <a:latin typeface="Courier New"/>
              <a:cs typeface="Courier New"/>
            </a:endParaRPr>
          </a:p>
          <a:p>
            <a:pPr marL="68580" indent="0">
              <a:buNone/>
            </a:pPr>
            <a:r>
              <a:rPr lang="hu-HU" dirty="0">
                <a:latin typeface="Courier New"/>
                <a:cs typeface="Courier New"/>
              </a:rPr>
              <a:t>	</a:t>
            </a:r>
            <a:r>
              <a:rPr lang="hu-HU" dirty="0" smtClean="0">
                <a:latin typeface="Courier New"/>
                <a:cs typeface="Courier New"/>
              </a:rPr>
              <a:t>   FROM Dolgozo AS d2</a:t>
            </a:r>
          </a:p>
          <a:p>
            <a:pPr marL="68580" indent="0">
              <a:buNone/>
            </a:pPr>
            <a:r>
              <a:rPr lang="hu-HU" dirty="0" smtClean="0">
                <a:latin typeface="Courier New"/>
                <a:cs typeface="Courier New"/>
              </a:rPr>
              <a:t>) </a:t>
            </a:r>
            <a:r>
              <a:rPr lang="hu-HU" dirty="0">
                <a:latin typeface="Courier New"/>
                <a:cs typeface="Courier New"/>
              </a:rPr>
              <a:t>&gt; d1.</a:t>
            </a:r>
            <a:r>
              <a:rPr lang="hu-HU" dirty="0" smtClean="0">
                <a:latin typeface="Courier New"/>
                <a:cs typeface="Courier New"/>
              </a:rPr>
              <a:t>fizetes;</a:t>
            </a:r>
            <a:endParaRPr lang="en-US" dirty="0">
              <a:latin typeface="Courier New"/>
              <a:cs typeface="Courier New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39800" y="3381375"/>
            <a:ext cx="8045450" cy="1952626"/>
            <a:chOff x="939800" y="3381375"/>
            <a:chExt cx="8045450" cy="1952626"/>
          </a:xfrm>
        </p:grpSpPr>
        <p:sp>
          <p:nvSpPr>
            <p:cNvPr id="4" name="Multiply 3"/>
            <p:cNvSpPr/>
            <p:nvPr/>
          </p:nvSpPr>
          <p:spPr>
            <a:xfrm>
              <a:off x="939800" y="3381375"/>
              <a:ext cx="3632200" cy="1952626"/>
            </a:xfrm>
            <a:prstGeom prst="mathMultiply">
              <a:avLst/>
            </a:prstGeom>
            <a:gradFill flip="none" rotWithShape="1">
              <a:gsLst>
                <a:gs pos="0">
                  <a:schemeClr val="accent5">
                    <a:shade val="63000"/>
                    <a:alpha val="37000"/>
                  </a:schemeClr>
                </a:gs>
                <a:gs pos="30000">
                  <a:schemeClr val="accent5">
                    <a:shade val="90000"/>
                    <a:satMod val="110000"/>
                    <a:alpha val="37000"/>
                  </a:schemeClr>
                </a:gs>
                <a:gs pos="45000">
                  <a:schemeClr val="accent5">
                    <a:shade val="100000"/>
                    <a:satMod val="118000"/>
                    <a:alpha val="37000"/>
                  </a:schemeClr>
                </a:gs>
                <a:gs pos="55000">
                  <a:schemeClr val="accent5">
                    <a:shade val="100000"/>
                    <a:satMod val="118000"/>
                    <a:alpha val="37000"/>
                  </a:schemeClr>
                </a:gs>
                <a:gs pos="73000">
                  <a:schemeClr val="accent5">
                    <a:shade val="90000"/>
                    <a:satMod val="110000"/>
                    <a:alpha val="37000"/>
                  </a:schemeClr>
                </a:gs>
                <a:gs pos="100000">
                  <a:schemeClr val="accent5">
                    <a:shade val="63000"/>
                    <a:alpha val="37000"/>
                  </a:schemeClr>
                </a:gs>
              </a:gsLst>
              <a:lin ang="950000" scaled="1"/>
              <a:tileRect/>
            </a:gra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680075" y="3444875"/>
              <a:ext cx="3305175" cy="1754327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A MySQL </a:t>
              </a:r>
              <a:r>
                <a:rPr lang="en-US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nem</a:t>
              </a:r>
              <a:r>
                <a:rPr lang="en-US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engedi</a:t>
              </a:r>
              <a:r>
                <a:rPr lang="en-US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 meg, </a:t>
              </a:r>
              <a:r>
                <a:rPr lang="en-US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hogy</a:t>
              </a:r>
              <a:r>
                <a:rPr lang="en-US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módosítsunk</a:t>
              </a:r>
              <a:r>
                <a:rPr lang="en-US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egy</a:t>
              </a:r>
              <a:r>
                <a:rPr lang="en-US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táblát</a:t>
              </a:r>
              <a:r>
                <a:rPr lang="en-US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úgy</a:t>
              </a:r>
              <a:r>
                <a:rPr lang="en-US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, </a:t>
              </a:r>
              <a:r>
                <a:rPr lang="en-US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hogy</a:t>
              </a:r>
              <a:r>
                <a:rPr lang="en-US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 a WHERE </a:t>
              </a:r>
              <a:r>
                <a:rPr lang="en-US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feltételben</a:t>
              </a:r>
              <a:r>
                <a:rPr lang="en-US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ugyanezen</a:t>
              </a:r>
              <a:r>
                <a:rPr lang="en-US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táblára</a:t>
              </a:r>
              <a:r>
                <a:rPr lang="en-US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vonatkozó</a:t>
              </a:r>
              <a:r>
                <a:rPr lang="en-US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alkérdés</a:t>
              </a:r>
              <a:r>
                <a:rPr lang="en-US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 van!</a:t>
              </a:r>
            </a:p>
            <a:p>
              <a:r>
                <a:rPr lang="en-US" b="1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Szintén</a:t>
              </a:r>
              <a:r>
                <a:rPr lang="en-US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b="1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nem</a:t>
              </a:r>
              <a:r>
                <a:rPr lang="en-US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b="1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jó</a:t>
              </a:r>
              <a:r>
                <a:rPr lang="en-US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, </a:t>
              </a:r>
              <a:r>
                <a:rPr lang="en-US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ha INSERT </a:t>
              </a:r>
              <a:r>
                <a:rPr lang="en-US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után</a:t>
              </a:r>
              <a:r>
                <a:rPr lang="en-US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próbálkozunk</a:t>
              </a:r>
              <a:r>
                <a:rPr lang="en-US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hasonlóan</a:t>
              </a:r>
              <a:r>
                <a:rPr lang="en-US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.</a:t>
              </a:r>
              <a:endParaRPr lang="en-US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21001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Nézettáblák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95375"/>
            <a:ext cx="7772400" cy="43815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Nem</a:t>
            </a:r>
            <a:r>
              <a:rPr lang="en-US" dirty="0" smtClean="0"/>
              <a:t> </a:t>
            </a:r>
            <a:r>
              <a:rPr lang="en-US" dirty="0" err="1" smtClean="0"/>
              <a:t>valódi</a:t>
            </a:r>
            <a:r>
              <a:rPr lang="en-US" dirty="0" smtClean="0"/>
              <a:t> </a:t>
            </a:r>
            <a:r>
              <a:rPr lang="en-US" dirty="0" err="1" smtClean="0"/>
              <a:t>táblák</a:t>
            </a:r>
            <a:r>
              <a:rPr lang="en-US" dirty="0" smtClean="0"/>
              <a:t>, </a:t>
            </a:r>
            <a:r>
              <a:rPr lang="en-US" dirty="0" err="1" smtClean="0"/>
              <a:t>feladatuk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adatbázisban</a:t>
            </a:r>
            <a:r>
              <a:rPr lang="en-US" dirty="0" smtClean="0"/>
              <a:t> </a:t>
            </a:r>
            <a:r>
              <a:rPr lang="en-US" dirty="0" err="1" smtClean="0"/>
              <a:t>lévő</a:t>
            </a:r>
            <a:r>
              <a:rPr lang="en-US" dirty="0" smtClean="0"/>
              <a:t> </a:t>
            </a:r>
            <a:r>
              <a:rPr lang="en-US" dirty="0" err="1" smtClean="0"/>
              <a:t>adatok</a:t>
            </a:r>
            <a:r>
              <a:rPr lang="en-US" dirty="0" smtClean="0"/>
              <a:t> </a:t>
            </a:r>
            <a:r>
              <a:rPr lang="en-US" dirty="0" err="1" smtClean="0"/>
              <a:t>bemutatása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adott</a:t>
            </a:r>
            <a:r>
              <a:rPr lang="en-US" dirty="0" smtClean="0"/>
              <a:t> </a:t>
            </a:r>
            <a:r>
              <a:rPr lang="en-US" dirty="0" err="1" smtClean="0"/>
              <a:t>transzformáció</a:t>
            </a:r>
            <a:r>
              <a:rPr lang="en-US" dirty="0" smtClean="0"/>
              <a:t> </a:t>
            </a:r>
            <a:r>
              <a:rPr lang="en-US" dirty="0" err="1" smtClean="0"/>
              <a:t>végrehajtása</a:t>
            </a:r>
            <a:r>
              <a:rPr lang="en-US" dirty="0" smtClean="0"/>
              <a:t> </a:t>
            </a:r>
            <a:r>
              <a:rPr lang="en-US" dirty="0" err="1" smtClean="0"/>
              <a:t>után</a:t>
            </a:r>
            <a:endParaRPr lang="en-US" dirty="0" smtClean="0"/>
          </a:p>
          <a:p>
            <a:r>
              <a:rPr lang="en-US" dirty="0" err="1" smtClean="0"/>
              <a:t>Tulajdonképpen</a:t>
            </a:r>
            <a:r>
              <a:rPr lang="en-US" dirty="0" smtClean="0"/>
              <a:t> </a:t>
            </a:r>
            <a:r>
              <a:rPr lang="en-US" dirty="0" err="1" smtClean="0"/>
              <a:t>megadunk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“</a:t>
            </a:r>
            <a:r>
              <a:rPr lang="en-US" dirty="0" err="1" smtClean="0"/>
              <a:t>formulát</a:t>
            </a:r>
            <a:r>
              <a:rPr lang="en-US" dirty="0" smtClean="0"/>
              <a:t>”, </a:t>
            </a:r>
            <a:r>
              <a:rPr lang="en-US" dirty="0" err="1" smtClean="0"/>
              <a:t>ami</a:t>
            </a:r>
            <a:r>
              <a:rPr lang="en-US" dirty="0" smtClean="0"/>
              <a:t> a </a:t>
            </a:r>
            <a:r>
              <a:rPr lang="en-US" dirty="0" err="1" smtClean="0"/>
              <a:t>már</a:t>
            </a:r>
            <a:r>
              <a:rPr lang="en-US" dirty="0" smtClean="0"/>
              <a:t> </a:t>
            </a:r>
            <a:r>
              <a:rPr lang="en-US" dirty="0" err="1" smtClean="0"/>
              <a:t>meglévő</a:t>
            </a:r>
            <a:r>
              <a:rPr lang="en-US" dirty="0" smtClean="0"/>
              <a:t> </a:t>
            </a:r>
            <a:r>
              <a:rPr lang="en-US" dirty="0" err="1" smtClean="0"/>
              <a:t>adatok</a:t>
            </a:r>
            <a:r>
              <a:rPr lang="en-US" dirty="0" smtClean="0"/>
              <a:t> </a:t>
            </a:r>
            <a:r>
              <a:rPr lang="en-US" dirty="0" err="1" smtClean="0"/>
              <a:t>alapján</a:t>
            </a:r>
            <a:r>
              <a:rPr lang="en-US" dirty="0" smtClean="0"/>
              <a:t> </a:t>
            </a:r>
            <a:r>
              <a:rPr lang="en-US" dirty="0" err="1" smtClean="0"/>
              <a:t>létrehoz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nézettáblát</a:t>
            </a:r>
            <a:endParaRPr lang="en-US" dirty="0" smtClean="0"/>
          </a:p>
          <a:p>
            <a:r>
              <a:rPr lang="en-US" dirty="0" err="1" smtClean="0"/>
              <a:t>Létrehozása</a:t>
            </a:r>
            <a:r>
              <a:rPr lang="en-US" dirty="0" smtClean="0"/>
              <a:t>:</a:t>
            </a:r>
          </a:p>
          <a:p>
            <a:pPr marL="68580" indent="0" algn="ctr">
              <a:buNone/>
            </a:pPr>
            <a:r>
              <a:rPr lang="en-US" dirty="0" smtClean="0">
                <a:latin typeface="Courier New"/>
                <a:cs typeface="Courier New"/>
              </a:rPr>
              <a:t>CREATE  VIEW </a:t>
            </a:r>
            <a:r>
              <a:rPr lang="en-US" dirty="0" err="1" smtClean="0">
                <a:latin typeface="Courier New"/>
                <a:cs typeface="Courier New"/>
              </a:rPr>
              <a:t>táblanév</a:t>
            </a:r>
            <a:r>
              <a:rPr lang="en-US" dirty="0" smtClean="0">
                <a:latin typeface="Courier New"/>
                <a:cs typeface="Courier New"/>
              </a:rPr>
              <a:t> [(</a:t>
            </a:r>
            <a:r>
              <a:rPr lang="en-US" dirty="0" err="1" smtClean="0">
                <a:latin typeface="Courier New"/>
                <a:cs typeface="Courier New"/>
              </a:rPr>
              <a:t>oszloplista</a:t>
            </a:r>
            <a:r>
              <a:rPr lang="en-US" dirty="0" smtClean="0">
                <a:latin typeface="Courier New"/>
                <a:cs typeface="Courier New"/>
              </a:rPr>
              <a:t>)] AS SELECT …;</a:t>
            </a:r>
          </a:p>
          <a:p>
            <a:r>
              <a:rPr lang="en-US" dirty="0" err="1" smtClean="0"/>
              <a:t>Törlése</a:t>
            </a:r>
            <a:r>
              <a:rPr lang="en-US" dirty="0" smtClean="0"/>
              <a:t>:</a:t>
            </a:r>
          </a:p>
          <a:p>
            <a:pPr marL="68580" indent="0" algn="ctr">
              <a:buNone/>
            </a:pPr>
            <a:r>
              <a:rPr lang="en-US" dirty="0" smtClean="0">
                <a:latin typeface="Courier New"/>
                <a:cs typeface="Courier New"/>
              </a:rPr>
              <a:t>DROP  VIEW </a:t>
            </a:r>
            <a:r>
              <a:rPr lang="en-US" dirty="0" err="1" smtClean="0">
                <a:latin typeface="Courier New"/>
                <a:cs typeface="Courier New"/>
              </a:rPr>
              <a:t>táblanév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nézettáblákon</a:t>
            </a:r>
            <a:r>
              <a:rPr lang="en-US" dirty="0" smtClean="0"/>
              <a:t> is </a:t>
            </a:r>
            <a:r>
              <a:rPr lang="en-US" dirty="0" err="1" smtClean="0"/>
              <a:t>végrehajthatók</a:t>
            </a:r>
            <a:r>
              <a:rPr lang="en-US" dirty="0" smtClean="0"/>
              <a:t> </a:t>
            </a:r>
            <a:r>
              <a:rPr lang="en-US" dirty="0" err="1" smtClean="0"/>
              <a:t>ugyanazon</a:t>
            </a:r>
            <a:r>
              <a:rPr lang="en-US" dirty="0" smtClean="0"/>
              <a:t> </a:t>
            </a:r>
            <a:r>
              <a:rPr lang="en-US" dirty="0" err="1" smtClean="0"/>
              <a:t>műveletek</a:t>
            </a:r>
            <a:r>
              <a:rPr lang="en-US" dirty="0" smtClean="0"/>
              <a:t>, mint a </a:t>
            </a:r>
            <a:r>
              <a:rPr lang="en-US" dirty="0" err="1" smtClean="0"/>
              <a:t>tárolt</a:t>
            </a:r>
            <a:r>
              <a:rPr lang="en-US" dirty="0" smtClean="0"/>
              <a:t> </a:t>
            </a:r>
            <a:r>
              <a:rPr lang="en-US" dirty="0" err="1" smtClean="0"/>
              <a:t>táblákon</a:t>
            </a:r>
            <a:r>
              <a:rPr lang="en-US" dirty="0" smtClean="0"/>
              <a:t>, </a:t>
            </a:r>
            <a:r>
              <a:rPr lang="en-US" dirty="0" err="1" smtClean="0"/>
              <a:t>azaz</a:t>
            </a:r>
            <a:r>
              <a:rPr lang="en-US" dirty="0" smtClean="0"/>
              <a:t> pl.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értékek</a:t>
            </a:r>
            <a:r>
              <a:rPr lang="en-US" dirty="0" smtClean="0"/>
              <a:t> </a:t>
            </a:r>
            <a:r>
              <a:rPr lang="en-US" dirty="0" err="1" smtClean="0"/>
              <a:t>aktualizálhatók</a:t>
            </a:r>
            <a:r>
              <a:rPr lang="en-US" dirty="0" smtClean="0"/>
              <a:t> – </a:t>
            </a:r>
            <a:r>
              <a:rPr lang="en-US" dirty="0" err="1" smtClean="0"/>
              <a:t>és</a:t>
            </a:r>
            <a:r>
              <a:rPr lang="en-US" dirty="0" smtClean="0"/>
              <a:t> </a:t>
            </a:r>
            <a:r>
              <a:rPr lang="en-US" dirty="0" err="1" smtClean="0"/>
              <a:t>ilyenkor</a:t>
            </a:r>
            <a:r>
              <a:rPr lang="en-US" dirty="0" smtClean="0"/>
              <a:t> a </a:t>
            </a:r>
            <a:r>
              <a:rPr lang="en-US" dirty="0" err="1" smtClean="0"/>
              <a:t>forrástáblába</a:t>
            </a:r>
            <a:r>
              <a:rPr lang="en-US" dirty="0" smtClean="0"/>
              <a:t> is </a:t>
            </a:r>
            <a:r>
              <a:rPr lang="en-US" dirty="0" err="1" smtClean="0"/>
              <a:t>bekerülnek</a:t>
            </a:r>
            <a:r>
              <a:rPr lang="en-US" dirty="0" smtClean="0"/>
              <a:t> a </a:t>
            </a:r>
            <a:r>
              <a:rPr lang="en-US" dirty="0" err="1" smtClean="0"/>
              <a:t>módosítások</a:t>
            </a:r>
            <a:endParaRPr lang="en-US" dirty="0" smtClean="0"/>
          </a:p>
          <a:p>
            <a:r>
              <a:rPr lang="en-US" dirty="0" err="1" smtClean="0"/>
              <a:t>Nyilván</a:t>
            </a:r>
            <a:r>
              <a:rPr lang="en-US" dirty="0" smtClean="0"/>
              <a:t> a </a:t>
            </a:r>
            <a:r>
              <a:rPr lang="en-US" dirty="0" err="1" smtClean="0"/>
              <a:t>forrástábla</a:t>
            </a:r>
            <a:r>
              <a:rPr lang="en-US" dirty="0" smtClean="0"/>
              <a:t> </a:t>
            </a:r>
            <a:r>
              <a:rPr lang="en-US" dirty="0" err="1" smtClean="0"/>
              <a:t>módosítása</a:t>
            </a:r>
            <a:r>
              <a:rPr lang="en-US" dirty="0" smtClean="0"/>
              <a:t> is </a:t>
            </a:r>
            <a:r>
              <a:rPr lang="en-US" dirty="0" err="1" smtClean="0"/>
              <a:t>automatikusan</a:t>
            </a:r>
            <a:r>
              <a:rPr lang="en-US" dirty="0" smtClean="0"/>
              <a:t> </a:t>
            </a:r>
            <a:r>
              <a:rPr lang="en-US" dirty="0" err="1" smtClean="0"/>
              <a:t>látszik</a:t>
            </a:r>
            <a:r>
              <a:rPr lang="en-US" dirty="0" smtClean="0"/>
              <a:t> a </a:t>
            </a:r>
            <a:r>
              <a:rPr lang="en-US" dirty="0" err="1" smtClean="0"/>
              <a:t>nézettáblában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961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Nézettáblák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4508500"/>
          </a:xfrm>
        </p:spPr>
        <p:txBody>
          <a:bodyPr/>
          <a:lstStyle/>
          <a:p>
            <a:r>
              <a:rPr lang="en-US" dirty="0" smtClean="0"/>
              <a:t>Van </a:t>
            </a:r>
            <a:r>
              <a:rPr lang="en-US" dirty="0" err="1" smtClean="0"/>
              <a:t>néhány</a:t>
            </a:r>
            <a:r>
              <a:rPr lang="en-US" dirty="0" smtClean="0"/>
              <a:t> </a:t>
            </a:r>
            <a:r>
              <a:rPr lang="en-US" dirty="0" err="1" smtClean="0"/>
              <a:t>eset</a:t>
            </a:r>
            <a:r>
              <a:rPr lang="en-US" dirty="0" smtClean="0"/>
              <a:t>, </a:t>
            </a:r>
            <a:r>
              <a:rPr lang="en-US" dirty="0" err="1" smtClean="0"/>
              <a:t>amikor</a:t>
            </a:r>
            <a:r>
              <a:rPr lang="en-US" dirty="0" smtClean="0"/>
              <a:t> </a:t>
            </a:r>
            <a:r>
              <a:rPr lang="en-US" dirty="0" err="1" smtClean="0"/>
              <a:t>azonban</a:t>
            </a:r>
            <a:r>
              <a:rPr lang="en-US" dirty="0" smtClean="0"/>
              <a:t> a </a:t>
            </a:r>
            <a:r>
              <a:rPr lang="en-US" dirty="0" err="1" smtClean="0"/>
              <a:t>nézettábla</a:t>
            </a:r>
            <a:r>
              <a:rPr lang="en-US" dirty="0" smtClean="0"/>
              <a:t> </a:t>
            </a:r>
            <a:r>
              <a:rPr lang="en-US" dirty="0" err="1" smtClean="0"/>
              <a:t>módosítása</a:t>
            </a:r>
            <a:r>
              <a:rPr lang="en-US" dirty="0" smtClean="0"/>
              <a:t> </a:t>
            </a:r>
            <a:r>
              <a:rPr lang="en-US" dirty="0" err="1" smtClean="0"/>
              <a:t>nem</a:t>
            </a:r>
            <a:r>
              <a:rPr lang="en-US" dirty="0" smtClean="0"/>
              <a:t> </a:t>
            </a:r>
            <a:r>
              <a:rPr lang="en-US" dirty="0" err="1" smtClean="0"/>
              <a:t>lehetséges</a:t>
            </a:r>
            <a:r>
              <a:rPr lang="en-US" dirty="0" smtClean="0"/>
              <a:t>: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b="1" dirty="0" err="1" smtClean="0"/>
              <a:t>Példa</a:t>
            </a:r>
            <a:r>
              <a:rPr lang="en-US" b="1" dirty="0" smtClean="0"/>
              <a:t>. </a:t>
            </a:r>
            <a:r>
              <a:rPr lang="hu-HU" dirty="0" smtClean="0"/>
              <a:t>Raktár(</a:t>
            </a:r>
            <a:r>
              <a:rPr lang="hu-HU" u="sng" dirty="0"/>
              <a:t>cikkszám</a:t>
            </a:r>
            <a:r>
              <a:rPr lang="hu-HU" dirty="0"/>
              <a:t>, név, egységár, mennyiség</a:t>
            </a:r>
            <a:r>
              <a:rPr lang="hu-HU" dirty="0" smtClean="0"/>
              <a:t>)</a:t>
            </a:r>
            <a:endParaRPr lang="hu-HU" dirty="0"/>
          </a:p>
          <a:p>
            <a:pPr marL="68580" indent="0">
              <a:buNone/>
            </a:pPr>
            <a:r>
              <a:rPr lang="hu-HU" dirty="0" smtClean="0">
                <a:latin typeface="Courier New"/>
                <a:cs typeface="Courier New"/>
              </a:rPr>
              <a:t>CREATE </a:t>
            </a:r>
            <a:r>
              <a:rPr lang="hu-HU" dirty="0">
                <a:latin typeface="Courier New"/>
                <a:cs typeface="Courier New"/>
              </a:rPr>
              <a:t>VIEW </a:t>
            </a:r>
            <a:r>
              <a:rPr lang="hu-HU" dirty="0" smtClean="0">
                <a:latin typeface="Courier New"/>
                <a:cs typeface="Courier New"/>
              </a:rPr>
              <a:t>Keszlet</a:t>
            </a:r>
            <a:r>
              <a:rPr lang="hu-HU" dirty="0">
                <a:latin typeface="Courier New"/>
                <a:cs typeface="Courier New"/>
              </a:rPr>
              <a:t>(aru, ertek) AS</a:t>
            </a:r>
          </a:p>
          <a:p>
            <a:pPr marL="68580" indent="0">
              <a:buNone/>
            </a:pPr>
            <a:r>
              <a:rPr lang="hu-HU" dirty="0" smtClean="0">
                <a:latin typeface="Courier New"/>
                <a:cs typeface="Courier New"/>
              </a:rPr>
              <a:t>SELECT </a:t>
            </a:r>
            <a:r>
              <a:rPr lang="hu-HU" dirty="0">
                <a:latin typeface="Courier New"/>
                <a:cs typeface="Courier New"/>
              </a:rPr>
              <a:t>nev, egysegar*mennyiseg FROM raktar</a:t>
            </a:r>
            <a:r>
              <a:rPr lang="hu-HU" dirty="0" smtClean="0">
                <a:latin typeface="Courier New"/>
                <a:cs typeface="Courier New"/>
              </a:rPr>
              <a:t>;</a:t>
            </a:r>
          </a:p>
          <a:p>
            <a:pPr marL="68580" indent="0">
              <a:buNone/>
            </a:pPr>
            <a:endParaRPr lang="hu-HU" dirty="0"/>
          </a:p>
          <a:p>
            <a:r>
              <a:rPr lang="hu-HU" dirty="0" smtClean="0"/>
              <a:t>Nem lehet módosítani a nézettáblát, ha</a:t>
            </a:r>
          </a:p>
          <a:p>
            <a:pPr lvl="1"/>
            <a:r>
              <a:rPr lang="hu-HU" dirty="0" smtClean="0"/>
              <a:t>nem lehet egyértelmű a végrehajtás (pl. fent), vagy ha</a:t>
            </a:r>
          </a:p>
          <a:p>
            <a:pPr lvl="1"/>
            <a:r>
              <a:rPr lang="hu-HU" dirty="0" smtClean="0"/>
              <a:t>DISTINCT opciót,</a:t>
            </a:r>
          </a:p>
          <a:p>
            <a:pPr lvl="1"/>
            <a:r>
              <a:rPr lang="hu-HU" dirty="0" smtClean="0"/>
              <a:t>valamilyen összekapcsolást,</a:t>
            </a:r>
          </a:p>
          <a:p>
            <a:pPr lvl="1"/>
            <a:r>
              <a:rPr lang="hu-HU" dirty="0" smtClean="0"/>
              <a:t>GROUP BY alparancsot tartalmaz a definíció.</a:t>
            </a:r>
          </a:p>
          <a:p>
            <a:pPr marL="68580" indent="0">
              <a:buNone/>
            </a:pPr>
            <a:endParaRPr lang="hu-HU" dirty="0"/>
          </a:p>
        </p:txBody>
      </p:sp>
      <p:grpSp>
        <p:nvGrpSpPr>
          <p:cNvPr id="12" name="Group 11"/>
          <p:cNvGrpSpPr/>
          <p:nvPr/>
        </p:nvGrpSpPr>
        <p:grpSpPr>
          <a:xfrm>
            <a:off x="3810000" y="2246312"/>
            <a:ext cx="3984625" cy="809625"/>
            <a:chOff x="3810000" y="2246312"/>
            <a:chExt cx="3984625" cy="809625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3810000" y="2610081"/>
              <a:ext cx="3270250" cy="4458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9" name="Lightning Bolt 8"/>
            <p:cNvSpPr/>
            <p:nvPr/>
          </p:nvSpPr>
          <p:spPr>
            <a:xfrm>
              <a:off x="7080250" y="2246312"/>
              <a:ext cx="714375" cy="809625"/>
            </a:xfrm>
            <a:prstGeom prst="lightningBol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2401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FELADATOK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Honlapon</a:t>
            </a:r>
            <a:r>
              <a:rPr lang="en-US" dirty="0" smtClean="0"/>
              <a:t>: </a:t>
            </a:r>
            <a:r>
              <a:rPr lang="en-US" dirty="0" err="1" smtClean="0"/>
              <a:t>sqlfolyt.sql</a:t>
            </a:r>
            <a:r>
              <a:rPr lang="en-US" dirty="0" smtClean="0"/>
              <a:t> – </a:t>
            </a:r>
            <a:r>
              <a:rPr lang="en-US" dirty="0" err="1" smtClean="0"/>
              <a:t>táblák</a:t>
            </a:r>
            <a:r>
              <a:rPr lang="en-US" dirty="0" smtClean="0"/>
              <a:t> </a:t>
            </a:r>
            <a:r>
              <a:rPr lang="en-US" dirty="0" err="1" smtClean="0"/>
              <a:t>létrehozását</a:t>
            </a:r>
            <a:r>
              <a:rPr lang="en-US" dirty="0" smtClean="0"/>
              <a:t> </a:t>
            </a:r>
            <a:r>
              <a:rPr lang="en-US" dirty="0" err="1" smtClean="0"/>
              <a:t>tartalmazza</a:t>
            </a: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smtClean="0"/>
              <a:t>8.1 </a:t>
            </a:r>
            <a:r>
              <a:rPr lang="en-US" dirty="0" err="1" smtClean="0"/>
              <a:t>Hány</a:t>
            </a:r>
            <a:r>
              <a:rPr lang="en-US" dirty="0" smtClean="0"/>
              <a:t> </a:t>
            </a:r>
            <a:r>
              <a:rPr lang="en-US" dirty="0" err="1" smtClean="0"/>
              <a:t>fős</a:t>
            </a:r>
            <a:r>
              <a:rPr lang="en-US" dirty="0" smtClean="0"/>
              <a:t> </a:t>
            </a:r>
            <a:r>
              <a:rPr lang="en-US" dirty="0" err="1" smtClean="0"/>
              <a:t>lengyel</a:t>
            </a:r>
            <a:r>
              <a:rPr lang="en-US" dirty="0" smtClean="0"/>
              <a:t> </a:t>
            </a:r>
            <a:r>
              <a:rPr lang="en-US" dirty="0" err="1" smtClean="0"/>
              <a:t>kisebbség</a:t>
            </a:r>
            <a:r>
              <a:rPr lang="en-US" dirty="0" smtClean="0"/>
              <a:t> </a:t>
            </a:r>
            <a:r>
              <a:rPr lang="en-US" dirty="0" err="1" smtClean="0"/>
              <a:t>él</a:t>
            </a:r>
            <a:r>
              <a:rPr lang="en-US" dirty="0" smtClean="0"/>
              <a:t> </a:t>
            </a:r>
            <a:r>
              <a:rPr lang="en-US" dirty="0" err="1" smtClean="0"/>
              <a:t>Franciaországban</a:t>
            </a:r>
            <a:r>
              <a:rPr lang="en-US" dirty="0" smtClean="0"/>
              <a:t>?</a:t>
            </a:r>
          </a:p>
          <a:p>
            <a:pPr marL="68580" indent="0">
              <a:buNone/>
            </a:pPr>
            <a:r>
              <a:rPr lang="en-US" dirty="0" smtClean="0"/>
              <a:t>8.2 </a:t>
            </a:r>
            <a:r>
              <a:rPr lang="en-US" dirty="0" err="1" smtClean="0"/>
              <a:t>Mennyi</a:t>
            </a:r>
            <a:r>
              <a:rPr lang="en-US" dirty="0" smtClean="0"/>
              <a:t> </a:t>
            </a:r>
            <a:r>
              <a:rPr lang="en-US" dirty="0" err="1" smtClean="0"/>
              <a:t>Európában</a:t>
            </a:r>
            <a:r>
              <a:rPr lang="en-US" dirty="0" smtClean="0"/>
              <a:t> a GDP-k </a:t>
            </a:r>
            <a:r>
              <a:rPr lang="en-US" dirty="0" err="1" smtClean="0"/>
              <a:t>átlaga</a:t>
            </a:r>
            <a:r>
              <a:rPr lang="en-US" dirty="0" smtClean="0"/>
              <a:t>?</a:t>
            </a:r>
          </a:p>
          <a:p>
            <a:pPr marL="68580" indent="0">
              <a:buNone/>
            </a:pPr>
            <a:r>
              <a:rPr lang="en-US" dirty="0" smtClean="0"/>
              <a:t>8.3 </a:t>
            </a:r>
            <a:r>
              <a:rPr lang="hu-HU" dirty="0"/>
              <a:t>Listázd az egyes országok neveit és népességét, de csak a 1200000-nél népesebb országok jelenjenek meg</a:t>
            </a:r>
            <a:r>
              <a:rPr lang="hu-HU" dirty="0" smtClean="0"/>
              <a:t>!</a:t>
            </a:r>
          </a:p>
          <a:p>
            <a:pPr marL="68580" indent="0">
              <a:buNone/>
            </a:pPr>
            <a:r>
              <a:rPr lang="hu-HU" dirty="0" smtClean="0"/>
              <a:t>8.4 Mennyi Svájc összlakossága?</a:t>
            </a:r>
          </a:p>
          <a:p>
            <a:pPr marL="68580" indent="0">
              <a:buNone/>
            </a:pPr>
            <a:r>
              <a:rPr lang="hu-HU" dirty="0" smtClean="0"/>
              <a:t>8.5 Adj meg lekérdezést, ami megmutatja, hogy egy adott országban melyik a legnagyobb lélekszámú nép!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15065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select </a:t>
            </a:r>
            <a:r>
              <a:rPr lang="en-US" dirty="0" err="1" smtClean="0"/>
              <a:t>utasítás</a:t>
            </a:r>
            <a:r>
              <a:rPr lang="en-US" dirty="0" smtClean="0"/>
              <a:t> </a:t>
            </a:r>
            <a:r>
              <a:rPr lang="en-US" dirty="0" err="1" smtClean="0"/>
              <a:t>általános</a:t>
            </a:r>
            <a:r>
              <a:rPr lang="en-US" dirty="0" smtClean="0"/>
              <a:t> </a:t>
            </a:r>
            <a:r>
              <a:rPr lang="en-US" dirty="0" err="1" smtClean="0"/>
              <a:t>alakja</a:t>
            </a:r>
            <a:r>
              <a:rPr lang="en-US" dirty="0" smtClean="0"/>
              <a:t> (ISM.)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sz="2800" b="1" dirty="0">
                <a:solidFill>
                  <a:schemeClr val="accent2"/>
                </a:solidFill>
              </a:rPr>
              <a:t>SELECT </a:t>
            </a:r>
            <a:r>
              <a:rPr lang="en-US" sz="2800" b="1" dirty="0"/>
              <a:t>[</a:t>
            </a:r>
            <a:r>
              <a:rPr lang="en-US" sz="2800" b="1" dirty="0">
                <a:solidFill>
                  <a:srgbClr val="00A2E6"/>
                </a:solidFill>
              </a:rPr>
              <a:t>DISTINCT</a:t>
            </a:r>
            <a:r>
              <a:rPr lang="en-US" sz="2800" b="1" dirty="0"/>
              <a:t>] </a:t>
            </a:r>
            <a:r>
              <a:rPr lang="en-US" sz="2800" dirty="0" err="1"/>
              <a:t>megjelenítendő</a:t>
            </a:r>
            <a:r>
              <a:rPr lang="en-US" sz="2800" dirty="0"/>
              <a:t> </a:t>
            </a:r>
            <a:r>
              <a:rPr lang="en-US" sz="2800" dirty="0" err="1"/>
              <a:t>oszlopok</a:t>
            </a:r>
            <a:endParaRPr lang="en-US" sz="2800" dirty="0"/>
          </a:p>
          <a:p>
            <a:pPr marL="68580" indent="0">
              <a:buNone/>
            </a:pPr>
            <a:r>
              <a:rPr lang="en-US" sz="2800" b="1" dirty="0">
                <a:solidFill>
                  <a:srgbClr val="00A2E6"/>
                </a:solidFill>
              </a:rPr>
              <a:t>FROM</a:t>
            </a:r>
            <a:r>
              <a:rPr lang="en-US" sz="2800" dirty="0">
                <a:solidFill>
                  <a:srgbClr val="00A2E6"/>
                </a:solidFill>
              </a:rPr>
              <a:t> </a:t>
            </a:r>
            <a:r>
              <a:rPr lang="en-US" sz="2800" dirty="0" err="1"/>
              <a:t>táblá</a:t>
            </a:r>
            <a:r>
              <a:rPr lang="en-US" sz="2800" dirty="0"/>
              <a:t>(k </a:t>
            </a:r>
            <a:r>
              <a:rPr lang="en-US" sz="2800" dirty="0" err="1"/>
              <a:t>direkt</a:t>
            </a:r>
            <a:r>
              <a:rPr lang="en-US" sz="2800" dirty="0"/>
              <a:t> </a:t>
            </a:r>
            <a:r>
              <a:rPr lang="en-US" sz="2800" dirty="0" err="1"/>
              <a:t>szorzata</a:t>
            </a:r>
            <a:r>
              <a:rPr lang="en-US" sz="2800" dirty="0"/>
              <a:t>)</a:t>
            </a:r>
          </a:p>
          <a:p>
            <a:pPr marL="68580" indent="0">
              <a:buNone/>
            </a:pPr>
            <a:r>
              <a:rPr lang="en-US" sz="2800" b="1" dirty="0"/>
              <a:t>[</a:t>
            </a:r>
            <a:r>
              <a:rPr lang="en-US" sz="2800" b="1" dirty="0">
                <a:solidFill>
                  <a:srgbClr val="00A2E6"/>
                </a:solidFill>
              </a:rPr>
              <a:t>WHERE</a:t>
            </a:r>
            <a:r>
              <a:rPr lang="en-US" sz="2800" dirty="0">
                <a:solidFill>
                  <a:srgbClr val="00A2E6"/>
                </a:solidFill>
              </a:rPr>
              <a:t> </a:t>
            </a:r>
            <a:r>
              <a:rPr lang="en-US" sz="2800" dirty="0" err="1"/>
              <a:t>feltétel</a:t>
            </a:r>
            <a:r>
              <a:rPr lang="en-US" sz="2800" dirty="0"/>
              <a:t>]</a:t>
            </a:r>
          </a:p>
          <a:p>
            <a:pPr marL="68580" indent="0">
              <a:buNone/>
            </a:pPr>
            <a:r>
              <a:rPr lang="en-US" sz="2800" b="1" dirty="0"/>
              <a:t>[</a:t>
            </a:r>
            <a:r>
              <a:rPr lang="en-US" sz="2800" b="1" dirty="0">
                <a:solidFill>
                  <a:srgbClr val="00A2E6"/>
                </a:solidFill>
              </a:rPr>
              <a:t>GROUP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A2E6"/>
                </a:solidFill>
              </a:rPr>
              <a:t>BY</a:t>
            </a:r>
            <a:r>
              <a:rPr lang="en-US" sz="2800" b="1" dirty="0"/>
              <a:t> </a:t>
            </a:r>
            <a:r>
              <a:rPr lang="en-US" sz="2800" dirty="0" err="1"/>
              <a:t>csoportosítási</a:t>
            </a:r>
            <a:r>
              <a:rPr lang="en-US" sz="2800" dirty="0"/>
              <a:t> </a:t>
            </a:r>
            <a:r>
              <a:rPr lang="en-US" sz="2800" dirty="0" err="1"/>
              <a:t>szempont</a:t>
            </a:r>
            <a:r>
              <a:rPr lang="en-US" sz="2800" dirty="0"/>
              <a:t>]</a:t>
            </a:r>
          </a:p>
          <a:p>
            <a:pPr marL="68580" indent="0">
              <a:buNone/>
            </a:pPr>
            <a:r>
              <a:rPr lang="en-US" sz="2800" b="1" dirty="0"/>
              <a:t>[</a:t>
            </a:r>
            <a:r>
              <a:rPr lang="en-US" sz="2800" b="1" dirty="0">
                <a:solidFill>
                  <a:srgbClr val="00A2E6"/>
                </a:solidFill>
              </a:rPr>
              <a:t>HAVING</a:t>
            </a:r>
            <a:r>
              <a:rPr lang="en-US" sz="2800" b="1" dirty="0"/>
              <a:t> </a:t>
            </a:r>
            <a:r>
              <a:rPr lang="en-US" sz="2800" dirty="0" err="1"/>
              <a:t>csoportok</a:t>
            </a:r>
            <a:r>
              <a:rPr lang="en-US" sz="2800" dirty="0"/>
              <a:t> </a:t>
            </a:r>
            <a:r>
              <a:rPr lang="en-US" sz="2800" dirty="0" err="1"/>
              <a:t>szűrése</a:t>
            </a:r>
            <a:r>
              <a:rPr lang="en-US" sz="2800" dirty="0"/>
              <a:t>]</a:t>
            </a:r>
          </a:p>
          <a:p>
            <a:pPr marL="68580" indent="0">
              <a:buNone/>
            </a:pPr>
            <a:r>
              <a:rPr lang="en-US" sz="2800" b="1" dirty="0"/>
              <a:t>[</a:t>
            </a:r>
            <a:r>
              <a:rPr lang="en-US" sz="2800" b="1" dirty="0">
                <a:solidFill>
                  <a:srgbClr val="00A2E6"/>
                </a:solidFill>
              </a:rPr>
              <a:t>ORDER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A2E6"/>
                </a:solidFill>
              </a:rPr>
              <a:t>BY</a:t>
            </a:r>
            <a:r>
              <a:rPr lang="en-US" sz="2800" b="1" dirty="0"/>
              <a:t> </a:t>
            </a:r>
            <a:r>
              <a:rPr lang="en-US" sz="2800" dirty="0" err="1"/>
              <a:t>rendezési</a:t>
            </a:r>
            <a:r>
              <a:rPr lang="en-US" sz="2800" dirty="0"/>
              <a:t> </a:t>
            </a:r>
            <a:r>
              <a:rPr lang="en-US" sz="2800" dirty="0" err="1"/>
              <a:t>szempont</a:t>
            </a:r>
            <a:r>
              <a:rPr lang="en-US" sz="2800" dirty="0"/>
              <a:t>];</a:t>
            </a: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5325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Természetes</a:t>
            </a:r>
            <a:r>
              <a:rPr lang="en-US" dirty="0" smtClean="0"/>
              <a:t> </a:t>
            </a:r>
            <a:r>
              <a:rPr lang="en-US" dirty="0" err="1" smtClean="0"/>
              <a:t>összekapcsolás</a:t>
            </a:r>
            <a:r>
              <a:rPr lang="en-US" dirty="0" smtClean="0"/>
              <a:t> SQL-ben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6240175"/>
              </p:ext>
            </p:extLst>
          </p:nvPr>
        </p:nvGraphicFramePr>
        <p:xfrm>
          <a:off x="685800" y="1301750"/>
          <a:ext cx="7772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480"/>
                <a:gridCol w="1554480"/>
                <a:gridCol w="1554480"/>
                <a:gridCol w="1554480"/>
                <a:gridCol w="1554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Név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Fizetés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Szül</a:t>
                      </a:r>
                      <a:r>
                        <a:rPr lang="en-US" dirty="0" smtClean="0"/>
                        <a:t>. </a:t>
                      </a:r>
                      <a:r>
                        <a:rPr lang="en-US" dirty="0" err="1" smtClean="0"/>
                        <a:t>dát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OsztályId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Kiss </a:t>
                      </a:r>
                      <a:r>
                        <a:rPr lang="en-US" dirty="0" err="1" smtClean="0"/>
                        <a:t>Mária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1955-12-11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Kovács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Gyula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134000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1967-09-09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12445"/>
              </p:ext>
            </p:extLst>
          </p:nvPr>
        </p:nvGraphicFramePr>
        <p:xfrm>
          <a:off x="199531" y="3111500"/>
          <a:ext cx="293468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075"/>
                <a:gridCol w="2334612"/>
              </a:tblGrid>
              <a:tr h="349885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Név</a:t>
                      </a:r>
                      <a:endParaRPr lang="en-US" dirty="0"/>
                    </a:p>
                  </a:txBody>
                  <a:tcPr/>
                </a:tc>
              </a:tr>
              <a:tr h="186531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Hulladékgazdálkodási</a:t>
                      </a:r>
                      <a:endParaRPr lang="en-US" dirty="0"/>
                    </a:p>
                  </a:txBody>
                  <a:tcPr/>
                </a:tc>
              </a:tr>
              <a:tr h="186531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Pénzügyi</a:t>
                      </a:r>
                      <a:endParaRPr lang="en-US" dirty="0"/>
                    </a:p>
                  </a:txBody>
                  <a:tcPr/>
                </a:tc>
              </a:tr>
              <a:tr h="186531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Marketing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68750" y="2466459"/>
            <a:ext cx="982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Dolgozó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21881" y="4625459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Osztály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54375" y="3111500"/>
            <a:ext cx="572554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SELECT </a:t>
            </a:r>
            <a:r>
              <a:rPr lang="en-US" dirty="0" err="1" smtClean="0">
                <a:latin typeface="Courier New"/>
                <a:cs typeface="Courier New"/>
              </a:rPr>
              <a:t>Dolgozó.Név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Fizetés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Osztály.Név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FROM </a:t>
            </a:r>
            <a:r>
              <a:rPr lang="en-US" dirty="0" err="1" smtClean="0">
                <a:latin typeface="Courier New"/>
                <a:cs typeface="Courier New"/>
              </a:rPr>
              <a:t>Dolgozó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Osztály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WHERE </a:t>
            </a:r>
            <a:r>
              <a:rPr lang="en-US" dirty="0" err="1" smtClean="0">
                <a:latin typeface="Courier New"/>
                <a:cs typeface="Courier New"/>
              </a:rPr>
              <a:t>Dolgozó.OsztályId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 err="1" smtClean="0">
                <a:latin typeface="Courier New"/>
                <a:cs typeface="Courier New"/>
              </a:rPr>
              <a:t>Osztály.ID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endParaRPr lang="en-US" dirty="0" smtClean="0"/>
          </a:p>
          <a:p>
            <a:r>
              <a:rPr lang="en-US" dirty="0" err="1" smtClean="0"/>
              <a:t>vagy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/>
                <a:cs typeface="Courier New"/>
              </a:rPr>
              <a:t>SELECT </a:t>
            </a:r>
            <a:r>
              <a:rPr lang="en-US" dirty="0" err="1" smtClean="0">
                <a:latin typeface="Courier New"/>
                <a:cs typeface="Courier New"/>
              </a:rPr>
              <a:t>Dolgozó.Név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Fizetés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Osztály.Név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FROM </a:t>
            </a:r>
            <a:r>
              <a:rPr lang="en-US" dirty="0" err="1" smtClean="0">
                <a:latin typeface="Courier New"/>
                <a:cs typeface="Courier New"/>
              </a:rPr>
              <a:t>Dolgozó</a:t>
            </a:r>
            <a:r>
              <a:rPr lang="en-US" dirty="0" smtClean="0">
                <a:latin typeface="Courier New"/>
                <a:cs typeface="Courier New"/>
              </a:rPr>
              <a:t> INNER JOIN </a:t>
            </a:r>
            <a:r>
              <a:rPr lang="en-US" dirty="0" err="1" smtClean="0">
                <a:latin typeface="Courier New"/>
                <a:cs typeface="Courier New"/>
              </a:rPr>
              <a:t>Osztály</a:t>
            </a:r>
            <a:r>
              <a:rPr lang="en-US" dirty="0" smtClean="0">
                <a:latin typeface="Courier New"/>
                <a:cs typeface="Courier New"/>
              </a:rPr>
              <a:t> ON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Dolgozó.OsztályId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 err="1" smtClean="0">
                <a:latin typeface="Courier New"/>
                <a:cs typeface="Courier New"/>
              </a:rPr>
              <a:t>Osztály.ID</a:t>
            </a:r>
            <a:r>
              <a:rPr lang="en-US" dirty="0" smtClean="0">
                <a:latin typeface="Courier New"/>
                <a:cs typeface="Courier New"/>
              </a:rPr>
              <a:t>;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195598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Term. ÖSSZEKAPCSOLÁS SQL-ben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7772400" cy="4416425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Mindkét</a:t>
            </a:r>
            <a:r>
              <a:rPr lang="en-US" dirty="0" smtClean="0"/>
              <a:t> </a:t>
            </a:r>
            <a:r>
              <a:rPr lang="en-US" dirty="0" err="1" smtClean="0"/>
              <a:t>jelölésnél</a:t>
            </a:r>
            <a:r>
              <a:rPr lang="en-US" dirty="0" smtClean="0"/>
              <a:t> </a:t>
            </a:r>
            <a:r>
              <a:rPr lang="en-US" dirty="0" err="1" smtClean="0"/>
              <a:t>képződik</a:t>
            </a:r>
            <a:r>
              <a:rPr lang="en-US" dirty="0" smtClean="0"/>
              <a:t> a </a:t>
            </a:r>
            <a:r>
              <a:rPr lang="en-US" dirty="0" err="1" smtClean="0"/>
              <a:t>táblák</a:t>
            </a:r>
            <a:r>
              <a:rPr lang="en-US" dirty="0" smtClean="0"/>
              <a:t> </a:t>
            </a:r>
            <a:r>
              <a:rPr lang="en-US" dirty="0" err="1" smtClean="0"/>
              <a:t>direkt</a:t>
            </a:r>
            <a:r>
              <a:rPr lang="en-US" dirty="0" smtClean="0"/>
              <a:t> </a:t>
            </a:r>
            <a:r>
              <a:rPr lang="en-US" dirty="0" err="1" smtClean="0"/>
              <a:t>szorzata</a:t>
            </a:r>
            <a:r>
              <a:rPr lang="en-US" dirty="0" smtClean="0"/>
              <a:t>, </a:t>
            </a:r>
            <a:r>
              <a:rPr lang="en-US" dirty="0" err="1" smtClean="0"/>
              <a:t>és</a:t>
            </a:r>
            <a:r>
              <a:rPr lang="en-US" dirty="0" smtClean="0"/>
              <a:t> </a:t>
            </a:r>
            <a:r>
              <a:rPr lang="en-US" dirty="0" err="1" smtClean="0"/>
              <a:t>projekcióval</a:t>
            </a:r>
            <a:r>
              <a:rPr lang="en-US" dirty="0" smtClean="0"/>
              <a:t> </a:t>
            </a:r>
            <a:r>
              <a:rPr lang="en-US" dirty="0" err="1" smtClean="0"/>
              <a:t>kiválasztódnak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általunk</a:t>
            </a:r>
            <a:r>
              <a:rPr lang="en-US" dirty="0" smtClean="0"/>
              <a:t> </a:t>
            </a:r>
            <a:r>
              <a:rPr lang="en-US" dirty="0" err="1" smtClean="0"/>
              <a:t>megjeleníteni</a:t>
            </a:r>
            <a:r>
              <a:rPr lang="en-US" dirty="0" smtClean="0"/>
              <a:t> </a:t>
            </a:r>
            <a:r>
              <a:rPr lang="en-US" dirty="0" err="1" smtClean="0"/>
              <a:t>kívánt</a:t>
            </a:r>
            <a:r>
              <a:rPr lang="en-US" dirty="0" smtClean="0"/>
              <a:t> </a:t>
            </a:r>
            <a:r>
              <a:rPr lang="en-US" dirty="0" err="1" smtClean="0"/>
              <a:t>oszlopok</a:t>
            </a:r>
            <a:endParaRPr lang="en-US" dirty="0" smtClean="0"/>
          </a:p>
          <a:p>
            <a:r>
              <a:rPr lang="en-US" dirty="0" err="1" smtClean="0"/>
              <a:t>Ahol</a:t>
            </a:r>
            <a:r>
              <a:rPr lang="en-US" dirty="0" smtClean="0"/>
              <a:t> </a:t>
            </a:r>
            <a:r>
              <a:rPr lang="en-US" dirty="0" err="1" smtClean="0"/>
              <a:t>névütközéstől</a:t>
            </a:r>
            <a:r>
              <a:rPr lang="en-US" dirty="0" smtClean="0"/>
              <a:t> </a:t>
            </a:r>
            <a:r>
              <a:rPr lang="en-US" dirty="0" err="1" smtClean="0"/>
              <a:t>kell</a:t>
            </a:r>
            <a:r>
              <a:rPr lang="en-US" dirty="0" smtClean="0"/>
              <a:t> </a:t>
            </a:r>
            <a:r>
              <a:rPr lang="en-US" dirty="0" err="1" smtClean="0"/>
              <a:t>tartanunk</a:t>
            </a:r>
            <a:r>
              <a:rPr lang="en-US" dirty="0" smtClean="0"/>
              <a:t> a </a:t>
            </a:r>
            <a:r>
              <a:rPr lang="en-US" dirty="0" err="1" smtClean="0"/>
              <a:t>direkt</a:t>
            </a:r>
            <a:r>
              <a:rPr lang="en-US" dirty="0" smtClean="0"/>
              <a:t> </a:t>
            </a:r>
            <a:r>
              <a:rPr lang="en-US" dirty="0" err="1" smtClean="0"/>
              <a:t>szorzatban</a:t>
            </a:r>
            <a:r>
              <a:rPr lang="en-US" dirty="0" smtClean="0"/>
              <a:t>, a </a:t>
            </a:r>
            <a:r>
              <a:rPr lang="en-US" dirty="0" err="1" smtClean="0"/>
              <a:t>táblák</a:t>
            </a:r>
            <a:r>
              <a:rPr lang="en-US" dirty="0" smtClean="0"/>
              <a:t> </a:t>
            </a:r>
            <a:r>
              <a:rPr lang="en-US" dirty="0" err="1" smtClean="0"/>
              <a:t>nevét</a:t>
            </a:r>
            <a:r>
              <a:rPr lang="en-US" dirty="0" smtClean="0"/>
              <a:t> is </a:t>
            </a:r>
            <a:r>
              <a:rPr lang="en-US" dirty="0" err="1" smtClean="0"/>
              <a:t>kiírjuk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oszlopnév</a:t>
            </a:r>
            <a:r>
              <a:rPr lang="en-US" dirty="0" smtClean="0"/>
              <a:t> </a:t>
            </a:r>
            <a:r>
              <a:rPr lang="en-US" dirty="0" err="1" smtClean="0"/>
              <a:t>elé</a:t>
            </a:r>
            <a:r>
              <a:rPr lang="en-US" dirty="0" smtClean="0"/>
              <a:t> (pl. </a:t>
            </a:r>
            <a:r>
              <a:rPr lang="en-US" dirty="0" err="1" smtClean="0"/>
              <a:t>Dolgozó.Név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első</a:t>
            </a:r>
            <a:r>
              <a:rPr lang="en-US" dirty="0" smtClean="0"/>
              <a:t> </a:t>
            </a:r>
            <a:r>
              <a:rPr lang="en-US" dirty="0" err="1" smtClean="0"/>
              <a:t>módszernél</a:t>
            </a:r>
            <a:r>
              <a:rPr lang="en-US" dirty="0" smtClean="0"/>
              <a:t> a  WHERE </a:t>
            </a:r>
            <a:r>
              <a:rPr lang="en-US" dirty="0" err="1" smtClean="0"/>
              <a:t>feltételben</a:t>
            </a:r>
            <a:r>
              <a:rPr lang="en-US" dirty="0" smtClean="0"/>
              <a:t> </a:t>
            </a:r>
            <a:r>
              <a:rPr lang="en-US" b="1" dirty="0" err="1" smtClean="0"/>
              <a:t>kell</a:t>
            </a:r>
            <a:r>
              <a:rPr lang="en-US" b="1" dirty="0" smtClean="0"/>
              <a:t> </a:t>
            </a:r>
            <a:r>
              <a:rPr lang="en-US" dirty="0" err="1" smtClean="0"/>
              <a:t>megadni</a:t>
            </a:r>
            <a:r>
              <a:rPr lang="en-US" dirty="0" smtClean="0"/>
              <a:t> </a:t>
            </a:r>
            <a:r>
              <a:rPr lang="en-US" dirty="0" err="1" smtClean="0"/>
              <a:t>azt</a:t>
            </a:r>
            <a:r>
              <a:rPr lang="en-US" dirty="0" smtClean="0"/>
              <a:t>, </a:t>
            </a:r>
            <a:r>
              <a:rPr lang="en-US" dirty="0" err="1" smtClean="0"/>
              <a:t>hogy</a:t>
            </a:r>
            <a:r>
              <a:rPr lang="en-US" dirty="0" smtClean="0"/>
              <a:t> a </a:t>
            </a:r>
            <a:r>
              <a:rPr lang="en-US" dirty="0" err="1" smtClean="0"/>
              <a:t>külső</a:t>
            </a:r>
            <a:r>
              <a:rPr lang="en-US" dirty="0" smtClean="0"/>
              <a:t> </a:t>
            </a:r>
            <a:r>
              <a:rPr lang="en-US" dirty="0" err="1" smtClean="0"/>
              <a:t>kulcsok</a:t>
            </a:r>
            <a:r>
              <a:rPr lang="en-US" dirty="0" smtClean="0"/>
              <a:t> </a:t>
            </a:r>
            <a:r>
              <a:rPr lang="en-US" dirty="0" err="1" smtClean="0"/>
              <a:t>mentén</a:t>
            </a:r>
            <a:r>
              <a:rPr lang="en-US" dirty="0" smtClean="0"/>
              <a:t> </a:t>
            </a:r>
            <a:r>
              <a:rPr lang="en-US" dirty="0" err="1" smtClean="0"/>
              <a:t>egyező</a:t>
            </a:r>
            <a:r>
              <a:rPr lang="en-US" dirty="0" smtClean="0"/>
              <a:t> </a:t>
            </a:r>
            <a:r>
              <a:rPr lang="en-US" dirty="0" err="1" smtClean="0"/>
              <a:t>sorok</a:t>
            </a:r>
            <a:r>
              <a:rPr lang="en-US" dirty="0" smtClean="0"/>
              <a:t> </a:t>
            </a:r>
            <a:r>
              <a:rPr lang="en-US" dirty="0" err="1" smtClean="0"/>
              <a:t>maradjanak</a:t>
            </a:r>
            <a:r>
              <a:rPr lang="en-US" dirty="0" smtClean="0"/>
              <a:t> meg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eredménytáblában</a:t>
            </a:r>
            <a:endParaRPr lang="en-US" dirty="0" smtClean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b="1" dirty="0" err="1" smtClean="0"/>
              <a:t>Példa</a:t>
            </a:r>
            <a:r>
              <a:rPr lang="en-US" dirty="0" smtClean="0"/>
              <a:t>. </a:t>
            </a:r>
            <a:r>
              <a:rPr lang="en-US" dirty="0" err="1" smtClean="0"/>
              <a:t>Határozzuk</a:t>
            </a:r>
            <a:r>
              <a:rPr lang="en-US" dirty="0" smtClean="0"/>
              <a:t> meg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előző</a:t>
            </a:r>
            <a:r>
              <a:rPr lang="en-US" dirty="0" smtClean="0"/>
              <a:t> </a:t>
            </a:r>
            <a:r>
              <a:rPr lang="en-US" dirty="0" err="1" smtClean="0"/>
              <a:t>táblák</a:t>
            </a:r>
            <a:r>
              <a:rPr lang="en-US" dirty="0" smtClean="0"/>
              <a:t> </a:t>
            </a:r>
            <a:r>
              <a:rPr lang="en-US" dirty="0" err="1" smtClean="0"/>
              <a:t>esetén</a:t>
            </a:r>
            <a:r>
              <a:rPr lang="en-US" dirty="0" smtClean="0"/>
              <a:t>, </a:t>
            </a:r>
            <a:r>
              <a:rPr lang="en-US" dirty="0" err="1" smtClean="0"/>
              <a:t>hogy</a:t>
            </a:r>
            <a:r>
              <a:rPr lang="en-US" dirty="0" smtClean="0"/>
              <a:t> </a:t>
            </a:r>
            <a:r>
              <a:rPr lang="en-US" dirty="0" err="1" smtClean="0"/>
              <a:t>hány</a:t>
            </a:r>
            <a:r>
              <a:rPr lang="en-US" dirty="0" smtClean="0"/>
              <a:t> </a:t>
            </a:r>
            <a:r>
              <a:rPr lang="en-US" dirty="0" err="1" smtClean="0"/>
              <a:t>fő</a:t>
            </a:r>
            <a:r>
              <a:rPr lang="en-US" dirty="0" smtClean="0"/>
              <a:t> </a:t>
            </a:r>
            <a:r>
              <a:rPr lang="en-US" dirty="0" err="1" smtClean="0"/>
              <a:t>dolgozik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egyes</a:t>
            </a:r>
            <a:r>
              <a:rPr lang="en-US" dirty="0" smtClean="0"/>
              <a:t> </a:t>
            </a:r>
            <a:r>
              <a:rPr lang="en-US" dirty="0" err="1" smtClean="0"/>
              <a:t>osztályokon</a:t>
            </a:r>
            <a:r>
              <a:rPr lang="en-US" dirty="0" smtClean="0"/>
              <a:t>.</a:t>
            </a:r>
          </a:p>
          <a:p>
            <a:pPr marL="68580" indent="0">
              <a:buNone/>
            </a:pPr>
            <a:r>
              <a:rPr lang="en-US" dirty="0" smtClean="0">
                <a:latin typeface="Courier New"/>
                <a:cs typeface="Courier New"/>
              </a:rPr>
              <a:t>SELECT </a:t>
            </a:r>
            <a:r>
              <a:rPr lang="en-US" dirty="0" err="1" smtClean="0">
                <a:latin typeface="Courier New"/>
                <a:cs typeface="Courier New"/>
              </a:rPr>
              <a:t>Osztály.Név</a:t>
            </a:r>
            <a:r>
              <a:rPr lang="en-US" dirty="0" smtClean="0">
                <a:latin typeface="Courier New"/>
                <a:cs typeface="Courier New"/>
              </a:rPr>
              <a:t>, COUNT(</a:t>
            </a:r>
            <a:r>
              <a:rPr lang="en-US" dirty="0" err="1" smtClean="0">
                <a:latin typeface="Courier New"/>
                <a:cs typeface="Courier New"/>
              </a:rPr>
              <a:t>Dolgozó.Név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pPr marL="68580" indent="0">
              <a:buNone/>
            </a:pPr>
            <a:r>
              <a:rPr lang="en-US" dirty="0" smtClean="0">
                <a:latin typeface="Courier New"/>
                <a:cs typeface="Courier New"/>
              </a:rPr>
              <a:t>FROM </a:t>
            </a:r>
            <a:r>
              <a:rPr lang="en-US" dirty="0" err="1" smtClean="0">
                <a:latin typeface="Courier New"/>
                <a:cs typeface="Courier New"/>
              </a:rPr>
              <a:t>Dolgozó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Osztály</a:t>
            </a:r>
            <a:endParaRPr lang="en-US" dirty="0" smtClean="0">
              <a:latin typeface="Courier New"/>
              <a:cs typeface="Courier New"/>
            </a:endParaRPr>
          </a:p>
          <a:p>
            <a:pPr marL="68580" indent="0">
              <a:buNone/>
            </a:pPr>
            <a:r>
              <a:rPr lang="en-US" dirty="0" smtClean="0">
                <a:latin typeface="Courier New"/>
                <a:cs typeface="Courier New"/>
              </a:rPr>
              <a:t>WHERE </a:t>
            </a:r>
            <a:r>
              <a:rPr lang="en-US" dirty="0" err="1" smtClean="0">
                <a:latin typeface="Courier New"/>
                <a:cs typeface="Courier New"/>
              </a:rPr>
              <a:t>Dolgozó.OsztályId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 err="1" smtClean="0">
                <a:latin typeface="Courier New"/>
                <a:cs typeface="Courier New"/>
              </a:rPr>
              <a:t>Osztály.ID</a:t>
            </a:r>
            <a:endParaRPr lang="en-US" dirty="0" smtClean="0">
              <a:latin typeface="Courier New"/>
              <a:cs typeface="Courier New"/>
            </a:endParaRPr>
          </a:p>
          <a:p>
            <a:pPr marL="68580" indent="0">
              <a:buNone/>
            </a:pPr>
            <a:r>
              <a:rPr lang="en-US" dirty="0" smtClean="0">
                <a:latin typeface="Courier New"/>
                <a:cs typeface="Courier New"/>
              </a:rPr>
              <a:t>GROUP BY </a:t>
            </a:r>
            <a:r>
              <a:rPr lang="en-US" dirty="0" err="1" smtClean="0">
                <a:latin typeface="Courier New"/>
                <a:cs typeface="Courier New"/>
              </a:rPr>
              <a:t>Osztály.Név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9899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TERM. </a:t>
            </a:r>
            <a:r>
              <a:rPr lang="en-US" dirty="0" err="1" smtClean="0"/>
              <a:t>Összekapcsolás</a:t>
            </a:r>
            <a:r>
              <a:rPr lang="en-US" dirty="0" smtClean="0"/>
              <a:t> SQL-BEN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083049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kapott</a:t>
            </a:r>
            <a:r>
              <a:rPr lang="en-US" dirty="0" smtClean="0"/>
              <a:t> </a:t>
            </a:r>
            <a:r>
              <a:rPr lang="en-US" dirty="0" err="1" smtClean="0"/>
              <a:t>eredmény</a:t>
            </a:r>
            <a:r>
              <a:rPr lang="en-US" dirty="0" smtClean="0"/>
              <a:t> a </a:t>
            </a:r>
            <a:r>
              <a:rPr lang="en-US" dirty="0" err="1" smtClean="0"/>
              <a:t>következő</a:t>
            </a:r>
            <a:r>
              <a:rPr lang="en-US" dirty="0" smtClean="0"/>
              <a:t> </a:t>
            </a:r>
            <a:r>
              <a:rPr lang="en-US" dirty="0" err="1" smtClean="0"/>
              <a:t>lenne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Vegyük</a:t>
            </a:r>
            <a:r>
              <a:rPr lang="en-US" dirty="0" smtClean="0"/>
              <a:t> </a:t>
            </a:r>
            <a:r>
              <a:rPr lang="en-US" dirty="0" err="1" smtClean="0"/>
              <a:t>észre</a:t>
            </a:r>
            <a:r>
              <a:rPr lang="en-US" dirty="0" smtClean="0"/>
              <a:t>, </a:t>
            </a:r>
            <a:r>
              <a:rPr lang="en-US" dirty="0" err="1" smtClean="0"/>
              <a:t>hogy</a:t>
            </a:r>
            <a:r>
              <a:rPr lang="en-US" dirty="0" smtClean="0"/>
              <a:t> a </a:t>
            </a:r>
            <a:r>
              <a:rPr lang="en-US" dirty="0" err="1" smtClean="0"/>
              <a:t>Pénzügyi</a:t>
            </a:r>
            <a:r>
              <a:rPr lang="en-US" dirty="0" smtClean="0"/>
              <a:t> </a:t>
            </a:r>
            <a:r>
              <a:rPr lang="en-US" dirty="0" err="1" smtClean="0"/>
              <a:t>osztálynál</a:t>
            </a:r>
            <a:r>
              <a:rPr lang="en-US" dirty="0" smtClean="0"/>
              <a:t> </a:t>
            </a:r>
            <a:r>
              <a:rPr lang="en-US" b="1" dirty="0" err="1" smtClean="0"/>
              <a:t>nem</a:t>
            </a:r>
            <a:r>
              <a:rPr lang="en-US" b="1" dirty="0" smtClean="0"/>
              <a:t> </a:t>
            </a:r>
            <a:r>
              <a:rPr lang="en-US" b="1" dirty="0" err="1" smtClean="0"/>
              <a:t>jelenik</a:t>
            </a:r>
            <a:r>
              <a:rPr lang="en-US" b="1" dirty="0" smtClean="0"/>
              <a:t> meg</a:t>
            </a:r>
            <a:r>
              <a:rPr lang="en-US" dirty="0" smtClean="0"/>
              <a:t>, </a:t>
            </a:r>
            <a:r>
              <a:rPr lang="en-US" dirty="0" err="1" smtClean="0"/>
              <a:t>hogy</a:t>
            </a:r>
            <a:r>
              <a:rPr lang="en-US" dirty="0" smtClean="0"/>
              <a:t> 0 </a:t>
            </a:r>
            <a:r>
              <a:rPr lang="en-US" dirty="0" err="1" smtClean="0"/>
              <a:t>fő</a:t>
            </a:r>
            <a:r>
              <a:rPr lang="en-US" dirty="0" smtClean="0"/>
              <a:t> </a:t>
            </a:r>
            <a:r>
              <a:rPr lang="en-US" dirty="0" err="1" smtClean="0"/>
              <a:t>dolgozik</a:t>
            </a:r>
            <a:r>
              <a:rPr lang="en-US" dirty="0" smtClean="0"/>
              <a:t> </a:t>
            </a:r>
            <a:r>
              <a:rPr lang="en-US" dirty="0" err="1" smtClean="0"/>
              <a:t>ott</a:t>
            </a:r>
            <a:endParaRPr lang="en-US" dirty="0" smtClean="0"/>
          </a:p>
          <a:p>
            <a:r>
              <a:rPr lang="en-US" dirty="0" err="1" smtClean="0"/>
              <a:t>Ennek</a:t>
            </a:r>
            <a:r>
              <a:rPr lang="en-US" dirty="0" smtClean="0"/>
              <a:t> </a:t>
            </a:r>
            <a:r>
              <a:rPr lang="en-US" dirty="0" err="1" smtClean="0"/>
              <a:t>oka</a:t>
            </a:r>
            <a:r>
              <a:rPr lang="en-US" dirty="0" smtClean="0"/>
              <a:t>: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dolgozó</a:t>
            </a:r>
            <a:r>
              <a:rPr lang="en-US" dirty="0" smtClean="0"/>
              <a:t> </a:t>
            </a:r>
            <a:r>
              <a:rPr lang="en-US" dirty="0" err="1" smtClean="0"/>
              <a:t>sincs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osztályon</a:t>
            </a:r>
            <a:r>
              <a:rPr lang="en-US" dirty="0" smtClean="0"/>
              <a:t> =&gt; a </a:t>
            </a:r>
            <a:r>
              <a:rPr lang="en-US" dirty="0" err="1" smtClean="0"/>
              <a:t>direkt</a:t>
            </a:r>
            <a:r>
              <a:rPr lang="en-US" dirty="0" smtClean="0"/>
              <a:t> </a:t>
            </a:r>
            <a:r>
              <a:rPr lang="en-US" dirty="0" err="1" smtClean="0"/>
              <a:t>szorzat</a:t>
            </a:r>
            <a:r>
              <a:rPr lang="en-US" dirty="0" smtClean="0"/>
              <a:t> </a:t>
            </a:r>
            <a:r>
              <a:rPr lang="en-US" dirty="0" err="1" smtClean="0"/>
              <a:t>egyik</a:t>
            </a:r>
            <a:r>
              <a:rPr lang="en-US" dirty="0" smtClean="0"/>
              <a:t> </a:t>
            </a:r>
            <a:r>
              <a:rPr lang="en-US" dirty="0" err="1" smtClean="0"/>
              <a:t>sorában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lesz</a:t>
            </a:r>
            <a:r>
              <a:rPr lang="en-US" dirty="0" smtClean="0"/>
              <a:t> </a:t>
            </a:r>
            <a:r>
              <a:rPr lang="en-US" dirty="0" err="1" smtClean="0"/>
              <a:t>egyezés</a:t>
            </a:r>
            <a:r>
              <a:rPr lang="en-US" dirty="0" smtClean="0"/>
              <a:t> a </a:t>
            </a:r>
            <a:r>
              <a:rPr lang="en-US" dirty="0" err="1" smtClean="0"/>
              <a:t>külső</a:t>
            </a:r>
            <a:r>
              <a:rPr lang="en-US" dirty="0" smtClean="0"/>
              <a:t> </a:t>
            </a:r>
            <a:r>
              <a:rPr lang="en-US" dirty="0" err="1" smtClean="0"/>
              <a:t>kulcs</a:t>
            </a:r>
            <a:r>
              <a:rPr lang="en-US" dirty="0" smtClean="0"/>
              <a:t> </a:t>
            </a:r>
            <a:r>
              <a:rPr lang="en-US" dirty="0" err="1" smtClean="0"/>
              <a:t>mentén</a:t>
            </a:r>
            <a:r>
              <a:rPr lang="en-US" dirty="0" smtClean="0"/>
              <a:t> ‘4’ </a:t>
            </a:r>
            <a:r>
              <a:rPr lang="en-US" dirty="0" err="1" smtClean="0"/>
              <a:t>érték</a:t>
            </a:r>
            <a:r>
              <a:rPr lang="en-US" dirty="0" smtClean="0"/>
              <a:t> </a:t>
            </a:r>
            <a:r>
              <a:rPr lang="en-US" dirty="0" err="1" smtClean="0"/>
              <a:t>esetén</a:t>
            </a:r>
            <a:r>
              <a:rPr lang="en-US" dirty="0" smtClean="0"/>
              <a:t> =&gt; </a:t>
            </a:r>
            <a:r>
              <a:rPr lang="en-US" dirty="0" err="1" smtClean="0"/>
              <a:t>nem</a:t>
            </a:r>
            <a:r>
              <a:rPr lang="en-US" dirty="0" smtClean="0"/>
              <a:t> </a:t>
            </a:r>
            <a:r>
              <a:rPr lang="en-US" dirty="0" err="1" smtClean="0"/>
              <a:t>fogja</a:t>
            </a:r>
            <a:r>
              <a:rPr lang="en-US" dirty="0" smtClean="0"/>
              <a:t> </a:t>
            </a:r>
            <a:r>
              <a:rPr lang="en-US" dirty="0" err="1" smtClean="0"/>
              <a:t>tartalmazni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eredménytábla</a:t>
            </a:r>
            <a:r>
              <a:rPr lang="en-US" dirty="0" smtClean="0"/>
              <a:t> a </a:t>
            </a:r>
            <a:r>
              <a:rPr lang="en-US" dirty="0" err="1" smtClean="0"/>
              <a:t>pénzügyi</a:t>
            </a:r>
            <a:r>
              <a:rPr lang="en-US" dirty="0" smtClean="0"/>
              <a:t> </a:t>
            </a:r>
            <a:r>
              <a:rPr lang="en-US" dirty="0" err="1" smtClean="0"/>
              <a:t>osztályt</a:t>
            </a:r>
            <a:r>
              <a:rPr lang="en-US" dirty="0" smtClean="0"/>
              <a:t> =&gt; </a:t>
            </a:r>
            <a:r>
              <a:rPr lang="en-US" dirty="0" err="1" smtClean="0"/>
              <a:t>nem</a:t>
            </a:r>
            <a:r>
              <a:rPr lang="en-US" dirty="0" smtClean="0"/>
              <a:t> fog </a:t>
            </a:r>
            <a:r>
              <a:rPr lang="en-US" dirty="0" err="1" smtClean="0"/>
              <a:t>összesítéskor</a:t>
            </a:r>
            <a:r>
              <a:rPr lang="en-US" dirty="0" smtClean="0"/>
              <a:t> </a:t>
            </a:r>
            <a:r>
              <a:rPr lang="en-US" dirty="0" err="1" smtClean="0"/>
              <a:t>szerepelni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751521"/>
              </p:ext>
            </p:extLst>
          </p:nvPr>
        </p:nvGraphicFramePr>
        <p:xfrm>
          <a:off x="984250" y="2190751"/>
          <a:ext cx="4873625" cy="1161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000"/>
                <a:gridCol w="2714625"/>
              </a:tblGrid>
              <a:tr h="41973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Osztály.Név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COUNT(</a:t>
                      </a:r>
                      <a:r>
                        <a:rPr lang="en-US" dirty="0" err="1" smtClean="0"/>
                        <a:t>Dolgozó.Név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Hulladékgazdálkodási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Marketing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0906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Külső</a:t>
            </a:r>
            <a:r>
              <a:rPr lang="en-US" dirty="0" smtClean="0"/>
              <a:t> </a:t>
            </a:r>
            <a:r>
              <a:rPr lang="en-US" dirty="0" err="1" smtClean="0"/>
              <a:t>összekapcsolás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látott</a:t>
            </a:r>
            <a:r>
              <a:rPr lang="en-US" dirty="0" smtClean="0"/>
              <a:t> </a:t>
            </a:r>
            <a:r>
              <a:rPr lang="en-US" dirty="0" err="1" smtClean="0"/>
              <a:t>probléma</a:t>
            </a:r>
            <a:r>
              <a:rPr lang="en-US" dirty="0"/>
              <a:t> </a:t>
            </a:r>
            <a:r>
              <a:rPr lang="en-US" dirty="0" err="1" smtClean="0"/>
              <a:t>kiküszöbölésére</a:t>
            </a:r>
            <a:r>
              <a:rPr lang="en-US" dirty="0" smtClean="0"/>
              <a:t> </a:t>
            </a:r>
            <a:r>
              <a:rPr lang="en-US" dirty="0" err="1" smtClean="0"/>
              <a:t>létezik</a:t>
            </a:r>
            <a:r>
              <a:rPr lang="en-US" dirty="0" smtClean="0"/>
              <a:t> a </a:t>
            </a:r>
            <a:r>
              <a:rPr lang="en-US" dirty="0" err="1" smtClean="0"/>
              <a:t>külső</a:t>
            </a:r>
            <a:r>
              <a:rPr lang="en-US" dirty="0" smtClean="0"/>
              <a:t> </a:t>
            </a:r>
            <a:r>
              <a:rPr lang="en-US" dirty="0" err="1" smtClean="0"/>
              <a:t>összekapcsolás</a:t>
            </a:r>
            <a:r>
              <a:rPr lang="en-US" dirty="0" smtClean="0"/>
              <a:t>: a “</a:t>
            </a:r>
            <a:r>
              <a:rPr lang="en-US" dirty="0" err="1" smtClean="0"/>
              <a:t>lógó</a:t>
            </a:r>
            <a:r>
              <a:rPr lang="en-US" dirty="0" smtClean="0"/>
              <a:t>” </a:t>
            </a:r>
            <a:r>
              <a:rPr lang="en-US" dirty="0" err="1" smtClean="0"/>
              <a:t>sorok</a:t>
            </a:r>
            <a:r>
              <a:rPr lang="en-US" dirty="0" smtClean="0"/>
              <a:t> is </a:t>
            </a:r>
            <a:r>
              <a:rPr lang="en-US" dirty="0" err="1" smtClean="0"/>
              <a:t>megmaradhatnak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összekapcsolt</a:t>
            </a:r>
            <a:r>
              <a:rPr lang="en-US" dirty="0" smtClean="0"/>
              <a:t> </a:t>
            </a:r>
            <a:r>
              <a:rPr lang="en-US" dirty="0" err="1" smtClean="0"/>
              <a:t>táblában</a:t>
            </a:r>
            <a:endParaRPr lang="en-US" dirty="0" smtClean="0"/>
          </a:p>
          <a:p>
            <a:r>
              <a:rPr lang="en-US" dirty="0" smtClean="0"/>
              <a:t>LEFT OUTER JOIN – </a:t>
            </a:r>
            <a:r>
              <a:rPr lang="en-US" dirty="0" err="1" smtClean="0"/>
              <a:t>baloldali</a:t>
            </a:r>
            <a:r>
              <a:rPr lang="en-US" dirty="0" smtClean="0"/>
              <a:t> </a:t>
            </a:r>
            <a:r>
              <a:rPr lang="en-US" dirty="0" err="1" smtClean="0"/>
              <a:t>külső</a:t>
            </a:r>
            <a:r>
              <a:rPr lang="en-US" dirty="0" smtClean="0"/>
              <a:t> </a:t>
            </a:r>
            <a:r>
              <a:rPr lang="en-US" dirty="0" err="1" smtClean="0"/>
              <a:t>összekapcsolás</a:t>
            </a:r>
            <a:r>
              <a:rPr lang="en-US" dirty="0" smtClean="0"/>
              <a:t>; a </a:t>
            </a:r>
            <a:r>
              <a:rPr lang="en-US" dirty="0" err="1" smtClean="0"/>
              <a:t>bal</a:t>
            </a:r>
            <a:r>
              <a:rPr lang="en-US" dirty="0" smtClean="0"/>
              <a:t> </a:t>
            </a:r>
            <a:r>
              <a:rPr lang="en-US" dirty="0" err="1" smtClean="0"/>
              <a:t>oldali</a:t>
            </a:r>
            <a:r>
              <a:rPr lang="en-US" dirty="0" smtClean="0"/>
              <a:t> </a:t>
            </a:r>
            <a:r>
              <a:rPr lang="en-US" dirty="0" err="1" smtClean="0"/>
              <a:t>tábla</a:t>
            </a:r>
            <a:r>
              <a:rPr lang="en-US" dirty="0" smtClean="0"/>
              <a:t> </a:t>
            </a:r>
            <a:r>
              <a:rPr lang="en-US" dirty="0" err="1" smtClean="0"/>
              <a:t>lógó</a:t>
            </a:r>
            <a:r>
              <a:rPr lang="en-US" dirty="0" smtClean="0"/>
              <a:t> </a:t>
            </a:r>
            <a:r>
              <a:rPr lang="en-US" dirty="0" err="1" smtClean="0"/>
              <a:t>sorai</a:t>
            </a:r>
            <a:r>
              <a:rPr lang="en-US" dirty="0" smtClean="0"/>
              <a:t> </a:t>
            </a:r>
            <a:r>
              <a:rPr lang="en-US" dirty="0" err="1" smtClean="0"/>
              <a:t>maradnak</a:t>
            </a:r>
            <a:r>
              <a:rPr lang="en-US" dirty="0" smtClean="0"/>
              <a:t> meg, a </a:t>
            </a:r>
            <a:r>
              <a:rPr lang="en-US" dirty="0" err="1" smtClean="0"/>
              <a:t>nem</a:t>
            </a:r>
            <a:r>
              <a:rPr lang="en-US" dirty="0" smtClean="0"/>
              <a:t> </a:t>
            </a:r>
            <a:r>
              <a:rPr lang="en-US" dirty="0" err="1" smtClean="0"/>
              <a:t>baloldali</a:t>
            </a:r>
            <a:r>
              <a:rPr lang="en-US" dirty="0" smtClean="0"/>
              <a:t> </a:t>
            </a:r>
            <a:r>
              <a:rPr lang="en-US" dirty="0" err="1" smtClean="0"/>
              <a:t>táblából</a:t>
            </a:r>
            <a:r>
              <a:rPr lang="en-US" dirty="0" smtClean="0"/>
              <a:t> </a:t>
            </a:r>
            <a:r>
              <a:rPr lang="en-US" dirty="0" err="1" smtClean="0"/>
              <a:t>származó</a:t>
            </a:r>
            <a:r>
              <a:rPr lang="en-US" dirty="0" smtClean="0"/>
              <a:t> </a:t>
            </a:r>
            <a:r>
              <a:rPr lang="en-US" dirty="0" err="1" smtClean="0"/>
              <a:t>oszlopok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ilyen</a:t>
            </a:r>
            <a:r>
              <a:rPr lang="en-US" dirty="0" smtClean="0"/>
              <a:t> </a:t>
            </a:r>
            <a:r>
              <a:rPr lang="en-US" dirty="0" err="1" smtClean="0"/>
              <a:t>sorokban</a:t>
            </a:r>
            <a:r>
              <a:rPr lang="en-US" dirty="0" smtClean="0"/>
              <a:t> NULL </a:t>
            </a:r>
            <a:r>
              <a:rPr lang="en-US" dirty="0" err="1" smtClean="0"/>
              <a:t>értéket</a:t>
            </a:r>
            <a:r>
              <a:rPr lang="en-US" dirty="0" smtClean="0"/>
              <a:t> </a:t>
            </a:r>
            <a:r>
              <a:rPr lang="en-US" dirty="0" err="1" smtClean="0"/>
              <a:t>kapnak</a:t>
            </a:r>
            <a:endParaRPr lang="en-US" dirty="0" smtClean="0"/>
          </a:p>
          <a:p>
            <a:r>
              <a:rPr lang="en-US" dirty="0" smtClean="0"/>
              <a:t>RIGHT OUTER JOIN – </a:t>
            </a:r>
            <a:r>
              <a:rPr lang="en-US" dirty="0" err="1" smtClean="0"/>
              <a:t>jobb</a:t>
            </a:r>
            <a:r>
              <a:rPr lang="en-US" dirty="0" smtClean="0"/>
              <a:t> </a:t>
            </a:r>
            <a:r>
              <a:rPr lang="en-US" dirty="0" err="1" smtClean="0"/>
              <a:t>oldalról</a:t>
            </a:r>
            <a:r>
              <a:rPr lang="en-US" dirty="0" smtClean="0"/>
              <a:t> </a:t>
            </a:r>
            <a:r>
              <a:rPr lang="en-US" dirty="0" err="1" smtClean="0"/>
              <a:t>ua</a:t>
            </a:r>
            <a:r>
              <a:rPr lang="en-US" dirty="0" smtClean="0"/>
              <a:t>.</a:t>
            </a:r>
          </a:p>
          <a:p>
            <a:r>
              <a:rPr lang="en-US" dirty="0" smtClean="0"/>
              <a:t>FULL OUTER JOIN – </a:t>
            </a:r>
            <a:r>
              <a:rPr lang="en-US" dirty="0" err="1" smtClean="0"/>
              <a:t>mindkét</a:t>
            </a:r>
            <a:r>
              <a:rPr lang="en-US" dirty="0" smtClean="0"/>
              <a:t> </a:t>
            </a:r>
            <a:r>
              <a:rPr lang="en-US" dirty="0" err="1" smtClean="0"/>
              <a:t>tábla</a:t>
            </a:r>
            <a:r>
              <a:rPr lang="en-US" dirty="0" smtClean="0"/>
              <a:t> </a:t>
            </a:r>
            <a:r>
              <a:rPr lang="en-US" dirty="0" err="1" smtClean="0"/>
              <a:t>nem</a:t>
            </a:r>
            <a:r>
              <a:rPr lang="en-US" dirty="0" smtClean="0"/>
              <a:t> </a:t>
            </a:r>
            <a:r>
              <a:rPr lang="en-US" dirty="0" err="1" smtClean="0"/>
              <a:t>párosított</a:t>
            </a:r>
            <a:r>
              <a:rPr lang="en-US" dirty="0" smtClean="0"/>
              <a:t> </a:t>
            </a:r>
            <a:r>
              <a:rPr lang="en-US" dirty="0" err="1" smtClean="0"/>
              <a:t>sorai</a:t>
            </a:r>
            <a:r>
              <a:rPr lang="en-US" dirty="0" smtClean="0"/>
              <a:t> </a:t>
            </a:r>
            <a:r>
              <a:rPr lang="en-US" dirty="0" err="1" smtClean="0"/>
              <a:t>megőrződnek</a:t>
            </a:r>
            <a:endParaRPr lang="en-US" dirty="0" smtClean="0"/>
          </a:p>
          <a:p>
            <a:endParaRPr lang="en-US" dirty="0"/>
          </a:p>
          <a:p>
            <a:r>
              <a:rPr lang="en-US" b="1" dirty="0" err="1" smtClean="0"/>
              <a:t>Észrevétel</a:t>
            </a:r>
            <a:r>
              <a:rPr lang="en-US" b="1" dirty="0" smtClean="0"/>
              <a:t>. </a:t>
            </a:r>
            <a:r>
              <a:rPr lang="en-US" i="1" dirty="0" err="1" smtClean="0"/>
              <a:t>Természetesen</a:t>
            </a:r>
            <a:r>
              <a:rPr lang="en-US" i="1" dirty="0" smtClean="0"/>
              <a:t> – </a:t>
            </a:r>
            <a:r>
              <a:rPr lang="en-US" i="1" dirty="0" err="1" smtClean="0"/>
              <a:t>bármilyen</a:t>
            </a:r>
            <a:r>
              <a:rPr lang="en-US" i="1" dirty="0" smtClean="0"/>
              <a:t> </a:t>
            </a:r>
            <a:r>
              <a:rPr lang="en-US" i="1" dirty="0" err="1" smtClean="0"/>
              <a:t>összekapcsolásról</a:t>
            </a:r>
            <a:r>
              <a:rPr lang="en-US" i="1" dirty="0" smtClean="0"/>
              <a:t> is </a:t>
            </a:r>
            <a:r>
              <a:rPr lang="en-US" i="1" dirty="0" err="1" smtClean="0"/>
              <a:t>legyen</a:t>
            </a:r>
            <a:r>
              <a:rPr lang="en-US" i="1" dirty="0" smtClean="0"/>
              <a:t> </a:t>
            </a:r>
            <a:r>
              <a:rPr lang="en-US" i="1" dirty="0" err="1" smtClean="0"/>
              <a:t>szó</a:t>
            </a:r>
            <a:r>
              <a:rPr lang="en-US" i="1" dirty="0" smtClean="0"/>
              <a:t> – </a:t>
            </a:r>
            <a:r>
              <a:rPr lang="en-US" i="1" dirty="0" err="1" smtClean="0"/>
              <a:t>kettőnél</a:t>
            </a:r>
            <a:r>
              <a:rPr lang="en-US" i="1" dirty="0" smtClean="0"/>
              <a:t> </a:t>
            </a:r>
            <a:r>
              <a:rPr lang="en-US" i="1" dirty="0" err="1" smtClean="0"/>
              <a:t>több</a:t>
            </a:r>
            <a:r>
              <a:rPr lang="en-US" i="1" dirty="0" smtClean="0"/>
              <a:t> </a:t>
            </a:r>
            <a:r>
              <a:rPr lang="en-US" i="1" dirty="0" err="1" smtClean="0"/>
              <a:t>tábla</a:t>
            </a:r>
            <a:r>
              <a:rPr lang="en-US" i="1" dirty="0" smtClean="0"/>
              <a:t> is </a:t>
            </a:r>
            <a:r>
              <a:rPr lang="en-US" i="1" dirty="0" err="1" smtClean="0"/>
              <a:t>összekapcsolható</a:t>
            </a:r>
            <a:r>
              <a:rPr lang="en-US" i="1" dirty="0" smtClean="0"/>
              <a:t>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55865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KÜLSŐ </a:t>
            </a:r>
            <a:r>
              <a:rPr lang="en-US" dirty="0" err="1" smtClean="0"/>
              <a:t>összekapcsolás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Így</a:t>
            </a:r>
            <a:r>
              <a:rPr lang="en-US" dirty="0" smtClean="0"/>
              <a:t> a </a:t>
            </a:r>
            <a:r>
              <a:rPr lang="en-US" dirty="0" err="1" smtClean="0"/>
              <a:t>korábbi</a:t>
            </a:r>
            <a:r>
              <a:rPr lang="en-US" dirty="0" smtClean="0"/>
              <a:t> </a:t>
            </a:r>
            <a:r>
              <a:rPr lang="en-US" dirty="0" err="1" smtClean="0"/>
              <a:t>probléma</a:t>
            </a:r>
            <a:r>
              <a:rPr lang="en-US" dirty="0" smtClean="0"/>
              <a:t> –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összes</a:t>
            </a:r>
            <a:r>
              <a:rPr lang="en-US" dirty="0" smtClean="0"/>
              <a:t> (</a:t>
            </a:r>
            <a:r>
              <a:rPr lang="en-US" dirty="0" err="1" smtClean="0"/>
              <a:t>akár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létszámú</a:t>
            </a:r>
            <a:r>
              <a:rPr lang="en-US" dirty="0" smtClean="0"/>
              <a:t>) </a:t>
            </a:r>
            <a:r>
              <a:rPr lang="en-US" dirty="0" err="1" smtClean="0"/>
              <a:t>osztályhoz</a:t>
            </a:r>
            <a:r>
              <a:rPr lang="en-US" dirty="0" smtClean="0"/>
              <a:t> </a:t>
            </a:r>
            <a:r>
              <a:rPr lang="en-US" dirty="0" err="1" smtClean="0"/>
              <a:t>tartozó</a:t>
            </a:r>
            <a:r>
              <a:rPr lang="en-US" dirty="0" smtClean="0"/>
              <a:t> </a:t>
            </a:r>
            <a:r>
              <a:rPr lang="en-US" dirty="0" err="1" smtClean="0"/>
              <a:t>dolgozói</a:t>
            </a:r>
            <a:r>
              <a:rPr lang="en-US" dirty="0" smtClean="0"/>
              <a:t> </a:t>
            </a:r>
            <a:r>
              <a:rPr lang="en-US" dirty="0" err="1" smtClean="0"/>
              <a:t>létszámok</a:t>
            </a:r>
            <a:r>
              <a:rPr lang="en-US" dirty="0" smtClean="0"/>
              <a:t> </a:t>
            </a:r>
            <a:r>
              <a:rPr lang="en-US" dirty="0" err="1" smtClean="0"/>
              <a:t>kiíratása</a:t>
            </a:r>
            <a:r>
              <a:rPr lang="en-US" dirty="0" smtClean="0"/>
              <a:t> – </a:t>
            </a:r>
            <a:r>
              <a:rPr lang="en-US" dirty="0" err="1" smtClean="0"/>
              <a:t>már</a:t>
            </a:r>
            <a:r>
              <a:rPr lang="en-US" dirty="0" smtClean="0"/>
              <a:t> meg is </a:t>
            </a:r>
            <a:r>
              <a:rPr lang="en-US" dirty="0" err="1" smtClean="0"/>
              <a:t>oldható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68580" indent="0">
              <a:buNone/>
            </a:pPr>
            <a:r>
              <a:rPr lang="hu-HU" dirty="0">
                <a:latin typeface="Courier New"/>
                <a:cs typeface="Courier New"/>
              </a:rPr>
              <a:t>SELECT </a:t>
            </a:r>
            <a:r>
              <a:rPr lang="hu-HU" dirty="0" smtClean="0">
                <a:latin typeface="Courier New"/>
                <a:cs typeface="Courier New"/>
              </a:rPr>
              <a:t>Osztály.Név</a:t>
            </a:r>
            <a:r>
              <a:rPr lang="hu-HU" dirty="0">
                <a:latin typeface="Courier New"/>
                <a:cs typeface="Courier New"/>
              </a:rPr>
              <a:t>, COUNT</a:t>
            </a:r>
            <a:r>
              <a:rPr lang="hu-HU" dirty="0" smtClean="0">
                <a:latin typeface="Courier New"/>
                <a:cs typeface="Courier New"/>
              </a:rPr>
              <a:t>(Dolgozó.Név) </a:t>
            </a:r>
            <a:endParaRPr lang="hu-HU" dirty="0">
              <a:latin typeface="Courier New"/>
              <a:cs typeface="Courier New"/>
            </a:endParaRPr>
          </a:p>
          <a:p>
            <a:pPr marL="68580" indent="0">
              <a:buNone/>
            </a:pPr>
            <a:r>
              <a:rPr lang="hu-HU" dirty="0">
                <a:latin typeface="Courier New"/>
                <a:cs typeface="Courier New"/>
              </a:rPr>
              <a:t>FROM D</a:t>
            </a:r>
            <a:r>
              <a:rPr lang="hu-HU" dirty="0" smtClean="0">
                <a:latin typeface="Courier New"/>
                <a:cs typeface="Courier New"/>
              </a:rPr>
              <a:t>olgozó </a:t>
            </a:r>
            <a:r>
              <a:rPr lang="hu-HU" dirty="0">
                <a:latin typeface="Courier New"/>
                <a:cs typeface="Courier New"/>
              </a:rPr>
              <a:t>RIGHT OUTER JOIN O</a:t>
            </a:r>
            <a:r>
              <a:rPr lang="hu-HU" dirty="0" smtClean="0">
                <a:latin typeface="Courier New"/>
                <a:cs typeface="Courier New"/>
              </a:rPr>
              <a:t>sztály</a:t>
            </a:r>
            <a:endParaRPr lang="hu-HU" dirty="0">
              <a:latin typeface="Courier New"/>
              <a:cs typeface="Courier New"/>
            </a:endParaRPr>
          </a:p>
          <a:p>
            <a:pPr marL="68580" indent="0">
              <a:buNone/>
            </a:pPr>
            <a:r>
              <a:rPr lang="hu-HU" dirty="0">
                <a:latin typeface="Courier New"/>
                <a:cs typeface="Courier New"/>
              </a:rPr>
              <a:t>ON </a:t>
            </a:r>
            <a:r>
              <a:rPr lang="hu-HU" dirty="0" smtClean="0">
                <a:latin typeface="Courier New"/>
                <a:cs typeface="Courier New"/>
              </a:rPr>
              <a:t>Dolgozó.OsztályId </a:t>
            </a:r>
            <a:r>
              <a:rPr lang="hu-HU" dirty="0">
                <a:latin typeface="Courier New"/>
                <a:cs typeface="Courier New"/>
              </a:rPr>
              <a:t>= </a:t>
            </a:r>
            <a:r>
              <a:rPr lang="hu-HU" dirty="0" smtClean="0">
                <a:latin typeface="Courier New"/>
                <a:cs typeface="Courier New"/>
              </a:rPr>
              <a:t>Osztály.Id</a:t>
            </a:r>
            <a:endParaRPr lang="hu-HU" dirty="0">
              <a:latin typeface="Courier New"/>
              <a:cs typeface="Courier New"/>
            </a:endParaRPr>
          </a:p>
          <a:p>
            <a:pPr marL="68580" indent="0">
              <a:buNone/>
            </a:pPr>
            <a:r>
              <a:rPr lang="hu-HU" dirty="0">
                <a:latin typeface="Courier New"/>
                <a:cs typeface="Courier New"/>
              </a:rPr>
              <a:t>GROUP BY </a:t>
            </a:r>
            <a:r>
              <a:rPr lang="hu-HU" dirty="0" smtClean="0">
                <a:latin typeface="Courier New"/>
                <a:cs typeface="Courier New"/>
              </a:rPr>
              <a:t>Osztály.Név;</a:t>
            </a:r>
          </a:p>
          <a:p>
            <a:pPr marL="68580" indent="0">
              <a:buNone/>
            </a:pPr>
            <a:endParaRPr lang="hu-HU" dirty="0"/>
          </a:p>
          <a:p>
            <a:pPr marL="6858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642921"/>
              </p:ext>
            </p:extLst>
          </p:nvPr>
        </p:nvGraphicFramePr>
        <p:xfrm>
          <a:off x="3857625" y="4267837"/>
          <a:ext cx="4873625" cy="1532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000"/>
                <a:gridCol w="2714625"/>
              </a:tblGrid>
              <a:tr h="41973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Osztály.Név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COUNT(</a:t>
                      </a:r>
                      <a:r>
                        <a:rPr lang="en-US" dirty="0" err="1" smtClean="0"/>
                        <a:t>Dolgozó.Név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Hulladékgazdálkodási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Marketing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Pénzügyi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37985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Aliasok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82701"/>
            <a:ext cx="7772400" cy="425767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SELECT </a:t>
            </a:r>
            <a:r>
              <a:rPr lang="en-US" dirty="0" err="1" smtClean="0"/>
              <a:t>utasítás</a:t>
            </a:r>
            <a:r>
              <a:rPr lang="en-US" dirty="0" smtClean="0"/>
              <a:t> </a:t>
            </a:r>
            <a:r>
              <a:rPr lang="en-US" dirty="0" err="1" smtClean="0"/>
              <a:t>után</a:t>
            </a:r>
            <a:r>
              <a:rPr lang="en-US" dirty="0" smtClean="0"/>
              <a:t> </a:t>
            </a:r>
            <a:r>
              <a:rPr lang="en-US" dirty="0" err="1" smtClean="0"/>
              <a:t>adandó</a:t>
            </a:r>
            <a:r>
              <a:rPr lang="en-US" dirty="0" smtClean="0"/>
              <a:t> </a:t>
            </a:r>
            <a:r>
              <a:rPr lang="en-US" dirty="0" err="1" smtClean="0"/>
              <a:t>oszloplista</a:t>
            </a:r>
            <a:r>
              <a:rPr lang="en-US" dirty="0" smtClean="0"/>
              <a:t> </a:t>
            </a:r>
            <a:r>
              <a:rPr lang="en-US" dirty="0" err="1" smtClean="0"/>
              <a:t>nem</a:t>
            </a:r>
            <a:r>
              <a:rPr lang="en-US" dirty="0" smtClean="0"/>
              <a:t> </a:t>
            </a:r>
            <a:r>
              <a:rPr lang="en-US" dirty="0" err="1" smtClean="0"/>
              <a:t>csak</a:t>
            </a:r>
            <a:r>
              <a:rPr lang="en-US" dirty="0" smtClean="0"/>
              <a:t> </a:t>
            </a:r>
            <a:r>
              <a:rPr lang="en-US" dirty="0" err="1" smtClean="0"/>
              <a:t>oszlopneveket</a:t>
            </a:r>
            <a:r>
              <a:rPr lang="en-US" dirty="0" smtClean="0"/>
              <a:t>, </a:t>
            </a:r>
            <a:r>
              <a:rPr lang="en-US" dirty="0" err="1" smtClean="0"/>
              <a:t>hanem</a:t>
            </a:r>
            <a:r>
              <a:rPr lang="en-US" dirty="0" smtClean="0"/>
              <a:t> </a:t>
            </a:r>
            <a:r>
              <a:rPr lang="en-US" dirty="0" err="1" smtClean="0"/>
              <a:t>kifejezéseket</a:t>
            </a:r>
            <a:r>
              <a:rPr lang="en-US" dirty="0" smtClean="0"/>
              <a:t> is </a:t>
            </a:r>
            <a:r>
              <a:rPr lang="en-US" dirty="0" err="1" smtClean="0"/>
              <a:t>tartalmazhat</a:t>
            </a:r>
            <a:r>
              <a:rPr lang="en-US" dirty="0" smtClean="0"/>
              <a:t>, </a:t>
            </a:r>
            <a:r>
              <a:rPr lang="en-US" dirty="0" err="1" smtClean="0"/>
              <a:t>amiket</a:t>
            </a:r>
            <a:r>
              <a:rPr lang="en-US" dirty="0" smtClean="0"/>
              <a:t> el </a:t>
            </a:r>
            <a:r>
              <a:rPr lang="en-US" dirty="0" err="1" smtClean="0"/>
              <a:t>lehet</a:t>
            </a:r>
            <a:r>
              <a:rPr lang="en-US" dirty="0" smtClean="0"/>
              <a:t> </a:t>
            </a:r>
            <a:r>
              <a:rPr lang="en-US" dirty="0" err="1" smtClean="0"/>
              <a:t>nevezni</a:t>
            </a:r>
            <a:r>
              <a:rPr lang="en-US" dirty="0" smtClean="0"/>
              <a:t> – </a:t>
            </a:r>
            <a:r>
              <a:rPr lang="en-US" dirty="0" err="1" smtClean="0"/>
              <a:t>ez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aliasok</a:t>
            </a:r>
            <a:r>
              <a:rPr lang="en-US" dirty="0" smtClean="0"/>
              <a:t> </a:t>
            </a:r>
            <a:r>
              <a:rPr lang="en-US" dirty="0" err="1" smtClean="0"/>
              <a:t>egyik</a:t>
            </a:r>
            <a:r>
              <a:rPr lang="en-US" dirty="0" smtClean="0"/>
              <a:t> </a:t>
            </a:r>
            <a:r>
              <a:rPr lang="en-US" dirty="0" err="1" smtClean="0"/>
              <a:t>szerepe</a:t>
            </a:r>
            <a:r>
              <a:rPr lang="en-US" dirty="0" smtClean="0"/>
              <a:t>; </a:t>
            </a:r>
            <a:r>
              <a:rPr lang="en-US" dirty="0" err="1" smtClean="0"/>
              <a:t>szintaxis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/>
                <a:cs typeface="Courier New"/>
              </a:rPr>
              <a:t>kifejezés</a:t>
            </a:r>
            <a:r>
              <a:rPr lang="en-US" dirty="0" smtClean="0">
                <a:latin typeface="Courier New"/>
                <a:cs typeface="Courier New"/>
              </a:rPr>
              <a:t> AS </a:t>
            </a:r>
            <a:r>
              <a:rPr lang="en-US" dirty="0" err="1" smtClean="0">
                <a:latin typeface="Courier New"/>
                <a:cs typeface="Courier New"/>
              </a:rPr>
              <a:t>alias_név</a:t>
            </a:r>
            <a:endParaRPr lang="en-US" dirty="0" smtClean="0">
              <a:latin typeface="Courier New"/>
              <a:cs typeface="Courier New"/>
            </a:endParaRPr>
          </a:p>
          <a:p>
            <a:endParaRPr lang="en-US" dirty="0"/>
          </a:p>
          <a:p>
            <a:r>
              <a:rPr lang="en-US" dirty="0" err="1" smtClean="0"/>
              <a:t>Példa</a:t>
            </a:r>
            <a:r>
              <a:rPr lang="en-US" dirty="0" smtClean="0"/>
              <a:t>. </a:t>
            </a:r>
            <a:r>
              <a:rPr lang="en-US" dirty="0" err="1" smtClean="0"/>
              <a:t>Ország</a:t>
            </a:r>
            <a:r>
              <a:rPr lang="en-US" dirty="0" smtClean="0"/>
              <a:t> </a:t>
            </a:r>
            <a:r>
              <a:rPr lang="en-US" dirty="0" err="1" smtClean="0"/>
              <a:t>népsűrűsége</a:t>
            </a:r>
            <a:r>
              <a:rPr lang="en-US" dirty="0" smtClean="0"/>
              <a:t>.</a:t>
            </a:r>
          </a:p>
          <a:p>
            <a:pPr marL="68580" indent="0">
              <a:buNone/>
            </a:pPr>
            <a:r>
              <a:rPr lang="en-US" dirty="0" smtClean="0">
                <a:latin typeface="Courier New"/>
                <a:cs typeface="Courier New"/>
              </a:rPr>
              <a:t>SELECT </a:t>
            </a:r>
            <a:r>
              <a:rPr lang="en-US" dirty="0" err="1" smtClean="0">
                <a:latin typeface="Courier New"/>
                <a:cs typeface="Courier New"/>
              </a:rPr>
              <a:t>név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lakosság</a:t>
            </a:r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 err="1" smtClean="0">
                <a:latin typeface="Courier New"/>
                <a:cs typeface="Courier New"/>
              </a:rPr>
              <a:t>terület</a:t>
            </a:r>
            <a:r>
              <a:rPr lang="en-US" dirty="0" smtClean="0">
                <a:latin typeface="Courier New"/>
                <a:cs typeface="Courier New"/>
              </a:rPr>
              <a:t> AS </a:t>
            </a:r>
            <a:r>
              <a:rPr lang="en-US" dirty="0" err="1" smtClean="0">
                <a:latin typeface="Courier New"/>
                <a:cs typeface="Courier New"/>
              </a:rPr>
              <a:t>népsűrűség</a:t>
            </a:r>
            <a:r>
              <a:rPr lang="en-US" dirty="0" smtClean="0">
                <a:latin typeface="Courier New"/>
                <a:cs typeface="Courier New"/>
              </a:rPr>
              <a:t> FROM </a:t>
            </a:r>
            <a:r>
              <a:rPr lang="en-US" dirty="0" err="1" smtClean="0">
                <a:latin typeface="Courier New"/>
                <a:cs typeface="Courier New"/>
              </a:rPr>
              <a:t>ország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 marL="68580" indent="0">
              <a:buNone/>
            </a:pPr>
            <a:endParaRPr lang="en-US" dirty="0"/>
          </a:p>
          <a:p>
            <a:r>
              <a:rPr lang="en-US" dirty="0" smtClean="0"/>
              <a:t>Alias </a:t>
            </a:r>
            <a:r>
              <a:rPr lang="en-US" dirty="0" err="1" smtClean="0"/>
              <a:t>használandó</a:t>
            </a:r>
            <a:r>
              <a:rPr lang="en-US" dirty="0" smtClean="0"/>
              <a:t> </a:t>
            </a:r>
            <a:r>
              <a:rPr lang="en-US" dirty="0" err="1" smtClean="0"/>
              <a:t>akkor</a:t>
            </a:r>
            <a:r>
              <a:rPr lang="en-US" dirty="0" smtClean="0"/>
              <a:t> is, ha </a:t>
            </a:r>
            <a:r>
              <a:rPr lang="en-US" dirty="0" err="1" smtClean="0"/>
              <a:t>egy</a:t>
            </a:r>
            <a:r>
              <a:rPr lang="en-US" dirty="0" smtClean="0"/>
              <a:t> SQL </a:t>
            </a:r>
            <a:r>
              <a:rPr lang="en-US" dirty="0" err="1" smtClean="0"/>
              <a:t>utasításon</a:t>
            </a:r>
            <a:r>
              <a:rPr lang="en-US" dirty="0" smtClean="0"/>
              <a:t> </a:t>
            </a:r>
            <a:r>
              <a:rPr lang="en-US" dirty="0" err="1" smtClean="0"/>
              <a:t>belül</a:t>
            </a:r>
            <a:r>
              <a:rPr lang="en-US" dirty="0" smtClean="0"/>
              <a:t> </a:t>
            </a:r>
            <a:r>
              <a:rPr lang="en-US" b="1" dirty="0" err="1" smtClean="0"/>
              <a:t>adott</a:t>
            </a:r>
            <a:r>
              <a:rPr lang="en-US" b="1" dirty="0" smtClean="0"/>
              <a:t> </a:t>
            </a:r>
            <a:r>
              <a:rPr lang="en-US" b="1" dirty="0" err="1" smtClean="0"/>
              <a:t>táblára</a:t>
            </a:r>
            <a:r>
              <a:rPr lang="en-US" b="1" dirty="0" smtClean="0"/>
              <a:t> </a:t>
            </a:r>
            <a:r>
              <a:rPr lang="en-US" b="1" dirty="0" err="1" smtClean="0"/>
              <a:t>többszörösen</a:t>
            </a:r>
            <a:r>
              <a:rPr lang="en-US" b="1" dirty="0" smtClean="0"/>
              <a:t> </a:t>
            </a:r>
            <a:r>
              <a:rPr lang="en-US" b="1" dirty="0" err="1" smtClean="0"/>
              <a:t>hivatkozunk</a:t>
            </a:r>
            <a:r>
              <a:rPr lang="en-US" dirty="0" smtClean="0"/>
              <a:t>, </a:t>
            </a:r>
            <a:r>
              <a:rPr lang="en-US" dirty="0" err="1" smtClean="0"/>
              <a:t>például</a:t>
            </a:r>
            <a:r>
              <a:rPr lang="en-US" dirty="0" smtClean="0"/>
              <a:t> </a:t>
            </a:r>
            <a:r>
              <a:rPr lang="en-US" dirty="0" err="1" smtClean="0"/>
              <a:t>azonos</a:t>
            </a:r>
            <a:r>
              <a:rPr lang="en-US" dirty="0" smtClean="0"/>
              <a:t> </a:t>
            </a:r>
            <a:r>
              <a:rPr lang="en-US" dirty="0" err="1" smtClean="0"/>
              <a:t>nevű</a:t>
            </a:r>
            <a:r>
              <a:rPr lang="en-US" dirty="0" smtClean="0"/>
              <a:t> </a:t>
            </a:r>
            <a:r>
              <a:rPr lang="en-US" dirty="0" err="1" smtClean="0"/>
              <a:t>dolgozók</a:t>
            </a:r>
            <a:r>
              <a:rPr lang="en-US" dirty="0" smtClean="0"/>
              <a:t> </a:t>
            </a:r>
            <a:r>
              <a:rPr lang="en-US" dirty="0" err="1" smtClean="0"/>
              <a:t>lekérése</a:t>
            </a:r>
            <a:r>
              <a:rPr lang="en-US" dirty="0" smtClean="0"/>
              <a:t>:</a:t>
            </a:r>
          </a:p>
          <a:p>
            <a:pPr marL="68580" indent="0">
              <a:buNone/>
            </a:pPr>
            <a:r>
              <a:rPr lang="hu-HU" dirty="0" smtClean="0">
                <a:latin typeface="Courier New"/>
                <a:cs typeface="Courier New"/>
              </a:rPr>
              <a:t>SELECT </a:t>
            </a:r>
            <a:r>
              <a:rPr lang="hu-HU" dirty="0">
                <a:latin typeface="Courier New"/>
                <a:cs typeface="Courier New"/>
              </a:rPr>
              <a:t>d1</a:t>
            </a:r>
            <a:r>
              <a:rPr lang="hu-HU" dirty="0" smtClean="0">
                <a:latin typeface="Courier New"/>
                <a:cs typeface="Courier New"/>
              </a:rPr>
              <a:t>.Név FROM</a:t>
            </a:r>
          </a:p>
          <a:p>
            <a:pPr marL="68580" indent="0">
              <a:buNone/>
            </a:pPr>
            <a:r>
              <a:rPr lang="hu-HU" dirty="0">
                <a:latin typeface="Courier New"/>
                <a:cs typeface="Courier New"/>
              </a:rPr>
              <a:t>D</a:t>
            </a:r>
            <a:r>
              <a:rPr lang="hu-HU" dirty="0" smtClean="0">
                <a:latin typeface="Courier New"/>
                <a:cs typeface="Courier New"/>
              </a:rPr>
              <a:t>olgozó </a:t>
            </a:r>
            <a:r>
              <a:rPr lang="hu-HU" dirty="0">
                <a:latin typeface="Courier New"/>
                <a:cs typeface="Courier New"/>
              </a:rPr>
              <a:t>AS d1, </a:t>
            </a:r>
            <a:r>
              <a:rPr lang="hu-HU" dirty="0" smtClean="0">
                <a:latin typeface="Courier New"/>
                <a:cs typeface="Courier New"/>
              </a:rPr>
              <a:t>Dolgozó </a:t>
            </a:r>
            <a:r>
              <a:rPr lang="hu-HU" dirty="0">
                <a:latin typeface="Courier New"/>
                <a:cs typeface="Courier New"/>
              </a:rPr>
              <a:t>AS d2</a:t>
            </a:r>
          </a:p>
          <a:p>
            <a:pPr marL="68580" indent="0">
              <a:buNone/>
            </a:pPr>
            <a:r>
              <a:rPr lang="hu-HU" dirty="0">
                <a:latin typeface="Courier New"/>
                <a:cs typeface="Courier New"/>
              </a:rPr>
              <a:t>WHERE d1</a:t>
            </a:r>
            <a:r>
              <a:rPr lang="hu-HU" dirty="0" smtClean="0">
                <a:latin typeface="Courier New"/>
                <a:cs typeface="Courier New"/>
              </a:rPr>
              <a:t>.Név </a:t>
            </a:r>
            <a:r>
              <a:rPr lang="hu-HU" dirty="0">
                <a:latin typeface="Courier New"/>
                <a:cs typeface="Courier New"/>
              </a:rPr>
              <a:t>= d2</a:t>
            </a:r>
            <a:r>
              <a:rPr lang="hu-HU" dirty="0" smtClean="0">
                <a:latin typeface="Courier New"/>
                <a:cs typeface="Courier New"/>
              </a:rPr>
              <a:t>.Név </a:t>
            </a:r>
            <a:r>
              <a:rPr lang="hu-HU" dirty="0">
                <a:latin typeface="Courier New"/>
                <a:cs typeface="Courier New"/>
              </a:rPr>
              <a:t>AND d1.id &lt; d2.id;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780425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Allekérdezések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55700"/>
            <a:ext cx="7772400" cy="4368799"/>
          </a:xfrm>
        </p:spPr>
        <p:txBody>
          <a:bodyPr/>
          <a:lstStyle/>
          <a:p>
            <a:r>
              <a:rPr lang="en-US" dirty="0" err="1" smtClean="0"/>
              <a:t>Korábban</a:t>
            </a:r>
            <a:r>
              <a:rPr lang="en-US" dirty="0" smtClean="0"/>
              <a:t> </a:t>
            </a:r>
            <a:r>
              <a:rPr lang="en-US" dirty="0" err="1" smtClean="0"/>
              <a:t>láttunk</a:t>
            </a:r>
            <a:r>
              <a:rPr lang="en-US" dirty="0" smtClean="0"/>
              <a:t> </a:t>
            </a:r>
            <a:r>
              <a:rPr lang="en-US" dirty="0" err="1" smtClean="0"/>
              <a:t>már</a:t>
            </a:r>
            <a:r>
              <a:rPr lang="en-US" dirty="0" smtClean="0"/>
              <a:t> </a:t>
            </a:r>
            <a:r>
              <a:rPr lang="en-US" dirty="0" err="1" smtClean="0"/>
              <a:t>példát</a:t>
            </a:r>
            <a:r>
              <a:rPr lang="en-US" dirty="0" smtClean="0"/>
              <a:t> </a:t>
            </a:r>
            <a:r>
              <a:rPr lang="en-US" dirty="0" err="1" smtClean="0"/>
              <a:t>rájuk</a:t>
            </a:r>
            <a:r>
              <a:rPr lang="en-US" dirty="0" smtClean="0"/>
              <a:t> – </a:t>
            </a:r>
            <a:r>
              <a:rPr lang="en-US" dirty="0" err="1" smtClean="0"/>
              <a:t>tulajdonképpen</a:t>
            </a:r>
            <a:r>
              <a:rPr lang="en-US" dirty="0" smtClean="0"/>
              <a:t> </a:t>
            </a:r>
            <a:r>
              <a:rPr lang="en-US" dirty="0" err="1" smtClean="0"/>
              <a:t>arról</a:t>
            </a:r>
            <a:r>
              <a:rPr lang="en-US" dirty="0" smtClean="0"/>
              <a:t> van </a:t>
            </a:r>
            <a:r>
              <a:rPr lang="en-US" dirty="0" err="1" smtClean="0"/>
              <a:t>szó</a:t>
            </a:r>
            <a:r>
              <a:rPr lang="en-US" dirty="0" smtClean="0"/>
              <a:t>, </a:t>
            </a:r>
            <a:r>
              <a:rPr lang="en-US" dirty="0" err="1" smtClean="0"/>
              <a:t>hogy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adott</a:t>
            </a:r>
            <a:r>
              <a:rPr lang="en-US" dirty="0" smtClean="0"/>
              <a:t> SQL </a:t>
            </a:r>
            <a:r>
              <a:rPr lang="en-US" dirty="0" err="1" smtClean="0"/>
              <a:t>utasításon</a:t>
            </a:r>
            <a:r>
              <a:rPr lang="en-US" dirty="0" smtClean="0"/>
              <a:t> </a:t>
            </a:r>
            <a:r>
              <a:rPr lang="en-US" dirty="0" err="1" smtClean="0"/>
              <a:t>belül</a:t>
            </a:r>
            <a:r>
              <a:rPr lang="en-US" dirty="0" smtClean="0"/>
              <a:t> </a:t>
            </a:r>
            <a:r>
              <a:rPr lang="en-US" dirty="0" err="1" smtClean="0"/>
              <a:t>elhelyezünk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SELECT-</a:t>
            </a:r>
            <a:r>
              <a:rPr lang="en-US" dirty="0" err="1" smtClean="0"/>
              <a:t>tet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pPr marL="68580" indent="0">
              <a:buNone/>
            </a:pPr>
            <a:r>
              <a:rPr lang="en-US" b="1" dirty="0" err="1" smtClean="0"/>
              <a:t>Példa</a:t>
            </a:r>
            <a:r>
              <a:rPr lang="en-US" b="1" dirty="0" smtClean="0"/>
              <a:t>.  </a:t>
            </a:r>
            <a:r>
              <a:rPr lang="en-US" dirty="0" err="1" smtClean="0"/>
              <a:t>Allekérdezéssel</a:t>
            </a:r>
            <a:r>
              <a:rPr lang="en-US" dirty="0" smtClean="0"/>
              <a:t> </a:t>
            </a:r>
            <a:r>
              <a:rPr lang="en-US" dirty="0" err="1" smtClean="0"/>
              <a:t>előállított</a:t>
            </a:r>
            <a:r>
              <a:rPr lang="en-US" dirty="0" smtClean="0"/>
              <a:t> </a:t>
            </a:r>
            <a:r>
              <a:rPr lang="en-US" dirty="0" err="1" smtClean="0"/>
              <a:t>halmaz</a:t>
            </a:r>
            <a:r>
              <a:rPr lang="en-US" dirty="0" smtClean="0"/>
              <a:t> IN </a:t>
            </a:r>
            <a:r>
              <a:rPr lang="en-US" dirty="0" err="1" smtClean="0"/>
              <a:t>után</a:t>
            </a:r>
            <a:r>
              <a:rPr lang="en-US" dirty="0" smtClean="0"/>
              <a:t>:</a:t>
            </a:r>
          </a:p>
          <a:p>
            <a:pPr marL="68580" indent="0">
              <a:buNone/>
            </a:pPr>
            <a:r>
              <a:rPr lang="en-US" dirty="0" smtClean="0">
                <a:latin typeface="Courier New"/>
                <a:cs typeface="Courier New"/>
              </a:rPr>
              <a:t>SELECT </a:t>
            </a:r>
            <a:r>
              <a:rPr lang="en-US" dirty="0" err="1" smtClean="0">
                <a:latin typeface="Courier New"/>
                <a:cs typeface="Courier New"/>
              </a:rPr>
              <a:t>Név</a:t>
            </a:r>
            <a:r>
              <a:rPr lang="en-US" dirty="0" smtClean="0">
                <a:latin typeface="Courier New"/>
                <a:cs typeface="Courier New"/>
              </a:rPr>
              <a:t> </a:t>
            </a:r>
          </a:p>
          <a:p>
            <a:pPr marL="68580" indent="0">
              <a:buNone/>
            </a:pPr>
            <a:r>
              <a:rPr lang="en-US" dirty="0" smtClean="0">
                <a:latin typeface="Courier New"/>
                <a:cs typeface="Courier New"/>
              </a:rPr>
              <a:t>FROM </a:t>
            </a:r>
            <a:r>
              <a:rPr lang="en-US" dirty="0" err="1" smtClean="0">
                <a:latin typeface="Courier New"/>
                <a:cs typeface="Courier New"/>
              </a:rPr>
              <a:t>Dolgozó</a:t>
            </a:r>
            <a:r>
              <a:rPr lang="en-US" dirty="0" smtClean="0">
                <a:latin typeface="Courier New"/>
                <a:cs typeface="Courier New"/>
              </a:rPr>
              <a:t> </a:t>
            </a:r>
          </a:p>
          <a:p>
            <a:pPr marL="68580" indent="0">
              <a:buNone/>
            </a:pPr>
            <a:r>
              <a:rPr lang="en-US" dirty="0" smtClean="0">
                <a:latin typeface="Courier New"/>
                <a:cs typeface="Courier New"/>
              </a:rPr>
              <a:t>WHERE </a:t>
            </a:r>
            <a:r>
              <a:rPr lang="en-US" dirty="0" err="1" smtClean="0">
                <a:latin typeface="Courier New"/>
                <a:cs typeface="Courier New"/>
              </a:rPr>
              <a:t>Dolgozó.OsztályId</a:t>
            </a:r>
            <a:r>
              <a:rPr lang="en-US" dirty="0" smtClean="0">
                <a:latin typeface="Courier New"/>
                <a:cs typeface="Courier New"/>
              </a:rPr>
              <a:t> IN (</a:t>
            </a:r>
          </a:p>
          <a:p>
            <a:pPr marL="6858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solidFill>
                  <a:schemeClr val="accent1"/>
                </a:solidFill>
                <a:latin typeface="Courier New"/>
                <a:cs typeface="Courier New"/>
              </a:rPr>
              <a:t>SELECT </a:t>
            </a:r>
            <a:r>
              <a:rPr lang="en-US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Osztály.Id</a:t>
            </a:r>
            <a:r>
              <a:rPr lang="en-US" dirty="0" smtClean="0">
                <a:solidFill>
                  <a:schemeClr val="accent1"/>
                </a:solidFill>
                <a:latin typeface="Courier New"/>
                <a:cs typeface="Courier New"/>
              </a:rPr>
              <a:t> </a:t>
            </a:r>
          </a:p>
          <a:p>
            <a:pPr marL="68580" indent="0">
              <a:buNone/>
            </a:pPr>
            <a:r>
              <a:rPr lang="en-US" dirty="0">
                <a:solidFill>
                  <a:schemeClr val="accent1"/>
                </a:solidFill>
                <a:latin typeface="Courier New"/>
                <a:cs typeface="Courier New"/>
              </a:rPr>
              <a:t>	</a:t>
            </a:r>
            <a:r>
              <a:rPr lang="en-US" dirty="0" smtClean="0">
                <a:solidFill>
                  <a:schemeClr val="accent1"/>
                </a:solidFill>
                <a:latin typeface="Courier New"/>
                <a:cs typeface="Courier New"/>
              </a:rPr>
              <a:t>FROM </a:t>
            </a:r>
            <a:r>
              <a:rPr lang="en-US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Osztály</a:t>
            </a:r>
            <a:endParaRPr lang="en-US" dirty="0" smtClean="0">
              <a:solidFill>
                <a:schemeClr val="accent1"/>
              </a:solidFill>
              <a:latin typeface="Courier New"/>
              <a:cs typeface="Courier New"/>
            </a:endParaRPr>
          </a:p>
          <a:p>
            <a:pPr marL="68580" indent="0">
              <a:buNone/>
            </a:pPr>
            <a:r>
              <a:rPr lang="en-US" dirty="0">
                <a:solidFill>
                  <a:schemeClr val="accent1"/>
                </a:solidFill>
                <a:latin typeface="Courier New"/>
                <a:cs typeface="Courier New"/>
              </a:rPr>
              <a:t>	</a:t>
            </a:r>
            <a:r>
              <a:rPr lang="en-US" dirty="0" smtClean="0">
                <a:solidFill>
                  <a:schemeClr val="accent1"/>
                </a:solidFill>
                <a:latin typeface="Courier New"/>
                <a:cs typeface="Courier New"/>
              </a:rPr>
              <a:t>WHERE </a:t>
            </a:r>
            <a:r>
              <a:rPr lang="en-US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Osztály.Id</a:t>
            </a:r>
            <a:r>
              <a:rPr lang="en-US" dirty="0" smtClean="0">
                <a:solidFill>
                  <a:schemeClr val="accent1"/>
                </a:solidFill>
                <a:latin typeface="Courier New"/>
                <a:cs typeface="Courier New"/>
              </a:rPr>
              <a:t> &gt; 5</a:t>
            </a:r>
          </a:p>
          <a:p>
            <a:pPr marL="68580" indent="0">
              <a:buNone/>
            </a:pPr>
            <a:r>
              <a:rPr lang="en-US" dirty="0" smtClean="0">
                <a:latin typeface="Courier New"/>
                <a:cs typeface="Courier New"/>
              </a:rPr>
              <a:t>);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98620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Pop.thmx</Template>
  <TotalTime>368</TotalTime>
  <Words>974</Words>
  <Application>Microsoft Office PowerPoint</Application>
  <PresentationFormat>Diavetítés a képernyőre (4:3 oldalarány)</PresentationFormat>
  <Paragraphs>177</Paragraphs>
  <Slides>15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19" baseType="lpstr">
      <vt:lpstr>Courier New</vt:lpstr>
      <vt:lpstr>Wingdings 3</vt:lpstr>
      <vt:lpstr>Gill Sans MT</vt:lpstr>
      <vt:lpstr>Urban Pop</vt:lpstr>
      <vt:lpstr>SQL </vt:lpstr>
      <vt:lpstr>A select utasítás általános alakja (ISM.)</vt:lpstr>
      <vt:lpstr>Természetes összekapcsolás SQL-ben</vt:lpstr>
      <vt:lpstr>Term. ÖSSZEKAPCSOLÁS SQL-ben</vt:lpstr>
      <vt:lpstr>TERM. Összekapcsolás SQL-BEN</vt:lpstr>
      <vt:lpstr>Külső összekapcsolás</vt:lpstr>
      <vt:lpstr>KÜLSŐ összekapcsolás</vt:lpstr>
      <vt:lpstr>Aliasok</vt:lpstr>
      <vt:lpstr>Allekérdezések</vt:lpstr>
      <vt:lpstr>Allekérdezések</vt:lpstr>
      <vt:lpstr>Allekérdezések</vt:lpstr>
      <vt:lpstr>Allekérdezések</vt:lpstr>
      <vt:lpstr>Nézettáblák</vt:lpstr>
      <vt:lpstr>Nézettáblák</vt:lpstr>
      <vt:lpstr>FELADATOK</vt:lpstr>
    </vt:vector>
  </TitlesOfParts>
  <Company>Szegedi Tudományegyetem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Lajos Cser</dc:creator>
  <cp:lastModifiedBy>Cser Lajos</cp:lastModifiedBy>
  <cp:revision>28</cp:revision>
  <dcterms:created xsi:type="dcterms:W3CDTF">2012-11-05T18:04:59Z</dcterms:created>
  <dcterms:modified xsi:type="dcterms:W3CDTF">2014-11-03T12:02:37Z</dcterms:modified>
</cp:coreProperties>
</file>