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93" r:id="rId4"/>
  </p:sldMasterIdLst>
  <p:notesMasterIdLst>
    <p:notesMasterId r:id="rId16"/>
  </p:notesMasterIdLst>
  <p:handoutMasterIdLst>
    <p:handoutMasterId r:id="rId17"/>
  </p:handoutMasterIdLst>
  <p:sldIdLst>
    <p:sldId id="256" r:id="rId5"/>
    <p:sldId id="387" r:id="rId6"/>
    <p:sldId id="395" r:id="rId7"/>
    <p:sldId id="394" r:id="rId8"/>
    <p:sldId id="388" r:id="rId9"/>
    <p:sldId id="389" r:id="rId10"/>
    <p:sldId id="390" r:id="rId11"/>
    <p:sldId id="391" r:id="rId12"/>
    <p:sldId id="392" r:id="rId13"/>
    <p:sldId id="393" r:id="rId14"/>
    <p:sldId id="386" r:id="rId15"/>
  </p:sldIdLst>
  <p:sldSz cx="9144000" cy="5143500" type="screen16x9"/>
  <p:notesSz cx="7010400" cy="9372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6" autoAdjust="0"/>
    <p:restoredTop sz="81469" autoAdjust="0"/>
  </p:normalViewPr>
  <p:slideViewPr>
    <p:cSldViewPr snapToGrid="0" snapToObjects="1">
      <p:cViewPr varScale="1">
        <p:scale>
          <a:sx n="123" d="100"/>
          <a:sy n="123" d="100"/>
        </p:scale>
        <p:origin x="1212" y="234"/>
      </p:cViewPr>
      <p:guideLst>
        <p:guide orient="horz" pos="1620"/>
        <p:guide pos="2880"/>
      </p:guideLst>
    </p:cSldViewPr>
  </p:slideViewPr>
  <p:outlineViewPr>
    <p:cViewPr>
      <p:scale>
        <a:sx n="33" d="100"/>
        <a:sy n="33" d="100"/>
      </p:scale>
      <p:origin x="0" y="140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8630"/>
          </a:xfrm>
          <a:prstGeom prst="rect">
            <a:avLst/>
          </a:prstGeom>
        </p:spPr>
        <p:txBody>
          <a:bodyPr vert="horz" lIns="93616" tIns="46808" rIns="93616" bIns="46808" rtlCol="0"/>
          <a:lstStyle>
            <a:lvl1pPr algn="r">
              <a:defRPr sz="1200"/>
            </a:lvl1pPr>
          </a:lstStyle>
          <a:p>
            <a:fld id="{39FE959F-92CB-2443-9077-5C821098BDA1}" type="datetime1">
              <a:rPr lang="en-US" smtClean="0"/>
              <a:t>6/19/2018</a:t>
            </a:fld>
            <a:endParaRPr lang="en-US"/>
          </a:p>
        </p:txBody>
      </p:sp>
      <p:sp>
        <p:nvSpPr>
          <p:cNvPr id="4" name="Footer Placeholder 3"/>
          <p:cNvSpPr>
            <a:spLocks noGrp="1"/>
          </p:cNvSpPr>
          <p:nvPr>
            <p:ph type="ftr" sz="quarter" idx="2"/>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902343"/>
            <a:ext cx="3037840" cy="468630"/>
          </a:xfrm>
          <a:prstGeom prst="rect">
            <a:avLst/>
          </a:prstGeom>
        </p:spPr>
        <p:txBody>
          <a:bodyPr vert="horz" lIns="93616" tIns="46808" rIns="93616" bIns="46808" rtlCol="0" anchor="b"/>
          <a:lstStyle>
            <a:lvl1pPr algn="r">
              <a:defRPr sz="1200"/>
            </a:lvl1pPr>
          </a:lstStyle>
          <a:p>
            <a:fld id="{7D6FFE64-9308-2744-B92D-3E6EDCFC9D0F}" type="slidenum">
              <a:rPr lang="en-US" smtClean="0"/>
              <a:t>‹#›</a:t>
            </a:fld>
            <a:endParaRPr lang="en-US"/>
          </a:p>
        </p:txBody>
      </p:sp>
    </p:spTree>
    <p:extLst>
      <p:ext uri="{BB962C8B-B14F-4D97-AF65-F5344CB8AC3E}">
        <p14:creationId xmlns:p14="http://schemas.microsoft.com/office/powerpoint/2010/main" val="195247605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idx="1"/>
          </p:nvPr>
        </p:nvSpPr>
        <p:spPr>
          <a:xfrm>
            <a:off x="3970938" y="0"/>
            <a:ext cx="3037840" cy="468630"/>
          </a:xfrm>
          <a:prstGeom prst="rect">
            <a:avLst/>
          </a:prstGeom>
        </p:spPr>
        <p:txBody>
          <a:bodyPr vert="horz" lIns="93616" tIns="46808" rIns="93616" bIns="46808" rtlCol="0"/>
          <a:lstStyle>
            <a:lvl1pPr algn="r">
              <a:defRPr sz="1200"/>
            </a:lvl1pPr>
          </a:lstStyle>
          <a:p>
            <a:fld id="{73036405-68B7-754E-B8DB-8B02AD361CC1}" type="datetime1">
              <a:rPr lang="en-US" smtClean="0"/>
              <a:t>6/19/2018</a:t>
            </a:fld>
            <a:endParaRPr lang="en-US"/>
          </a:p>
        </p:txBody>
      </p:sp>
      <p:sp>
        <p:nvSpPr>
          <p:cNvPr id="4" name="Slide Image Placeholder 3"/>
          <p:cNvSpPr>
            <a:spLocks noGrp="1" noRot="1" noChangeAspect="1"/>
          </p:cNvSpPr>
          <p:nvPr>
            <p:ph type="sldImg" idx="2"/>
          </p:nvPr>
        </p:nvSpPr>
        <p:spPr>
          <a:xfrm>
            <a:off x="381000" y="703263"/>
            <a:ext cx="6248400" cy="3514725"/>
          </a:xfrm>
          <a:prstGeom prst="rect">
            <a:avLst/>
          </a:prstGeom>
          <a:noFill/>
          <a:ln w="12700">
            <a:solidFill>
              <a:prstClr val="black"/>
            </a:solidFill>
          </a:ln>
        </p:spPr>
        <p:txBody>
          <a:bodyPr vert="horz" lIns="93616" tIns="46808" rIns="93616" bIns="46808" rtlCol="0" anchor="ctr"/>
          <a:lstStyle/>
          <a:p>
            <a:endParaRPr lang="en-US"/>
          </a:p>
        </p:txBody>
      </p:sp>
      <p:sp>
        <p:nvSpPr>
          <p:cNvPr id="5" name="Notes Placeholder 4"/>
          <p:cNvSpPr>
            <a:spLocks noGrp="1"/>
          </p:cNvSpPr>
          <p:nvPr>
            <p:ph type="body" sz="quarter" idx="3"/>
          </p:nvPr>
        </p:nvSpPr>
        <p:spPr>
          <a:xfrm>
            <a:off x="701040" y="4451985"/>
            <a:ext cx="5608320" cy="4217670"/>
          </a:xfrm>
          <a:prstGeom prst="rect">
            <a:avLst/>
          </a:prstGeom>
        </p:spPr>
        <p:txBody>
          <a:bodyPr vert="horz" lIns="93616" tIns="46808" rIns="93616" bIns="468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902343"/>
            <a:ext cx="3037840" cy="468630"/>
          </a:xfrm>
          <a:prstGeom prst="rect">
            <a:avLst/>
          </a:prstGeom>
        </p:spPr>
        <p:txBody>
          <a:bodyPr vert="horz" lIns="93616" tIns="46808" rIns="93616" bIns="46808" rtlCol="0" anchor="b"/>
          <a:lstStyle>
            <a:lvl1pPr algn="r">
              <a:defRPr sz="1200"/>
            </a:lvl1pPr>
          </a:lstStyle>
          <a:p>
            <a:fld id="{1C36436F-DEA9-034E-BBEF-5F7138705312}" type="slidenum">
              <a:rPr lang="en-US" smtClean="0"/>
              <a:t>‹#›</a:t>
            </a:fld>
            <a:endParaRPr lang="en-US"/>
          </a:p>
        </p:txBody>
      </p:sp>
    </p:spTree>
    <p:extLst>
      <p:ext uri="{BB962C8B-B14F-4D97-AF65-F5344CB8AC3E}">
        <p14:creationId xmlns:p14="http://schemas.microsoft.com/office/powerpoint/2010/main" val="1733768755"/>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dirty="0"/>
          </a:p>
        </p:txBody>
      </p:sp>
      <p:sp>
        <p:nvSpPr>
          <p:cNvPr id="5" name="Slide Number Placeholder 4"/>
          <p:cNvSpPr>
            <a:spLocks noGrp="1"/>
          </p:cNvSpPr>
          <p:nvPr>
            <p:ph type="sldNum" sz="quarter" idx="11"/>
          </p:nvPr>
        </p:nvSpPr>
        <p:spPr/>
        <p:txBody>
          <a:bodyPr/>
          <a:lstStyle/>
          <a:p>
            <a:fld id="{1C36436F-DEA9-034E-BBEF-5F7138705312}" type="slidenum">
              <a:rPr lang="en-US" smtClean="0"/>
              <a:t>1</a:t>
            </a:fld>
            <a:endParaRPr lang="en-US" dirty="0"/>
          </a:p>
        </p:txBody>
      </p:sp>
    </p:spTree>
    <p:extLst>
      <p:ext uri="{BB962C8B-B14F-4D97-AF65-F5344CB8AC3E}">
        <p14:creationId xmlns:p14="http://schemas.microsoft.com/office/powerpoint/2010/main" val="3814016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2</a:t>
            </a:fld>
            <a:endParaRPr lang="en-US"/>
          </a:p>
        </p:txBody>
      </p:sp>
    </p:spTree>
    <p:extLst>
      <p:ext uri="{BB962C8B-B14F-4D97-AF65-F5344CB8AC3E}">
        <p14:creationId xmlns:p14="http://schemas.microsoft.com/office/powerpoint/2010/main" val="86945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is an infrastructure configuration automation tool.</a:t>
            </a:r>
          </a:p>
          <a:p>
            <a:r>
              <a:rPr lang="en-US" dirty="0"/>
              <a:t>Infrastructure as code treats configuration as a first-class citizen. Better organization than custom scripts.</a:t>
            </a:r>
          </a:p>
          <a:p>
            <a:r>
              <a:rPr lang="en-US" dirty="0"/>
              <a:t>Testable code using </a:t>
            </a:r>
            <a:r>
              <a:rPr lang="en-US" dirty="0" err="1"/>
              <a:t>ChefSpec</a:t>
            </a:r>
            <a:r>
              <a:rPr lang="en-US" dirty="0"/>
              <a:t> for unit testing and </a:t>
            </a:r>
            <a:r>
              <a:rPr lang="en-US" dirty="0" err="1"/>
              <a:t>InSpec</a:t>
            </a:r>
            <a:r>
              <a:rPr lang="en-US" dirty="0"/>
              <a:t> for integration testing and compliance. Test Kitchen is the test harness provided with Chef. Automated testing for the automation.</a:t>
            </a:r>
          </a:p>
          <a:p>
            <a:r>
              <a:rPr lang="en-US" dirty="0"/>
              <a:t>Compliance means ensuring that nodes with the same configuration are identical.</a:t>
            </a:r>
          </a:p>
          <a:p>
            <a:r>
              <a:rPr lang="en-US" dirty="0"/>
              <a:t>Chef code extends Ruby. Chef code can contain normal Ruby structures.</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4</a:t>
            </a:fld>
            <a:endParaRPr lang="en-US"/>
          </a:p>
        </p:txBody>
      </p:sp>
    </p:spTree>
    <p:extLst>
      <p:ext uri="{BB962C8B-B14F-4D97-AF65-F5344CB8AC3E}">
        <p14:creationId xmlns:p14="http://schemas.microsoft.com/office/powerpoint/2010/main" val="575474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Increases productivity by removing manual instance setup. Chef allows for scalable deployments.</a:t>
            </a:r>
          </a:p>
          <a:p>
            <a:r>
              <a:rPr lang="en-US" dirty="0"/>
              <a:t>Increases consistency by automating the configuration process.</a:t>
            </a:r>
          </a:p>
          <a:p>
            <a:r>
              <a:rPr lang="en-US" dirty="0"/>
              <a:t>Increases confidence by removing manual error. Did I remember to install dependencies? Self-documenting and reduces tribal knowledge.</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5</a:t>
            </a:fld>
            <a:endParaRPr lang="en-US"/>
          </a:p>
        </p:txBody>
      </p:sp>
    </p:spTree>
    <p:extLst>
      <p:ext uri="{BB962C8B-B14F-4D97-AF65-F5344CB8AC3E}">
        <p14:creationId xmlns:p14="http://schemas.microsoft.com/office/powerpoint/2010/main" val="426749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are the “output” of a Chef run. The final</a:t>
            </a:r>
          </a:p>
          <a:p>
            <a:endParaRPr lang="en-US" dirty="0"/>
          </a:p>
          <a:p>
            <a:r>
              <a:rPr lang="en-US" dirty="0"/>
              <a:t>Attributes are the “variables”. Attributes can defined at the cookbook, recipe, role, and environment levels. Values are determined by a precedence system.</a:t>
            </a:r>
          </a:p>
          <a:p>
            <a:endParaRPr lang="en-US" dirty="0"/>
          </a:p>
          <a:p>
            <a:r>
              <a:rPr lang="en-US" dirty="0"/>
              <a:t>Resources are the fine-grained configuration objects. Represents a physical object on a node. Examples including downloading files, installing packages, and configuring services.</a:t>
            </a:r>
          </a:p>
          <a:p>
            <a:endParaRPr lang="en-US" dirty="0"/>
          </a:p>
          <a:p>
            <a:r>
              <a:rPr lang="en-US" dirty="0"/>
              <a:t>Recipes determine the order in which resources are executed. Changing the order of resources will change the order of execution. Normal Ruby files.</a:t>
            </a:r>
          </a:p>
          <a:p>
            <a:endParaRPr lang="en-US" dirty="0"/>
          </a:p>
          <a:p>
            <a:r>
              <a:rPr lang="en-US" dirty="0"/>
              <a:t>Cookbooks store attribute defaults, recipes, and any support files such as files and templates.</a:t>
            </a:r>
          </a:p>
          <a:p>
            <a:endParaRPr lang="en-US" dirty="0"/>
          </a:p>
          <a:p>
            <a:r>
              <a:rPr lang="en-US" dirty="0"/>
              <a:t>Roles are a context-specific collection of attributes and recipes (pseudo-run list). Roles are composable and can be used as a way to organize related recipes that configure a specific function. A node can have any number of roles and recipes.</a:t>
            </a:r>
          </a:p>
          <a:p>
            <a:endParaRPr lang="en-US" dirty="0"/>
          </a:p>
          <a:p>
            <a:r>
              <a:rPr lang="en-US" dirty="0"/>
              <a:t>Environments represents a collection of nodes. Attribute values can be defaulted at this level and cookbooks version constraints can be set here. A node can only be in one environment.</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6</a:t>
            </a:fld>
            <a:endParaRPr lang="en-US"/>
          </a:p>
        </p:txBody>
      </p:sp>
    </p:spTree>
    <p:extLst>
      <p:ext uri="{BB962C8B-B14F-4D97-AF65-F5344CB8AC3E}">
        <p14:creationId xmlns:p14="http://schemas.microsoft.com/office/powerpoint/2010/main" val="3344209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a:t>
            </a:r>
            <a:r>
              <a:rPr lang="en-US" dirty="0" err="1"/>
              <a:t>OpsWorks</a:t>
            </a:r>
            <a:r>
              <a:rPr lang="en-US" dirty="0"/>
              <a:t> is a service that creates and configures a Chef Automate and Server environment. Backed by EC2, it alleviates the need for an on-premises set up.</a:t>
            </a:r>
          </a:p>
          <a:p>
            <a:endParaRPr lang="en-US" dirty="0"/>
          </a:p>
          <a:p>
            <a:r>
              <a:rPr lang="en-US" dirty="0"/>
              <a:t>Chef Server is a centralized repository for all of the Chef objects. Chef-client communicates with Chef Server for managing nodes, cookbooks, roles, and environments.</a:t>
            </a:r>
          </a:p>
          <a:p>
            <a:endParaRPr lang="en-US" dirty="0"/>
          </a:p>
          <a:p>
            <a:r>
              <a:rPr lang="en-US" dirty="0"/>
              <a:t>AWS </a:t>
            </a:r>
            <a:r>
              <a:rPr lang="en-US" dirty="0" err="1"/>
              <a:t>OpsWorks</a:t>
            </a:r>
            <a:r>
              <a:rPr lang="en-US" dirty="0"/>
              <a:t> with Chef Automate provides default configuration for auto-registering nodes with the Chef Server.</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7</a:t>
            </a:fld>
            <a:endParaRPr lang="en-US"/>
          </a:p>
        </p:txBody>
      </p:sp>
    </p:spTree>
    <p:extLst>
      <p:ext uri="{BB962C8B-B14F-4D97-AF65-F5344CB8AC3E}">
        <p14:creationId xmlns:p14="http://schemas.microsoft.com/office/powerpoint/2010/main" val="3512001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8</a:t>
            </a:fld>
            <a:endParaRPr lang="en-US"/>
          </a:p>
        </p:txBody>
      </p:sp>
    </p:spTree>
    <p:extLst>
      <p:ext uri="{BB962C8B-B14F-4D97-AF65-F5344CB8AC3E}">
        <p14:creationId xmlns:p14="http://schemas.microsoft.com/office/powerpoint/2010/main" val="29767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Automate is a compliance pipeline. Beyond managing configuration with Chef Server, it provides monitoring for node compliance. Compliance tests are executed periodically against nodes. These nodes can be corrected with further automation with Chef.</a:t>
            </a:r>
          </a:p>
          <a:p>
            <a:endParaRPr lang="en-US" dirty="0"/>
          </a:p>
          <a:p>
            <a:r>
              <a:rPr lang="en-US" dirty="0"/>
              <a:t>The compliance tests are </a:t>
            </a:r>
            <a:r>
              <a:rPr lang="en-US" dirty="0" err="1"/>
              <a:t>InSpec</a:t>
            </a:r>
            <a:r>
              <a:rPr lang="en-US" dirty="0"/>
              <a:t> tests as shown in the demo.</a:t>
            </a:r>
          </a:p>
          <a:p>
            <a:endParaRPr lang="en-US" dirty="0"/>
          </a:p>
          <a:p>
            <a:r>
              <a:rPr lang="en-US" dirty="0"/>
              <a:t>Habitat is an alternative to Chef that focuses on automating the whole application lifecycle. Build, packaging (as containers), and deployment. Brand-new offering.</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9</a:t>
            </a:fld>
            <a:endParaRPr lang="en-US"/>
          </a:p>
        </p:txBody>
      </p:sp>
    </p:spTree>
    <p:extLst>
      <p:ext uri="{BB962C8B-B14F-4D97-AF65-F5344CB8AC3E}">
        <p14:creationId xmlns:p14="http://schemas.microsoft.com/office/powerpoint/2010/main" val="72525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10</a:t>
            </a:fld>
            <a:endParaRPr lang="en-US"/>
          </a:p>
        </p:txBody>
      </p:sp>
    </p:spTree>
    <p:extLst>
      <p:ext uri="{BB962C8B-B14F-4D97-AF65-F5344CB8AC3E}">
        <p14:creationId xmlns:p14="http://schemas.microsoft.com/office/powerpoint/2010/main" val="2327905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75009" y="1771431"/>
            <a:ext cx="7772400" cy="685742"/>
          </a:xfrm>
        </p:spPr>
        <p:txBody>
          <a:bodyPr>
            <a:noAutofit/>
          </a:bodyPr>
          <a:lstStyle>
            <a:lvl1pPr algn="l">
              <a:defRPr sz="5400" cap="all">
                <a:solidFill>
                  <a:schemeClr val="tx1"/>
                </a:solidFill>
              </a:defRPr>
            </a:lvl1pPr>
          </a:lstStyle>
          <a:p>
            <a:r>
              <a:rPr lang="en-US" dirty="0"/>
              <a:t>TITLE SLIDE LAYOUT</a:t>
            </a:r>
          </a:p>
        </p:txBody>
      </p:sp>
      <p:sp>
        <p:nvSpPr>
          <p:cNvPr id="3" name="Subtitle 2"/>
          <p:cNvSpPr>
            <a:spLocks noGrp="1"/>
          </p:cNvSpPr>
          <p:nvPr>
            <p:ph type="subTitle" idx="1"/>
          </p:nvPr>
        </p:nvSpPr>
        <p:spPr>
          <a:xfrm>
            <a:off x="3175009" y="2623802"/>
            <a:ext cx="4270138" cy="520919"/>
          </a:xfrm>
        </p:spPr>
        <p:txBody>
          <a:bodyPr>
            <a:normAutofit/>
          </a:bodyPr>
          <a:lstStyle>
            <a:lvl1pPr marL="0" indent="0" algn="l">
              <a:buNone/>
              <a:defRPr sz="3200" b="0" i="0">
                <a:solidFill>
                  <a:schemeClr val="tx1"/>
                </a:solidFill>
                <a:latin typeface="Univers LT Std 49 Light UltraCn"/>
                <a:cs typeface="Univers LT Std 49 Light UltraC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5" name="Group 4"/>
          <p:cNvGrpSpPr/>
          <p:nvPr userDrawn="1"/>
        </p:nvGrpSpPr>
        <p:grpSpPr>
          <a:xfrm>
            <a:off x="3259850" y="2475450"/>
            <a:ext cx="5884150" cy="186826"/>
            <a:chOff x="3259850" y="2400240"/>
            <a:chExt cx="5884150" cy="186826"/>
          </a:xfrm>
        </p:grpSpPr>
        <p:sp>
          <p:nvSpPr>
            <p:cNvPr id="8" name="Rectangle 7"/>
            <p:cNvSpPr/>
            <p:nvPr/>
          </p:nvSpPr>
          <p:spPr>
            <a:xfrm flipH="1">
              <a:off x="3259850" y="2403135"/>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p:cNvSpPr/>
            <p:nvPr userDrawn="1"/>
          </p:nvSpPr>
          <p:spPr>
            <a:xfrm flipH="1">
              <a:off x="3533588" y="2400240"/>
              <a:ext cx="5610412" cy="1839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pic>
        <p:nvPicPr>
          <p:cNvPr id="4" name="Picture 3" descr="Centare_Logo1_2013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564" y="4467260"/>
            <a:ext cx="2468880" cy="565785"/>
          </a:xfrm>
          <a:prstGeom prst="rect">
            <a:avLst/>
          </a:prstGeom>
        </p:spPr>
      </p:pic>
    </p:spTree>
    <p:extLst>
      <p:ext uri="{BB962C8B-B14F-4D97-AF65-F5344CB8AC3E}">
        <p14:creationId xmlns:p14="http://schemas.microsoft.com/office/powerpoint/2010/main" val="17283514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in White">
    <p:bg>
      <p:bgRef idx="1001">
        <a:schemeClr val="bg1"/>
      </p:bgRef>
    </p:bg>
    <p:spTree>
      <p:nvGrpSpPr>
        <p:cNvPr id="1" name=""/>
        <p:cNvGrpSpPr/>
        <p:nvPr/>
      </p:nvGrpSpPr>
      <p:grpSpPr>
        <a:xfrm>
          <a:off x="0" y="0"/>
          <a:ext cx="0" cy="0"/>
          <a:chOff x="0" y="0"/>
          <a:chExt cx="0" cy="0"/>
        </a:xfrm>
      </p:grpSpPr>
      <p:sp>
        <p:nvSpPr>
          <p:cNvPr id="10"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Tree>
    <p:extLst>
      <p:ext uri="{BB962C8B-B14F-4D97-AF65-F5344CB8AC3E}">
        <p14:creationId xmlns:p14="http://schemas.microsoft.com/office/powerpoint/2010/main" val="167630530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Right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1735" y="88195"/>
            <a:ext cx="5612265" cy="460772"/>
          </a:xfrm>
        </p:spPr>
        <p:txBody>
          <a:bodyPr>
            <a:noAutofit/>
          </a:bodyPr>
          <a:lstStyle>
            <a:lvl1pPr algn="l">
              <a:defRPr sz="4400" cap="all">
                <a:solidFill>
                  <a:schemeClr val="tx1"/>
                </a:solidFill>
              </a:defRPr>
            </a:lvl1pPr>
          </a:lstStyle>
          <a:p>
            <a:r>
              <a:rPr lang="en-US" dirty="0"/>
              <a:t>TITLE &amp; CONTENT</a:t>
            </a:r>
          </a:p>
        </p:txBody>
      </p:sp>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userDrawn="1">
            <p:ph type="body" sz="quarter" idx="10" hasCustomPrompt="1"/>
          </p:nvPr>
        </p:nvSpPr>
        <p:spPr>
          <a:xfrm>
            <a:off x="457200" y="796019"/>
            <a:ext cx="8157032" cy="3978048"/>
          </a:xfrm>
        </p:spPr>
        <p:txBody>
          <a:bodyPr/>
          <a:lstStyle>
            <a:lvl1pPr>
              <a:buSzPct val="100000"/>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baseline="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5" name="Group 4"/>
          <p:cNvGrpSpPr/>
          <p:nvPr userDrawn="1"/>
        </p:nvGrpSpPr>
        <p:grpSpPr>
          <a:xfrm>
            <a:off x="3596026" y="607302"/>
            <a:ext cx="5547974" cy="186826"/>
            <a:chOff x="3596026" y="555005"/>
            <a:chExt cx="5547974" cy="186826"/>
          </a:xfrm>
        </p:grpSpPr>
        <p:sp>
          <p:nvSpPr>
            <p:cNvPr id="13" name="Rectangle 12"/>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Rectangle 13"/>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3" name="Group 2"/>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ong Right Title and Content">
    <p:spTree>
      <p:nvGrpSpPr>
        <p:cNvPr id="1" name=""/>
        <p:cNvGrpSpPr/>
        <p:nvPr/>
      </p:nvGrpSpPr>
      <p:grpSpPr>
        <a:xfrm>
          <a:off x="0" y="0"/>
          <a:ext cx="0" cy="0"/>
          <a:chOff x="0" y="0"/>
          <a:chExt cx="0" cy="0"/>
        </a:xfrm>
      </p:grpSpPr>
      <p:sp>
        <p:nvSpPr>
          <p:cNvPr id="7" name="Text Placeholder 6"/>
          <p:cNvSpPr>
            <a:spLocks noGrp="1"/>
          </p:cNvSpPr>
          <p:nvPr userDrawn="1">
            <p:ph type="body" sz="quarter" idx="10" hasCustomPrompt="1"/>
          </p:nvPr>
        </p:nvSpPr>
        <p:spPr>
          <a:xfrm>
            <a:off x="457200" y="796019"/>
            <a:ext cx="8157032" cy="3978048"/>
          </a:xfrm>
        </p:spPr>
        <p:txBody>
          <a:bodyPr/>
          <a:lstStyle>
            <a:lvl1pPr marL="571500" indent="-571500">
              <a:buSzPct val="100000"/>
              <a:buFont typeface="Wingdings" charset="2"/>
              <a:buChar char="§"/>
              <a:defRPr b="0" i="0" baseline="0">
                <a:latin typeface="Univers LT Std 49 Light UltraCn"/>
                <a:cs typeface="Univers LT Std 49 Light UltraCn"/>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baseline="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9" name="Group 18"/>
          <p:cNvGrpSpPr/>
          <p:nvPr userDrawn="1"/>
        </p:nvGrpSpPr>
        <p:grpSpPr>
          <a:xfrm>
            <a:off x="3603497" y="608106"/>
            <a:ext cx="5547974" cy="186826"/>
            <a:chOff x="3596026" y="555005"/>
            <a:chExt cx="5547974" cy="186826"/>
          </a:xfrm>
        </p:grpSpPr>
        <p:sp>
          <p:nvSpPr>
            <p:cNvPr id="20" name="Rectangle 19"/>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1" name="Rectangle 20"/>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6" name="Title 1"/>
          <p:cNvSpPr>
            <a:spLocks noGrp="1"/>
          </p:cNvSpPr>
          <p:nvPr>
            <p:ph type="title" hasCustomPrompt="1"/>
          </p:nvPr>
        </p:nvSpPr>
        <p:spPr>
          <a:xfrm>
            <a:off x="3531735" y="88195"/>
            <a:ext cx="5612265" cy="460772"/>
          </a:xfrm>
        </p:spPr>
        <p:txBody>
          <a:bodyPr>
            <a:noAutofit/>
          </a:bodyPr>
          <a:lstStyle>
            <a:lvl1pPr algn="l">
              <a:defRPr sz="4400" cap="all">
                <a:solidFill>
                  <a:schemeClr val="tx1"/>
                </a:solidFill>
              </a:defRPr>
            </a:lvl1pPr>
          </a:lstStyle>
          <a:p>
            <a:r>
              <a:rPr lang="en-US" dirty="0"/>
              <a:t>TITLE &amp; CONTENT</a:t>
            </a:r>
          </a:p>
        </p:txBody>
      </p:sp>
      <p:grpSp>
        <p:nvGrpSpPr>
          <p:cNvPr id="13" name="Group 12"/>
          <p:cNvGrpSpPr/>
          <p:nvPr userDrawn="1"/>
        </p:nvGrpSpPr>
        <p:grpSpPr>
          <a:xfrm>
            <a:off x="-439881" y="4774068"/>
            <a:ext cx="10058400" cy="456022"/>
            <a:chOff x="-439881" y="4774068"/>
            <a:chExt cx="10058400" cy="456022"/>
          </a:xfrm>
        </p:grpSpPr>
        <p:sp>
          <p:nvSpPr>
            <p:cNvPr id="14" name="Rectangle 13"/>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15" name="Rectangle 14"/>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16" name="Picture 15"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387260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p:ph type="body" sz="quarter" idx="10" hasCustomPrompt="1"/>
          </p:nvPr>
        </p:nvSpPr>
        <p:spPr>
          <a:xfrm>
            <a:off x="457200" y="796019"/>
            <a:ext cx="8157032" cy="3978048"/>
          </a:xfrm>
        </p:spPr>
        <p:txBody>
          <a:bodyPr/>
          <a:lstStyle>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a:off x="5267671" y="60919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6" name="Title 1"/>
          <p:cNvSpPr>
            <a:spLocks noGrp="1"/>
          </p:cNvSpPr>
          <p:nvPr>
            <p:ph type="title" hasCustomPrompt="1"/>
          </p:nvPr>
        </p:nvSpPr>
        <p:spPr>
          <a:xfrm>
            <a:off x="5162177" y="88195"/>
            <a:ext cx="3989294" cy="460772"/>
          </a:xfrm>
        </p:spPr>
        <p:txBody>
          <a:bodyPr>
            <a:noAutofit/>
          </a:bodyPr>
          <a:lstStyle>
            <a:lvl1pPr algn="l">
              <a:defRPr sz="4400" cap="all">
                <a:solidFill>
                  <a:schemeClr val="tx1"/>
                </a:solidFill>
              </a:defRPr>
            </a:lvl1pPr>
          </a:lstStyle>
          <a:p>
            <a:r>
              <a:rPr lang="en-US" dirty="0"/>
              <a:t>TITLE &amp; CONTENT</a:t>
            </a:r>
          </a:p>
        </p:txBody>
      </p:sp>
      <p:grpSp>
        <p:nvGrpSpPr>
          <p:cNvPr id="19" name="Group 18"/>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98310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ng Lef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userDrawn="1">
            <p:ph type="body" sz="quarter" idx="10" hasCustomPrompt="1"/>
          </p:nvPr>
        </p:nvSpPr>
        <p:spPr>
          <a:xfrm>
            <a:off x="457200" y="796019"/>
            <a:ext cx="8157032" cy="3978048"/>
          </a:xfrm>
        </p:spPr>
        <p:txBody>
          <a:bodyPr/>
          <a:lstStyle>
            <a:lvl2pPr>
              <a:defRPr>
                <a:solidFill>
                  <a:srgbClr val="141313"/>
                </a:solidFill>
              </a:defRPr>
            </a:lvl2pPr>
            <a:lvl3pPr marL="1200150" indent="-285750">
              <a:buFont typeface="Wingdings" charset="2"/>
              <a:buChar char="§"/>
              <a:defRPr sz="2000">
                <a:latin typeface="Univers LT Std 45 Light"/>
                <a:cs typeface="Univers LT Std 45 Light"/>
              </a:defRPr>
            </a:lvl3pPr>
            <a:lvl4pPr>
              <a:defRPr>
                <a:solidFill>
                  <a:schemeClr val="accent5"/>
                </a:solidFill>
                <a:latin typeface="Univers LT Std 45 Light"/>
                <a:cs typeface="Univers LT Std 45 Light"/>
              </a:defRPr>
            </a:lvl4pPr>
            <a:lvl5pPr marL="2057400" indent="-228600">
              <a:buFont typeface="Wingdings" charset="2"/>
              <a:buChar char="§"/>
              <a:defRPr sz="16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flipH="1">
            <a:off x="0" y="60548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9" name="Title 1"/>
          <p:cNvSpPr>
            <a:spLocks noGrp="1"/>
          </p:cNvSpPr>
          <p:nvPr>
            <p:ph type="title" hasCustomPrompt="1"/>
          </p:nvPr>
        </p:nvSpPr>
        <p:spPr>
          <a:xfrm flipH="1">
            <a:off x="-11994" y="88195"/>
            <a:ext cx="5612265" cy="460772"/>
          </a:xfrm>
        </p:spPr>
        <p:txBody>
          <a:bodyPr>
            <a:noAutofit/>
          </a:bodyPr>
          <a:lstStyle>
            <a:lvl1pPr algn="r">
              <a:defRPr sz="4400" cap="all">
                <a:solidFill>
                  <a:schemeClr val="tx1"/>
                </a:solidFill>
              </a:defRPr>
            </a:lvl1pPr>
          </a:lstStyle>
          <a:p>
            <a:r>
              <a:rPr lang="en-US" dirty="0"/>
              <a:t>TITLE &amp; CONTENT</a:t>
            </a:r>
          </a:p>
        </p:txBody>
      </p:sp>
      <p:grpSp>
        <p:nvGrpSpPr>
          <p:cNvPr id="16" name="Group 15"/>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238988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p:ph type="body" sz="quarter" idx="10" hasCustomPrompt="1"/>
          </p:nvPr>
        </p:nvSpPr>
        <p:spPr>
          <a:xfrm>
            <a:off x="457200" y="796019"/>
            <a:ext cx="8157032" cy="3978048"/>
          </a:xfrm>
        </p:spPr>
        <p:txBody>
          <a:bodyPr/>
          <a:lstStyle>
            <a:lvl1pPr>
              <a:defRPr sz="4000" b="0" i="0">
                <a:latin typeface="Univers LT Std 49 Light UltraCn"/>
                <a:cs typeface="Univers LT Std 49 Light UltraCn"/>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marL="1657350" indent="-285750">
              <a:buFont typeface="Wingdings" charset="2"/>
              <a:buChar char="§"/>
              <a:defRPr sz="200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flipH="1">
            <a:off x="-1598280" y="60919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6" name="Title 1"/>
          <p:cNvSpPr>
            <a:spLocks noGrp="1"/>
          </p:cNvSpPr>
          <p:nvPr>
            <p:ph type="title" hasCustomPrompt="1"/>
          </p:nvPr>
        </p:nvSpPr>
        <p:spPr>
          <a:xfrm flipH="1">
            <a:off x="-1580822" y="88195"/>
            <a:ext cx="5612265" cy="460772"/>
          </a:xfrm>
        </p:spPr>
        <p:txBody>
          <a:bodyPr>
            <a:noAutofit/>
          </a:bodyPr>
          <a:lstStyle>
            <a:lvl1pPr algn="r">
              <a:defRPr sz="4400" cap="all">
                <a:solidFill>
                  <a:schemeClr val="tx1"/>
                </a:solidFill>
              </a:defRPr>
            </a:lvl1pPr>
          </a:lstStyle>
          <a:p>
            <a:r>
              <a:rPr lang="en-US" dirty="0"/>
              <a:t>TITLE &amp; CONTENT</a:t>
            </a:r>
          </a:p>
        </p:txBody>
      </p:sp>
      <p:grpSp>
        <p:nvGrpSpPr>
          <p:cNvPr id="19" name="Group 18"/>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230342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479849" y="1844597"/>
            <a:ext cx="7772400" cy="510819"/>
          </a:xfrm>
        </p:spPr>
        <p:txBody>
          <a:bodyPr>
            <a:noAutofit/>
          </a:bodyPr>
          <a:lstStyle>
            <a:lvl1pPr algn="r">
              <a:defRPr sz="4400" cap="all">
                <a:solidFill>
                  <a:schemeClr val="tx1"/>
                </a:solidFill>
              </a:defRPr>
            </a:lvl1pPr>
          </a:lstStyle>
          <a:p>
            <a:r>
              <a:rPr lang="en-US" dirty="0"/>
              <a:t>SECTION DIVIDER</a:t>
            </a:r>
          </a:p>
        </p:txBody>
      </p:sp>
      <p:sp>
        <p:nvSpPr>
          <p:cNvPr id="12" name="Subtitle 2"/>
          <p:cNvSpPr>
            <a:spLocks noGrp="1"/>
          </p:cNvSpPr>
          <p:nvPr>
            <p:ph type="subTitle" idx="1"/>
          </p:nvPr>
        </p:nvSpPr>
        <p:spPr>
          <a:xfrm>
            <a:off x="0" y="2528184"/>
            <a:ext cx="4270138" cy="520919"/>
          </a:xfrm>
        </p:spPr>
        <p:txBody>
          <a:bodyPr>
            <a:normAutofit/>
          </a:bodyPr>
          <a:lstStyle>
            <a:lvl1pPr marL="0" indent="0" algn="r">
              <a:buNone/>
              <a:defRPr sz="2800" b="0" i="0">
                <a:solidFill>
                  <a:schemeClr val="tx1"/>
                </a:solidFill>
                <a:latin typeface="Univers LT Std 49 Light UltraCn"/>
                <a:cs typeface="Univers LT Std 49 Light UltraC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Centare_Logo2_2013_Icon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9441" y="4055729"/>
            <a:ext cx="1188720" cy="1188720"/>
          </a:xfrm>
          <a:prstGeom prst="rect">
            <a:avLst/>
          </a:prstGeom>
        </p:spPr>
      </p:pic>
      <p:grpSp>
        <p:nvGrpSpPr>
          <p:cNvPr id="2" name="Group 1"/>
          <p:cNvGrpSpPr/>
          <p:nvPr userDrawn="1"/>
        </p:nvGrpSpPr>
        <p:grpSpPr>
          <a:xfrm>
            <a:off x="0" y="2429475"/>
            <a:ext cx="4207886" cy="186826"/>
            <a:chOff x="0" y="3595538"/>
            <a:chExt cx="4207886" cy="186826"/>
          </a:xfrm>
        </p:grpSpPr>
        <p:sp>
          <p:nvSpPr>
            <p:cNvPr id="10" name="Rectangle 9"/>
            <p:cNvSpPr/>
            <p:nvPr/>
          </p:nvSpPr>
          <p:spPr>
            <a:xfrm>
              <a:off x="4025006" y="3598433"/>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6" name="Rectangle 15"/>
            <p:cNvSpPr/>
            <p:nvPr userDrawn="1"/>
          </p:nvSpPr>
          <p:spPr>
            <a:xfrm>
              <a:off x="0" y="3595538"/>
              <a:ext cx="3934148" cy="183931"/>
            </a:xfrm>
            <a:prstGeom prst="rect">
              <a:avLst/>
            </a:prstGeom>
            <a:solidFill>
              <a:srgbClr val="AEC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Tree>
    <p:extLst>
      <p:ext uri="{BB962C8B-B14F-4D97-AF65-F5344CB8AC3E}">
        <p14:creationId xmlns:p14="http://schemas.microsoft.com/office/powerpoint/2010/main" val="112239484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857250"/>
            <a:ext cx="4038600" cy="3737374"/>
          </a:xfrm>
        </p:spPr>
        <p:txBody>
          <a:bodyPr/>
          <a:lstStyle>
            <a:lvl1pPr>
              <a:defRPr sz="4000">
                <a:solidFill>
                  <a:srgbClr val="141313"/>
                </a:solidFill>
              </a:defRPr>
            </a:lvl1pPr>
            <a:lvl2pPr>
              <a:defRPr sz="2000">
                <a:solidFill>
                  <a:srgbClr val="141313"/>
                </a:solidFill>
                <a:latin typeface="Univers LT Std 45 Light"/>
                <a:cs typeface="Univers LT Std 45 Light"/>
              </a:defRPr>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a:t>Second level</a:t>
            </a:r>
          </a:p>
          <a:p>
            <a:pPr lvl="1"/>
            <a:r>
              <a:rPr lang="en-US" dirty="0"/>
              <a:t>Third level</a:t>
            </a:r>
          </a:p>
        </p:txBody>
      </p:sp>
      <p:sp>
        <p:nvSpPr>
          <p:cNvPr id="10"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1" name="Content Placeholder 2"/>
          <p:cNvSpPr>
            <a:spLocks noGrp="1"/>
          </p:cNvSpPr>
          <p:nvPr>
            <p:ph sz="half" idx="11" hasCustomPrompt="1"/>
          </p:nvPr>
        </p:nvSpPr>
        <p:spPr>
          <a:xfrm>
            <a:off x="4648200" y="857250"/>
            <a:ext cx="4038600" cy="3737374"/>
          </a:xfrm>
        </p:spPr>
        <p:txBody>
          <a:bodyPr/>
          <a:lstStyle>
            <a:lvl1pPr>
              <a:defRPr sz="4000">
                <a:solidFill>
                  <a:srgbClr val="141313"/>
                </a:solidFill>
              </a:defRPr>
            </a:lvl1pPr>
            <a:lvl2pPr>
              <a:defRPr sz="2800">
                <a:solidFill>
                  <a:srgbClr val="E57C23"/>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Second level</a:t>
            </a:r>
          </a:p>
          <a:p>
            <a:pPr lvl="2"/>
            <a:r>
              <a:rPr lang="en-US" dirty="0"/>
              <a:t>Third level</a:t>
            </a:r>
          </a:p>
        </p:txBody>
      </p:sp>
      <p:grpSp>
        <p:nvGrpSpPr>
          <p:cNvPr id="13" name="Group 12"/>
          <p:cNvGrpSpPr/>
          <p:nvPr userDrawn="1"/>
        </p:nvGrpSpPr>
        <p:grpSpPr>
          <a:xfrm>
            <a:off x="4643401" y="670425"/>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1" name="Title 1"/>
          <p:cNvSpPr>
            <a:spLocks noGrp="1"/>
          </p:cNvSpPr>
          <p:nvPr>
            <p:ph type="title" hasCustomPrompt="1"/>
          </p:nvPr>
        </p:nvSpPr>
        <p:spPr>
          <a:xfrm flipH="1">
            <a:off x="4568693" y="140493"/>
            <a:ext cx="5612265" cy="460772"/>
          </a:xfrm>
        </p:spPr>
        <p:txBody>
          <a:bodyPr>
            <a:noAutofit/>
          </a:bodyPr>
          <a:lstStyle>
            <a:lvl1pPr algn="l">
              <a:defRPr sz="4400" cap="all">
                <a:solidFill>
                  <a:schemeClr val="tx1"/>
                </a:solidFill>
              </a:defRPr>
            </a:lvl1pPr>
          </a:lstStyle>
          <a:p>
            <a:r>
              <a:rPr lang="en-US" dirty="0"/>
              <a:t>TITLE &amp; CONTENT</a:t>
            </a:r>
          </a:p>
        </p:txBody>
      </p:sp>
      <p:grpSp>
        <p:nvGrpSpPr>
          <p:cNvPr id="16" name="Group 15"/>
          <p:cNvGrpSpPr/>
          <p:nvPr userDrawn="1"/>
        </p:nvGrpSpPr>
        <p:grpSpPr>
          <a:xfrm>
            <a:off x="-439881" y="4774068"/>
            <a:ext cx="10058400" cy="456022"/>
            <a:chOff x="-439881" y="4774068"/>
            <a:chExt cx="10058400" cy="456022"/>
          </a:xfrm>
        </p:grpSpPr>
        <p:sp>
          <p:nvSpPr>
            <p:cNvPr id="17" name="Rectangle 16"/>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18" name="Rectangle 17"/>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0" name="Picture 19"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126059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in Purpl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86407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Second level</a:t>
            </a:r>
          </a:p>
          <a:p>
            <a:pPr lvl="2"/>
            <a:r>
              <a:rPr lang="en-US" dirty="0"/>
              <a:t>Third level</a:t>
            </a:r>
          </a:p>
          <a:p>
            <a:pPr lvl="2"/>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94" r:id="rId1"/>
    <p:sldLayoutId id="2147493495" r:id="rId2"/>
    <p:sldLayoutId id="2147493507" r:id="rId3"/>
    <p:sldLayoutId id="2147493504" r:id="rId4"/>
    <p:sldLayoutId id="2147493505" r:id="rId5"/>
    <p:sldLayoutId id="2147493506" r:id="rId6"/>
    <p:sldLayoutId id="2147493497" r:id="rId7"/>
    <p:sldLayoutId id="2147493498" r:id="rId8"/>
    <p:sldLayoutId id="2147493502" r:id="rId9"/>
    <p:sldLayoutId id="2147493503" r:id="rId10"/>
  </p:sldLayoutIdLst>
  <p:hf sldNum="0" hdr="0" ftr="0"/>
  <p:txStyles>
    <p:titleStyle>
      <a:lvl1pPr algn="ctr" defTabSz="457200" rtl="0" eaLnBrk="1" latinLnBrk="0" hangingPunct="1">
        <a:spcBef>
          <a:spcPct val="0"/>
        </a:spcBef>
        <a:buNone/>
        <a:defRPr sz="4300" b="0" i="0" kern="1200" cap="all">
          <a:solidFill>
            <a:schemeClr val="accent2"/>
          </a:solidFill>
          <a:latin typeface="Univers LT Std 59 UltraCn"/>
          <a:ea typeface="+mj-ea"/>
          <a:cs typeface="Univers UltraCondensed"/>
        </a:defRPr>
      </a:lvl1pPr>
    </p:titleStyle>
    <p:bodyStyle>
      <a:lvl1pPr marL="571500" indent="-571500" algn="l" defTabSz="457200" rtl="0" eaLnBrk="1" latinLnBrk="0" hangingPunct="1">
        <a:spcBef>
          <a:spcPct val="20000"/>
        </a:spcBef>
        <a:buClr>
          <a:schemeClr val="accent1"/>
        </a:buClr>
        <a:buFont typeface="Wingdings" charset="2"/>
        <a:buChar char="§"/>
        <a:defRPr sz="4000" b="0" i="0" kern="1200">
          <a:solidFill>
            <a:srgbClr val="141313"/>
          </a:solidFill>
          <a:latin typeface="Univers LT Std 49 Light UltraCn"/>
          <a:ea typeface="+mn-ea"/>
          <a:cs typeface="Univers LT Std 49 Light UltraCn"/>
        </a:defRPr>
      </a:lvl1pPr>
      <a:lvl2pPr marL="742950" indent="-285750" algn="l" defTabSz="457200" rtl="0" eaLnBrk="1" latinLnBrk="0" hangingPunct="1">
        <a:spcBef>
          <a:spcPct val="20000"/>
        </a:spcBef>
        <a:buClr>
          <a:schemeClr val="bg2"/>
        </a:buClr>
        <a:buFont typeface="Wingdings" charset="2"/>
        <a:buChar char="§"/>
        <a:defRPr sz="2000" b="0" i="0" kern="1200">
          <a:solidFill>
            <a:schemeClr val="accent5"/>
          </a:solidFill>
          <a:latin typeface="L Univers 45 Light"/>
          <a:ea typeface="+mn-ea"/>
          <a:cs typeface="L Univers 45 Light"/>
        </a:defRPr>
      </a:lvl2pPr>
      <a:lvl3pPr marL="1257300" indent="-342900" algn="l" defTabSz="457200" rtl="0" eaLnBrk="1" latinLnBrk="0" hangingPunct="1">
        <a:spcBef>
          <a:spcPct val="20000"/>
        </a:spcBef>
        <a:buClr>
          <a:schemeClr val="bg2"/>
        </a:buClr>
        <a:buFont typeface="Wingdings" charset="2"/>
        <a:buChar char="§"/>
        <a:defRPr sz="2000" b="0" i="0" kern="1200">
          <a:solidFill>
            <a:schemeClr val="accent5"/>
          </a:solidFill>
          <a:latin typeface="Univers LT Std 45 Light"/>
          <a:ea typeface="+mn-ea"/>
          <a:cs typeface="Univers LT Std 45 Light"/>
        </a:defRPr>
      </a:lvl3pPr>
      <a:lvl4pPr marL="1657350" indent="-285750" algn="l" defTabSz="457200" rtl="0" eaLnBrk="1" latinLnBrk="0" hangingPunct="1">
        <a:spcBef>
          <a:spcPct val="20000"/>
        </a:spcBef>
        <a:buClr>
          <a:schemeClr val="bg2"/>
        </a:buClr>
        <a:buFont typeface="Wingdings" charset="2"/>
        <a:buChar char="§"/>
        <a:defRPr sz="2000" b="0" i="0" kern="1200">
          <a:solidFill>
            <a:schemeClr val="tx1"/>
          </a:solidFill>
          <a:latin typeface="L Univers 45 Light"/>
          <a:ea typeface="+mn-ea"/>
          <a:cs typeface="L Univers 45 Light"/>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75009" y="1266092"/>
            <a:ext cx="7772400" cy="1191081"/>
          </a:xfrm>
        </p:spPr>
        <p:txBody>
          <a:bodyPr/>
          <a:lstStyle/>
          <a:p>
            <a:r>
              <a:rPr lang="en-US" sz="4000" dirty="0"/>
              <a:t>Automating Test Environments</a:t>
            </a:r>
            <a:br>
              <a:rPr lang="en-US" sz="4000" dirty="0"/>
            </a:br>
            <a:r>
              <a:rPr lang="en-US" sz="4000" dirty="0"/>
              <a:t>With Chef</a:t>
            </a:r>
          </a:p>
        </p:txBody>
      </p:sp>
      <p:sp>
        <p:nvSpPr>
          <p:cNvPr id="2" name="TextBox 1"/>
          <p:cNvSpPr txBox="1"/>
          <p:nvPr/>
        </p:nvSpPr>
        <p:spPr>
          <a:xfrm>
            <a:off x="3193029" y="2684206"/>
            <a:ext cx="1935145" cy="1077218"/>
          </a:xfrm>
          <a:prstGeom prst="rect">
            <a:avLst/>
          </a:prstGeom>
          <a:noFill/>
        </p:spPr>
        <p:txBody>
          <a:bodyPr wrap="none" rtlCol="0">
            <a:spAutoFit/>
          </a:bodyPr>
          <a:lstStyle/>
          <a:p>
            <a:r>
              <a:rPr lang="en-US" sz="3200" dirty="0">
                <a:latin typeface="Univers LT Std 59 UltraCn" panose="020B0608030502060204" pitchFamily="34" charset="0"/>
              </a:rPr>
              <a:t>QA Camp 2018</a:t>
            </a:r>
          </a:p>
          <a:p>
            <a:r>
              <a:rPr lang="en-US" sz="3200" dirty="0">
                <a:latin typeface="Univers LT Std 59 UltraCn" panose="020B0608030502060204" pitchFamily="34" charset="0"/>
              </a:rPr>
              <a:t>Corey Sullivan</a:t>
            </a:r>
          </a:p>
        </p:txBody>
      </p:sp>
    </p:spTree>
    <p:extLst>
      <p:ext uri="{BB962C8B-B14F-4D97-AF65-F5344CB8AC3E}">
        <p14:creationId xmlns:p14="http://schemas.microsoft.com/office/powerpoint/2010/main" val="33099532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CBE1BB-3B85-4277-A077-A95B0843161E}"/>
              </a:ext>
            </a:extLst>
          </p:cNvPr>
          <p:cNvSpPr>
            <a:spLocks noGrp="1"/>
          </p:cNvSpPr>
          <p:nvPr>
            <p:ph type="title"/>
          </p:nvPr>
        </p:nvSpPr>
        <p:spPr/>
        <p:txBody>
          <a:bodyPr/>
          <a:lstStyle/>
          <a:p>
            <a:r>
              <a:rPr lang="en-US" dirty="0"/>
              <a:t>Questions?</a:t>
            </a:r>
          </a:p>
        </p:txBody>
      </p:sp>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Autofit/>
          </a:bodyPr>
          <a:lstStyle/>
          <a:p>
            <a:pPr marL="0" indent="0" algn="ctr">
              <a:buNone/>
            </a:pPr>
            <a:endParaRPr lang="en-US" sz="3600" dirty="0"/>
          </a:p>
          <a:p>
            <a:pPr marL="0" indent="0" algn="ctr">
              <a:buNone/>
            </a:pPr>
            <a:r>
              <a:rPr lang="en-US" sz="2400" dirty="0"/>
              <a:t>https://chef.io</a:t>
            </a:r>
          </a:p>
          <a:p>
            <a:pPr marL="0" indent="0" algn="ctr">
              <a:buNone/>
            </a:pPr>
            <a:r>
              <a:rPr lang="en-US" sz="2400" dirty="0"/>
              <a:t>https://learn.chef.io</a:t>
            </a:r>
          </a:p>
          <a:p>
            <a:pPr marL="0" indent="0" algn="ctr">
              <a:buNone/>
            </a:pPr>
            <a:r>
              <a:rPr lang="en-US" sz="2400" dirty="0"/>
              <a:t>https://github.com/sullivac/cps_users</a:t>
            </a:r>
          </a:p>
          <a:p>
            <a:pPr marL="0" indent="0" algn="ctr">
              <a:buNone/>
            </a:pPr>
            <a:r>
              <a:rPr lang="en-US" sz="2400" dirty="0"/>
              <a:t>https://github.com/sullivac/cps_website</a:t>
            </a:r>
          </a:p>
          <a:p>
            <a:pPr marL="0" indent="0" algn="ctr">
              <a:buNone/>
            </a:pPr>
            <a:endParaRPr lang="en-US" sz="3600" dirty="0"/>
          </a:p>
          <a:p>
            <a:pPr marL="0" indent="0" algn="ctr">
              <a:buNone/>
            </a:pPr>
            <a:r>
              <a:rPr lang="en-US" sz="2400" dirty="0"/>
              <a:t>corey.sullivan@centare.com</a:t>
            </a:r>
          </a:p>
        </p:txBody>
      </p:sp>
    </p:spTree>
    <p:extLst>
      <p:ext uri="{BB962C8B-B14F-4D97-AF65-F5344CB8AC3E}">
        <p14:creationId xmlns:p14="http://schemas.microsoft.com/office/powerpoint/2010/main" val="3925104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94662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lstStyle/>
          <a:p>
            <a:r>
              <a:rPr lang="en-US" dirty="0"/>
              <a:t>Software Consultant since 2006</a:t>
            </a:r>
          </a:p>
          <a:p>
            <a:r>
              <a:rPr lang="en-US" dirty="0"/>
              <a:t>Joined </a:t>
            </a:r>
            <a:r>
              <a:rPr lang="en-US" dirty="0" err="1"/>
              <a:t>Centare</a:t>
            </a:r>
            <a:r>
              <a:rPr lang="en-US" dirty="0"/>
              <a:t> in 2015</a:t>
            </a:r>
          </a:p>
          <a:p>
            <a:r>
              <a:rPr lang="en-US" dirty="0"/>
              <a:t>Worked in the CI/CD/DevOps space since 2015</a:t>
            </a:r>
          </a:p>
          <a:p>
            <a:r>
              <a:rPr lang="en-US" dirty="0"/>
              <a:t>Experience with Chef since 2016</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About Me</a:t>
            </a:r>
          </a:p>
        </p:txBody>
      </p:sp>
    </p:spTree>
    <p:extLst>
      <p:ext uri="{BB962C8B-B14F-4D97-AF65-F5344CB8AC3E}">
        <p14:creationId xmlns:p14="http://schemas.microsoft.com/office/powerpoint/2010/main" val="159747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C36-FFEF-4A3F-9F19-051011DC7968}"/>
              </a:ext>
            </a:extLst>
          </p:cNvPr>
          <p:cNvSpPr>
            <a:spLocks noGrp="1"/>
          </p:cNvSpPr>
          <p:nvPr>
            <p:ph type="title"/>
          </p:nvPr>
        </p:nvSpPr>
        <p:spPr/>
        <p:txBody>
          <a:bodyPr/>
          <a:lstStyle/>
          <a:p>
            <a:r>
              <a:rPr lang="en-US" dirty="0" err="1"/>
              <a:t>DevOPS</a:t>
            </a:r>
            <a:endParaRPr lang="en-US" dirty="0"/>
          </a:p>
        </p:txBody>
      </p:sp>
      <p:sp>
        <p:nvSpPr>
          <p:cNvPr id="3" name="Text Placeholder 2">
            <a:extLst>
              <a:ext uri="{FF2B5EF4-FFF2-40B4-BE49-F238E27FC236}">
                <a16:creationId xmlns:a16="http://schemas.microsoft.com/office/drawing/2014/main" id="{DC3D1597-A005-457C-8B65-4D026D4722B2}"/>
              </a:ext>
            </a:extLst>
          </p:cNvPr>
          <p:cNvSpPr>
            <a:spLocks noGrp="1"/>
          </p:cNvSpPr>
          <p:nvPr>
            <p:ph type="body" sz="quarter" idx="10"/>
          </p:nvPr>
        </p:nvSpPr>
        <p:spPr>
          <a:xfrm>
            <a:off x="457200" y="796019"/>
            <a:ext cx="4114800" cy="3978048"/>
          </a:xfrm>
        </p:spPr>
        <p:txBody>
          <a:bodyPr/>
          <a:lstStyle/>
          <a:p>
            <a:r>
              <a:rPr lang="en-US" dirty="0"/>
              <a:t>Development</a:t>
            </a:r>
          </a:p>
          <a:p>
            <a:pPr lvl="1"/>
            <a:r>
              <a:rPr lang="en-US" dirty="0"/>
              <a:t>Seeks change</a:t>
            </a:r>
          </a:p>
          <a:p>
            <a:r>
              <a:rPr lang="en-US" dirty="0"/>
              <a:t>QA</a:t>
            </a:r>
          </a:p>
          <a:p>
            <a:pPr lvl="1"/>
            <a:r>
              <a:rPr lang="en-US" dirty="0"/>
              <a:t>Seeks risk reduction</a:t>
            </a:r>
          </a:p>
          <a:p>
            <a:r>
              <a:rPr lang="en-US" dirty="0"/>
              <a:t>Operations</a:t>
            </a:r>
          </a:p>
          <a:p>
            <a:pPr lvl="1"/>
            <a:r>
              <a:rPr lang="en-US" dirty="0"/>
              <a:t>Seeks organizational stability</a:t>
            </a:r>
          </a:p>
        </p:txBody>
      </p:sp>
      <p:pic>
        <p:nvPicPr>
          <p:cNvPr id="5" name="Content Placeholder 10">
            <a:extLst>
              <a:ext uri="{FF2B5EF4-FFF2-40B4-BE49-F238E27FC236}">
                <a16:creationId xmlns:a16="http://schemas.microsoft.com/office/drawing/2014/main" id="{B15ACE5D-2A0D-49AB-8AE7-F75695D569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15840" y="975293"/>
            <a:ext cx="3810000" cy="3619500"/>
          </a:xfrm>
          <a:prstGeom prst="rect">
            <a:avLst/>
          </a:prstGeom>
        </p:spPr>
      </p:pic>
    </p:spTree>
    <p:extLst>
      <p:ext uri="{BB962C8B-B14F-4D97-AF65-F5344CB8AC3E}">
        <p14:creationId xmlns:p14="http://schemas.microsoft.com/office/powerpoint/2010/main" val="389232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lstStyle/>
          <a:p>
            <a:r>
              <a:rPr lang="en-US" dirty="0"/>
              <a:t>Infrastructure as Code</a:t>
            </a:r>
          </a:p>
          <a:p>
            <a:pPr lvl="1"/>
            <a:r>
              <a:rPr lang="en-US" dirty="0"/>
              <a:t>Automated Infrastructure Configuration</a:t>
            </a:r>
          </a:p>
          <a:p>
            <a:r>
              <a:rPr lang="en-US" dirty="0"/>
              <a:t>Includes Testing Framework</a:t>
            </a:r>
          </a:p>
          <a:p>
            <a:pPr lvl="1"/>
            <a:r>
              <a:rPr lang="en-US" dirty="0"/>
              <a:t>Test Kitchen</a:t>
            </a:r>
          </a:p>
          <a:p>
            <a:pPr lvl="1"/>
            <a:r>
              <a:rPr lang="en-US" dirty="0"/>
              <a:t>Compliance with </a:t>
            </a:r>
            <a:r>
              <a:rPr lang="en-US" dirty="0" err="1"/>
              <a:t>InSpec</a:t>
            </a:r>
            <a:endParaRPr lang="en-US" dirty="0"/>
          </a:p>
          <a:p>
            <a:r>
              <a:rPr lang="en-US" dirty="0"/>
              <a:t>Written in Ruby</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What is Chef?</a:t>
            </a:r>
          </a:p>
        </p:txBody>
      </p:sp>
    </p:spTree>
    <p:extLst>
      <p:ext uri="{BB962C8B-B14F-4D97-AF65-F5344CB8AC3E}">
        <p14:creationId xmlns:p14="http://schemas.microsoft.com/office/powerpoint/2010/main" val="169240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Increases productivity</a:t>
            </a:r>
          </a:p>
          <a:p>
            <a:r>
              <a:rPr lang="en-US" dirty="0"/>
              <a:t>Increases consistency</a:t>
            </a:r>
          </a:p>
          <a:p>
            <a:r>
              <a:rPr lang="en-US" dirty="0"/>
              <a:t>Increases confidence</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Why Chef?</a:t>
            </a:r>
          </a:p>
        </p:txBody>
      </p:sp>
    </p:spTree>
    <p:extLst>
      <p:ext uri="{BB962C8B-B14F-4D97-AF65-F5344CB8AC3E}">
        <p14:creationId xmlns:p14="http://schemas.microsoft.com/office/powerpoint/2010/main" val="409951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fontScale="85000" lnSpcReduction="20000"/>
          </a:bodyPr>
          <a:lstStyle/>
          <a:p>
            <a:r>
              <a:rPr lang="en-US" dirty="0"/>
              <a:t>Nodes – final result of a Chef run</a:t>
            </a:r>
          </a:p>
          <a:p>
            <a:pPr lvl="1"/>
            <a:r>
              <a:rPr lang="en-US" dirty="0"/>
              <a:t>Run list</a:t>
            </a:r>
          </a:p>
          <a:p>
            <a:r>
              <a:rPr lang="en-US" dirty="0"/>
              <a:t>Attributes – data</a:t>
            </a:r>
          </a:p>
          <a:p>
            <a:r>
              <a:rPr lang="en-US" dirty="0"/>
              <a:t>Resources – fine-grained configuration</a:t>
            </a:r>
          </a:p>
          <a:p>
            <a:r>
              <a:rPr lang="en-US" dirty="0"/>
              <a:t>Recipes – collection of resources</a:t>
            </a:r>
          </a:p>
          <a:p>
            <a:r>
              <a:rPr lang="en-US" dirty="0"/>
              <a:t>Cookbooks – collection of recipes and attributes</a:t>
            </a:r>
          </a:p>
          <a:p>
            <a:r>
              <a:rPr lang="en-US" dirty="0"/>
              <a:t>Roles – collections of recipes and attributes</a:t>
            </a:r>
          </a:p>
          <a:p>
            <a:r>
              <a:rPr lang="en-US" dirty="0"/>
              <a:t>Environments – collection of nodes, attributes, and version constraints</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Chef Basics</a:t>
            </a:r>
          </a:p>
        </p:txBody>
      </p:sp>
    </p:spTree>
    <p:extLst>
      <p:ext uri="{BB962C8B-B14F-4D97-AF65-F5344CB8AC3E}">
        <p14:creationId xmlns:p14="http://schemas.microsoft.com/office/powerpoint/2010/main" val="195508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AWS </a:t>
            </a:r>
            <a:r>
              <a:rPr lang="en-US" dirty="0" err="1"/>
              <a:t>OpsWorks</a:t>
            </a:r>
            <a:endParaRPr lang="en-US" dirty="0"/>
          </a:p>
          <a:p>
            <a:pPr lvl="1"/>
            <a:r>
              <a:rPr lang="en-US" dirty="0"/>
              <a:t>Chef Automate</a:t>
            </a:r>
          </a:p>
          <a:p>
            <a:pPr lvl="1"/>
            <a:r>
              <a:rPr lang="en-US" dirty="0"/>
              <a:t>Chef Server</a:t>
            </a:r>
          </a:p>
          <a:p>
            <a:r>
              <a:rPr lang="en-US" dirty="0"/>
              <a:t>AWS EC2</a:t>
            </a:r>
          </a:p>
          <a:p>
            <a:pPr lvl="1"/>
            <a:r>
              <a:rPr lang="en-US" dirty="0"/>
              <a:t>Registers with Chef Server</a:t>
            </a:r>
          </a:p>
          <a:p>
            <a:pPr lvl="1"/>
            <a:r>
              <a:rPr lang="en-US" dirty="0"/>
              <a:t>User-data script installs </a:t>
            </a:r>
            <a:r>
              <a:rPr lang="en-US" dirty="0">
                <a:latin typeface="Consolas" panose="020B0609020204030204" pitchFamily="49" charset="0"/>
              </a:rPr>
              <a:t>chef-client</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Chef and AWS</a:t>
            </a:r>
          </a:p>
        </p:txBody>
      </p:sp>
    </p:spTree>
    <p:extLst>
      <p:ext uri="{BB962C8B-B14F-4D97-AF65-F5344CB8AC3E}">
        <p14:creationId xmlns:p14="http://schemas.microsoft.com/office/powerpoint/2010/main" val="140366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a:t>Demo Overview</a:t>
            </a:r>
            <a:endParaRPr lang="en-US" dirty="0"/>
          </a:p>
        </p:txBody>
      </p:sp>
      <p:pic>
        <p:nvPicPr>
          <p:cNvPr id="14" name="Picture 13">
            <a:extLst>
              <a:ext uri="{FF2B5EF4-FFF2-40B4-BE49-F238E27FC236}">
                <a16:creationId xmlns:a16="http://schemas.microsoft.com/office/drawing/2014/main" id="{58F0DE8A-367A-447C-A47D-CA66AD339E27}"/>
              </a:ext>
            </a:extLst>
          </p:cNvPr>
          <p:cNvPicPr>
            <a:picLocks noChangeAspect="1"/>
          </p:cNvPicPr>
          <p:nvPr/>
        </p:nvPicPr>
        <p:blipFill>
          <a:blip r:embed="rId3"/>
          <a:stretch>
            <a:fillRect/>
          </a:stretch>
        </p:blipFill>
        <p:spPr>
          <a:xfrm>
            <a:off x="2543226" y="875522"/>
            <a:ext cx="4057548" cy="3885033"/>
          </a:xfrm>
          <a:prstGeom prst="rect">
            <a:avLst/>
          </a:prstGeom>
        </p:spPr>
      </p:pic>
    </p:spTree>
    <p:extLst>
      <p:ext uri="{BB962C8B-B14F-4D97-AF65-F5344CB8AC3E}">
        <p14:creationId xmlns:p14="http://schemas.microsoft.com/office/powerpoint/2010/main" val="376927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Chef Automate</a:t>
            </a:r>
          </a:p>
          <a:p>
            <a:pPr lvl="1"/>
            <a:r>
              <a:rPr lang="en-US" dirty="0"/>
              <a:t>Compliance Pipeline</a:t>
            </a:r>
          </a:p>
          <a:p>
            <a:pPr lvl="1"/>
            <a:r>
              <a:rPr lang="en-US" dirty="0" err="1"/>
              <a:t>InSpec</a:t>
            </a:r>
            <a:endParaRPr lang="en-US" dirty="0"/>
          </a:p>
          <a:p>
            <a:r>
              <a:rPr lang="en-US" dirty="0"/>
              <a:t>Habitat</a:t>
            </a:r>
          </a:p>
          <a:p>
            <a:pPr lvl="1"/>
            <a:r>
              <a:rPr lang="en-US" dirty="0"/>
              <a:t>Application lifecycle configuration</a:t>
            </a:r>
          </a:p>
          <a:p>
            <a:pPr lvl="1"/>
            <a:r>
              <a:rPr lang="en-US" dirty="0"/>
              <a:t>Alternative to Chef</a:t>
            </a:r>
          </a:p>
          <a:p>
            <a:endParaRPr lang="en-US" dirty="0"/>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192993823"/>
      </p:ext>
    </p:extLst>
  </p:cSld>
  <p:clrMapOvr>
    <a:masterClrMapping/>
  </p:clrMapOvr>
</p:sld>
</file>

<file path=ppt/theme/theme1.xml><?xml version="1.0" encoding="utf-8"?>
<a:theme xmlns:a="http://schemas.openxmlformats.org/drawingml/2006/main" name="Centare 2013 PowerPoint">
  <a:themeElements>
    <a:clrScheme name="Centare Decks">
      <a:dk1>
        <a:srgbClr val="221A5B"/>
      </a:dk1>
      <a:lt1>
        <a:srgbClr val="FFFFFF"/>
      </a:lt1>
      <a:dk2>
        <a:srgbClr val="777877"/>
      </a:dk2>
      <a:lt2>
        <a:srgbClr val="AECC2A"/>
      </a:lt2>
      <a:accent1>
        <a:srgbClr val="E57C23"/>
      </a:accent1>
      <a:accent2>
        <a:srgbClr val="221A5B"/>
      </a:accent2>
      <a:accent3>
        <a:srgbClr val="AECC2A"/>
      </a:accent3>
      <a:accent4>
        <a:srgbClr val="777877"/>
      </a:accent4>
      <a:accent5>
        <a:srgbClr val="141313"/>
      </a:accent5>
      <a:accent6>
        <a:srgbClr val="FFFFFE"/>
      </a:accent6>
      <a:hlink>
        <a:srgbClr val="FFFFFE"/>
      </a:hlink>
      <a:folHlink>
        <a:srgbClr val="FFFDF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dcmitype/"/>
    <ds:schemaRef ds:uri="http://schemas.microsoft.com/office/2006/metadata/properties"/>
    <ds:schemaRef ds:uri="http://schemas.openxmlformats.org/package/2006/metadata/core-properties"/>
    <ds:schemaRef ds:uri="http://purl.org/dc/elements/1.1/"/>
    <ds:schemaRef ds:uri="http://purl.org/dc/terms/"/>
    <ds:schemaRef ds:uri="http://schemas.microsoft.com/office/2006/documentManagement/types"/>
    <ds:schemaRef ds:uri="http://schemas.microsoft.com/office/infopath/2007/PartnerControl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6608</TotalTime>
  <Words>690</Words>
  <Application>Microsoft Office PowerPoint</Application>
  <PresentationFormat>On-screen Show (16:9)</PresentationFormat>
  <Paragraphs>108</Paragraphs>
  <Slides>11</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Consolas</vt:lpstr>
      <vt:lpstr>L Univers 45 Light</vt:lpstr>
      <vt:lpstr>Univers LightUltraCondensed</vt:lpstr>
      <vt:lpstr>Univers LT Std 45 Light</vt:lpstr>
      <vt:lpstr>Univers LT Std 49 Light UltraCn</vt:lpstr>
      <vt:lpstr>Univers LT Std 59 UltraCn</vt:lpstr>
      <vt:lpstr>Univers UltraCondensed</vt:lpstr>
      <vt:lpstr>Wingdings</vt:lpstr>
      <vt:lpstr>Centare 2013 PowerPoint</vt:lpstr>
      <vt:lpstr>Automating Test Environments With Chef</vt:lpstr>
      <vt:lpstr>About Me</vt:lpstr>
      <vt:lpstr>DevOPS</vt:lpstr>
      <vt:lpstr>What is Chef?</vt:lpstr>
      <vt:lpstr>Why Chef?</vt:lpstr>
      <vt:lpstr>Chef Basics</vt:lpstr>
      <vt:lpstr>Chef and AWS</vt:lpstr>
      <vt:lpstr>Demo Overview</vt:lpstr>
      <vt:lpstr>Next Steps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Corey Sullivan</cp:lastModifiedBy>
  <cp:revision>330</cp:revision>
  <cp:lastPrinted>2016-06-08T19:48:36Z</cp:lastPrinted>
  <dcterms:created xsi:type="dcterms:W3CDTF">2010-04-12T23:12:02Z</dcterms:created>
  <dcterms:modified xsi:type="dcterms:W3CDTF">2018-06-19T18:15:13Z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