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93" r:id="rId4"/>
  </p:sldMasterIdLst>
  <p:notesMasterIdLst>
    <p:notesMasterId r:id="rId15"/>
  </p:notesMasterIdLst>
  <p:handoutMasterIdLst>
    <p:handoutMasterId r:id="rId16"/>
  </p:handoutMasterIdLst>
  <p:sldIdLst>
    <p:sldId id="256" r:id="rId5"/>
    <p:sldId id="387" r:id="rId6"/>
    <p:sldId id="394" r:id="rId7"/>
    <p:sldId id="388" r:id="rId8"/>
    <p:sldId id="389" r:id="rId9"/>
    <p:sldId id="390" r:id="rId10"/>
    <p:sldId id="391" r:id="rId11"/>
    <p:sldId id="392" r:id="rId12"/>
    <p:sldId id="393" r:id="rId13"/>
    <p:sldId id="386" r:id="rId14"/>
  </p:sldIdLst>
  <p:sldSz cx="9144000" cy="5143500" type="screen16x9"/>
  <p:notesSz cx="70104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F80465-8BE6-4331-9270-7289C6028AE2}">
          <p14:sldIdLst>
            <p14:sldId id="256"/>
            <p14:sldId id="387"/>
            <p14:sldId id="394"/>
            <p14:sldId id="388"/>
            <p14:sldId id="389"/>
            <p14:sldId id="390"/>
            <p14:sldId id="391"/>
            <p14:sldId id="392"/>
            <p14:sldId id="393"/>
            <p14:sldId id="38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6" autoAdjust="0"/>
    <p:restoredTop sz="81469" autoAdjust="0"/>
  </p:normalViewPr>
  <p:slideViewPr>
    <p:cSldViewPr snapToGrid="0" snapToObjects="1">
      <p:cViewPr varScale="1">
        <p:scale>
          <a:sx n="96" d="100"/>
          <a:sy n="96" d="100"/>
        </p:scale>
        <p:origin x="953" y="43"/>
      </p:cViewPr>
      <p:guideLst>
        <p:guide orient="horz" pos="1620"/>
        <p:guide pos="2880"/>
      </p:guideLst>
    </p:cSldViewPr>
  </p:slideViewPr>
  <p:outlineViewPr>
    <p:cViewPr>
      <p:scale>
        <a:sx n="33" d="100"/>
        <a:sy n="33" d="100"/>
      </p:scale>
      <p:origin x="0" y="140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39FE959F-92CB-2443-9077-5C821098BDA1}" type="datetime1">
              <a:rPr lang="en-US" smtClean="0"/>
              <a:t>6/19/2018</a:t>
            </a:fld>
            <a:endParaRPr lang="en-US"/>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7D6FFE64-9308-2744-B92D-3E6EDCFC9D0F}" type="slidenum">
              <a:rPr lang="en-US" smtClean="0"/>
              <a:t>‹#›</a:t>
            </a:fld>
            <a:endParaRPr lang="en-US"/>
          </a:p>
        </p:txBody>
      </p:sp>
    </p:spTree>
    <p:extLst>
      <p:ext uri="{BB962C8B-B14F-4D97-AF65-F5344CB8AC3E}">
        <p14:creationId xmlns:p14="http://schemas.microsoft.com/office/powerpoint/2010/main" val="19524760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73036405-68B7-754E-B8DB-8B02AD361CC1}" type="datetime1">
              <a:rPr lang="en-US" smtClean="0"/>
              <a:t>6/19/2018</a:t>
            </a:fld>
            <a:endParaRPr lang="en-US"/>
          </a:p>
        </p:txBody>
      </p:sp>
      <p:sp>
        <p:nvSpPr>
          <p:cNvPr id="4" name="Slide Image Placeholder 3"/>
          <p:cNvSpPr>
            <a:spLocks noGrp="1" noRot="1" noChangeAspect="1"/>
          </p:cNvSpPr>
          <p:nvPr>
            <p:ph type="sldImg" idx="2"/>
          </p:nvPr>
        </p:nvSpPr>
        <p:spPr>
          <a:xfrm>
            <a:off x="381000" y="703263"/>
            <a:ext cx="6248400" cy="3514725"/>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1C36436F-DEA9-034E-BBEF-5F7138705312}" type="slidenum">
              <a:rPr lang="en-US" smtClean="0"/>
              <a:t>‹#›</a:t>
            </a:fld>
            <a:endParaRPr lang="en-US"/>
          </a:p>
        </p:txBody>
      </p:sp>
    </p:spTree>
    <p:extLst>
      <p:ext uri="{BB962C8B-B14F-4D97-AF65-F5344CB8AC3E}">
        <p14:creationId xmlns:p14="http://schemas.microsoft.com/office/powerpoint/2010/main" val="1733768755"/>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dirty="0"/>
          </a:p>
        </p:txBody>
      </p:sp>
      <p:sp>
        <p:nvSpPr>
          <p:cNvPr id="5" name="Slide Number Placeholder 4"/>
          <p:cNvSpPr>
            <a:spLocks noGrp="1"/>
          </p:cNvSpPr>
          <p:nvPr>
            <p:ph type="sldNum" sz="quarter" idx="11"/>
          </p:nvPr>
        </p:nvSpPr>
        <p:spPr/>
        <p:txBody>
          <a:bodyPr/>
          <a:lstStyle/>
          <a:p>
            <a:fld id="{1C36436F-DEA9-034E-BBEF-5F7138705312}" type="slidenum">
              <a:rPr lang="en-US" smtClean="0"/>
              <a:t>1</a:t>
            </a:fld>
            <a:endParaRPr lang="en-US" dirty="0"/>
          </a:p>
        </p:txBody>
      </p:sp>
    </p:spTree>
    <p:extLst>
      <p:ext uri="{BB962C8B-B14F-4D97-AF65-F5344CB8AC3E}">
        <p14:creationId xmlns:p14="http://schemas.microsoft.com/office/powerpoint/2010/main" val="381401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2</a:t>
            </a:fld>
            <a:endParaRPr lang="en-US"/>
          </a:p>
        </p:txBody>
      </p:sp>
    </p:spTree>
    <p:extLst>
      <p:ext uri="{BB962C8B-B14F-4D97-AF65-F5344CB8AC3E}">
        <p14:creationId xmlns:p14="http://schemas.microsoft.com/office/powerpoint/2010/main" val="86945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is an infrastructure configuration automation tool.</a:t>
            </a:r>
          </a:p>
          <a:p>
            <a:r>
              <a:rPr lang="en-US" dirty="0"/>
              <a:t>Infrastructure as code treats configuration as a first-class citizen. Better organization than custom scripts.</a:t>
            </a:r>
          </a:p>
          <a:p>
            <a:r>
              <a:rPr lang="en-US" dirty="0"/>
              <a:t>Testable code using </a:t>
            </a:r>
            <a:r>
              <a:rPr lang="en-US" dirty="0" err="1"/>
              <a:t>ChefSpec</a:t>
            </a:r>
            <a:r>
              <a:rPr lang="en-US" dirty="0"/>
              <a:t> for unit testing and </a:t>
            </a:r>
            <a:r>
              <a:rPr lang="en-US" dirty="0" err="1"/>
              <a:t>InSpec</a:t>
            </a:r>
            <a:r>
              <a:rPr lang="en-US" dirty="0"/>
              <a:t> for integration testing and compliance. Test Kitchen is the test harness provided with Chef. Automated testing for the automation.</a:t>
            </a:r>
          </a:p>
          <a:p>
            <a:r>
              <a:rPr lang="en-US" dirty="0"/>
              <a:t>Compliance means ensuring that nodes with the same configuration are identical.</a:t>
            </a:r>
          </a:p>
          <a:p>
            <a:r>
              <a:rPr lang="en-US" dirty="0"/>
              <a:t>Chef code extends Ruby. Chef code can contain normal Ruby structures.</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3</a:t>
            </a:fld>
            <a:endParaRPr lang="en-US"/>
          </a:p>
        </p:txBody>
      </p:sp>
    </p:spTree>
    <p:extLst>
      <p:ext uri="{BB962C8B-B14F-4D97-AF65-F5344CB8AC3E}">
        <p14:creationId xmlns:p14="http://schemas.microsoft.com/office/powerpoint/2010/main" val="575474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Increases productivity by removing manual instance setup. Chef allows for scalable deployments.</a:t>
            </a:r>
          </a:p>
          <a:p>
            <a:r>
              <a:rPr lang="en-US" dirty="0"/>
              <a:t>Increases consistency by automating the configuration process.</a:t>
            </a:r>
          </a:p>
          <a:p>
            <a:r>
              <a:rPr lang="en-US" dirty="0"/>
              <a:t>Increases confidence by removing manual error. Did I remember to install dependencies? Self-documenting and reduces tribal knowledge.</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4</a:t>
            </a:fld>
            <a:endParaRPr lang="en-US"/>
          </a:p>
        </p:txBody>
      </p:sp>
    </p:spTree>
    <p:extLst>
      <p:ext uri="{BB962C8B-B14F-4D97-AF65-F5344CB8AC3E}">
        <p14:creationId xmlns:p14="http://schemas.microsoft.com/office/powerpoint/2010/main" val="426749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are the “output” of a Chef run. The final</a:t>
            </a:r>
          </a:p>
          <a:p>
            <a:endParaRPr lang="en-US" dirty="0"/>
          </a:p>
          <a:p>
            <a:r>
              <a:rPr lang="en-US" dirty="0"/>
              <a:t>Attributes are the “variables”. Attributes can defined at the cookbook, recipe, role, and environment levels. Values are determined by a precedence system.</a:t>
            </a:r>
          </a:p>
          <a:p>
            <a:endParaRPr lang="en-US" dirty="0"/>
          </a:p>
          <a:p>
            <a:r>
              <a:rPr lang="en-US" dirty="0"/>
              <a:t>Resources are the fine-grained configuration objects. Represents a physical object on a node. Examples including downloading files, installing packages, and configuring services.</a:t>
            </a:r>
          </a:p>
          <a:p>
            <a:endParaRPr lang="en-US" dirty="0"/>
          </a:p>
          <a:p>
            <a:r>
              <a:rPr lang="en-US" dirty="0"/>
              <a:t>Recipes determine the order in which resources are executed. Changing the order of resources will change the order of execution. Normal Ruby files.</a:t>
            </a:r>
          </a:p>
          <a:p>
            <a:endParaRPr lang="en-US" dirty="0"/>
          </a:p>
          <a:p>
            <a:r>
              <a:rPr lang="en-US" dirty="0"/>
              <a:t>Cookbooks store attribute defaults, recipes, and any support files such as files and templates.</a:t>
            </a:r>
          </a:p>
          <a:p>
            <a:endParaRPr lang="en-US" dirty="0"/>
          </a:p>
          <a:p>
            <a:r>
              <a:rPr lang="en-US" dirty="0"/>
              <a:t>Roles are a context-specific collection of attributes and recipes (pseudo-run list). Roles are composable and can be used as a way to organize related recipes that configure a specific function. A node can have any number of roles and recipes.</a:t>
            </a:r>
          </a:p>
          <a:p>
            <a:endParaRPr lang="en-US" dirty="0"/>
          </a:p>
          <a:p>
            <a:r>
              <a:rPr lang="en-US" dirty="0"/>
              <a:t>Environments represents a collection of nodes. Attribute values can be defaulted at this level and cookbooks version constraints can be set here. A node can only be in one environment.</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5</a:t>
            </a:fld>
            <a:endParaRPr lang="en-US"/>
          </a:p>
        </p:txBody>
      </p:sp>
    </p:spTree>
    <p:extLst>
      <p:ext uri="{BB962C8B-B14F-4D97-AF65-F5344CB8AC3E}">
        <p14:creationId xmlns:p14="http://schemas.microsoft.com/office/powerpoint/2010/main" val="334420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t>
            </a:r>
            <a:r>
              <a:rPr lang="en-US" dirty="0" err="1"/>
              <a:t>OpsWorks</a:t>
            </a:r>
            <a:r>
              <a:rPr lang="en-US" dirty="0"/>
              <a:t> is a service that creates and configures a Chef Automate and Server environment. Backed by EC2, it alleviates the need for an on-premises set up.</a:t>
            </a:r>
          </a:p>
          <a:p>
            <a:endParaRPr lang="en-US" dirty="0"/>
          </a:p>
          <a:p>
            <a:r>
              <a:rPr lang="en-US" dirty="0"/>
              <a:t>Chef Server is a centralized repository for all of the Chef objects. Chef-client communicates with Chef Server for managing nodes, cookbooks, roles, and environments.</a:t>
            </a:r>
          </a:p>
          <a:p>
            <a:endParaRPr lang="en-US" dirty="0"/>
          </a:p>
          <a:p>
            <a:r>
              <a:rPr lang="en-US" dirty="0"/>
              <a:t>AWS </a:t>
            </a:r>
            <a:r>
              <a:rPr lang="en-US" dirty="0" err="1"/>
              <a:t>OpsWorks</a:t>
            </a:r>
            <a:r>
              <a:rPr lang="en-US" dirty="0"/>
              <a:t> with Chef Automate provides default configuration for auto-registering nodes with the Chef Server.</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6</a:t>
            </a:fld>
            <a:endParaRPr lang="en-US"/>
          </a:p>
        </p:txBody>
      </p:sp>
    </p:spTree>
    <p:extLst>
      <p:ext uri="{BB962C8B-B14F-4D97-AF65-F5344CB8AC3E}">
        <p14:creationId xmlns:p14="http://schemas.microsoft.com/office/powerpoint/2010/main" val="351200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7</a:t>
            </a:fld>
            <a:endParaRPr lang="en-US"/>
          </a:p>
        </p:txBody>
      </p:sp>
    </p:spTree>
    <p:extLst>
      <p:ext uri="{BB962C8B-B14F-4D97-AF65-F5344CB8AC3E}">
        <p14:creationId xmlns:p14="http://schemas.microsoft.com/office/powerpoint/2010/main" val="29767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8</a:t>
            </a:fld>
            <a:endParaRPr lang="en-US"/>
          </a:p>
        </p:txBody>
      </p:sp>
    </p:spTree>
    <p:extLst>
      <p:ext uri="{BB962C8B-B14F-4D97-AF65-F5344CB8AC3E}">
        <p14:creationId xmlns:p14="http://schemas.microsoft.com/office/powerpoint/2010/main" val="72525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9</a:t>
            </a:fld>
            <a:endParaRPr lang="en-US"/>
          </a:p>
        </p:txBody>
      </p:sp>
    </p:spTree>
    <p:extLst>
      <p:ext uri="{BB962C8B-B14F-4D97-AF65-F5344CB8AC3E}">
        <p14:creationId xmlns:p14="http://schemas.microsoft.com/office/powerpoint/2010/main" val="2327905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75009" y="1771431"/>
            <a:ext cx="7772400" cy="685742"/>
          </a:xfrm>
        </p:spPr>
        <p:txBody>
          <a:bodyPr>
            <a:noAutofit/>
          </a:bodyPr>
          <a:lstStyle>
            <a:lvl1pPr algn="l">
              <a:defRPr sz="5400" cap="all">
                <a:solidFill>
                  <a:schemeClr val="tx1"/>
                </a:solidFill>
              </a:defRPr>
            </a:lvl1pPr>
          </a:lstStyle>
          <a:p>
            <a:r>
              <a:rPr lang="en-US" dirty="0"/>
              <a:t>TITLE SLIDE LAYOUT</a:t>
            </a:r>
          </a:p>
        </p:txBody>
      </p:sp>
      <p:sp>
        <p:nvSpPr>
          <p:cNvPr id="3" name="Subtitle 2"/>
          <p:cNvSpPr>
            <a:spLocks noGrp="1"/>
          </p:cNvSpPr>
          <p:nvPr>
            <p:ph type="subTitle" idx="1"/>
          </p:nvPr>
        </p:nvSpPr>
        <p:spPr>
          <a:xfrm>
            <a:off x="3175009" y="2623802"/>
            <a:ext cx="4270138" cy="520919"/>
          </a:xfrm>
        </p:spPr>
        <p:txBody>
          <a:bodyPr>
            <a:normAutofit/>
          </a:bodyPr>
          <a:lstStyle>
            <a:lvl1pPr marL="0" indent="0" algn="l">
              <a:buNone/>
              <a:defRPr sz="32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5" name="Group 4"/>
          <p:cNvGrpSpPr/>
          <p:nvPr userDrawn="1"/>
        </p:nvGrpSpPr>
        <p:grpSpPr>
          <a:xfrm>
            <a:off x="3259850" y="2475450"/>
            <a:ext cx="5884150" cy="186826"/>
            <a:chOff x="3259850" y="2400240"/>
            <a:chExt cx="5884150" cy="186826"/>
          </a:xfrm>
        </p:grpSpPr>
        <p:sp>
          <p:nvSpPr>
            <p:cNvPr id="8" name="Rectangle 7"/>
            <p:cNvSpPr/>
            <p:nvPr/>
          </p:nvSpPr>
          <p:spPr>
            <a:xfrm flipH="1">
              <a:off x="3259850" y="2403135"/>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p:cNvSpPr/>
            <p:nvPr userDrawn="1"/>
          </p:nvSpPr>
          <p:spPr>
            <a:xfrm flipH="1">
              <a:off x="3533588" y="2400240"/>
              <a:ext cx="5610412" cy="1839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4" name="Picture 3" descr="Centare_Logo1_2013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564" y="4467260"/>
            <a:ext cx="2468880" cy="565785"/>
          </a:xfrm>
          <a:prstGeom prst="rect">
            <a:avLst/>
          </a:prstGeom>
        </p:spPr>
      </p:pic>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hite">
    <p:bg>
      <p:bgRef idx="1001">
        <a:schemeClr val="bg1"/>
      </p:bgRef>
    </p:bg>
    <p:spTree>
      <p:nvGrpSpPr>
        <p:cNvPr id="1" name=""/>
        <p:cNvGrpSpPr/>
        <p:nvPr/>
      </p:nvGrpSpPr>
      <p:grpSpPr>
        <a:xfrm>
          <a:off x="0" y="0"/>
          <a:ext cx="0" cy="0"/>
          <a:chOff x="0" y="0"/>
          <a:chExt cx="0" cy="0"/>
        </a:xfrm>
      </p:grpSpPr>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Tree>
    <p:extLst>
      <p:ext uri="{BB962C8B-B14F-4D97-AF65-F5344CB8AC3E}">
        <p14:creationId xmlns:p14="http://schemas.microsoft.com/office/powerpoint/2010/main" val="167630530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Right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1pPr>
              <a:buSzPct val="100000"/>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5" name="Group 4"/>
          <p:cNvGrpSpPr/>
          <p:nvPr userDrawn="1"/>
        </p:nvGrpSpPr>
        <p:grpSpPr>
          <a:xfrm>
            <a:off x="3596026" y="607302"/>
            <a:ext cx="5547974" cy="186826"/>
            <a:chOff x="3596026" y="555005"/>
            <a:chExt cx="5547974" cy="186826"/>
          </a:xfrm>
        </p:grpSpPr>
        <p:sp>
          <p:nvSpPr>
            <p:cNvPr id="13" name="Rectangle 12"/>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3" name="Group 2"/>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ong Right Title and Content">
    <p:spTree>
      <p:nvGrpSpPr>
        <p:cNvPr id="1" name=""/>
        <p:cNvGrpSpPr/>
        <p:nvPr/>
      </p:nvGrpSpPr>
      <p:grpSpPr>
        <a:xfrm>
          <a:off x="0" y="0"/>
          <a:ext cx="0" cy="0"/>
          <a:chOff x="0" y="0"/>
          <a:chExt cx="0" cy="0"/>
        </a:xfrm>
      </p:grpSpPr>
      <p:sp>
        <p:nvSpPr>
          <p:cNvPr id="7" name="Text Placeholder 6"/>
          <p:cNvSpPr>
            <a:spLocks noGrp="1"/>
          </p:cNvSpPr>
          <p:nvPr userDrawn="1">
            <p:ph type="body" sz="quarter" idx="10" hasCustomPrompt="1"/>
          </p:nvPr>
        </p:nvSpPr>
        <p:spPr>
          <a:xfrm>
            <a:off x="457200" y="796019"/>
            <a:ext cx="8157032" cy="3978048"/>
          </a:xfrm>
        </p:spPr>
        <p:txBody>
          <a:bodyPr/>
          <a:lstStyle>
            <a:lvl1pPr marL="571500" indent="-571500">
              <a:buSzPct val="100000"/>
              <a:buFont typeface="Wingdings" charset="2"/>
              <a:buChar char="§"/>
              <a:defRPr b="0" i="0" baseline="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9" name="Group 18"/>
          <p:cNvGrpSpPr/>
          <p:nvPr userDrawn="1"/>
        </p:nvGrpSpPr>
        <p:grpSpPr>
          <a:xfrm>
            <a:off x="3603497" y="608106"/>
            <a:ext cx="5547974" cy="186826"/>
            <a:chOff x="3596026" y="555005"/>
            <a:chExt cx="5547974" cy="186826"/>
          </a:xfrm>
        </p:grpSpPr>
        <p:sp>
          <p:nvSpPr>
            <p:cNvPr id="20" name="Rectangle 19"/>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1" name="Rectangle 20"/>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6"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3" name="Group 12"/>
          <p:cNvGrpSpPr/>
          <p:nvPr userDrawn="1"/>
        </p:nvGrpSpPr>
        <p:grpSpPr>
          <a:xfrm>
            <a:off x="-439881" y="4774068"/>
            <a:ext cx="10058400" cy="456022"/>
            <a:chOff x="-439881" y="4774068"/>
            <a:chExt cx="10058400" cy="456022"/>
          </a:xfrm>
        </p:grpSpPr>
        <p:sp>
          <p:nvSpPr>
            <p:cNvPr id="14" name="Rectangle 13"/>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16" name="Picture 15"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87260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a:off x="5267671"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a:off x="5162177" y="88195"/>
            <a:ext cx="3989294" cy="460772"/>
          </a:xfrm>
        </p:spPr>
        <p:txBody>
          <a:bodyPr>
            <a:noAutofit/>
          </a:bodyPr>
          <a:lstStyle>
            <a:lvl1pPr algn="l">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98310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ng 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defRPr>
                <a:solidFill>
                  <a:schemeClr val="accent5"/>
                </a:solidFill>
                <a:latin typeface="Univers LT Std 45 Light"/>
                <a:cs typeface="Univers LT Std 45 Light"/>
              </a:defRPr>
            </a:lvl4pPr>
            <a:lvl5pPr marL="2057400" indent="-228600">
              <a:buFont typeface="Wingdings" charset="2"/>
              <a:buChar char="§"/>
              <a:defRPr sz="16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0" y="60548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9" name="Title 1"/>
          <p:cNvSpPr>
            <a:spLocks noGrp="1"/>
          </p:cNvSpPr>
          <p:nvPr>
            <p:ph type="title" hasCustomPrompt="1"/>
          </p:nvPr>
        </p:nvSpPr>
        <p:spPr>
          <a:xfrm flipH="1">
            <a:off x="-11994"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898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1pPr>
              <a:defRPr sz="4000" b="0" i="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marL="1657350" indent="-285750">
              <a:buFont typeface="Wingdings" charset="2"/>
              <a:buChar cha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1598280"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flipH="1">
            <a:off x="-1580822"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0342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479849" y="1844597"/>
            <a:ext cx="7772400" cy="510819"/>
          </a:xfrm>
        </p:spPr>
        <p:txBody>
          <a:bodyPr>
            <a:noAutofit/>
          </a:bodyPr>
          <a:lstStyle>
            <a:lvl1pPr algn="r">
              <a:defRPr sz="4400" cap="all">
                <a:solidFill>
                  <a:schemeClr val="tx1"/>
                </a:solidFill>
              </a:defRPr>
            </a:lvl1pPr>
          </a:lstStyle>
          <a:p>
            <a:r>
              <a:rPr lang="en-US" dirty="0"/>
              <a:t>SECTION DIVIDER</a:t>
            </a:r>
          </a:p>
        </p:txBody>
      </p:sp>
      <p:sp>
        <p:nvSpPr>
          <p:cNvPr id="12" name="Subtitle 2"/>
          <p:cNvSpPr>
            <a:spLocks noGrp="1"/>
          </p:cNvSpPr>
          <p:nvPr>
            <p:ph type="subTitle" idx="1"/>
          </p:nvPr>
        </p:nvSpPr>
        <p:spPr>
          <a:xfrm>
            <a:off x="0" y="2528184"/>
            <a:ext cx="4270138" cy="520919"/>
          </a:xfrm>
        </p:spPr>
        <p:txBody>
          <a:bodyPr>
            <a:normAutofit/>
          </a:bodyPr>
          <a:lstStyle>
            <a:lvl1pPr marL="0" indent="0" algn="r">
              <a:buNone/>
              <a:defRPr sz="28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Centare_Logo2_2013_Icon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9441" y="4055729"/>
            <a:ext cx="1188720" cy="1188720"/>
          </a:xfrm>
          <a:prstGeom prst="rect">
            <a:avLst/>
          </a:prstGeom>
        </p:spPr>
      </p:pic>
      <p:grpSp>
        <p:nvGrpSpPr>
          <p:cNvPr id="2" name="Group 1"/>
          <p:cNvGrpSpPr/>
          <p:nvPr userDrawn="1"/>
        </p:nvGrpSpPr>
        <p:grpSpPr>
          <a:xfrm>
            <a:off x="0" y="2429475"/>
            <a:ext cx="4207886" cy="186826"/>
            <a:chOff x="0" y="3595538"/>
            <a:chExt cx="4207886" cy="186826"/>
          </a:xfrm>
        </p:grpSpPr>
        <p:sp>
          <p:nvSpPr>
            <p:cNvPr id="10" name="Rectangle 9"/>
            <p:cNvSpPr/>
            <p:nvPr/>
          </p:nvSpPr>
          <p:spPr>
            <a:xfrm>
              <a:off x="4025006" y="3598433"/>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Rectangle 15"/>
            <p:cNvSpPr/>
            <p:nvPr userDrawn="1"/>
          </p:nvSpPr>
          <p:spPr>
            <a:xfrm>
              <a:off x="0" y="3595538"/>
              <a:ext cx="3934148" cy="183931"/>
            </a:xfrm>
            <a:prstGeom prst="rect">
              <a:avLst/>
            </a:prstGeom>
            <a:solidFill>
              <a:srgbClr val="AEC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Tree>
    <p:extLst>
      <p:ext uri="{BB962C8B-B14F-4D97-AF65-F5344CB8AC3E}">
        <p14:creationId xmlns:p14="http://schemas.microsoft.com/office/powerpoint/2010/main" val="112239484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857250"/>
            <a:ext cx="4038600" cy="3737374"/>
          </a:xfrm>
        </p:spPr>
        <p:txBody>
          <a:bodyPr/>
          <a:lstStyle>
            <a:lvl1pPr>
              <a:defRPr sz="4000">
                <a:solidFill>
                  <a:srgbClr val="141313"/>
                </a:solidFill>
              </a:defRPr>
            </a:lvl1pPr>
            <a:lvl2pPr>
              <a:defRPr sz="2000">
                <a:solidFill>
                  <a:srgbClr val="141313"/>
                </a:solidFill>
                <a:latin typeface="Univers LT Std 45 Light"/>
                <a:cs typeface="Univers LT Std 45 Light"/>
              </a:defRPr>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1"/>
            <a:r>
              <a:rPr lang="en-US" dirty="0"/>
              <a:t>Third level</a:t>
            </a:r>
          </a:p>
        </p:txBody>
      </p:sp>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1" name="Content Placeholder 2"/>
          <p:cNvSpPr>
            <a:spLocks noGrp="1"/>
          </p:cNvSpPr>
          <p:nvPr>
            <p:ph sz="half" idx="11" hasCustomPrompt="1"/>
          </p:nvPr>
        </p:nvSpPr>
        <p:spPr>
          <a:xfrm>
            <a:off x="4648200" y="857250"/>
            <a:ext cx="4038600" cy="3737374"/>
          </a:xfrm>
        </p:spPr>
        <p:txBody>
          <a:bodyPr/>
          <a:lstStyle>
            <a:lvl1pPr>
              <a:defRPr sz="4000">
                <a:solidFill>
                  <a:srgbClr val="141313"/>
                </a:solidFill>
              </a:defRPr>
            </a:lvl1pPr>
            <a:lvl2pPr>
              <a:defRPr sz="2800">
                <a:solidFill>
                  <a:srgbClr val="E57C2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2"/>
            <a:r>
              <a:rPr lang="en-US" dirty="0"/>
              <a:t>Third level</a:t>
            </a:r>
          </a:p>
        </p:txBody>
      </p:sp>
      <p:grpSp>
        <p:nvGrpSpPr>
          <p:cNvPr id="13" name="Group 12"/>
          <p:cNvGrpSpPr/>
          <p:nvPr userDrawn="1"/>
        </p:nvGrpSpPr>
        <p:grpSpPr>
          <a:xfrm>
            <a:off x="4643401" y="670425"/>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1" name="Title 1"/>
          <p:cNvSpPr>
            <a:spLocks noGrp="1"/>
          </p:cNvSpPr>
          <p:nvPr>
            <p:ph type="title" hasCustomPrompt="1"/>
          </p:nvPr>
        </p:nvSpPr>
        <p:spPr>
          <a:xfrm flipH="1">
            <a:off x="4568693" y="140493"/>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17" name="Rectangle 16"/>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8" name="Rectangle 17"/>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0" name="Picture 19"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Purpl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8640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Second level</a:t>
            </a:r>
          </a:p>
          <a:p>
            <a:pPr lvl="2"/>
            <a:r>
              <a:rPr lang="en-US" dirty="0"/>
              <a:t>Third level</a:t>
            </a:r>
          </a:p>
          <a:p>
            <a:pPr lvl="2"/>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94" r:id="rId1"/>
    <p:sldLayoutId id="2147493495" r:id="rId2"/>
    <p:sldLayoutId id="2147493507" r:id="rId3"/>
    <p:sldLayoutId id="2147493504" r:id="rId4"/>
    <p:sldLayoutId id="2147493505" r:id="rId5"/>
    <p:sldLayoutId id="2147493506" r:id="rId6"/>
    <p:sldLayoutId id="2147493497" r:id="rId7"/>
    <p:sldLayoutId id="2147493498" r:id="rId8"/>
    <p:sldLayoutId id="2147493502" r:id="rId9"/>
    <p:sldLayoutId id="2147493503" r:id="rId10"/>
  </p:sldLayoutIdLst>
  <p:hf sldNum="0" hdr="0" ftr="0"/>
  <p:txStyles>
    <p:titleStyle>
      <a:lvl1pPr algn="ctr" defTabSz="457200" rtl="0" eaLnBrk="1" latinLnBrk="0" hangingPunct="1">
        <a:spcBef>
          <a:spcPct val="0"/>
        </a:spcBef>
        <a:buNone/>
        <a:defRPr sz="4300" b="0" i="0" kern="1200" cap="all">
          <a:solidFill>
            <a:schemeClr val="accent2"/>
          </a:solidFill>
          <a:latin typeface="Univers LT Std 59 UltraCn"/>
          <a:ea typeface="+mj-ea"/>
          <a:cs typeface="Univers UltraCondensed"/>
        </a:defRPr>
      </a:lvl1pPr>
    </p:titleStyle>
    <p:bodyStyle>
      <a:lvl1pPr marL="571500" indent="-571500" algn="l" defTabSz="457200" rtl="0" eaLnBrk="1" latinLnBrk="0" hangingPunct="1">
        <a:spcBef>
          <a:spcPct val="20000"/>
        </a:spcBef>
        <a:buClr>
          <a:schemeClr val="accent1"/>
        </a:buClr>
        <a:buFont typeface="Wingdings" charset="2"/>
        <a:buChar char="§"/>
        <a:defRPr sz="4000" b="0" i="0" kern="1200">
          <a:solidFill>
            <a:srgbClr val="141313"/>
          </a:solidFill>
          <a:latin typeface="Univers LT Std 49 Light UltraCn"/>
          <a:ea typeface="+mn-ea"/>
          <a:cs typeface="Univers LT Std 49 Light UltraCn"/>
        </a:defRPr>
      </a:lvl1pPr>
      <a:lvl2pPr marL="742950" indent="-285750" algn="l" defTabSz="457200" rtl="0" eaLnBrk="1" latinLnBrk="0" hangingPunct="1">
        <a:spcBef>
          <a:spcPct val="20000"/>
        </a:spcBef>
        <a:buClr>
          <a:schemeClr val="bg2"/>
        </a:buClr>
        <a:buFont typeface="Wingdings" charset="2"/>
        <a:buChar char="§"/>
        <a:defRPr sz="2000" b="0" i="0" kern="1200">
          <a:solidFill>
            <a:schemeClr val="accent5"/>
          </a:solidFill>
          <a:latin typeface="L Univers 45 Light"/>
          <a:ea typeface="+mn-ea"/>
          <a:cs typeface="L Univers 45 Light"/>
        </a:defRPr>
      </a:lvl2pPr>
      <a:lvl3pPr marL="1257300" indent="-342900" algn="l" defTabSz="457200" rtl="0" eaLnBrk="1" latinLnBrk="0" hangingPunct="1">
        <a:spcBef>
          <a:spcPct val="20000"/>
        </a:spcBef>
        <a:buClr>
          <a:schemeClr val="bg2"/>
        </a:buClr>
        <a:buFont typeface="Wingdings" charset="2"/>
        <a:buChar char="§"/>
        <a:defRPr sz="2000" b="0" i="0" kern="1200">
          <a:solidFill>
            <a:schemeClr val="accent5"/>
          </a:solidFill>
          <a:latin typeface="Univers LT Std 45 Light"/>
          <a:ea typeface="+mn-ea"/>
          <a:cs typeface="Univers LT Std 45 Light"/>
        </a:defRPr>
      </a:lvl3pPr>
      <a:lvl4pPr marL="1657350" indent="-285750" algn="l" defTabSz="457200" rtl="0" eaLnBrk="1" latinLnBrk="0" hangingPunct="1">
        <a:spcBef>
          <a:spcPct val="20000"/>
        </a:spcBef>
        <a:buClr>
          <a:schemeClr val="bg2"/>
        </a:buClr>
        <a:buFont typeface="Wingdings" charset="2"/>
        <a:buChar char="§"/>
        <a:defRPr sz="2000" b="0" i="0" kern="1200">
          <a:solidFill>
            <a:schemeClr val="tx1"/>
          </a:solidFill>
          <a:latin typeface="L Univers 45 Light"/>
          <a:ea typeface="+mn-ea"/>
          <a:cs typeface="L Univers 45 Light"/>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75009" y="1266092"/>
            <a:ext cx="7772400" cy="1191081"/>
          </a:xfrm>
        </p:spPr>
        <p:txBody>
          <a:bodyPr/>
          <a:lstStyle/>
          <a:p>
            <a:r>
              <a:rPr lang="en-US" sz="4000" dirty="0"/>
              <a:t>Automating Test Environments</a:t>
            </a:r>
            <a:br>
              <a:rPr lang="en-US" sz="4000" dirty="0"/>
            </a:br>
            <a:r>
              <a:rPr lang="en-US" sz="4000" dirty="0"/>
              <a:t>With Chef</a:t>
            </a:r>
          </a:p>
        </p:txBody>
      </p:sp>
      <p:sp>
        <p:nvSpPr>
          <p:cNvPr id="2" name="TextBox 1"/>
          <p:cNvSpPr txBox="1"/>
          <p:nvPr/>
        </p:nvSpPr>
        <p:spPr>
          <a:xfrm>
            <a:off x="3193029" y="2684206"/>
            <a:ext cx="1935145" cy="1077218"/>
          </a:xfrm>
          <a:prstGeom prst="rect">
            <a:avLst/>
          </a:prstGeom>
          <a:noFill/>
        </p:spPr>
        <p:txBody>
          <a:bodyPr wrap="none" rtlCol="0">
            <a:spAutoFit/>
          </a:bodyPr>
          <a:lstStyle/>
          <a:p>
            <a:r>
              <a:rPr lang="en-US" sz="3200" dirty="0">
                <a:latin typeface="Univers LT Std 59 UltraCn" panose="020B0608030502060204" pitchFamily="34" charset="0"/>
              </a:rPr>
              <a:t>QA Camp 2018</a:t>
            </a:r>
          </a:p>
          <a:p>
            <a:r>
              <a:rPr lang="en-US" sz="3200" dirty="0">
                <a:latin typeface="Univers LT Std 59 UltraCn" panose="020B0608030502060204" pitchFamily="34" charset="0"/>
              </a:rPr>
              <a:t>Corey Sullivan</a:t>
            </a:r>
          </a:p>
        </p:txBody>
      </p:sp>
    </p:spTree>
    <p:extLst>
      <p:ext uri="{BB962C8B-B14F-4D97-AF65-F5344CB8AC3E}">
        <p14:creationId xmlns:p14="http://schemas.microsoft.com/office/powerpoint/2010/main" val="3309953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4662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Software Consultant since 2006</a:t>
            </a:r>
          </a:p>
          <a:p>
            <a:r>
              <a:rPr lang="en-US" dirty="0"/>
              <a:t>Joined </a:t>
            </a:r>
            <a:r>
              <a:rPr lang="en-US" dirty="0" err="1"/>
              <a:t>Centare</a:t>
            </a:r>
            <a:r>
              <a:rPr lang="en-US" dirty="0"/>
              <a:t> in 2015</a:t>
            </a:r>
          </a:p>
          <a:p>
            <a:r>
              <a:rPr lang="en-US" dirty="0"/>
              <a:t>Worked in the CI/CD/DevOps space since 2015</a:t>
            </a:r>
          </a:p>
          <a:p>
            <a:r>
              <a:rPr lang="en-US" dirty="0"/>
              <a:t>Experience with Chef since 2016</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59747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Infrastructure as Code</a:t>
            </a:r>
          </a:p>
          <a:p>
            <a:pPr lvl="1"/>
            <a:r>
              <a:rPr lang="en-US" dirty="0"/>
              <a:t>Automated Infrastructure Configuration</a:t>
            </a:r>
          </a:p>
          <a:p>
            <a:r>
              <a:rPr lang="en-US" dirty="0"/>
              <a:t>Includes Testing Framework</a:t>
            </a:r>
          </a:p>
          <a:p>
            <a:pPr lvl="1"/>
            <a:r>
              <a:rPr lang="en-US" dirty="0"/>
              <a:t>Test Kitchen</a:t>
            </a:r>
          </a:p>
          <a:p>
            <a:pPr lvl="1"/>
            <a:r>
              <a:rPr lang="en-US" dirty="0"/>
              <a:t>Compliance with </a:t>
            </a:r>
            <a:r>
              <a:rPr lang="en-US" dirty="0" err="1"/>
              <a:t>InSpec</a:t>
            </a:r>
            <a:endParaRPr lang="en-US" dirty="0"/>
          </a:p>
          <a:p>
            <a:r>
              <a:rPr lang="en-US" dirty="0"/>
              <a:t>Written in Ruby</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What is Chef?</a:t>
            </a:r>
          </a:p>
        </p:txBody>
      </p:sp>
    </p:spTree>
    <p:extLst>
      <p:ext uri="{BB962C8B-B14F-4D97-AF65-F5344CB8AC3E}">
        <p14:creationId xmlns:p14="http://schemas.microsoft.com/office/powerpoint/2010/main" val="169240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Increases productivity</a:t>
            </a:r>
          </a:p>
          <a:p>
            <a:r>
              <a:rPr lang="en-US" dirty="0"/>
              <a:t>Increases consistency</a:t>
            </a:r>
          </a:p>
          <a:p>
            <a:r>
              <a:rPr lang="en-US" dirty="0"/>
              <a:t>Increases confidence</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Why Chef?</a:t>
            </a:r>
          </a:p>
        </p:txBody>
      </p:sp>
    </p:spTree>
    <p:extLst>
      <p:ext uri="{BB962C8B-B14F-4D97-AF65-F5344CB8AC3E}">
        <p14:creationId xmlns:p14="http://schemas.microsoft.com/office/powerpoint/2010/main" val="409951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fontScale="85000" lnSpcReduction="20000"/>
          </a:bodyPr>
          <a:lstStyle/>
          <a:p>
            <a:r>
              <a:rPr lang="en-US" dirty="0"/>
              <a:t>Nodes – final result of a Chef run</a:t>
            </a:r>
          </a:p>
          <a:p>
            <a:pPr lvl="1"/>
            <a:r>
              <a:rPr lang="en-US" dirty="0"/>
              <a:t>Run list</a:t>
            </a:r>
          </a:p>
          <a:p>
            <a:r>
              <a:rPr lang="en-US" dirty="0"/>
              <a:t>Attributes – data</a:t>
            </a:r>
          </a:p>
          <a:p>
            <a:r>
              <a:rPr lang="en-US" dirty="0"/>
              <a:t>Resources – fine-grained configuration</a:t>
            </a:r>
          </a:p>
          <a:p>
            <a:r>
              <a:rPr lang="en-US" dirty="0"/>
              <a:t>Recipes – collection of resources</a:t>
            </a:r>
          </a:p>
          <a:p>
            <a:r>
              <a:rPr lang="en-US" dirty="0"/>
              <a:t>Cookbooks – collection of recipes and attributes</a:t>
            </a:r>
          </a:p>
          <a:p>
            <a:r>
              <a:rPr lang="en-US" dirty="0"/>
              <a:t>Roles – collections of recipes and attributes</a:t>
            </a:r>
          </a:p>
          <a:p>
            <a:r>
              <a:rPr lang="en-US" dirty="0"/>
              <a:t>Environments – collection of nodes, attributes, and version constraints</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Basics</a:t>
            </a:r>
          </a:p>
        </p:txBody>
      </p:sp>
    </p:spTree>
    <p:extLst>
      <p:ext uri="{BB962C8B-B14F-4D97-AF65-F5344CB8AC3E}">
        <p14:creationId xmlns:p14="http://schemas.microsoft.com/office/powerpoint/2010/main" val="195508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AWS </a:t>
            </a:r>
            <a:r>
              <a:rPr lang="en-US" dirty="0" err="1"/>
              <a:t>OpsWorks</a:t>
            </a:r>
            <a:endParaRPr lang="en-US" dirty="0"/>
          </a:p>
          <a:p>
            <a:pPr lvl="1"/>
            <a:r>
              <a:rPr lang="en-US" dirty="0"/>
              <a:t>Chef Automate</a:t>
            </a:r>
          </a:p>
          <a:p>
            <a:pPr lvl="1"/>
            <a:r>
              <a:rPr lang="en-US" dirty="0"/>
              <a:t>Chef Server</a:t>
            </a:r>
          </a:p>
          <a:p>
            <a:r>
              <a:rPr lang="en-US" dirty="0"/>
              <a:t>AWS EC2</a:t>
            </a:r>
          </a:p>
          <a:p>
            <a:pPr lvl="1"/>
            <a:r>
              <a:rPr lang="en-US" dirty="0"/>
              <a:t>Registers with Chef Server</a:t>
            </a:r>
          </a:p>
          <a:p>
            <a:pPr lvl="1"/>
            <a:r>
              <a:rPr lang="en-US" dirty="0"/>
              <a:t>User-data script installs </a:t>
            </a:r>
            <a:r>
              <a:rPr lang="en-US" dirty="0">
                <a:latin typeface="Consolas" panose="020B0609020204030204" pitchFamily="49" charset="0"/>
              </a:rPr>
              <a:t>chef-client</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and AWS</a:t>
            </a:r>
          </a:p>
        </p:txBody>
      </p:sp>
    </p:spTree>
    <p:extLst>
      <p:ext uri="{BB962C8B-B14F-4D97-AF65-F5344CB8AC3E}">
        <p14:creationId xmlns:p14="http://schemas.microsoft.com/office/powerpoint/2010/main" val="140366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a:t>Demo Overview</a:t>
            </a:r>
            <a:endParaRPr lang="en-US" dirty="0"/>
          </a:p>
        </p:txBody>
      </p:sp>
      <p:pic>
        <p:nvPicPr>
          <p:cNvPr id="14" name="Picture 13">
            <a:extLst>
              <a:ext uri="{FF2B5EF4-FFF2-40B4-BE49-F238E27FC236}">
                <a16:creationId xmlns:a16="http://schemas.microsoft.com/office/drawing/2014/main" id="{58F0DE8A-367A-447C-A47D-CA66AD339E27}"/>
              </a:ext>
            </a:extLst>
          </p:cNvPr>
          <p:cNvPicPr>
            <a:picLocks noChangeAspect="1"/>
          </p:cNvPicPr>
          <p:nvPr/>
        </p:nvPicPr>
        <p:blipFill>
          <a:blip r:embed="rId3"/>
          <a:stretch>
            <a:fillRect/>
          </a:stretch>
        </p:blipFill>
        <p:spPr>
          <a:xfrm>
            <a:off x="2543226" y="875522"/>
            <a:ext cx="4057548" cy="3885033"/>
          </a:xfrm>
          <a:prstGeom prst="rect">
            <a:avLst/>
          </a:prstGeom>
        </p:spPr>
      </p:pic>
    </p:spTree>
    <p:extLst>
      <p:ext uri="{BB962C8B-B14F-4D97-AF65-F5344CB8AC3E}">
        <p14:creationId xmlns:p14="http://schemas.microsoft.com/office/powerpoint/2010/main" val="376927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Chef Automate</a:t>
            </a:r>
          </a:p>
          <a:p>
            <a:pPr lvl="1"/>
            <a:r>
              <a:rPr lang="en-US" dirty="0"/>
              <a:t>Compliance Pipeline</a:t>
            </a:r>
          </a:p>
          <a:p>
            <a:pPr lvl="1"/>
            <a:r>
              <a:rPr lang="en-US" dirty="0" err="1"/>
              <a:t>InSpec</a:t>
            </a:r>
            <a:endParaRPr lang="en-US" dirty="0"/>
          </a:p>
          <a:p>
            <a:r>
              <a:rPr lang="en-US" dirty="0"/>
              <a:t>Habitat</a:t>
            </a:r>
          </a:p>
          <a:p>
            <a:pPr lvl="1"/>
            <a:r>
              <a:rPr lang="en-US" dirty="0"/>
              <a:t>Application lifecycle configuration</a:t>
            </a:r>
          </a:p>
          <a:p>
            <a:pPr lvl="1"/>
            <a:r>
              <a:rPr lang="en-US" dirty="0"/>
              <a:t>Alternative to Chef</a:t>
            </a:r>
          </a:p>
          <a:p>
            <a:endParaRPr lang="en-US" dirty="0"/>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9299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CBE1BB-3B85-4277-A077-A95B0843161E}"/>
              </a:ext>
            </a:extLst>
          </p:cNvPr>
          <p:cNvSpPr>
            <a:spLocks noGrp="1"/>
          </p:cNvSpPr>
          <p:nvPr>
            <p:ph type="title"/>
          </p:nvPr>
        </p:nvSpPr>
        <p:spPr/>
        <p:txBody>
          <a:bodyPr/>
          <a:lstStyle/>
          <a:p>
            <a:r>
              <a:rPr lang="en-US" dirty="0"/>
              <a:t>Questions?</a:t>
            </a:r>
          </a:p>
        </p:txBody>
      </p:sp>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Autofit/>
          </a:bodyPr>
          <a:lstStyle/>
          <a:p>
            <a:pPr marL="0" indent="0" algn="ctr">
              <a:buNone/>
            </a:pPr>
            <a:endParaRPr lang="en-US" sz="3600" dirty="0"/>
          </a:p>
          <a:p>
            <a:pPr marL="0" indent="0" algn="ctr">
              <a:buNone/>
            </a:pPr>
            <a:r>
              <a:rPr lang="en-US" sz="3600" dirty="0"/>
              <a:t>https://chef.io</a:t>
            </a:r>
          </a:p>
          <a:p>
            <a:pPr marL="0" indent="0" algn="ctr">
              <a:buNone/>
            </a:pPr>
            <a:r>
              <a:rPr lang="en-US" sz="3600" dirty="0"/>
              <a:t>https://learn.chef.io</a:t>
            </a:r>
          </a:p>
          <a:p>
            <a:pPr marL="0" indent="0" algn="ctr">
              <a:buNone/>
            </a:pPr>
            <a:endParaRPr lang="en-US" sz="3600" dirty="0"/>
          </a:p>
          <a:p>
            <a:pPr marL="0" indent="0" algn="ctr">
              <a:buNone/>
            </a:pPr>
            <a:r>
              <a:rPr lang="en-US" sz="2400" dirty="0"/>
              <a:t>corey.sullivan@centare.com</a:t>
            </a:r>
          </a:p>
        </p:txBody>
      </p:sp>
    </p:spTree>
    <p:extLst>
      <p:ext uri="{BB962C8B-B14F-4D97-AF65-F5344CB8AC3E}">
        <p14:creationId xmlns:p14="http://schemas.microsoft.com/office/powerpoint/2010/main" val="3925104244"/>
      </p:ext>
    </p:extLst>
  </p:cSld>
  <p:clrMapOvr>
    <a:masterClrMapping/>
  </p:clrMapOvr>
</p:sld>
</file>

<file path=ppt/theme/theme1.xml><?xml version="1.0" encoding="utf-8"?>
<a:theme xmlns:a="http://schemas.openxmlformats.org/drawingml/2006/main" name="Centare 2013 PowerPoint">
  <a:themeElements>
    <a:clrScheme name="Centare Decks">
      <a:dk1>
        <a:srgbClr val="221A5B"/>
      </a:dk1>
      <a:lt1>
        <a:srgbClr val="FFFFFF"/>
      </a:lt1>
      <a:dk2>
        <a:srgbClr val="777877"/>
      </a:dk2>
      <a:lt2>
        <a:srgbClr val="AECC2A"/>
      </a:lt2>
      <a:accent1>
        <a:srgbClr val="E57C23"/>
      </a:accent1>
      <a:accent2>
        <a:srgbClr val="221A5B"/>
      </a:accent2>
      <a:accent3>
        <a:srgbClr val="AECC2A"/>
      </a:accent3>
      <a:accent4>
        <a:srgbClr val="777877"/>
      </a:accent4>
      <a:accent5>
        <a:srgbClr val="141313"/>
      </a:accent5>
      <a:accent6>
        <a:srgbClr val="FFFFFE"/>
      </a:accent6>
      <a:hlink>
        <a:srgbClr val="FFFFFE"/>
      </a:hlink>
      <a:folHlink>
        <a:srgbClr val="FFFD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schemas.microsoft.com/office/2006/documentManagement/types"/>
    <ds:schemaRef ds:uri="http://schemas.microsoft.com/office/infopath/2007/PartnerControl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6588</TotalTime>
  <Words>736</Words>
  <Application>Microsoft Office PowerPoint</Application>
  <PresentationFormat>On-screen Show (16:9)</PresentationFormat>
  <Paragraphs>104</Paragraphs>
  <Slides>10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Consolas</vt:lpstr>
      <vt:lpstr>L Univers 45 Light</vt:lpstr>
      <vt:lpstr>Univers LightUltraCondensed</vt:lpstr>
      <vt:lpstr>Univers LT Std 45 Light</vt:lpstr>
      <vt:lpstr>Univers LT Std 49 Light UltraCn</vt:lpstr>
      <vt:lpstr>Univers LT Std 59 UltraCn</vt:lpstr>
      <vt:lpstr>Univers UltraCondensed</vt:lpstr>
      <vt:lpstr>Wingdings</vt:lpstr>
      <vt:lpstr>Centare 2013 PowerPoint</vt:lpstr>
      <vt:lpstr>Automating Test Environments With Chef</vt:lpstr>
      <vt:lpstr>About Me</vt:lpstr>
      <vt:lpstr>What is Chef?</vt:lpstr>
      <vt:lpstr>Why Chef?</vt:lpstr>
      <vt:lpstr>Chef Basics</vt:lpstr>
      <vt:lpstr>Chef and AWS</vt:lpstr>
      <vt:lpstr>Demo Overview</vt:lpstr>
      <vt:lpstr>Next Steps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Corey Sullivan</cp:lastModifiedBy>
  <cp:revision>327</cp:revision>
  <cp:lastPrinted>2016-06-08T19:48:36Z</cp:lastPrinted>
  <dcterms:created xsi:type="dcterms:W3CDTF">2010-04-12T23:12:02Z</dcterms:created>
  <dcterms:modified xsi:type="dcterms:W3CDTF">2018-06-19T14:55:29Z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