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9144000" cy="5143500" type="screen16x9"/>
  <p:notesSz cx="6858000" cy="9144000"/>
  <p:embeddedFontLst>
    <p:embeddedFont>
      <p:font typeface="Lora" panose="020B0600000101010101" charset="0"/>
      <p:regular r:id="rId22"/>
      <p:bold r:id="rId23"/>
      <p:italic r:id="rId24"/>
      <p:boldItalic r:id="rId25"/>
    </p:embeddedFont>
    <p:embeddedFont>
      <p:font typeface="Quattrocento Sans" panose="020B0600000101010101" charset="0"/>
      <p:regular r:id="rId26"/>
      <p:bold r:id="rId27"/>
      <p:italic r:id="rId28"/>
      <p:boldItalic r:id="rId29"/>
    </p:embeddedFont>
    <p:embeddedFont>
      <p:font typeface="Ubuntu" panose="020B0804030602030204" pitchFamily="34" charset="0"/>
      <p:regular r:id="rId30"/>
      <p:bold r:id="rId31"/>
      <p:italic r:id="rId32"/>
      <p:boldItalic r:id="rId33"/>
    </p:embeddedFont>
    <p:embeddedFont>
      <p:font typeface="배달의민족 도현" panose="020B0600000101010101" pitchFamily="50" charset="-127"/>
      <p:regular r:id="rId34"/>
    </p:embeddedFont>
    <p:embeddedFont>
      <p:font typeface="배달의민족 한나는 열한살" panose="020B0600000101010101" pitchFamily="50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ab510cfb_5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57ab510cfb_5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ab510cfb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57ab510cfb_5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ab510cfb_5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57ab510cfb_5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7ab510cfb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57ab510cfb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ab510cfb_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57ab510cfb_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7ab510cfb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7ab510cfb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ab510c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ab510c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ab510cf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ab510cf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ab510cfb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57ab510cfb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ab510cfb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57ab510cfb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1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36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9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만든다 우리는,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만능</a:t>
            </a: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아두이노 박스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3214900"/>
            <a:ext cx="884299" cy="8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7689350" y="4729200"/>
            <a:ext cx="1990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Team.</a:t>
            </a:r>
            <a:r>
              <a:rPr 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Boxino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0" y="4163549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1375600" y="92271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목표.가설.실험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910808" y="1019799"/>
            <a:ext cx="214625" cy="214625"/>
            <a:chOff x="2594050" y="1631825"/>
            <a:chExt cx="439625" cy="439625"/>
          </a:xfrm>
        </p:grpSpPr>
        <p:sp>
          <p:nvSpPr>
            <p:cNvPr id="211" name="Google Shape;211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1"/>
          <p:cNvSpPr txBox="1"/>
          <p:nvPr/>
        </p:nvSpPr>
        <p:spPr>
          <a:xfrm>
            <a:off x="260650" y="1877174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우리 교육은 누가 들으러 올까요?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5606427" y="1877174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정말 ‘좋은 교육’을 하기 위해서 골인 지점까지 닿을 수 있는 특이한 방법을 생각해요.</a:t>
            </a:r>
            <a:endParaRPr sz="1200" b="1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-5650" y="4240199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8537577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50" y="797449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775" y="503799"/>
            <a:ext cx="840269" cy="97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499" y="1358312"/>
            <a:ext cx="1879399" cy="2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260650" y="2859599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정말 ‘좋은 교육’을 하기 위해서 골인 지점까지 닿을 수 있는 특이한 방법을 생각해요.</a:t>
            </a:r>
            <a:endParaRPr sz="1600"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5606427" y="2859599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우리 커리큘럼은 어떤 목표를 바라보며 어떤 실험을 하게 될까요?</a:t>
            </a:r>
            <a:endParaRPr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순서 정하기</a:t>
            </a:r>
            <a:endParaRPr sz="2900"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1" name="Google Shape;231;p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2"/>
          <p:cNvSpPr txBox="1"/>
          <p:nvPr/>
        </p:nvSpPr>
        <p:spPr>
          <a:xfrm>
            <a:off x="752200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수업을 듣는 친구들이 자연스럽게 만들고 싶은 것을 만드는 여정에 올라갔으면 해요.</a:t>
            </a:r>
            <a:endParaRPr sz="1700"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- </a:t>
            </a:r>
            <a:r>
              <a:rPr lang="en" sz="11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학생에게 작품에 대한 많은 자유도를 주어 좀 더 자신만의 생각을 가진 작품을 만들게 합니다.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커리큘럼을 이루고 있는 수많은 요소들의 순서를 정리해봐요.</a:t>
            </a:r>
            <a:endParaRPr sz="15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CD00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C언어 배우기, 아두이노 조립하기, 디자인하기</a:t>
            </a:r>
            <a:r>
              <a:rPr lang="ko-KR" altLang="en-US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입니다</a:t>
            </a:r>
            <a:r>
              <a:rPr lang="en-US" altLang="ko-KR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.</a:t>
            </a:r>
            <a:endParaRPr sz="1200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52073" y="426480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/>
          <p:nvPr/>
        </p:nvSpPr>
        <p:spPr>
          <a:xfrm>
            <a:off x="4408725" y="1483549"/>
            <a:ext cx="47400" cy="2287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순서 정하기</a:t>
            </a:r>
            <a:endParaRPr sz="2900"/>
          </a:p>
        </p:txBody>
      </p:sp>
      <p:grpSp>
        <p:nvGrpSpPr>
          <p:cNvPr id="247" name="Google Shape;247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8" name="Google Shape;248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3"/>
          <p:cNvSpPr txBox="1"/>
          <p:nvPr/>
        </p:nvSpPr>
        <p:spPr>
          <a:xfrm>
            <a:off x="752200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어떤 속도와 순서로 가야 수업을 듣는 친구들이 어려움을 극복할 수 있을까요?</a:t>
            </a:r>
            <a:endParaRPr sz="1800"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 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 일정한 대로 가되,수업 뒤쳐지는 친구들이 있다면 수업 외에도 추가적으로 알려줍니다.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커리큘럼을 이루고 있는 수많은 요소들의 순서를 정리해봐요.</a:t>
            </a:r>
            <a:endParaRPr sz="15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C언어 배우기, 아두이노 조립하기, 디자인하기,</a:t>
            </a:r>
            <a:endParaRPr sz="11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안드로이드와 연동해보기!</a:t>
            </a:r>
            <a:endParaRPr sz="11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55" name="Google Shape;25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4408725" y="1483549"/>
            <a:ext cx="47400" cy="2287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구체화하기</a:t>
            </a:r>
            <a:endParaRPr sz="3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4"/>
          <p:cNvSpPr txBox="1"/>
          <p:nvPr/>
        </p:nvSpPr>
        <p:spPr>
          <a:xfrm>
            <a:off x="752200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어떤 부분을 어떤 순서로 가르치면 좋을지는 이야기를 했지만, 그걸 가르치기 위해서는 실제 현장을 가정하고, 다양한 경우에 대비해야만 합니다.</a:t>
            </a:r>
            <a:endParaRPr sz="1900"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 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 학생들이 어려운 상황에 처할 때, 도와주기도 하지만, 완성 작품을 보여주며 다시 동기부여합니다.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실제 상황을 가정하고 커리큘럼을 구체화해야합니다.</a:t>
            </a:r>
            <a:endParaRPr sz="16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C언어 배우기, 아두이노 조립하기, 디자인하기</a:t>
            </a:r>
            <a:endParaRPr sz="11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안드로이드와 연동해보기 !</a:t>
            </a:r>
            <a:endParaRPr sz="1100" dirty="0">
              <a:solidFill>
                <a:schemeClr val="dk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72" name="Google Shape;272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375" y="2642875"/>
            <a:ext cx="1644624" cy="176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응용하기</a:t>
            </a:r>
            <a:endParaRPr sz="3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81" name="Google Shape;281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2" name="Google Shape;282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25"/>
          <p:cNvSpPr txBox="1"/>
          <p:nvPr/>
        </p:nvSpPr>
        <p:spPr>
          <a:xfrm>
            <a:off x="2635624" y="3234475"/>
            <a:ext cx="4171689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LED 다이오드를 아두이노를 통해 제어하는 방법을 배워 미러볼 혹은 라이트를 제작할 수 있습니다.</a:t>
            </a:r>
            <a:endParaRPr sz="1100" b="1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862" y="1483538"/>
            <a:ext cx="1697625" cy="16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교육 가이드라인</a:t>
            </a:r>
            <a:endParaRPr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6" name="Google Shape;296;p2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저희는 헬렌의 가능성을 믿기 때문에 성장하는  교육을 합니다.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저희는 헬렌의 도전정신을 키우기 위해 단순히 지식만을 전달하지 않는 수업이 되는 교육을 합니다.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97" name="Google Shape;297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8" name="Google Shape;298;p2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커리큘럼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0" name="Google Shape;310;p2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27"/>
          <p:cNvSpPr/>
          <p:nvPr/>
        </p:nvSpPr>
        <p:spPr>
          <a:xfrm>
            <a:off x="432500" y="1644600"/>
            <a:ext cx="1483705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미스터리 박스 수업을 시작해볼까요?</a:t>
            </a:r>
            <a:endParaRPr sz="15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9003" y="1644600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아두이노 모듈이 뭔가요?</a:t>
            </a:r>
            <a:endParaRPr sz="17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2615751" y="1644600"/>
            <a:ext cx="1483705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코딩을 배워보자구요!</a:t>
            </a:r>
            <a:endParaRPr sz="16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7" name="Google Shape;317;p27"/>
          <p:cNvCxnSpPr>
            <a:cxnSpLocks/>
            <a:endCxn id="316" idx="2"/>
          </p:cNvCxnSpPr>
          <p:nvPr/>
        </p:nvCxnSpPr>
        <p:spPr>
          <a:xfrm>
            <a:off x="1841452" y="2349300"/>
            <a:ext cx="774299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8" name="Google Shape;318;p27"/>
          <p:cNvCxnSpPr>
            <a:cxnSpLocks/>
            <a:endCxn id="315" idx="2"/>
          </p:cNvCxnSpPr>
          <p:nvPr/>
        </p:nvCxnSpPr>
        <p:spPr>
          <a:xfrm>
            <a:off x="4024703" y="2349300"/>
            <a:ext cx="7743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9" name="Google Shape;319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6982378" y="1644475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알람을 만들어 볼까요?</a:t>
            </a:r>
            <a:endParaRPr sz="18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1" name="Google Shape;321;p27"/>
          <p:cNvCxnSpPr>
            <a:cxnSpLocks/>
            <a:endCxn id="320" idx="2"/>
          </p:cNvCxnSpPr>
          <p:nvPr/>
        </p:nvCxnSpPr>
        <p:spPr>
          <a:xfrm>
            <a:off x="6208078" y="2349175"/>
            <a:ext cx="7743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2" name="Google Shape;322;p27"/>
          <p:cNvSpPr/>
          <p:nvPr/>
        </p:nvSpPr>
        <p:spPr>
          <a:xfrm>
            <a:off x="432326" y="3326000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미세먼지와 날씨를 알려주세요! </a:t>
            </a:r>
            <a:endParaRPr sz="16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4798828" y="3326000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만능박스 최종 제작 </a:t>
            </a:r>
            <a:endParaRPr sz="2000" b="1" i="0" u="none" strike="noStrike" cap="none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2615577" y="3326000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모듈을 블루투스로 연결해 볼까요?</a:t>
            </a:r>
            <a:endParaRPr sz="17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5" name="Google Shape;325;p27"/>
          <p:cNvCxnSpPr>
            <a:endCxn id="324" idx="2"/>
          </p:cNvCxnSpPr>
          <p:nvPr/>
        </p:nvCxnSpPr>
        <p:spPr>
          <a:xfrm>
            <a:off x="1841277" y="4030700"/>
            <a:ext cx="7743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26" name="Google Shape;326;p27"/>
          <p:cNvCxnSpPr>
            <a:endCxn id="323" idx="2"/>
          </p:cNvCxnSpPr>
          <p:nvPr/>
        </p:nvCxnSpPr>
        <p:spPr>
          <a:xfrm>
            <a:off x="4024528" y="4030700"/>
            <a:ext cx="7743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27" name="Google Shape;327;p27"/>
          <p:cNvSpPr/>
          <p:nvPr/>
        </p:nvSpPr>
        <p:spPr>
          <a:xfrm>
            <a:off x="6982203" y="3325875"/>
            <a:ext cx="1409400" cy="14094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교육 평가 및 수료식, 우수 참여자 포상</a:t>
            </a:r>
            <a:endParaRPr sz="1800" b="1" i="0" u="none" strike="noStrike" cap="none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28" name="Google Shape;328;p27"/>
          <p:cNvCxnSpPr>
            <a:endCxn id="327" idx="2"/>
          </p:cNvCxnSpPr>
          <p:nvPr/>
        </p:nvCxnSpPr>
        <p:spPr>
          <a:xfrm>
            <a:off x="6207903" y="4030575"/>
            <a:ext cx="7743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2" y="801188"/>
            <a:ext cx="707474" cy="7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lang="en" sz="9600" dirty="0">
                <a:highlight>
                  <a:srgbClr val="FFCD00"/>
                </a:highlight>
              </a:rPr>
              <a:t>10 ~ 15</a:t>
            </a:r>
            <a:endParaRPr sz="9600" b="1" i="0" u="none" strike="noStrike" cap="none" dirty="0">
              <a:solidFill>
                <a:srgbClr val="000000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1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모집합니다!</a:t>
            </a:r>
            <a:endParaRPr sz="18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Quattrocento Sans"/>
            </a:endParaRPr>
          </a:p>
        </p:txBody>
      </p:sp>
      <p:grpSp>
        <p:nvGrpSpPr>
          <p:cNvPr id="336" name="Google Shape;336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337" name="Google Shape;337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43" name="Google Shape;3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000" y="3867713"/>
            <a:ext cx="1293074" cy="129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/>
          <p:nvPr/>
        </p:nvSpPr>
        <p:spPr>
          <a:xfrm>
            <a:off x="-77425" y="978100"/>
            <a:ext cx="5391900" cy="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지도(Maps)</a:t>
            </a:r>
            <a:endParaRPr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0" name="Google Shape;350;p29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4421075" y="1973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1348150" y="23860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53" y="414397"/>
            <a:ext cx="2368400" cy="3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 txBox="1">
            <a:spLocks noGrp="1"/>
          </p:cNvSpPr>
          <p:nvPr>
            <p:ph type="body" idx="4294967295"/>
          </p:nvPr>
        </p:nvSpPr>
        <p:spPr>
          <a:xfrm>
            <a:off x="4674925" y="1687750"/>
            <a:ext cx="4623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ko-KR" altLang="en-US" sz="2500" b="1" dirty="0">
                <a:highlight>
                  <a:srgbClr val="FFCD00"/>
                </a:highlight>
              </a:rPr>
              <a:t>대전광역시</a:t>
            </a:r>
            <a:endParaRPr sz="2500" dirty="0"/>
          </a:p>
        </p:txBody>
      </p:sp>
      <p:pic>
        <p:nvPicPr>
          <p:cNvPr id="358" name="Google Shape;3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325" y="642875"/>
            <a:ext cx="686150" cy="6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 txBox="1">
            <a:spLocks noGrp="1"/>
          </p:cNvSpPr>
          <p:nvPr>
            <p:ph type="body" idx="4294967295"/>
          </p:nvPr>
        </p:nvSpPr>
        <p:spPr>
          <a:xfrm>
            <a:off x="6093475" y="657600"/>
            <a:ext cx="9084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2500" b="1"/>
              <a:t>장소</a:t>
            </a:r>
            <a:endParaRPr sz="2500"/>
          </a:p>
        </p:txBody>
      </p:sp>
      <p:sp>
        <p:nvSpPr>
          <p:cNvPr id="360" name="Google Shape;360;p29"/>
          <p:cNvSpPr/>
          <p:nvPr/>
        </p:nvSpPr>
        <p:spPr>
          <a:xfrm>
            <a:off x="7001800" y="978100"/>
            <a:ext cx="2142300" cy="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400" y="4183412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D50611-37DD-4902-B9BC-29D931CA2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450" y="1276337"/>
            <a:ext cx="1378978" cy="1393726"/>
          </a:xfrm>
          <a:prstGeom prst="ellipse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90" name="Google Shape;3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13" y="-535952"/>
            <a:ext cx="6014376" cy="60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생각 모으기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1381250" y="2142695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특별하기 때문에 평범하지 않는 교육을 합니다.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>
            <a:off x="914353" y="969272"/>
            <a:ext cx="215966" cy="342399"/>
            <a:chOff x="6718575" y="2318625"/>
            <a:chExt cx="256950" cy="407375"/>
          </a:xfrm>
        </p:grpSpPr>
        <p:sp>
          <p:nvSpPr>
            <p:cNvPr id="82" name="Google Shape;82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</a:pPr>
            <a:r>
              <a:rPr lang="en" sz="4800">
                <a:highlight>
                  <a:srgbClr val="FFCD00"/>
                </a:highlight>
                <a:latin typeface="Ubuntu"/>
                <a:ea typeface="Ubuntu"/>
                <a:cs typeface="Ubuntu"/>
                <a:sym typeface="Ubuntu"/>
              </a:rPr>
              <a:t>Sullivan_Project</a:t>
            </a:r>
            <a:endParaRPr sz="4800" i="0" u="none" strike="noStrike" cap="none">
              <a:solidFill>
                <a:srgbClr val="000000"/>
              </a:solidFill>
              <a:highlight>
                <a:srgbClr val="FFCD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1800" dirty="0">
                <a:latin typeface="Ubuntu" panose="020B0804030602030204" pitchFamily="34" charset="0"/>
                <a:ea typeface="배달의민족 도현" panose="020B0600000101010101" pitchFamily="50" charset="-127"/>
              </a:rPr>
              <a:t>만들고 싶은 아두이노를 만능 아두이노 박스에서</a:t>
            </a:r>
            <a:endParaRPr sz="1800" dirty="0">
              <a:latin typeface="Ubuntu" panose="020B0804030602030204" pitchFamily="34" charset="0"/>
              <a:ea typeface="배달의민족 도현" panose="020B0600000101010101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1800" dirty="0">
                <a:latin typeface="Ubuntu" panose="020B0804030602030204" pitchFamily="34" charset="0"/>
                <a:ea typeface="배달의민족 도현" panose="020B0600000101010101" pitchFamily="50" charset="-127"/>
              </a:rPr>
              <a:t>만들어 봅시다 !</a:t>
            </a:r>
            <a:endParaRPr sz="1800" dirty="0">
              <a:latin typeface="Ubuntu" panose="020B0804030602030204" pitchFamily="34" charset="0"/>
              <a:ea typeface="배달의민족 도현" panose="020B0600000101010101" pitchFamily="50" charset="-127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00" name="Google Shape;100;p1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03" name="Google Shape;103;p1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4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785274" y="51435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62" y="145877"/>
            <a:ext cx="2850624" cy="2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i="0" dirty="0">
                <a:latin typeface="Ubuntu"/>
                <a:ea typeface="Ubuntu"/>
                <a:cs typeface="Ubuntu"/>
                <a:sym typeface="Ubuntu"/>
              </a:rPr>
              <a:t>원하는 아두이노 제품을</a:t>
            </a:r>
            <a:endParaRPr i="0" dirty="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i="0" dirty="0">
                <a:latin typeface="Ubuntu"/>
                <a:ea typeface="Ubuntu"/>
                <a:cs typeface="Ubuntu"/>
                <a:sym typeface="Ubuntu"/>
              </a:rPr>
              <a:t>만드는 커리큘럼입니다.</a:t>
            </a:r>
            <a:endParaRPr i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875" y="329145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선생님들 소개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1" y="1654884"/>
            <a:ext cx="1578300" cy="2104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0" y="1654875"/>
            <a:ext cx="1578300" cy="21042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738" y="1719973"/>
            <a:ext cx="1547100" cy="20628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6950" y="1679025"/>
            <a:ext cx="1608900" cy="21447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-184400" y="3966750"/>
            <a:ext cx="2257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정 빈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안드로이드 개발자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361150" y="3966750"/>
            <a:ext cx="2257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안준표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아두이노 개발자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443400" y="3966750"/>
            <a:ext cx="2257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양성준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아두이노 개발자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696350" y="3966750"/>
            <a:ext cx="2257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이태규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안드로이드 개발자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071200" y="3966750"/>
            <a:ext cx="22572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박수혁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아두이노 개발자</a:t>
            </a:r>
            <a:endParaRPr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2850" y="1699125"/>
            <a:ext cx="1578300" cy="21045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‘만들고 싶은 것’ 정의하기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752200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무엇을 만들면 눈에 확 띄고 재밌을 것 같나요 ?</a:t>
            </a:r>
            <a:endParaRPr sz="1200" b="0" i="0" u="none" strike="noStrike" cap="none" dirty="0">
              <a:solidFill>
                <a:srgbClr val="000000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Quattrocento Sans"/>
                <a:sym typeface="Quattrocento Sans"/>
              </a:rPr>
              <a:t>-즉각적이고, 시각적으로 보이는것</a:t>
            </a:r>
            <a:endParaRPr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Quattrocento Sans"/>
                <a:sym typeface="Quattrocento Sans"/>
              </a:rPr>
              <a:t>-실제로 사용을 할 수 있는것.</a:t>
            </a:r>
            <a:endParaRPr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우리만 재밌는 것이 아니죠?</a:t>
            </a:r>
            <a:endParaRPr sz="1200" b="0" i="0" u="none" strike="noStrike" cap="none" dirty="0">
              <a:solidFill>
                <a:srgbClr val="000000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Quattrocento Sans"/>
                <a:sym typeface="Quattrocento Sans"/>
              </a:rPr>
              <a:t>-학생들이 원하는 것을 추가할 수 있기에</a:t>
            </a:r>
            <a:endParaRPr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Quattrocento Sans"/>
                <a:sym typeface="Quattrocento Sans"/>
              </a:rPr>
              <a:t>모두 다 즐겁게 즐길수 있습니다. </a:t>
            </a:r>
            <a:endParaRPr sz="16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만든다. 우리는,</a:t>
            </a:r>
            <a:endParaRPr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아두이노 박스</a:t>
            </a:r>
            <a:endParaRPr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1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1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subTitle" idx="4294967295"/>
          </p:nvPr>
        </p:nvSpPr>
        <p:spPr>
          <a:xfrm>
            <a:off x="614250" y="1930975"/>
            <a:ext cx="25467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3600" b="1" dirty="0">
                <a:latin typeface="Ubuntu"/>
                <a:ea typeface="Ubuntu"/>
                <a:cs typeface="Ubuntu"/>
                <a:sym typeface="Ubuntu"/>
              </a:rPr>
              <a:t>HardWare</a:t>
            </a:r>
            <a:endParaRPr sz="3600" b="1" dirty="0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3600" b="1" dirty="0">
                <a:latin typeface="Ubuntu"/>
                <a:ea typeface="Ubuntu"/>
                <a:cs typeface="Ubuntu"/>
                <a:sym typeface="Ubuntu"/>
              </a:rPr>
              <a:t>(아두이노)</a:t>
            </a:r>
            <a:endParaRPr sz="3600" b="1" u="none" strike="noStrike" cap="none" dirty="0">
              <a:solidFill>
                <a:srgbClr val="000000"/>
              </a:solidFill>
              <a:highlight>
                <a:srgbClr val="FFCD00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highlight>
                <a:srgbClr val="FFCD00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endParaRPr sz="2400" b="1" u="none" strike="noStrike" cap="none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8" name="Google Shape;158;p18"/>
          <p:cNvCxnSpPr>
            <a:endCxn id="159" idx="1"/>
          </p:cNvCxnSpPr>
          <p:nvPr/>
        </p:nvCxnSpPr>
        <p:spPr>
          <a:xfrm>
            <a:off x="646975" y="1428775"/>
            <a:ext cx="3142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18"/>
          <p:cNvSpPr txBox="1">
            <a:spLocks noGrp="1"/>
          </p:cNvSpPr>
          <p:nvPr>
            <p:ph type="ctrTitle" idx="4294967295"/>
          </p:nvPr>
        </p:nvSpPr>
        <p:spPr>
          <a:xfrm>
            <a:off x="3789175" y="848875"/>
            <a:ext cx="4267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만들고 싶은 것</a:t>
            </a:r>
            <a:endParaRPr sz="6000" b="1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sym typeface="Lora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 rot="10800000" flipH="1">
            <a:off x="5720750" y="1428625"/>
            <a:ext cx="3423300" cy="11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3402175" y="1231962"/>
            <a:ext cx="387000" cy="393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488370" y="1327025"/>
            <a:ext cx="214625" cy="214625"/>
            <a:chOff x="2594050" y="1631825"/>
            <a:chExt cx="439625" cy="439625"/>
          </a:xfrm>
        </p:grpSpPr>
        <p:sp>
          <p:nvSpPr>
            <p:cNvPr id="164" name="Google Shape;164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8"/>
          <p:cNvSpPr txBox="1">
            <a:spLocks noGrp="1"/>
          </p:cNvSpPr>
          <p:nvPr>
            <p:ph type="subTitle" idx="4294967295"/>
          </p:nvPr>
        </p:nvSpPr>
        <p:spPr>
          <a:xfrm>
            <a:off x="5817350" y="2008650"/>
            <a:ext cx="29676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3600" b="1">
                <a:latin typeface="Ubuntu"/>
                <a:ea typeface="Ubuntu"/>
                <a:cs typeface="Ubuntu"/>
                <a:sym typeface="Ubuntu"/>
              </a:rPr>
              <a:t>SoftWare</a:t>
            </a:r>
            <a:endParaRPr sz="3600" b="1"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None/>
            </a:pPr>
            <a:r>
              <a:rPr lang="en" sz="3600" b="1">
                <a:latin typeface="Ubuntu"/>
                <a:ea typeface="Ubuntu"/>
                <a:cs typeface="Ubuntu"/>
                <a:sym typeface="Ubuntu"/>
              </a:rPr>
              <a:t>(안드로이드)</a:t>
            </a:r>
            <a:endParaRPr sz="3600" b="1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950" y="1091262"/>
            <a:ext cx="686150" cy="6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575" y="2686525"/>
            <a:ext cx="2351600" cy="2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퍼스나 설정하기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8" name="Google Shape;178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752200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교육을 열심히 만들어도 듣는 사람이 없으면 수업을 할 수 없어요.</a:t>
            </a:r>
            <a:endParaRPr sz="1300"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- 그래서 참여 인원을 10명 정도로 할 예정</a:t>
            </a:r>
            <a:r>
              <a:rPr lang="ko-KR" altLang="en-US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입니다</a:t>
            </a:r>
            <a:r>
              <a:rPr lang="en-US" altLang="ko-KR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.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누가, 왜, 무엇을 좋아하고, 어떤 배경이 있고, 무엇을 이루고 싶은지 한 번 깊게 생각해봐요.</a:t>
            </a:r>
            <a:endParaRPr sz="1300" b="1" i="0" u="none" strike="noStrike" cap="none" dirty="0">
              <a:solidFill>
                <a:srgbClr val="000000"/>
              </a:solidFill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Quattrocento Sans"/>
                <a:sym typeface="Quattrocento Sans"/>
              </a:rPr>
              <a:t>-</a:t>
            </a:r>
            <a:r>
              <a:rPr lang="en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일단 기본적인 아두이노를 배울수 있고 또한 자신이 더 배우고 싶은 것을 따로 배울 수 있어서 좋을 것 같</a:t>
            </a:r>
            <a:r>
              <a:rPr lang="ko-KR" altLang="en-US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습니다</a:t>
            </a:r>
            <a:r>
              <a:rPr lang="en-US" altLang="ko-KR" sz="10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.</a:t>
            </a:r>
            <a:endParaRPr sz="9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퍼스나 설정하기</a:t>
            </a:r>
            <a:endParaRPr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93" name="Google Shape;193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4" name="Google Shape;194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0"/>
          <p:cNvSpPr txBox="1"/>
          <p:nvPr/>
        </p:nvSpPr>
        <p:spPr>
          <a:xfrm>
            <a:off x="727400" y="2081682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CD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우리 교육은 누가 들으러 올까요?</a:t>
            </a:r>
            <a:endParaRPr b="1" i="0" u="none" strike="noStrike" cap="none" dirty="0">
              <a:highlight>
                <a:srgbClr val="FFCD00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Quattrocento Sans"/>
              <a:sym typeface="Quattrocen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중학생, 고등학생, 초등학생(부모님 동참)</a:t>
            </a:r>
            <a:r>
              <a:rPr lang="ko-KR" altLang="en-US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입니다</a:t>
            </a:r>
            <a:r>
              <a:rPr lang="en-US" altLang="ko-KR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.</a:t>
            </a:r>
            <a:r>
              <a:rPr lang="en" sz="1100" dirty="0">
                <a:solidFill>
                  <a:schemeClr val="dk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"/>
                <a:sym typeface="Noto Sans"/>
              </a:rPr>
              <a:t> </a:t>
            </a:r>
          </a:p>
        </p:txBody>
      </p:sp>
      <p:sp>
        <p:nvSpPr>
          <p:cNvPr id="199" name="Google Shape;199;p20"/>
          <p:cNvSpPr txBox="1"/>
          <p:nvPr/>
        </p:nvSpPr>
        <p:spPr>
          <a:xfrm>
            <a:off x="4948402" y="1888975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4000" y="424015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만든다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. 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우리는</a:t>
            </a:r>
            <a:r>
              <a:rPr lang="en-US" altLang="ko-KR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,</a:t>
            </a:r>
            <a:endParaRPr lang="ko-KR" altLang="en-US" sz="1100" b="1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buSzPts val="1100"/>
            </a:pP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만능 </a:t>
            </a:r>
            <a:r>
              <a:rPr lang="ko-KR" altLang="en-US" sz="1100" b="1" i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아두이노</a:t>
            </a:r>
            <a:r>
              <a:rPr lang="ko-KR" altLang="en-US" sz="1100" b="1" i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Lora"/>
                <a:sym typeface="Lora"/>
              </a:rPr>
              <a:t> 박스</a:t>
            </a:r>
          </a:p>
          <a:p>
            <a:pPr lvl="0">
              <a:spcBef>
                <a:spcPts val="1000"/>
              </a:spcBef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  <a:p>
            <a:pPr lvl="0">
              <a:spcBef>
                <a:spcPts val="1000"/>
              </a:spcBef>
              <a:spcAft>
                <a:spcPts val="1000"/>
              </a:spcAft>
              <a:buSzPts val="1100"/>
            </a:pPr>
            <a:endParaRPr lang="ko-KR" altLang="en-US" sz="1100" i="1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Lora"/>
              <a:sym typeface="Lora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900" y="1603290"/>
            <a:ext cx="2736300" cy="1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400" y="797400"/>
            <a:ext cx="686150" cy="6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566</Words>
  <Application>Microsoft Office PowerPoint</Application>
  <PresentationFormat>화면 슬라이드 쇼(16:9)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Noto Sans</vt:lpstr>
      <vt:lpstr>배달의민족 한나는 열한살</vt:lpstr>
      <vt:lpstr>배달의민족 도현</vt:lpstr>
      <vt:lpstr>Arial</vt:lpstr>
      <vt:lpstr>Ubuntu</vt:lpstr>
      <vt:lpstr>Quattrocento Sans</vt:lpstr>
      <vt:lpstr>Lora</vt:lpstr>
      <vt:lpstr>Viola template</vt:lpstr>
      <vt:lpstr>만든다 우리는, 만능 아두이노 박스</vt:lpstr>
      <vt:lpstr>생각 모으기</vt:lpstr>
      <vt:lpstr>Sullivan_Project</vt:lpstr>
      <vt:lpstr>PowerPoint 프레젠테이션</vt:lpstr>
      <vt:lpstr>선생님들 소개</vt:lpstr>
      <vt:lpstr>‘만들고 싶은 것’ 정의하기</vt:lpstr>
      <vt:lpstr>만들고 싶은 것</vt:lpstr>
      <vt:lpstr>퍼스나 설정하기</vt:lpstr>
      <vt:lpstr>퍼스나 설정하기</vt:lpstr>
      <vt:lpstr>목표.가설.실험</vt:lpstr>
      <vt:lpstr>순서 정하기</vt:lpstr>
      <vt:lpstr>순서 정하기</vt:lpstr>
      <vt:lpstr>구체화하기</vt:lpstr>
      <vt:lpstr>응용하기</vt:lpstr>
      <vt:lpstr>교육 가이드라인</vt:lpstr>
      <vt:lpstr>커리큘럼</vt:lpstr>
      <vt:lpstr>10 ~ 15</vt:lpstr>
      <vt:lpstr>지도(Maps)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만든다 우리는, 만능 아두이노 박스</dc:title>
  <dc:creator>정빈</dc:creator>
  <cp:lastModifiedBy>빈 정</cp:lastModifiedBy>
  <cp:revision>5</cp:revision>
  <dcterms:modified xsi:type="dcterms:W3CDTF">2019-07-14T13:32:18Z</dcterms:modified>
</cp:coreProperties>
</file>