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0" roundtripDataSignature="AMtx7mjPNUXPeykQcZ789zHivxddT4Nx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12F4A2-007C-457D-A2A0-F7D5CC1A21E4}">
  <a:tblStyle styleId="{FE12F4A2-007C-457D-A2A0-F7D5CC1A21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12CDD8-5448-441F-9E8E-97775D72D87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c6fadec8f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c6fadec8f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c6fadec8f_0_1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c6fadec8f_0_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c6fadec8f_0_2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c6fadec8f_0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c6fadec8f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8c6fadec8f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c6fadec8f_0_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Remember random chance was 8.3% so we did very slightly beat it</a:t>
            </a:r>
            <a:endParaRPr/>
          </a:p>
        </p:txBody>
      </p:sp>
      <p:sp>
        <p:nvSpPr>
          <p:cNvPr id="159" name="Google Shape;159;g8c6fadec8f_0_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c6fadec8f_0_4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8c6fadec8f_0_4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c6fadec8f_0_5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8c6fadec8f_0_5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dd17edc6f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8dd17edc6f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dd17edc6f_0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8dd17edc6f_0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dd17edc6f_0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8dd17edc6f_0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dd17edc6f_0_3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8dd17edc6f_0_3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dd17edc6f_0_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8dd17edc6f_0_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db5b755be_0_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8db5b755be_0_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db5b755be_0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8db5b755be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db5b755be_0_2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8db5b755be_0_2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db5b755be_0_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8db5b755be_0_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9"/>
          <p:cNvSpPr txBox="1"/>
          <p:nvPr>
            <p:ph type="title"/>
          </p:nvPr>
        </p:nvSpPr>
        <p:spPr>
          <a:xfrm>
            <a:off x="640497" y="1098116"/>
            <a:ext cx="7863005" cy="2218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9"/>
          <p:cNvSpPr txBox="1"/>
          <p:nvPr>
            <p:ph idx="1" type="body"/>
          </p:nvPr>
        </p:nvSpPr>
        <p:spPr>
          <a:xfrm>
            <a:off x="306937" y="1270962"/>
            <a:ext cx="4523105" cy="34994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8" name="Shape 18"/>
        <p:cNvGrpSpPr/>
        <p:nvPr/>
      </p:nvGrpSpPr>
      <p:grpSpPr>
        <a:xfrm>
          <a:off x="0" y="0"/>
          <a:ext cx="0" cy="0"/>
          <a:chOff x="0" y="0"/>
          <a:chExt cx="0" cy="0"/>
        </a:xfrm>
      </p:grpSpPr>
      <p:sp>
        <p:nvSpPr>
          <p:cNvPr id="19" name="Google Shape;19;p10"/>
          <p:cNvSpPr txBox="1"/>
          <p:nvPr>
            <p:ph type="title"/>
          </p:nvPr>
        </p:nvSpPr>
        <p:spPr>
          <a:xfrm>
            <a:off x="640497" y="1098116"/>
            <a:ext cx="7863005" cy="2218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3" name="Shape 23"/>
        <p:cNvGrpSpPr/>
        <p:nvPr/>
      </p:nvGrpSpPr>
      <p:grpSpPr>
        <a:xfrm>
          <a:off x="0" y="0"/>
          <a:ext cx="0" cy="0"/>
          <a:chOff x="0" y="0"/>
          <a:chExt cx="0" cy="0"/>
        </a:xfrm>
      </p:grpSpPr>
      <p:sp>
        <p:nvSpPr>
          <p:cNvPr id="24" name="Google Shape;24;p11"/>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9" name="Shape 29"/>
        <p:cNvGrpSpPr/>
        <p:nvPr/>
      </p:nvGrpSpPr>
      <p:grpSpPr>
        <a:xfrm>
          <a:off x="0" y="0"/>
          <a:ext cx="0" cy="0"/>
          <a:chOff x="0" y="0"/>
          <a:chExt cx="0" cy="0"/>
        </a:xfrm>
      </p:grpSpPr>
      <p:sp>
        <p:nvSpPr>
          <p:cNvPr id="30" name="Google Shape;30;p12"/>
          <p:cNvSpPr txBox="1"/>
          <p:nvPr>
            <p:ph type="title"/>
          </p:nvPr>
        </p:nvSpPr>
        <p:spPr>
          <a:xfrm>
            <a:off x="640497" y="1098116"/>
            <a:ext cx="7863005" cy="2218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2"/>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6" name="Shape 36"/>
        <p:cNvGrpSpPr/>
        <p:nvPr/>
      </p:nvGrpSpPr>
      <p:grpSpPr>
        <a:xfrm>
          <a:off x="0" y="0"/>
          <a:ext cx="0" cy="0"/>
          <a:chOff x="0" y="0"/>
          <a:chExt cx="0" cy="0"/>
        </a:xfrm>
      </p:grpSpPr>
      <p:sp>
        <p:nvSpPr>
          <p:cNvPr id="37" name="Google Shape;37;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141B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8"/>
          <p:cNvSpPr txBox="1"/>
          <p:nvPr>
            <p:ph type="title"/>
          </p:nvPr>
        </p:nvSpPr>
        <p:spPr>
          <a:xfrm>
            <a:off x="640497" y="1098116"/>
            <a:ext cx="7863005" cy="221805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7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306937" y="1270962"/>
            <a:ext cx="4523105" cy="34994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 name="Shape 43"/>
        <p:cNvGrpSpPr/>
        <p:nvPr/>
      </p:nvGrpSpPr>
      <p:grpSpPr>
        <a:xfrm>
          <a:off x="0" y="0"/>
          <a:ext cx="0" cy="0"/>
          <a:chOff x="0" y="0"/>
          <a:chExt cx="0" cy="0"/>
        </a:xfrm>
      </p:grpSpPr>
      <p:sp>
        <p:nvSpPr>
          <p:cNvPr id="44" name="Google Shape;44;p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141B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1"/>
          <p:cNvSpPr txBox="1"/>
          <p:nvPr>
            <p:ph type="title"/>
          </p:nvPr>
        </p:nvSpPr>
        <p:spPr>
          <a:xfrm>
            <a:off x="640497" y="1098116"/>
            <a:ext cx="7863005" cy="2218054"/>
          </a:xfrm>
          <a:prstGeom prst="rect">
            <a:avLst/>
          </a:prstGeom>
          <a:noFill/>
          <a:ln>
            <a:noFill/>
          </a:ln>
        </p:spPr>
        <p:txBody>
          <a:bodyPr anchorCtr="0" anchor="t" bIns="0" lIns="0" spcFirstLastPara="1" rIns="0" wrap="square" tIns="50150">
            <a:spAutoFit/>
          </a:bodyPr>
          <a:lstStyle/>
          <a:p>
            <a:pPr indent="0" lvl="0" marL="12700" marR="5080" rtl="0" algn="l">
              <a:lnSpc>
                <a:spcPct val="100000"/>
              </a:lnSpc>
              <a:spcBef>
                <a:spcPts val="0"/>
              </a:spcBef>
              <a:spcAft>
                <a:spcPts val="0"/>
              </a:spcAft>
              <a:buNone/>
            </a:pPr>
            <a:r>
              <a:rPr lang="en-US"/>
              <a:t>Date-A-Scientist Capstone Project</a:t>
            </a:r>
            <a:endParaRPr/>
          </a:p>
        </p:txBody>
      </p:sp>
      <p:sp>
        <p:nvSpPr>
          <p:cNvPr id="46" name="Google Shape;46;p1"/>
          <p:cNvSpPr/>
          <p:nvPr/>
        </p:nvSpPr>
        <p:spPr>
          <a:xfrm>
            <a:off x="7219246" y="4248741"/>
            <a:ext cx="1543748" cy="8697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1"/>
          <p:cNvSpPr txBox="1"/>
          <p:nvPr/>
        </p:nvSpPr>
        <p:spPr>
          <a:xfrm>
            <a:off x="695800" y="3443056"/>
            <a:ext cx="3409315" cy="852169"/>
          </a:xfrm>
          <a:prstGeom prst="rect">
            <a:avLst/>
          </a:prstGeom>
          <a:noFill/>
          <a:ln>
            <a:noFill/>
          </a:ln>
        </p:spPr>
        <p:txBody>
          <a:bodyPr anchorCtr="0" anchor="t" bIns="0" lIns="0" spcFirstLastPara="1" rIns="0" wrap="square" tIns="10775">
            <a:spAutoFit/>
          </a:bodyPr>
          <a:lstStyle/>
          <a:p>
            <a:pPr indent="0" lvl="0" marL="12700" marR="5080" rtl="0" algn="l">
              <a:lnSpc>
                <a:spcPct val="100699"/>
              </a:lnSpc>
              <a:spcBef>
                <a:spcPts val="0"/>
              </a:spcBef>
              <a:spcAft>
                <a:spcPts val="0"/>
              </a:spcAft>
              <a:buNone/>
            </a:pPr>
            <a:r>
              <a:rPr b="1" lang="en-US" sz="1800">
                <a:solidFill>
                  <a:srgbClr val="FFFFFF"/>
                </a:solidFill>
                <a:latin typeface="Calibri"/>
                <a:ea typeface="Calibri"/>
                <a:cs typeface="Calibri"/>
                <a:sym typeface="Calibri"/>
              </a:rPr>
              <a:t>Machine Learning Fundamentals  Kevin Sullivan</a:t>
            </a:r>
            <a:endParaRPr sz="1800">
              <a:latin typeface="Calibri"/>
              <a:ea typeface="Calibri"/>
              <a:cs typeface="Calibri"/>
              <a:sym typeface="Calibri"/>
            </a:endParaRPr>
          </a:p>
          <a:p>
            <a:pPr indent="0" lvl="0" marL="12700" marR="0" rtl="0" algn="l">
              <a:lnSpc>
                <a:spcPct val="100000"/>
              </a:lnSpc>
              <a:spcBef>
                <a:spcPts val="15"/>
              </a:spcBef>
              <a:spcAft>
                <a:spcPts val="0"/>
              </a:spcAft>
              <a:buNone/>
            </a:pPr>
            <a:r>
              <a:rPr b="1" lang="en-US" sz="1800">
                <a:solidFill>
                  <a:srgbClr val="FFFFFF"/>
                </a:solidFill>
                <a:latin typeface="Calibri"/>
                <a:ea typeface="Calibri"/>
                <a:cs typeface="Calibri"/>
                <a:sym typeface="Calibri"/>
              </a:rPr>
              <a:t>18 July 2020</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9" name="Shape 119"/>
        <p:cNvGrpSpPr/>
        <p:nvPr/>
      </p:nvGrpSpPr>
      <p:grpSpPr>
        <a:xfrm>
          <a:off x="0" y="0"/>
          <a:ext cx="0" cy="0"/>
          <a:chOff x="0" y="0"/>
          <a:chExt cx="0" cy="0"/>
        </a:xfrm>
      </p:grpSpPr>
      <p:sp>
        <p:nvSpPr>
          <p:cNvPr id="120" name="Google Shape;120;p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321E3"/>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sp>
        <p:nvSpPr>
          <p:cNvPr id="121" name="Google Shape;121;p6"/>
          <p:cNvSpPr txBox="1"/>
          <p:nvPr/>
        </p:nvSpPr>
        <p:spPr>
          <a:xfrm>
            <a:off x="384725" y="1274105"/>
            <a:ext cx="3949700" cy="28714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FFFFFF"/>
                </a:solidFill>
              </a:rPr>
              <a:t>We will look to see how predictive our existing traits are for Zodiac symbols</a:t>
            </a:r>
            <a:endParaRPr sz="1600">
              <a:latin typeface="Arial"/>
              <a:ea typeface="Arial"/>
              <a:cs typeface="Arial"/>
              <a:sym typeface="Arial"/>
            </a:endParaRPr>
          </a:p>
          <a:p>
            <a:pPr indent="0" lvl="0" marL="0" marR="0" rtl="0" algn="l">
              <a:lnSpc>
                <a:spcPct val="100000"/>
              </a:lnSpc>
              <a:spcBef>
                <a:spcPts val="1889"/>
              </a:spcBef>
              <a:spcAft>
                <a:spcPts val="0"/>
              </a:spcAft>
              <a:buNone/>
            </a:pPr>
            <a:r>
              <a:rPr b="1" lang="en-US" sz="1600">
                <a:solidFill>
                  <a:srgbClr val="FFFFFF"/>
                </a:solidFill>
              </a:rPr>
              <a:t>Let’s look at the responses to the zodiac sign.</a:t>
            </a:r>
            <a:endParaRPr b="1" sz="1600">
              <a:solidFill>
                <a:srgbClr val="FFFFFF"/>
              </a:solidFill>
            </a:endParaRPr>
          </a:p>
          <a:p>
            <a:pPr indent="0" lvl="0" marL="0" marR="0" rtl="0" algn="l">
              <a:lnSpc>
                <a:spcPct val="100000"/>
              </a:lnSpc>
              <a:spcBef>
                <a:spcPts val="1889"/>
              </a:spcBef>
              <a:spcAft>
                <a:spcPts val="0"/>
              </a:spcAft>
              <a:buNone/>
            </a:pPr>
            <a:r>
              <a:rPr b="1" lang="en-US" sz="1600">
                <a:solidFill>
                  <a:srgbClr val="FFFFFF"/>
                </a:solidFill>
              </a:rPr>
              <a:t>With 13 responses, random chance should be 7.7% accurate</a:t>
            </a:r>
            <a:endParaRPr b="1" sz="1600">
              <a:solidFill>
                <a:srgbClr val="FFFFFF"/>
              </a:solidFill>
            </a:endParaRPr>
          </a:p>
        </p:txBody>
      </p:sp>
      <p:sp>
        <p:nvSpPr>
          <p:cNvPr id="122" name="Google Shape;122;p6"/>
          <p:cNvSpPr txBox="1"/>
          <p:nvPr>
            <p:ph type="title"/>
          </p:nvPr>
        </p:nvSpPr>
        <p:spPr>
          <a:xfrm>
            <a:off x="384725" y="503825"/>
            <a:ext cx="369887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000000"/>
              </a:buClr>
              <a:buFont typeface="Arial"/>
              <a:buNone/>
            </a:pPr>
            <a:r>
              <a:rPr lang="en-US" sz="2800"/>
              <a:t>Analyzing the Question</a:t>
            </a:r>
            <a:endParaRPr sz="2800"/>
          </a:p>
        </p:txBody>
      </p:sp>
      <p:sp>
        <p:nvSpPr>
          <p:cNvPr id="123" name="Google Shape;123;p6"/>
          <p:cNvSpPr/>
          <p:nvPr/>
        </p:nvSpPr>
        <p:spPr>
          <a:xfrm>
            <a:off x="7219246" y="4248741"/>
            <a:ext cx="1543748" cy="8697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4" name="Google Shape;124;p6"/>
          <p:cNvPicPr preferRelativeResize="0"/>
          <p:nvPr/>
        </p:nvPicPr>
        <p:blipFill>
          <a:blip r:embed="rId4">
            <a:alphaModFix/>
          </a:blip>
          <a:stretch>
            <a:fillRect/>
          </a:stretch>
        </p:blipFill>
        <p:spPr>
          <a:xfrm>
            <a:off x="4757625" y="503830"/>
            <a:ext cx="3698875" cy="4016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8" name="Shape 128"/>
        <p:cNvGrpSpPr/>
        <p:nvPr/>
      </p:nvGrpSpPr>
      <p:grpSpPr>
        <a:xfrm>
          <a:off x="0" y="0"/>
          <a:ext cx="0" cy="0"/>
          <a:chOff x="0" y="0"/>
          <a:chExt cx="0" cy="0"/>
        </a:xfrm>
      </p:grpSpPr>
      <p:sp>
        <p:nvSpPr>
          <p:cNvPr id="129" name="Google Shape;129;g8c6fadec8f_0_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g8c6fadec8f_0_0"/>
          <p:cNvSpPr txBox="1"/>
          <p:nvPr>
            <p:ph type="title"/>
          </p:nvPr>
        </p:nvSpPr>
        <p:spPr>
          <a:xfrm>
            <a:off x="384725" y="503825"/>
            <a:ext cx="6734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212121"/>
                </a:solidFill>
              </a:rPr>
              <a:t>Classification Results</a:t>
            </a:r>
            <a:endParaRPr sz="2800"/>
          </a:p>
        </p:txBody>
      </p:sp>
      <p:sp>
        <p:nvSpPr>
          <p:cNvPr id="131" name="Google Shape;131;g8c6fadec8f_0_0"/>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g8c6fadec8f_0_0"/>
          <p:cNvSpPr txBox="1"/>
          <p:nvPr/>
        </p:nvSpPr>
        <p:spPr>
          <a:xfrm>
            <a:off x="2282400" y="1733050"/>
            <a:ext cx="4579200" cy="53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t>Obviously there’s nothing to astrology so it’s got to be close to random chance.</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US" sz="1600"/>
              <a:t>So….what did we find?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6" name="Shape 136"/>
        <p:cNvGrpSpPr/>
        <p:nvPr/>
      </p:nvGrpSpPr>
      <p:grpSpPr>
        <a:xfrm>
          <a:off x="0" y="0"/>
          <a:ext cx="0" cy="0"/>
          <a:chOff x="0" y="0"/>
          <a:chExt cx="0" cy="0"/>
        </a:xfrm>
      </p:grpSpPr>
      <p:sp>
        <p:nvSpPr>
          <p:cNvPr id="137" name="Google Shape;137;g8c6fadec8f_0_1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g8c6fadec8f_0_16"/>
          <p:cNvSpPr txBox="1"/>
          <p:nvPr>
            <p:ph type="title"/>
          </p:nvPr>
        </p:nvSpPr>
        <p:spPr>
          <a:xfrm>
            <a:off x="384725" y="503825"/>
            <a:ext cx="6734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212121"/>
                </a:solidFill>
              </a:rPr>
              <a:t>Classification Results</a:t>
            </a:r>
            <a:endParaRPr sz="2800"/>
          </a:p>
        </p:txBody>
      </p:sp>
      <p:sp>
        <p:nvSpPr>
          <p:cNvPr id="139" name="Google Shape;139;g8c6fadec8f_0_16"/>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0" name="Google Shape;140;g8c6fadec8f_0_16"/>
          <p:cNvPicPr preferRelativeResize="0"/>
          <p:nvPr/>
        </p:nvPicPr>
        <p:blipFill>
          <a:blip r:embed="rId4">
            <a:alphaModFix/>
          </a:blip>
          <a:stretch>
            <a:fillRect/>
          </a:stretch>
        </p:blipFill>
        <p:spPr>
          <a:xfrm>
            <a:off x="31800" y="914400"/>
            <a:ext cx="9144001"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4" name="Shape 144"/>
        <p:cNvGrpSpPr/>
        <p:nvPr/>
      </p:nvGrpSpPr>
      <p:grpSpPr>
        <a:xfrm>
          <a:off x="0" y="0"/>
          <a:ext cx="0" cy="0"/>
          <a:chOff x="0" y="0"/>
          <a:chExt cx="0" cy="0"/>
        </a:xfrm>
      </p:grpSpPr>
      <p:sp>
        <p:nvSpPr>
          <p:cNvPr id="145" name="Google Shape;145;g8c6fadec8f_0_2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FC7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g8c6fadec8f_0_25"/>
          <p:cNvSpPr txBox="1"/>
          <p:nvPr>
            <p:ph type="title"/>
          </p:nvPr>
        </p:nvSpPr>
        <p:spPr>
          <a:xfrm>
            <a:off x="384725" y="503825"/>
            <a:ext cx="3695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Classification Results</a:t>
            </a:r>
            <a:endParaRPr sz="2800"/>
          </a:p>
        </p:txBody>
      </p:sp>
      <p:sp>
        <p:nvSpPr>
          <p:cNvPr id="147" name="Google Shape;147;g8c6fadec8f_0_25"/>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g8c6fadec8f_0_25"/>
          <p:cNvSpPr txBox="1"/>
          <p:nvPr/>
        </p:nvSpPr>
        <p:spPr>
          <a:xfrm>
            <a:off x="384725" y="955925"/>
            <a:ext cx="7926000" cy="25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Did we just prove there’s something to Astrology?</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US"/>
              <a:t>Well….not yet. We should come up with a few alternative explanations.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People may adjust their responses to fit their sign</a:t>
            </a:r>
            <a:endParaRPr/>
          </a:p>
          <a:p>
            <a:pPr indent="-317500" lvl="0" marL="457200" rtl="0" algn="l">
              <a:spcBef>
                <a:spcPts val="0"/>
              </a:spcBef>
              <a:spcAft>
                <a:spcPts val="0"/>
              </a:spcAft>
              <a:buSzPts val="1400"/>
              <a:buChar char="●"/>
            </a:pPr>
            <a:r>
              <a:rPr lang="en-US"/>
              <a:t>There is probably a huge correlation with no response on the essays and no response for zodiac 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That second explanation seems much more probable and our classifier can just say no answer for one means no answer for another. Let’s test it out by removing the rows with “No Answer” from our zodiac sign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don’t want to remove empty essays because that still </a:t>
            </a:r>
            <a:r>
              <a:rPr i="1" lang="en-US"/>
              <a:t>could</a:t>
            </a:r>
            <a:r>
              <a:rPr lang="en-US"/>
              <a:t> be a hint for zodiac signs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2" name="Shape 152"/>
        <p:cNvGrpSpPr/>
        <p:nvPr/>
      </p:nvGrpSpPr>
      <p:grpSpPr>
        <a:xfrm>
          <a:off x="0" y="0"/>
          <a:ext cx="0" cy="0"/>
          <a:chOff x="0" y="0"/>
          <a:chExt cx="0" cy="0"/>
        </a:xfrm>
      </p:grpSpPr>
      <p:sp>
        <p:nvSpPr>
          <p:cNvPr id="153" name="Google Shape;153;g8c6fadec8f_0_3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g8c6fadec8f_0_33"/>
          <p:cNvSpPr txBox="1"/>
          <p:nvPr>
            <p:ph type="title"/>
          </p:nvPr>
        </p:nvSpPr>
        <p:spPr>
          <a:xfrm>
            <a:off x="384725" y="503825"/>
            <a:ext cx="66936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Classification Results</a:t>
            </a:r>
            <a:endParaRPr sz="2800"/>
          </a:p>
        </p:txBody>
      </p:sp>
      <p:sp>
        <p:nvSpPr>
          <p:cNvPr id="155" name="Google Shape;155;g8c6fadec8f_0_33"/>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g8c6fadec8f_0_33"/>
          <p:cNvSpPr txBox="1"/>
          <p:nvPr/>
        </p:nvSpPr>
        <p:spPr>
          <a:xfrm>
            <a:off x="384725" y="955925"/>
            <a:ext cx="7678200" cy="20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t>Sooooo…..</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US" sz="1600"/>
              <a:t>Let’s re-run the data!</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US" sz="1600"/>
              <a:t>Remember that now with 12 possible responses, the accuracy to beat is 8.3%</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0" name="Shape 160"/>
        <p:cNvGrpSpPr/>
        <p:nvPr/>
      </p:nvGrpSpPr>
      <p:grpSpPr>
        <a:xfrm>
          <a:off x="0" y="0"/>
          <a:ext cx="0" cy="0"/>
          <a:chOff x="0" y="0"/>
          <a:chExt cx="0" cy="0"/>
        </a:xfrm>
      </p:grpSpPr>
      <p:sp>
        <p:nvSpPr>
          <p:cNvPr id="161" name="Google Shape;161;g8c6fadec8f_0_4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g8c6fadec8f_0_41"/>
          <p:cNvSpPr txBox="1"/>
          <p:nvPr>
            <p:ph type="title"/>
          </p:nvPr>
        </p:nvSpPr>
        <p:spPr>
          <a:xfrm>
            <a:off x="384725" y="503825"/>
            <a:ext cx="66936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Classification Results</a:t>
            </a:r>
            <a:endParaRPr sz="2800"/>
          </a:p>
        </p:txBody>
      </p:sp>
      <p:sp>
        <p:nvSpPr>
          <p:cNvPr id="163" name="Google Shape;163;g8c6fadec8f_0_41"/>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4" name="Google Shape;164;g8c6fadec8f_0_41"/>
          <p:cNvPicPr preferRelativeResize="0"/>
          <p:nvPr/>
        </p:nvPicPr>
        <p:blipFill>
          <a:blip r:embed="rId4">
            <a:alphaModFix/>
          </a:blip>
          <a:stretch>
            <a:fillRect/>
          </a:stretch>
        </p:blipFill>
        <p:spPr>
          <a:xfrm>
            <a:off x="0" y="955925"/>
            <a:ext cx="9144001"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8" name="Shape 168"/>
        <p:cNvGrpSpPr/>
        <p:nvPr/>
      </p:nvGrpSpPr>
      <p:grpSpPr>
        <a:xfrm>
          <a:off x="0" y="0"/>
          <a:ext cx="0" cy="0"/>
          <a:chOff x="0" y="0"/>
          <a:chExt cx="0" cy="0"/>
        </a:xfrm>
      </p:grpSpPr>
      <p:sp>
        <p:nvSpPr>
          <p:cNvPr id="169" name="Google Shape;169;g8c6fadec8f_0_49"/>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321E3"/>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sp>
        <p:nvSpPr>
          <p:cNvPr id="170" name="Google Shape;170;g8c6fadec8f_0_49"/>
          <p:cNvSpPr txBox="1"/>
          <p:nvPr/>
        </p:nvSpPr>
        <p:spPr>
          <a:xfrm>
            <a:off x="384725" y="955925"/>
            <a:ext cx="8378400" cy="31899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1889"/>
              </a:spcBef>
              <a:spcAft>
                <a:spcPts val="0"/>
              </a:spcAft>
              <a:buNone/>
            </a:pPr>
            <a:r>
              <a:rPr lang="en-US" sz="1600">
                <a:solidFill>
                  <a:srgbClr val="FFFFFF"/>
                </a:solidFill>
              </a:rPr>
              <a:t>It looks like our classification did beat random chance…</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Just not by much.</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The number of neighbors doesn’t appear to affect the accuracy much and our mean was 8.6%</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If we assume each score value is independent, we can determine that it is indeed statistically significantly higher than random chance*</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This is a very slight if real result so our other hypothesis may be valid that people may choose responses they think are fitting.</a:t>
            </a:r>
            <a:br>
              <a:rPr lang="en-US" sz="1600">
                <a:solidFill>
                  <a:srgbClr val="FFFFFF"/>
                </a:solidFill>
              </a:rPr>
            </a:br>
            <a:br>
              <a:rPr lang="en-US" sz="1600">
                <a:solidFill>
                  <a:srgbClr val="FFFFFF"/>
                </a:solidFill>
              </a:rPr>
            </a:br>
            <a:r>
              <a:rPr lang="en-US" sz="1000">
                <a:solidFill>
                  <a:srgbClr val="FFFFFF"/>
                </a:solidFill>
              </a:rPr>
              <a:t>* resulting p-value was 5.5 x 10</a:t>
            </a:r>
            <a:r>
              <a:rPr baseline="30000" lang="en-US" sz="1000">
                <a:solidFill>
                  <a:srgbClr val="FFFFFF"/>
                </a:solidFill>
              </a:rPr>
              <a:t>-46</a:t>
            </a:r>
            <a:endParaRPr baseline="30000" sz="1000">
              <a:solidFill>
                <a:srgbClr val="FFFFFF"/>
              </a:solidFill>
            </a:endParaRPr>
          </a:p>
        </p:txBody>
      </p:sp>
      <p:sp>
        <p:nvSpPr>
          <p:cNvPr id="171" name="Google Shape;171;g8c6fadec8f_0_49"/>
          <p:cNvSpPr txBox="1"/>
          <p:nvPr>
            <p:ph type="title"/>
          </p:nvPr>
        </p:nvSpPr>
        <p:spPr>
          <a:xfrm>
            <a:off x="384725" y="503825"/>
            <a:ext cx="36990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800"/>
              <a:t>Classification Results</a:t>
            </a:r>
            <a:endParaRPr sz="2800"/>
          </a:p>
        </p:txBody>
      </p:sp>
      <p:sp>
        <p:nvSpPr>
          <p:cNvPr id="172" name="Google Shape;172;g8c6fadec8f_0_49"/>
          <p:cNvSpPr/>
          <p:nvPr/>
        </p:nvSpPr>
        <p:spPr>
          <a:xfrm>
            <a:off x="7219246" y="4248741"/>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6" name="Shape 176"/>
        <p:cNvGrpSpPr/>
        <p:nvPr/>
      </p:nvGrpSpPr>
      <p:grpSpPr>
        <a:xfrm>
          <a:off x="0" y="0"/>
          <a:ext cx="0" cy="0"/>
          <a:chOff x="0" y="0"/>
          <a:chExt cx="0" cy="0"/>
        </a:xfrm>
      </p:grpSpPr>
      <p:sp>
        <p:nvSpPr>
          <p:cNvPr id="177" name="Google Shape;177;g8c6fadec8f_0_5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g8c6fadec8f_0_57"/>
          <p:cNvSpPr txBox="1"/>
          <p:nvPr>
            <p:ph type="title"/>
          </p:nvPr>
        </p:nvSpPr>
        <p:spPr>
          <a:xfrm>
            <a:off x="384725" y="503825"/>
            <a:ext cx="6734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212121"/>
                </a:solidFill>
              </a:rPr>
              <a:t>Regression Questions</a:t>
            </a:r>
            <a:endParaRPr sz="2800"/>
          </a:p>
        </p:txBody>
      </p:sp>
      <p:sp>
        <p:nvSpPr>
          <p:cNvPr id="179" name="Google Shape;179;g8c6fadec8f_0_57"/>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g8c6fadec8f_0_57"/>
          <p:cNvSpPr txBox="1"/>
          <p:nvPr/>
        </p:nvSpPr>
        <p:spPr>
          <a:xfrm>
            <a:off x="384725" y="955925"/>
            <a:ext cx="8378400" cy="3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We will also see how well we can evaluate the following questions using regression analysis: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Can we predict income with length of essays and average word length?</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Can we predict age with the prevalence of “I” or “me” in an essay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ctr">
              <a:spcBef>
                <a:spcPts val="0"/>
              </a:spcBef>
              <a:spcAft>
                <a:spcPts val="0"/>
              </a:spcAft>
              <a:buNone/>
            </a:pPr>
            <a:r>
              <a:rPr lang="en-US" sz="1600"/>
              <a:t>Let’s get started!</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4" name="Shape 184"/>
        <p:cNvGrpSpPr/>
        <p:nvPr/>
      </p:nvGrpSpPr>
      <p:grpSpPr>
        <a:xfrm>
          <a:off x="0" y="0"/>
          <a:ext cx="0" cy="0"/>
          <a:chOff x="0" y="0"/>
          <a:chExt cx="0" cy="0"/>
        </a:xfrm>
      </p:grpSpPr>
      <p:sp>
        <p:nvSpPr>
          <p:cNvPr id="185" name="Google Shape;185;g8dd17edc6f_0_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FC7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g8dd17edc6f_0_0"/>
          <p:cNvSpPr txBox="1"/>
          <p:nvPr>
            <p:ph type="title"/>
          </p:nvPr>
        </p:nvSpPr>
        <p:spPr>
          <a:xfrm>
            <a:off x="384725" y="503825"/>
            <a:ext cx="3695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Regression Preparation</a:t>
            </a:r>
            <a:endParaRPr sz="2800"/>
          </a:p>
        </p:txBody>
      </p:sp>
      <p:sp>
        <p:nvSpPr>
          <p:cNvPr id="187" name="Google Shape;187;g8dd17edc6f_0_0"/>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g8dd17edc6f_0_0"/>
          <p:cNvSpPr txBox="1"/>
          <p:nvPr/>
        </p:nvSpPr>
        <p:spPr>
          <a:xfrm>
            <a:off x="384725" y="955925"/>
            <a:ext cx="7926000" cy="25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Upon looking at the income data we can see that a value of -1 corresponds to no answer so we remove all of those rows.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Unfortunately for our analysis only 19.2% of </a:t>
            </a:r>
            <a:r>
              <a:rPr lang="en-US" sz="1600"/>
              <a:t>respondents</a:t>
            </a:r>
            <a:r>
              <a:rPr lang="en-US" sz="1600"/>
              <a:t> have a valid response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The distribution may be seen below:</a:t>
            </a:r>
            <a:endParaRPr sz="1600"/>
          </a:p>
          <a:p>
            <a:pPr indent="0" lvl="0" marL="0" rtl="0" algn="l">
              <a:spcBef>
                <a:spcPts val="0"/>
              </a:spcBef>
              <a:spcAft>
                <a:spcPts val="0"/>
              </a:spcAft>
              <a:buNone/>
            </a:pPr>
            <a:r>
              <a:t/>
            </a:r>
            <a:endParaRPr/>
          </a:p>
        </p:txBody>
      </p:sp>
      <p:pic>
        <p:nvPicPr>
          <p:cNvPr id="189" name="Google Shape;189;g8dd17edc6f_0_0"/>
          <p:cNvPicPr preferRelativeResize="0"/>
          <p:nvPr/>
        </p:nvPicPr>
        <p:blipFill>
          <a:blip r:embed="rId4">
            <a:alphaModFix/>
          </a:blip>
          <a:stretch>
            <a:fillRect/>
          </a:stretch>
        </p:blipFill>
        <p:spPr>
          <a:xfrm>
            <a:off x="-119450" y="2743200"/>
            <a:ext cx="9144001" cy="1828800"/>
          </a:xfrm>
          <a:prstGeom prst="rect">
            <a:avLst/>
          </a:prstGeom>
          <a:noFill/>
          <a:ln>
            <a:noFill/>
          </a:ln>
        </p:spPr>
      </p:pic>
      <p:sp>
        <p:nvSpPr>
          <p:cNvPr id="190" name="Google Shape;190;g8dd17edc6f_0_0"/>
          <p:cNvSpPr txBox="1"/>
          <p:nvPr/>
        </p:nvSpPr>
        <p:spPr>
          <a:xfrm>
            <a:off x="1027100" y="46339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*Note: There is also a peak of people reporting income of $1,000,000</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4" name="Shape 194"/>
        <p:cNvGrpSpPr/>
        <p:nvPr/>
      </p:nvGrpSpPr>
      <p:grpSpPr>
        <a:xfrm>
          <a:off x="0" y="0"/>
          <a:ext cx="0" cy="0"/>
          <a:chOff x="0" y="0"/>
          <a:chExt cx="0" cy="0"/>
        </a:xfrm>
      </p:grpSpPr>
      <p:sp>
        <p:nvSpPr>
          <p:cNvPr id="195" name="Google Shape;195;g8dd17edc6f_0_8"/>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g8dd17edc6f_0_8"/>
          <p:cNvSpPr txBox="1"/>
          <p:nvPr>
            <p:ph type="title"/>
          </p:nvPr>
        </p:nvSpPr>
        <p:spPr>
          <a:xfrm>
            <a:off x="384725" y="503825"/>
            <a:ext cx="6693600" cy="4521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US" sz="2800">
                <a:solidFill>
                  <a:srgbClr val="141B39"/>
                </a:solidFill>
              </a:rPr>
              <a:t>Regression Preparation</a:t>
            </a:r>
            <a:endParaRPr sz="2800"/>
          </a:p>
        </p:txBody>
      </p:sp>
      <p:sp>
        <p:nvSpPr>
          <p:cNvPr id="197" name="Google Shape;197;g8dd17edc6f_0_8"/>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g8dd17edc6f_0_8"/>
          <p:cNvSpPr txBox="1"/>
          <p:nvPr/>
        </p:nvSpPr>
        <p:spPr>
          <a:xfrm>
            <a:off x="384725" y="955925"/>
            <a:ext cx="7926000" cy="25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We can imagine there might be some selection bias in who is choosing to place their income as well as the possibility that people may be lying to inflate their income.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The asterisk in the graph noted that there is a peak around $1,000,000 that seems very unnatural in a true distribution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Fortunately, we don’t care about the “Real” distribution since we only want to compare within the dataset.</a:t>
            </a:r>
            <a:endParaRPr sz="1600"/>
          </a:p>
          <a:p>
            <a:pPr indent="0" lvl="0" marL="0" rtl="0" algn="l">
              <a:spcBef>
                <a:spcPts val="0"/>
              </a:spcBef>
              <a:spcAft>
                <a:spcPts val="0"/>
              </a:spcAft>
              <a:buNone/>
            </a:pPr>
            <a:r>
              <a:t/>
            </a:r>
            <a:endParaRPr sz="1600"/>
          </a:p>
          <a:p>
            <a:pPr indent="0" lvl="0" marL="0" rtl="0" algn="ctr">
              <a:spcBef>
                <a:spcPts val="0"/>
              </a:spcBef>
              <a:spcAft>
                <a:spcPts val="0"/>
              </a:spcAft>
              <a:buNone/>
            </a:pPr>
            <a:r>
              <a:rPr lang="en-US" sz="1600"/>
              <a:t>Time to model!</a:t>
            </a:r>
            <a:endParaRPr sz="16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1" name="Shape 51"/>
        <p:cNvGrpSpPr/>
        <p:nvPr/>
      </p:nvGrpSpPr>
      <p:grpSpPr>
        <a:xfrm>
          <a:off x="0" y="0"/>
          <a:ext cx="0" cy="0"/>
          <a:chOff x="0" y="0"/>
          <a:chExt cx="0" cy="0"/>
        </a:xfrm>
      </p:grpSpPr>
      <p:sp>
        <p:nvSpPr>
          <p:cNvPr id="52" name="Google Shape;52;p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141B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2"/>
          <p:cNvSpPr txBox="1"/>
          <p:nvPr>
            <p:ph type="title"/>
          </p:nvPr>
        </p:nvSpPr>
        <p:spPr>
          <a:xfrm>
            <a:off x="384725" y="351425"/>
            <a:ext cx="435737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t>Table of Contents</a:t>
            </a:r>
            <a:endParaRPr sz="2800"/>
          </a:p>
        </p:txBody>
      </p:sp>
      <p:sp>
        <p:nvSpPr>
          <p:cNvPr id="54" name="Google Shape;54;p2"/>
          <p:cNvSpPr txBox="1"/>
          <p:nvPr/>
        </p:nvSpPr>
        <p:spPr>
          <a:xfrm>
            <a:off x="668700" y="803550"/>
            <a:ext cx="5923800" cy="3768600"/>
          </a:xfrm>
          <a:prstGeom prst="rect">
            <a:avLst/>
          </a:prstGeom>
          <a:noFill/>
          <a:ln>
            <a:noFill/>
          </a:ln>
        </p:spPr>
        <p:txBody>
          <a:bodyPr anchorCtr="0" anchor="ctr" bIns="0" lIns="0" spcFirstLastPara="1" rIns="0" wrap="square" tIns="35550">
            <a:spAutoFit/>
          </a:bodyPr>
          <a:lstStyle/>
          <a:p>
            <a:pPr indent="-370205" lvl="0" marL="325120" marR="0" rtl="0" algn="l">
              <a:lnSpc>
                <a:spcPct val="100000"/>
              </a:lnSpc>
              <a:spcBef>
                <a:spcPts val="0"/>
              </a:spcBef>
              <a:spcAft>
                <a:spcPts val="0"/>
              </a:spcAft>
              <a:buClr>
                <a:srgbClr val="FFFFFF"/>
              </a:buClr>
              <a:buSzPts val="2000"/>
              <a:buFont typeface="Arial"/>
              <a:buChar char="●"/>
            </a:pPr>
            <a:r>
              <a:rPr lang="en-US" sz="2000">
                <a:solidFill>
                  <a:srgbClr val="FFFFFF"/>
                </a:solidFill>
                <a:latin typeface="Arial"/>
                <a:ea typeface="Arial"/>
                <a:cs typeface="Arial"/>
                <a:sym typeface="Arial"/>
              </a:rPr>
              <a:t>Exploration of the Dataset</a:t>
            </a:r>
            <a:endParaRPr sz="2000">
              <a:latin typeface="Arial"/>
              <a:ea typeface="Arial"/>
              <a:cs typeface="Arial"/>
              <a:sym typeface="Arial"/>
            </a:endParaRPr>
          </a:p>
          <a:p>
            <a:pPr indent="-370205" lvl="0" marL="325120" marR="0" rtl="0" algn="l">
              <a:lnSpc>
                <a:spcPct val="100000"/>
              </a:lnSpc>
              <a:spcBef>
                <a:spcPts val="180"/>
              </a:spcBef>
              <a:spcAft>
                <a:spcPts val="0"/>
              </a:spcAft>
              <a:buClr>
                <a:srgbClr val="FFFFFF"/>
              </a:buClr>
              <a:buSzPts val="2000"/>
              <a:buFont typeface="Arial"/>
              <a:buChar char="●"/>
            </a:pPr>
            <a:r>
              <a:rPr lang="en-US" sz="2000">
                <a:solidFill>
                  <a:srgbClr val="FFFFFF"/>
                </a:solidFill>
              </a:rPr>
              <a:t>Classification </a:t>
            </a:r>
            <a:r>
              <a:rPr lang="en-US" sz="2000">
                <a:solidFill>
                  <a:srgbClr val="FFFFFF"/>
                </a:solidFill>
                <a:latin typeface="Arial"/>
                <a:ea typeface="Arial"/>
                <a:cs typeface="Arial"/>
                <a:sym typeface="Arial"/>
              </a:rPr>
              <a:t>Question to Answer</a:t>
            </a:r>
            <a:endParaRPr sz="2000">
              <a:latin typeface="Arial"/>
              <a:ea typeface="Arial"/>
              <a:cs typeface="Arial"/>
              <a:sym typeface="Arial"/>
            </a:endParaRPr>
          </a:p>
          <a:p>
            <a:pPr indent="-370205" lvl="0" marL="325120" marR="0" rtl="0" algn="l">
              <a:lnSpc>
                <a:spcPct val="100000"/>
              </a:lnSpc>
              <a:spcBef>
                <a:spcPts val="180"/>
              </a:spcBef>
              <a:spcAft>
                <a:spcPts val="0"/>
              </a:spcAft>
              <a:buClr>
                <a:srgbClr val="FFFFFF"/>
              </a:buClr>
              <a:buSzPts val="2000"/>
              <a:buFont typeface="Arial"/>
              <a:buChar char="●"/>
            </a:pPr>
            <a:r>
              <a:rPr lang="en-US" sz="2000">
                <a:solidFill>
                  <a:srgbClr val="FFFFFF"/>
                </a:solidFill>
                <a:latin typeface="Arial"/>
                <a:ea typeface="Arial"/>
                <a:cs typeface="Arial"/>
                <a:sym typeface="Arial"/>
              </a:rPr>
              <a:t>Classification Approaches</a:t>
            </a:r>
            <a:endParaRPr sz="2000">
              <a:solidFill>
                <a:srgbClr val="FFFFFF"/>
              </a:solidFill>
              <a:latin typeface="Arial"/>
              <a:ea typeface="Arial"/>
              <a:cs typeface="Arial"/>
              <a:sym typeface="Arial"/>
            </a:endParaRPr>
          </a:p>
          <a:p>
            <a:pPr indent="-370205" lvl="0" marL="325120" marR="0" rtl="0" algn="l">
              <a:lnSpc>
                <a:spcPct val="100000"/>
              </a:lnSpc>
              <a:spcBef>
                <a:spcPts val="180"/>
              </a:spcBef>
              <a:spcAft>
                <a:spcPts val="0"/>
              </a:spcAft>
              <a:buClr>
                <a:srgbClr val="FFFFFF"/>
              </a:buClr>
              <a:buSzPts val="2000"/>
              <a:buChar char="●"/>
            </a:pPr>
            <a:r>
              <a:rPr lang="en-US" sz="2000">
                <a:solidFill>
                  <a:srgbClr val="FFFFFF"/>
                </a:solidFill>
              </a:rPr>
              <a:t>Regression Questions to Answer</a:t>
            </a:r>
            <a:endParaRPr sz="2000">
              <a:solidFill>
                <a:srgbClr val="FFFFFF"/>
              </a:solidFill>
            </a:endParaRPr>
          </a:p>
          <a:p>
            <a:pPr indent="-370205" lvl="0" marL="325120" marR="0" rtl="0" algn="l">
              <a:lnSpc>
                <a:spcPct val="100000"/>
              </a:lnSpc>
              <a:spcBef>
                <a:spcPts val="180"/>
              </a:spcBef>
              <a:spcAft>
                <a:spcPts val="0"/>
              </a:spcAft>
              <a:buClr>
                <a:srgbClr val="FFFFFF"/>
              </a:buClr>
              <a:buSzPts val="2000"/>
              <a:buFont typeface="Arial"/>
              <a:buChar char="●"/>
            </a:pPr>
            <a:r>
              <a:rPr lang="en-US" sz="2000">
                <a:solidFill>
                  <a:srgbClr val="FFFFFF"/>
                </a:solidFill>
                <a:latin typeface="Arial"/>
                <a:ea typeface="Arial"/>
                <a:cs typeface="Arial"/>
                <a:sym typeface="Arial"/>
              </a:rPr>
              <a:t>Regression Approaches</a:t>
            </a:r>
            <a:endParaRPr sz="2000">
              <a:latin typeface="Arial"/>
              <a:ea typeface="Arial"/>
              <a:cs typeface="Arial"/>
              <a:sym typeface="Arial"/>
            </a:endParaRPr>
          </a:p>
          <a:p>
            <a:pPr indent="-370205" lvl="0" marL="325120" marR="0" rtl="0" algn="l">
              <a:lnSpc>
                <a:spcPct val="100000"/>
              </a:lnSpc>
              <a:spcBef>
                <a:spcPts val="180"/>
              </a:spcBef>
              <a:spcAft>
                <a:spcPts val="0"/>
              </a:spcAft>
              <a:buClr>
                <a:srgbClr val="FFFFFF"/>
              </a:buClr>
              <a:buSzPts val="2000"/>
              <a:buFont typeface="Arial"/>
              <a:buChar char="●"/>
            </a:pPr>
            <a:r>
              <a:rPr lang="en-US" sz="2000">
                <a:solidFill>
                  <a:srgbClr val="FFFFFF"/>
                </a:solidFill>
                <a:latin typeface="Arial"/>
                <a:ea typeface="Arial"/>
                <a:cs typeface="Arial"/>
                <a:sym typeface="Arial"/>
              </a:rPr>
              <a:t>Conclusions/Next steps</a:t>
            </a:r>
            <a:endParaRPr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2" name="Shape 202"/>
        <p:cNvGrpSpPr/>
        <p:nvPr/>
      </p:nvGrpSpPr>
      <p:grpSpPr>
        <a:xfrm>
          <a:off x="0" y="0"/>
          <a:ext cx="0" cy="0"/>
          <a:chOff x="0" y="0"/>
          <a:chExt cx="0" cy="0"/>
        </a:xfrm>
      </p:grpSpPr>
      <p:sp>
        <p:nvSpPr>
          <p:cNvPr id="203" name="Google Shape;203;g8dd17edc6f_0_2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321E3"/>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sp>
        <p:nvSpPr>
          <p:cNvPr id="204" name="Google Shape;204;g8dd17edc6f_0_24"/>
          <p:cNvSpPr txBox="1"/>
          <p:nvPr/>
        </p:nvSpPr>
        <p:spPr>
          <a:xfrm>
            <a:off x="384725" y="955925"/>
            <a:ext cx="8378400" cy="31899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1889"/>
              </a:spcBef>
              <a:spcAft>
                <a:spcPts val="0"/>
              </a:spcAft>
              <a:buNone/>
            </a:pPr>
            <a:r>
              <a:rPr lang="en-US" sz="1600">
                <a:solidFill>
                  <a:srgbClr val="FFFFFF"/>
                </a:solidFill>
              </a:rPr>
              <a:t>We will use standard linear regression and K nearest neighbors regression to see how well the data fit our questions.</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On the standard linear regression model we get the following results for our two questions</a:t>
            </a:r>
            <a:endParaRPr sz="1600">
              <a:solidFill>
                <a:srgbClr val="FFFFFF"/>
              </a:solidFill>
            </a:endParaRPr>
          </a:p>
          <a:p>
            <a:pPr indent="0" lvl="0" marL="0" marR="0" rtl="0" algn="l">
              <a:lnSpc>
                <a:spcPct val="100000"/>
              </a:lnSpc>
              <a:spcBef>
                <a:spcPts val="1889"/>
              </a:spcBef>
              <a:spcAft>
                <a:spcPts val="0"/>
              </a:spcAft>
              <a:buNone/>
            </a:pPr>
            <a:r>
              <a:t/>
            </a:r>
            <a:endParaRPr sz="1600">
              <a:solidFill>
                <a:srgbClr val="FFFFFF"/>
              </a:solidFill>
            </a:endParaRPr>
          </a:p>
          <a:p>
            <a:pPr indent="0" lvl="0" marL="0" marR="0" rtl="0" algn="l">
              <a:lnSpc>
                <a:spcPct val="100000"/>
              </a:lnSpc>
              <a:spcBef>
                <a:spcPts val="1889"/>
              </a:spcBef>
              <a:spcAft>
                <a:spcPts val="0"/>
              </a:spcAft>
              <a:buNone/>
            </a:pPr>
            <a:r>
              <a:t/>
            </a:r>
            <a:endParaRPr sz="1600">
              <a:solidFill>
                <a:srgbClr val="FFFFFF"/>
              </a:solidFill>
            </a:endParaRPr>
          </a:p>
          <a:p>
            <a:pPr indent="0" lvl="0" marL="0" marR="0" rtl="0" algn="l">
              <a:lnSpc>
                <a:spcPct val="100000"/>
              </a:lnSpc>
              <a:spcBef>
                <a:spcPts val="1889"/>
              </a:spcBef>
              <a:spcAft>
                <a:spcPts val="0"/>
              </a:spcAft>
              <a:buNone/>
            </a:pPr>
            <a:r>
              <a:t/>
            </a:r>
            <a:endParaRPr sz="1600">
              <a:solidFill>
                <a:srgbClr val="FFFFFF"/>
              </a:solidFill>
            </a:endParaRPr>
          </a:p>
          <a:p>
            <a:pPr indent="0" lvl="0" marL="0" marR="0" rtl="0" algn="l">
              <a:lnSpc>
                <a:spcPct val="100000"/>
              </a:lnSpc>
              <a:spcBef>
                <a:spcPts val="1889"/>
              </a:spcBef>
              <a:spcAft>
                <a:spcPts val="0"/>
              </a:spcAft>
              <a:buNone/>
            </a:pPr>
            <a:r>
              <a:rPr lang="en-US" sz="1600">
                <a:solidFill>
                  <a:srgbClr val="FFFFFF"/>
                </a:solidFill>
              </a:rPr>
              <a:t>K Neighbors Regression returned an R</a:t>
            </a:r>
            <a:r>
              <a:rPr baseline="30000" lang="en-US" sz="1600">
                <a:solidFill>
                  <a:srgbClr val="FFFFFF"/>
                </a:solidFill>
              </a:rPr>
              <a:t>2</a:t>
            </a:r>
            <a:r>
              <a:rPr lang="en-US" sz="1600">
                <a:solidFill>
                  <a:srgbClr val="FFFFFF"/>
                </a:solidFill>
              </a:rPr>
              <a:t> value of </a:t>
            </a:r>
            <a:r>
              <a:rPr lang="en-US" sz="1600">
                <a:highlight>
                  <a:srgbClr val="EA9999"/>
                </a:highlight>
              </a:rPr>
              <a:t>-0.0144</a:t>
            </a:r>
            <a:r>
              <a:rPr lang="en-US" sz="1600">
                <a:highlight>
                  <a:srgbClr val="F9CB9C"/>
                </a:highlight>
              </a:rPr>
              <a:t> </a:t>
            </a:r>
            <a:endParaRPr sz="1600">
              <a:solidFill>
                <a:srgbClr val="FFFFFF"/>
              </a:solidFill>
              <a:highlight>
                <a:srgbClr val="F9CB9C"/>
              </a:highlight>
            </a:endParaRPr>
          </a:p>
        </p:txBody>
      </p:sp>
      <p:sp>
        <p:nvSpPr>
          <p:cNvPr id="205" name="Google Shape;205;g8dd17edc6f_0_24"/>
          <p:cNvSpPr txBox="1"/>
          <p:nvPr>
            <p:ph type="title"/>
          </p:nvPr>
        </p:nvSpPr>
        <p:spPr>
          <a:xfrm>
            <a:off x="384725" y="503825"/>
            <a:ext cx="36990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800"/>
              <a:t>Regression Analysis</a:t>
            </a:r>
            <a:endParaRPr sz="2800"/>
          </a:p>
        </p:txBody>
      </p:sp>
      <p:sp>
        <p:nvSpPr>
          <p:cNvPr id="206" name="Google Shape;206;g8dd17edc6f_0_24"/>
          <p:cNvSpPr/>
          <p:nvPr/>
        </p:nvSpPr>
        <p:spPr>
          <a:xfrm>
            <a:off x="7219246" y="4248741"/>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207" name="Google Shape;207;g8dd17edc6f_0_24"/>
          <p:cNvGraphicFramePr/>
          <p:nvPr/>
        </p:nvGraphicFramePr>
        <p:xfrm>
          <a:off x="952500" y="2254425"/>
          <a:ext cx="3000000" cy="3000000"/>
        </p:xfrm>
        <a:graphic>
          <a:graphicData uri="http://schemas.openxmlformats.org/drawingml/2006/table">
            <a:tbl>
              <a:tblPr>
                <a:noFill/>
                <a:tableStyleId>{4712CDD8-5448-441F-9E8E-97775D72D87F}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solidFill>
                            <a:srgbClr val="FFFFFF"/>
                          </a:solidFill>
                        </a:rPr>
                        <a:t>Impact of essay length on income (char/$)</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solidFill>
                            <a:srgbClr val="FFFFFF"/>
                          </a:solidFill>
                        </a:rPr>
                        <a:t>Impact of average word length on income (char/$)</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solidFill>
                            <a:srgbClr val="FFFFFF"/>
                          </a:solidFill>
                        </a:rPr>
                        <a:t>R</a:t>
                      </a:r>
                      <a:r>
                        <a:rPr baseline="30000" lang="en-US" sz="1300">
                          <a:solidFill>
                            <a:srgbClr val="FFFFFF"/>
                          </a:solidFill>
                        </a:rPr>
                        <a:t>2</a:t>
                      </a:r>
                      <a:r>
                        <a:rPr lang="en-US" sz="1300">
                          <a:solidFill>
                            <a:srgbClr val="FFFFFF"/>
                          </a:solidFill>
                        </a:rPr>
                        <a:t> value of fit</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300">
                          <a:solidFill>
                            <a:srgbClr val="FFFFFF"/>
                          </a:solidFill>
                        </a:rPr>
                        <a:t>Standard Linear Regression</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300">
                          <a:solidFill>
                            <a:srgbClr val="FFFFFF"/>
                          </a:solidFill>
                        </a:rPr>
                        <a:t>-2.19</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300">
                          <a:solidFill>
                            <a:srgbClr val="FFFFFF"/>
                          </a:solidFill>
                        </a:rPr>
                        <a:t>10100</a:t>
                      </a:r>
                      <a:endParaRPr sz="13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300"/>
                        <a:t>-0.00306</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1" name="Shape 211"/>
        <p:cNvGrpSpPr/>
        <p:nvPr/>
      </p:nvGrpSpPr>
      <p:grpSpPr>
        <a:xfrm>
          <a:off x="0" y="0"/>
          <a:ext cx="0" cy="0"/>
          <a:chOff x="0" y="0"/>
          <a:chExt cx="0" cy="0"/>
        </a:xfrm>
      </p:grpSpPr>
      <p:sp>
        <p:nvSpPr>
          <p:cNvPr id="212" name="Google Shape;212;g8dd17edc6f_0_3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3" name="Google Shape;213;g8dd17edc6f_0_36"/>
          <p:cNvSpPr txBox="1"/>
          <p:nvPr>
            <p:ph type="title"/>
          </p:nvPr>
        </p:nvSpPr>
        <p:spPr>
          <a:xfrm>
            <a:off x="384725" y="503825"/>
            <a:ext cx="6734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212121"/>
                </a:solidFill>
              </a:rPr>
              <a:t>Regression Analysis</a:t>
            </a:r>
            <a:endParaRPr sz="2800"/>
          </a:p>
        </p:txBody>
      </p:sp>
      <p:sp>
        <p:nvSpPr>
          <p:cNvPr id="214" name="Google Shape;214;g8dd17edc6f_0_36"/>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g8dd17edc6f_0_36"/>
          <p:cNvSpPr txBox="1"/>
          <p:nvPr/>
        </p:nvSpPr>
        <p:spPr>
          <a:xfrm>
            <a:off x="384725" y="955925"/>
            <a:ext cx="8378400" cy="3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US" sz="1600"/>
              <a:t>Time to move on to asking about Age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With a standard linear regression model we get a coefficient of -16.8 meaning that for a rate difference of 10% more (e.g. from overall 5% to 15%) we get would expect age to decrease by 1.6 years.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Considering our data range is almost entirely under 10% this doesn’t make much sense. </a:t>
            </a:r>
            <a:endParaRPr sz="1600"/>
          </a:p>
          <a:p>
            <a:pPr indent="0" lvl="0" marL="0" rtl="0" algn="l">
              <a:spcBef>
                <a:spcPts val="0"/>
              </a:spcBef>
              <a:spcAft>
                <a:spcPts val="0"/>
              </a:spcAft>
              <a:buNone/>
            </a:pPr>
            <a:r>
              <a:rPr lang="en-US" sz="1600"/>
              <a:t>Indeed the R</a:t>
            </a:r>
            <a:r>
              <a:rPr baseline="30000" lang="en-US" sz="1600"/>
              <a:t>2</a:t>
            </a:r>
            <a:r>
              <a:rPr lang="en-US" sz="1600"/>
              <a:t> value is .000875.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Using our K nearest Neighbors approach the R</a:t>
            </a:r>
            <a:r>
              <a:rPr baseline="30000" lang="en-US" sz="1600"/>
              <a:t>2</a:t>
            </a:r>
            <a:r>
              <a:rPr lang="en-US" sz="1600"/>
              <a:t> value is -0.0117</a:t>
            </a:r>
            <a:endParaRPr sz="1600"/>
          </a:p>
          <a:p>
            <a:pPr indent="0" lvl="0" marL="0" rtl="0" algn="l">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9" name="Shape 219"/>
        <p:cNvGrpSpPr/>
        <p:nvPr/>
      </p:nvGrpSpPr>
      <p:grpSpPr>
        <a:xfrm>
          <a:off x="0" y="0"/>
          <a:ext cx="0" cy="0"/>
          <a:chOff x="0" y="0"/>
          <a:chExt cx="0" cy="0"/>
        </a:xfrm>
      </p:grpSpPr>
      <p:sp>
        <p:nvSpPr>
          <p:cNvPr id="220" name="Google Shape;220;g8dd17edc6f_0_4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FC7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1" name="Google Shape;221;g8dd17edc6f_0_43"/>
          <p:cNvSpPr txBox="1"/>
          <p:nvPr>
            <p:ph type="title"/>
          </p:nvPr>
        </p:nvSpPr>
        <p:spPr>
          <a:xfrm>
            <a:off x="384725" y="503825"/>
            <a:ext cx="3695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Regression Conclusion</a:t>
            </a:r>
            <a:endParaRPr sz="2800"/>
          </a:p>
        </p:txBody>
      </p:sp>
      <p:sp>
        <p:nvSpPr>
          <p:cNvPr id="222" name="Google Shape;222;g8dd17edc6f_0_43"/>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3" name="Google Shape;223;g8dd17edc6f_0_43"/>
          <p:cNvSpPr txBox="1"/>
          <p:nvPr/>
        </p:nvSpPr>
        <p:spPr>
          <a:xfrm>
            <a:off x="384725" y="955925"/>
            <a:ext cx="7926000" cy="259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Our data appears to not be very useful for linear regression as all of our methods resulted in a very poor fit.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7"/>
          <p:cNvSpPr txBox="1"/>
          <p:nvPr/>
        </p:nvSpPr>
        <p:spPr>
          <a:xfrm>
            <a:off x="640501" y="730037"/>
            <a:ext cx="245681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FFFFFF"/>
                </a:solidFill>
                <a:latin typeface="Calibri"/>
                <a:ea typeface="Calibri"/>
                <a:cs typeface="Calibri"/>
                <a:sym typeface="Calibri"/>
              </a:rPr>
              <a:t>GOOD LUCK AND HAVE FUN!</a:t>
            </a:r>
            <a:endParaRPr sz="1400">
              <a:latin typeface="Calibri"/>
              <a:ea typeface="Calibri"/>
              <a:cs typeface="Calibri"/>
              <a:sym typeface="Calibri"/>
            </a:endParaRPr>
          </a:p>
        </p:txBody>
      </p:sp>
      <p:sp>
        <p:nvSpPr>
          <p:cNvPr id="229" name="Google Shape;229;p7"/>
          <p:cNvSpPr txBox="1"/>
          <p:nvPr>
            <p:ph type="title"/>
          </p:nvPr>
        </p:nvSpPr>
        <p:spPr>
          <a:xfrm>
            <a:off x="640508" y="1098125"/>
            <a:ext cx="6031800" cy="2217900"/>
          </a:xfrm>
          <a:prstGeom prst="rect">
            <a:avLst/>
          </a:prstGeom>
          <a:noFill/>
          <a:ln>
            <a:noFill/>
          </a:ln>
        </p:spPr>
        <p:txBody>
          <a:bodyPr anchorCtr="0" anchor="t" bIns="0" lIns="0" spcFirstLastPara="1" rIns="0" wrap="square" tIns="50150">
            <a:spAutoFit/>
          </a:bodyPr>
          <a:lstStyle/>
          <a:p>
            <a:pPr indent="0" lvl="0" marL="12700" marR="5080" rtl="0" algn="l">
              <a:lnSpc>
                <a:spcPct val="119861"/>
              </a:lnSpc>
              <a:spcBef>
                <a:spcPts val="0"/>
              </a:spcBef>
              <a:spcAft>
                <a:spcPts val="0"/>
              </a:spcAft>
              <a:buNone/>
            </a:pPr>
            <a:r>
              <a:rPr lang="en-US"/>
              <a:t>Thank You For Your Time</a:t>
            </a:r>
            <a:endParaRPr/>
          </a:p>
        </p:txBody>
      </p:sp>
      <p:sp>
        <p:nvSpPr>
          <p:cNvPr id="230" name="Google Shape;230;p7"/>
          <p:cNvSpPr/>
          <p:nvPr/>
        </p:nvSpPr>
        <p:spPr>
          <a:xfrm>
            <a:off x="7219246" y="4248741"/>
            <a:ext cx="1543748" cy="8697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8" name="Shape 58"/>
        <p:cNvGrpSpPr/>
        <p:nvPr/>
      </p:nvGrpSpPr>
      <p:grpSpPr>
        <a:xfrm>
          <a:off x="0" y="0"/>
          <a:ext cx="0" cy="0"/>
          <a:chOff x="0" y="0"/>
          <a:chExt cx="0" cy="0"/>
        </a:xfrm>
      </p:grpSpPr>
      <p:sp>
        <p:nvSpPr>
          <p:cNvPr id="59" name="Google Shape;59;p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4"/>
          <p:cNvSpPr txBox="1"/>
          <p:nvPr>
            <p:ph type="title"/>
          </p:nvPr>
        </p:nvSpPr>
        <p:spPr>
          <a:xfrm>
            <a:off x="384725" y="503825"/>
            <a:ext cx="6693600" cy="45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141B39"/>
                </a:solidFill>
              </a:rPr>
              <a:t>Age Distribution Within Dataset</a:t>
            </a:r>
            <a:endParaRPr sz="2800"/>
          </a:p>
        </p:txBody>
      </p:sp>
      <p:sp>
        <p:nvSpPr>
          <p:cNvPr id="61" name="Google Shape;61;p4"/>
          <p:cNvSpPr/>
          <p:nvPr/>
        </p:nvSpPr>
        <p:spPr>
          <a:xfrm>
            <a:off x="7219270" y="4248072"/>
            <a:ext cx="1543680" cy="8696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4"/>
          <p:cNvSpPr txBox="1"/>
          <p:nvPr/>
        </p:nvSpPr>
        <p:spPr>
          <a:xfrm>
            <a:off x="5859725" y="1153616"/>
            <a:ext cx="2888100" cy="3345000"/>
          </a:xfrm>
          <a:prstGeom prst="rect">
            <a:avLst/>
          </a:prstGeom>
          <a:noFill/>
          <a:ln>
            <a:noFill/>
          </a:ln>
        </p:spPr>
        <p:txBody>
          <a:bodyPr anchorCtr="0" anchor="t" bIns="0" lIns="0" spcFirstLastPara="1" rIns="0" wrap="square" tIns="12700">
            <a:spAutoFit/>
          </a:bodyPr>
          <a:lstStyle/>
          <a:p>
            <a:pPr indent="0" lvl="0" marL="0" marR="125095" rtl="0" algn="l">
              <a:lnSpc>
                <a:spcPct val="117857"/>
              </a:lnSpc>
              <a:spcBef>
                <a:spcPts val="65"/>
              </a:spcBef>
              <a:spcAft>
                <a:spcPts val="0"/>
              </a:spcAft>
              <a:buNone/>
            </a:pPr>
            <a:r>
              <a:rPr lang="en-US"/>
              <a:t>Taking a look at the data we can look first into the age range</a:t>
            </a:r>
            <a:endParaRPr/>
          </a:p>
          <a:p>
            <a:pPr indent="-108585" lvl="0" marL="120650" marR="0" rtl="0" algn="l">
              <a:lnSpc>
                <a:spcPct val="114285"/>
              </a:lnSpc>
              <a:spcBef>
                <a:spcPts val="0"/>
              </a:spcBef>
              <a:spcAft>
                <a:spcPts val="0"/>
              </a:spcAft>
              <a:buSzPts val="1400"/>
              <a:buChar char="-"/>
            </a:pPr>
            <a:r>
              <a:rPr lang="en-US"/>
              <a:t>Using a probability distribution of the data we can determine that 62.9% of users fall between the age ranges of 22-35 indicating that this dataset skews very strongly toward young adults</a:t>
            </a:r>
            <a:endParaRPr/>
          </a:p>
          <a:p>
            <a:pPr indent="-108585" lvl="0" marL="120650" marR="0" rtl="0" algn="l">
              <a:lnSpc>
                <a:spcPct val="114285"/>
              </a:lnSpc>
              <a:spcBef>
                <a:spcPts val="0"/>
              </a:spcBef>
              <a:spcAft>
                <a:spcPts val="0"/>
              </a:spcAft>
              <a:buSzPts val="1400"/>
              <a:buChar char="-"/>
            </a:pPr>
            <a:r>
              <a:rPr lang="en-US"/>
              <a:t>The max listed age is 110, but beyond age 70, there are very few responses</a:t>
            </a:r>
            <a:endParaRPr/>
          </a:p>
        </p:txBody>
      </p:sp>
      <p:pic>
        <p:nvPicPr>
          <p:cNvPr id="63" name="Google Shape;63;p4"/>
          <p:cNvPicPr preferRelativeResize="0"/>
          <p:nvPr/>
        </p:nvPicPr>
        <p:blipFill>
          <a:blip r:embed="rId4">
            <a:alphaModFix/>
          </a:blip>
          <a:stretch>
            <a:fillRect/>
          </a:stretch>
        </p:blipFill>
        <p:spPr>
          <a:xfrm>
            <a:off x="384722" y="1153650"/>
            <a:ext cx="5348053" cy="384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7" name="Shape 67"/>
        <p:cNvGrpSpPr/>
        <p:nvPr/>
      </p:nvGrpSpPr>
      <p:grpSpPr>
        <a:xfrm>
          <a:off x="0" y="0"/>
          <a:ext cx="0" cy="0"/>
          <a:chOff x="0" y="0"/>
          <a:chExt cx="0" cy="0"/>
        </a:xfrm>
      </p:grpSpPr>
      <p:sp>
        <p:nvSpPr>
          <p:cNvPr id="68" name="Google Shape;68;p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3"/>
          <p:cNvSpPr txBox="1"/>
          <p:nvPr>
            <p:ph type="title"/>
          </p:nvPr>
        </p:nvSpPr>
        <p:spPr>
          <a:xfrm>
            <a:off x="384725" y="503825"/>
            <a:ext cx="6734700" cy="452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212121"/>
                </a:solidFill>
              </a:rPr>
              <a:t>Attributes of the Dataset</a:t>
            </a:r>
            <a:endParaRPr sz="2800"/>
          </a:p>
        </p:txBody>
      </p:sp>
      <p:sp>
        <p:nvSpPr>
          <p:cNvPr id="70" name="Google Shape;70;p3"/>
          <p:cNvSpPr/>
          <p:nvPr/>
        </p:nvSpPr>
        <p:spPr>
          <a:xfrm>
            <a:off x="7219270" y="4248072"/>
            <a:ext cx="1543680" cy="8696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3"/>
          <p:cNvSpPr txBox="1"/>
          <p:nvPr/>
        </p:nvSpPr>
        <p:spPr>
          <a:xfrm>
            <a:off x="922501" y="3914100"/>
            <a:ext cx="7299000" cy="657900"/>
          </a:xfrm>
          <a:prstGeom prst="rect">
            <a:avLst/>
          </a:prstGeom>
          <a:noFill/>
          <a:ln>
            <a:noFill/>
          </a:ln>
        </p:spPr>
        <p:txBody>
          <a:bodyPr anchorCtr="0" anchor="t" bIns="0" lIns="0" spcFirstLastPara="1" rIns="0" wrap="square" tIns="22850">
            <a:spAutoFit/>
          </a:bodyPr>
          <a:lstStyle/>
          <a:p>
            <a:pPr indent="0" lvl="0" marL="12700" marR="5080" rtl="0" algn="l">
              <a:lnSpc>
                <a:spcPct val="117857"/>
              </a:lnSpc>
              <a:spcBef>
                <a:spcPts val="0"/>
              </a:spcBef>
              <a:spcAft>
                <a:spcPts val="0"/>
              </a:spcAft>
              <a:buNone/>
            </a:pPr>
            <a:r>
              <a:rPr lang="en-US"/>
              <a:t>We’ll use the data for responses about smoking, drinking and drugs as part of our classification so what are the actually responses.? </a:t>
            </a:r>
            <a:br>
              <a:rPr lang="en-US"/>
            </a:br>
            <a:r>
              <a:rPr lang="en-US"/>
              <a:t>These data are placed on a numeric scale starting from 0 for not partaking in </a:t>
            </a:r>
            <a:br>
              <a:rPr lang="en-US"/>
            </a:br>
            <a:r>
              <a:rPr lang="en-US"/>
              <a:t>order to be able to enter a classification algorithm</a:t>
            </a:r>
            <a:endParaRPr sz="1400">
              <a:latin typeface="Arial"/>
              <a:ea typeface="Arial"/>
              <a:cs typeface="Arial"/>
              <a:sym typeface="Arial"/>
            </a:endParaRPr>
          </a:p>
        </p:txBody>
      </p:sp>
      <p:pic>
        <p:nvPicPr>
          <p:cNvPr id="72" name="Google Shape;72;p3"/>
          <p:cNvPicPr preferRelativeResize="0"/>
          <p:nvPr/>
        </p:nvPicPr>
        <p:blipFill>
          <a:blip r:embed="rId4">
            <a:alphaModFix/>
          </a:blip>
          <a:stretch>
            <a:fillRect/>
          </a:stretch>
        </p:blipFill>
        <p:spPr>
          <a:xfrm>
            <a:off x="269100" y="1077113"/>
            <a:ext cx="8605800" cy="29892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6" name="Shape 76"/>
        <p:cNvGrpSpPr/>
        <p:nvPr/>
      </p:nvGrpSpPr>
      <p:grpSpPr>
        <a:xfrm>
          <a:off x="0" y="0"/>
          <a:ext cx="0" cy="0"/>
          <a:chOff x="0" y="0"/>
          <a:chExt cx="0" cy="0"/>
        </a:xfrm>
      </p:grpSpPr>
      <p:sp>
        <p:nvSpPr>
          <p:cNvPr id="77" name="Google Shape;77;p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FC7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5"/>
          <p:cNvSpPr txBox="1"/>
          <p:nvPr>
            <p:ph type="title"/>
          </p:nvPr>
        </p:nvSpPr>
        <p:spPr>
          <a:xfrm>
            <a:off x="384725" y="503825"/>
            <a:ext cx="3695700"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141B39"/>
                </a:solidFill>
              </a:rPr>
              <a:t>Attributes of the Dataset</a:t>
            </a:r>
            <a:endParaRPr sz="2800"/>
          </a:p>
        </p:txBody>
      </p:sp>
      <p:sp>
        <p:nvSpPr>
          <p:cNvPr id="79" name="Google Shape;79;p5"/>
          <p:cNvSpPr/>
          <p:nvPr/>
        </p:nvSpPr>
        <p:spPr>
          <a:xfrm>
            <a:off x="7219270" y="4248072"/>
            <a:ext cx="1543680" cy="8696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5"/>
          <p:cNvSpPr txBox="1"/>
          <p:nvPr/>
        </p:nvSpPr>
        <p:spPr>
          <a:xfrm>
            <a:off x="384725" y="95595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Long Form Essays</a:t>
            </a:r>
            <a:endParaRPr b="1" sz="1800"/>
          </a:p>
        </p:txBody>
      </p:sp>
      <p:sp>
        <p:nvSpPr>
          <p:cNvPr id="81" name="Google Shape;81;p5"/>
          <p:cNvSpPr txBox="1"/>
          <p:nvPr/>
        </p:nvSpPr>
        <p:spPr>
          <a:xfrm>
            <a:off x="382950" y="1324178"/>
            <a:ext cx="8378100" cy="3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The responses also include long form essay responses to various personal questions.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In order to analyze these responses we should clean the data after merging all responses together in order to:</a:t>
            </a:r>
            <a:endParaRPr sz="1600"/>
          </a:p>
          <a:p>
            <a:pPr indent="-330200" lvl="0" marL="457200" rtl="0" algn="l">
              <a:spcBef>
                <a:spcPts val="0"/>
              </a:spcBef>
              <a:spcAft>
                <a:spcPts val="0"/>
              </a:spcAft>
              <a:buSzPts val="1600"/>
              <a:buChar char="●"/>
            </a:pPr>
            <a:r>
              <a:rPr lang="en-US" sz="1600"/>
              <a:t>Place all words as lowercase</a:t>
            </a:r>
            <a:endParaRPr sz="1600"/>
          </a:p>
          <a:p>
            <a:pPr indent="-330200" lvl="0" marL="457200" rtl="0" algn="l">
              <a:spcBef>
                <a:spcPts val="0"/>
              </a:spcBef>
              <a:spcAft>
                <a:spcPts val="0"/>
              </a:spcAft>
              <a:buSzPts val="1600"/>
              <a:buChar char="●"/>
            </a:pPr>
            <a:r>
              <a:rPr lang="en-US" sz="1600"/>
              <a:t>Remove HTML tags included in the responses</a:t>
            </a:r>
            <a:endParaRPr sz="1600"/>
          </a:p>
          <a:p>
            <a:pPr indent="-330200" lvl="0" marL="457200" rtl="0" algn="l">
              <a:spcBef>
                <a:spcPts val="0"/>
              </a:spcBef>
              <a:spcAft>
                <a:spcPts val="0"/>
              </a:spcAft>
              <a:buSzPts val="1600"/>
              <a:buChar char="●"/>
            </a:pPr>
            <a:r>
              <a:rPr lang="en-US" sz="1600"/>
              <a:t>Remove punctuation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From this we will make columns for:</a:t>
            </a:r>
            <a:endParaRPr sz="1600"/>
          </a:p>
          <a:p>
            <a:pPr indent="-330200" lvl="0" marL="457200" rtl="0" algn="l">
              <a:spcBef>
                <a:spcPts val="0"/>
              </a:spcBef>
              <a:spcAft>
                <a:spcPts val="0"/>
              </a:spcAft>
              <a:buSzPts val="1600"/>
              <a:buChar char="●"/>
            </a:pPr>
            <a:r>
              <a:rPr lang="en-US" sz="1600"/>
              <a:t>Total length of essay</a:t>
            </a:r>
            <a:endParaRPr sz="1600"/>
          </a:p>
          <a:p>
            <a:pPr indent="-330200" lvl="0" marL="457200" rtl="0" algn="l">
              <a:spcBef>
                <a:spcPts val="0"/>
              </a:spcBef>
              <a:spcAft>
                <a:spcPts val="0"/>
              </a:spcAft>
              <a:buSzPts val="1600"/>
              <a:buChar char="●"/>
            </a:pPr>
            <a:r>
              <a:rPr lang="en-US" sz="1600"/>
              <a:t>Average word length</a:t>
            </a:r>
            <a:endParaRPr sz="1600"/>
          </a:p>
          <a:p>
            <a:pPr indent="-330200" lvl="0" marL="457200" rtl="0" algn="l">
              <a:spcBef>
                <a:spcPts val="0"/>
              </a:spcBef>
              <a:spcAft>
                <a:spcPts val="0"/>
              </a:spcAft>
              <a:buSzPts val="1600"/>
              <a:buChar char="●"/>
            </a:pPr>
            <a:r>
              <a:rPr lang="en-US" sz="1600"/>
              <a:t>The number of times “I” or “me” appears divided by total number of words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5" name="Shape 85"/>
        <p:cNvGrpSpPr/>
        <p:nvPr/>
      </p:nvGrpSpPr>
      <p:grpSpPr>
        <a:xfrm>
          <a:off x="0" y="0"/>
          <a:ext cx="0" cy="0"/>
          <a:chOff x="0" y="0"/>
          <a:chExt cx="0" cy="0"/>
        </a:xfrm>
      </p:grpSpPr>
      <p:sp>
        <p:nvSpPr>
          <p:cNvPr id="86" name="Google Shape;86;g8db5b755be_0_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Font typeface="Arial"/>
              <a:buNone/>
            </a:pPr>
            <a:r>
              <a:t/>
            </a:r>
            <a:endParaRPr sz="1800"/>
          </a:p>
        </p:txBody>
      </p:sp>
      <p:sp>
        <p:nvSpPr>
          <p:cNvPr id="87" name="Google Shape;87;g8db5b755be_0_3"/>
          <p:cNvSpPr txBox="1"/>
          <p:nvPr>
            <p:ph type="title"/>
          </p:nvPr>
        </p:nvSpPr>
        <p:spPr>
          <a:xfrm>
            <a:off x="384725" y="503825"/>
            <a:ext cx="66936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Attribu</a:t>
            </a:r>
            <a:r>
              <a:rPr lang="en-US" sz="2800">
                <a:solidFill>
                  <a:srgbClr val="141B39"/>
                </a:solidFill>
              </a:rPr>
              <a:t>tes of the Dataset</a:t>
            </a:r>
            <a:endParaRPr sz="2800"/>
          </a:p>
        </p:txBody>
      </p:sp>
      <p:sp>
        <p:nvSpPr>
          <p:cNvPr id="88" name="Google Shape;88;g8db5b755be_0_3"/>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9" name="Google Shape;89;g8db5b755be_0_3"/>
          <p:cNvPicPr preferRelativeResize="0"/>
          <p:nvPr/>
        </p:nvPicPr>
        <p:blipFill>
          <a:blip r:embed="rId4">
            <a:alphaModFix/>
          </a:blip>
          <a:stretch>
            <a:fillRect/>
          </a:stretch>
        </p:blipFill>
        <p:spPr>
          <a:xfrm>
            <a:off x="0" y="1047750"/>
            <a:ext cx="9144001"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3" name="Shape 93"/>
        <p:cNvGrpSpPr/>
        <p:nvPr/>
      </p:nvGrpSpPr>
      <p:grpSpPr>
        <a:xfrm>
          <a:off x="0" y="0"/>
          <a:ext cx="0" cy="0"/>
          <a:chOff x="0" y="0"/>
          <a:chExt cx="0" cy="0"/>
        </a:xfrm>
      </p:grpSpPr>
      <p:sp>
        <p:nvSpPr>
          <p:cNvPr id="94" name="Google Shape;94;g8db5b755be_0_1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64ED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g8db5b755be_0_17"/>
          <p:cNvSpPr txBox="1"/>
          <p:nvPr>
            <p:ph type="title"/>
          </p:nvPr>
        </p:nvSpPr>
        <p:spPr>
          <a:xfrm>
            <a:off x="384725" y="503825"/>
            <a:ext cx="6734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212121"/>
                </a:solidFill>
              </a:rPr>
              <a:t>Attributes of the Dataset</a:t>
            </a:r>
            <a:endParaRPr sz="2800"/>
          </a:p>
        </p:txBody>
      </p:sp>
      <p:sp>
        <p:nvSpPr>
          <p:cNvPr id="96" name="Google Shape;96;g8db5b755be_0_17"/>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7" name="Google Shape;97;g8db5b755be_0_17"/>
          <p:cNvPicPr preferRelativeResize="0"/>
          <p:nvPr/>
        </p:nvPicPr>
        <p:blipFill>
          <a:blip r:embed="rId4">
            <a:alphaModFix/>
          </a:blip>
          <a:stretch>
            <a:fillRect/>
          </a:stretch>
        </p:blipFill>
        <p:spPr>
          <a:xfrm>
            <a:off x="0" y="1047750"/>
            <a:ext cx="9144001" cy="3048000"/>
          </a:xfrm>
          <a:prstGeom prst="rect">
            <a:avLst/>
          </a:prstGeom>
          <a:noFill/>
          <a:ln>
            <a:noFill/>
          </a:ln>
        </p:spPr>
      </p:pic>
      <p:sp>
        <p:nvSpPr>
          <p:cNvPr id="98" name="Google Shape;98;g8db5b755be_0_17"/>
          <p:cNvSpPr txBox="1"/>
          <p:nvPr/>
        </p:nvSpPr>
        <p:spPr>
          <a:xfrm>
            <a:off x="1082850" y="40288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Note: There is a large peak at 0 from empty responses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2" name="Shape 102"/>
        <p:cNvGrpSpPr/>
        <p:nvPr/>
      </p:nvGrpSpPr>
      <p:grpSpPr>
        <a:xfrm>
          <a:off x="0" y="0"/>
          <a:ext cx="0" cy="0"/>
          <a:chOff x="0" y="0"/>
          <a:chExt cx="0" cy="0"/>
        </a:xfrm>
      </p:grpSpPr>
      <p:sp>
        <p:nvSpPr>
          <p:cNvPr id="103" name="Google Shape;103;g8db5b755be_0_28"/>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FC7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g8db5b755be_0_28"/>
          <p:cNvSpPr txBox="1"/>
          <p:nvPr>
            <p:ph type="title"/>
          </p:nvPr>
        </p:nvSpPr>
        <p:spPr>
          <a:xfrm>
            <a:off x="384725" y="503825"/>
            <a:ext cx="36957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Attributes of the Dataset</a:t>
            </a:r>
            <a:endParaRPr sz="2800"/>
          </a:p>
        </p:txBody>
      </p:sp>
      <p:sp>
        <p:nvSpPr>
          <p:cNvPr id="105" name="Google Shape;105;g8db5b755be_0_28"/>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6" name="Google Shape;106;g8db5b755be_0_28"/>
          <p:cNvPicPr preferRelativeResize="0"/>
          <p:nvPr/>
        </p:nvPicPr>
        <p:blipFill>
          <a:blip r:embed="rId4">
            <a:alphaModFix/>
          </a:blip>
          <a:stretch>
            <a:fillRect/>
          </a:stretch>
        </p:blipFill>
        <p:spPr>
          <a:xfrm>
            <a:off x="0" y="1047750"/>
            <a:ext cx="9144001"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0" name="Shape 110"/>
        <p:cNvGrpSpPr/>
        <p:nvPr/>
      </p:nvGrpSpPr>
      <p:grpSpPr>
        <a:xfrm>
          <a:off x="0" y="0"/>
          <a:ext cx="0" cy="0"/>
          <a:chOff x="0" y="0"/>
          <a:chExt cx="0" cy="0"/>
        </a:xfrm>
      </p:grpSpPr>
      <p:sp>
        <p:nvSpPr>
          <p:cNvPr id="111" name="Google Shape;111;g8db5b755be_0_3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E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g8db5b755be_0_37"/>
          <p:cNvSpPr txBox="1"/>
          <p:nvPr>
            <p:ph type="title"/>
          </p:nvPr>
        </p:nvSpPr>
        <p:spPr>
          <a:xfrm>
            <a:off x="384725" y="503825"/>
            <a:ext cx="6693600" cy="45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800">
                <a:solidFill>
                  <a:srgbClr val="141B39"/>
                </a:solidFill>
              </a:rPr>
              <a:t>Normalizing</a:t>
            </a:r>
            <a:r>
              <a:rPr lang="en-US" sz="2800">
                <a:solidFill>
                  <a:srgbClr val="141B39"/>
                </a:solidFill>
              </a:rPr>
              <a:t> the Dataset</a:t>
            </a:r>
            <a:endParaRPr sz="2800"/>
          </a:p>
        </p:txBody>
      </p:sp>
      <p:sp>
        <p:nvSpPr>
          <p:cNvPr id="113" name="Google Shape;113;g8db5b755be_0_37"/>
          <p:cNvSpPr/>
          <p:nvPr/>
        </p:nvSpPr>
        <p:spPr>
          <a:xfrm>
            <a:off x="7219270" y="4248072"/>
            <a:ext cx="1543800" cy="86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114" name="Google Shape;114;g8db5b755be_0_37"/>
          <p:cNvGraphicFramePr/>
          <p:nvPr/>
        </p:nvGraphicFramePr>
        <p:xfrm>
          <a:off x="1081000" y="2996500"/>
          <a:ext cx="3000000" cy="3000000"/>
        </p:xfrm>
        <a:graphic>
          <a:graphicData uri="http://schemas.openxmlformats.org/drawingml/2006/table">
            <a:tbl>
              <a:tblPr>
                <a:noFill/>
                <a:tableStyleId>{FE12F4A2-007C-457D-A2A0-F7D5CC1A21E4}</a:tableStyleId>
              </a:tblPr>
              <a:tblGrid>
                <a:gridCol w="997425"/>
                <a:gridCol w="997425"/>
                <a:gridCol w="997425"/>
                <a:gridCol w="997425"/>
                <a:gridCol w="997425"/>
                <a:gridCol w="997425"/>
                <a:gridCol w="99742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smokes_code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drinks_code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drugs_code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essay_len</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avg_word_length</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sz="900"/>
                        <a:t>rate_of_i_me</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US" sz="900"/>
                        <a:t>0</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1.5516</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0.192311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-0.457207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0.221055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-0.031698</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-0.05142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US" sz="900"/>
                        <a:t>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-0.42115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1.537983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1.956334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-0.370349</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-0.248504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1.446319</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US" sz="900"/>
                        <a:t>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-0.42115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0.192311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-0.457207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-0.775603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0.482377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-0.806581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US" sz="900"/>
                        <a:t>3</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-0.42115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0.192311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-0.457207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-0.473252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0.848358</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US" sz="900"/>
                        <a:t>-0.930372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US" sz="900"/>
                        <a:t>4</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-0.42115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-2.499033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-0.457207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0.071903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0.018382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US" sz="900"/>
                        <a:t>1.140107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bl>
          </a:graphicData>
        </a:graphic>
      </p:graphicFrame>
      <p:sp>
        <p:nvSpPr>
          <p:cNvPr id="115" name="Google Shape;115;g8db5b755be_0_37"/>
          <p:cNvSpPr txBox="1"/>
          <p:nvPr/>
        </p:nvSpPr>
        <p:spPr>
          <a:xfrm>
            <a:off x="384725" y="955925"/>
            <a:ext cx="7678200" cy="20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data were normalized using a StandardScalar object from Scikit Learn.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was used over MinMax due to the presence of many extreme outliers in the essay responses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first 5 normalized responses are shown below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2020-07-18T08:56:56Z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