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81" r:id="rId3"/>
    <p:sldId id="282" r:id="rId4"/>
    <p:sldId id="259" r:id="rId5"/>
    <p:sldId id="261" r:id="rId6"/>
    <p:sldId id="262" r:id="rId7"/>
    <p:sldId id="260" r:id="rId8"/>
    <p:sldId id="266" r:id="rId9"/>
    <p:sldId id="267" r:id="rId10"/>
    <p:sldId id="268" r:id="rId11"/>
    <p:sldId id="269" r:id="rId12"/>
    <p:sldId id="278" r:id="rId13"/>
    <p:sldId id="280" r:id="rId14"/>
    <p:sldId id="270" r:id="rId15"/>
    <p:sldId id="271" r:id="rId16"/>
    <p:sldId id="273" r:id="rId17"/>
    <p:sldId id="275" r:id="rId18"/>
    <p:sldId id="276" r:id="rId19"/>
    <p:sldId id="277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 지희" initials="한지" lastIdx="1" clrIdx="0">
    <p:extLst>
      <p:ext uri="{19B8F6BF-5375-455C-9EA6-DF929625EA0E}">
        <p15:presenceInfo xmlns:p15="http://schemas.microsoft.com/office/powerpoint/2012/main" userId="ee0b3462c47186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2T20:22:12.709" idx="1">
    <p:pos x="10" y="10"/>
    <p:text>개발 환경 구성 및 세팅 방법 -목차로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A8F1-91D0-4E7D-B6C2-BADB7B2B464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CCDAB-B7DE-4AB3-8FA8-3C326B7C3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3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3947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2284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078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6733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71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223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2308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6868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108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062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249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470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3958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417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639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1F6C4-0D63-4FA2-8A04-402FB7E51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1B4D8D-305E-4AE2-9EB1-A2FCD51FE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F1CDD-CEEF-48E4-B921-BD7003FC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345C-3C76-49D4-8824-236438A4EA8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3083F-4989-45AE-83B9-7117D85C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09AB8-977C-4787-91B2-D827B246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B610-EF15-4130-AF43-D5091AED5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59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CA5EC-262E-4A45-9AAF-B0293514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D257B7-FEFD-42B1-901C-1E49EEDC9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881C4-443D-473E-8488-1C081F0B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345C-3C76-49D4-8824-236438A4EA8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34C62-11E9-46D9-AC1E-F1A69308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5F73D-8438-407F-9D0B-65B5D7AB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B610-EF15-4130-AF43-D5091AED5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1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00F801-3A90-4DD5-8B95-EF63EDAAE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894D99-C645-45AC-B92B-DB51533AE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16BBF-8A81-4C09-BCBD-B39E1315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345C-3C76-49D4-8824-236438A4EA8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1F486-0990-41D6-9524-1D842C1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69B84-5B63-46A0-8722-D4A206CA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B610-EF15-4130-AF43-D5091AED5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8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type="title">
  <p:cSld name="제목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228600" lvl="0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1710" b="1"/>
            </a:lvl1pPr>
            <a:lvl2pPr marL="457200" lvl="1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685800" lvl="2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914400" lvl="3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1143000" lvl="4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1371600" lvl="5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1600200" lvl="6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1828800" lvl="7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2057400" lvl="8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5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2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228600" lvl="0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2750" b="1"/>
            </a:lvl1pPr>
            <a:lvl2pPr marL="457200" lvl="1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2750" b="1"/>
            </a:lvl2pPr>
            <a:lvl3pPr marL="685800" lvl="2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2750" b="1"/>
            </a:lvl3pPr>
            <a:lvl4pPr marL="914400" lvl="3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2750" b="1"/>
            </a:lvl4pPr>
            <a:lvl5pPr marL="1143000" lvl="4" indent="-114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2750" b="1"/>
            </a:lvl5pPr>
            <a:lvl6pPr marL="1371600" lvl="5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1600200" lvl="6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1828800" lvl="7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2057400" lvl="8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6000750" y="6209709"/>
            <a:ext cx="184253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21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부제" type="tx">
  <p:cSld name="제목 및 부제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5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228600" lvl="0" indent="-114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2700"/>
            </a:lvl1pPr>
            <a:lvl2pPr marL="457200" lvl="1" indent="-114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2700"/>
            </a:lvl2pPr>
            <a:lvl3pPr marL="685800" lvl="2" indent="-114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2700"/>
            </a:lvl3pPr>
            <a:lvl4pPr marL="914400" lvl="3" indent="-114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2700"/>
            </a:lvl4pPr>
            <a:lvl5pPr marL="1143000" lvl="4" indent="-114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2700"/>
            </a:lvl5pPr>
            <a:lvl6pPr marL="1371600" lvl="5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1600200" lvl="6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1828800" lvl="7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2057400" lvl="8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61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0082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F47EF-DE5B-4907-A021-BD3490BC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9FAB5-EE34-4E25-B104-C5150549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643C4-43AE-4AC9-9F8C-5347E11B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345C-3C76-49D4-8824-236438A4EA8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AAA33-AB67-4891-A1AE-B60F20F2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C963A-23BE-42B2-8228-519E398E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B610-EF15-4130-AF43-D5091AED5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77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20A5F-B08A-4A26-B79D-77AFCCB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7874E-A9EB-4846-8663-2CD7DF8AF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30F24-87AE-40BD-8779-A393E99F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345C-3C76-49D4-8824-236438A4EA8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759FC-BAE7-4C03-8FBA-7D3D4067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1CC52-C787-4C7C-9F1F-245F35F5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B610-EF15-4130-AF43-D5091AED5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5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9902A-7ED4-4848-98B9-83D7BE9A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71B17F-7CED-4EE5-B1E1-8B932F88B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30B44C-4FF6-4725-990B-92B41AED1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67D6B0-BD40-4E62-B5B8-D6DA7F9C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345C-3C76-49D4-8824-236438A4EA8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353D7F-1C8C-4C10-9AC2-D0A78072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4227E5-E2AD-4179-A0E9-90C5E7AA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B610-EF15-4130-AF43-D5091AED5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1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DE05E-B7F6-4782-AF7F-47DA7C2B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BF6BCC-F297-4879-872E-5CECD4F7A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DDE4E8-86CD-4A0B-99F1-95A0C9E34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9F9677-5EA1-408D-8612-7A9BCF5EE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CD445-3BF8-4169-B4D1-2A8825807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DD1E54-A179-4787-8A21-299A9B0E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345C-3C76-49D4-8824-236438A4EA8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954BC5-E459-4B92-9D56-9A882256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906764-4931-48CA-AFE5-AB2FDF9B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B610-EF15-4130-AF43-D5091AED5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5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0BB3-5250-4D15-8467-BD9DB4A3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7E756-1460-4743-83D9-9CD41ADF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345C-3C76-49D4-8824-236438A4EA8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9E9C52-9745-4296-B1FC-C9AF83D1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F6AB08-3E6A-4D75-A3CA-1CF45E20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B610-EF15-4130-AF43-D5091AED5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48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C8AD85-3CFF-4649-928A-18E4B147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345C-3C76-49D4-8824-236438A4EA8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F486C8-234A-4F4B-B2A9-FB36CF77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608029-790B-4C89-87B3-56555659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B610-EF15-4130-AF43-D5091AED5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2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48DD2-671F-4B66-82C9-E8F25616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DB6ED-0AEE-4AF3-B520-35CD78E34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717FE-1FC1-4A5E-9E3F-1FA0348F2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91A97-0641-4511-9814-A03554C3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345C-3C76-49D4-8824-236438A4EA8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038ED-EB14-4A10-AEF3-269E74C4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B5B7BF-5688-45CB-A938-7D171C00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B610-EF15-4130-AF43-D5091AED5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39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5E7BB-D239-483D-AAB1-23436864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E0D856-B451-413D-B7FD-54A91B34F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7225B-ED28-43E2-8D13-080382308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0D1131-A86A-49B7-B5B1-01F2374F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345C-3C76-49D4-8824-236438A4EA8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A67F09-DE3F-4EEF-A85A-478F58C9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016C7A-0FD4-4549-A8B8-98BF6149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B610-EF15-4130-AF43-D5091AED5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7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F878D5-BA37-4938-9353-B290BF03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38E928-6E6D-4D07-9469-3335C3AA8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7C3F1-A1F7-4525-8E59-79FC31ED2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A345C-3C76-49D4-8824-236438A4EA87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97CA7-B8DC-453F-AAA3-C2826DC4F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D14E6-D2C9-4D2C-903A-23CF50531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CB610-EF15-4130-AF43-D5091AED5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3schools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49779"/>
            <a:ext cx="12192001" cy="707922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758813" y="967363"/>
            <a:ext cx="6004050" cy="5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  <a:buSzPts val="7500"/>
            </a:pPr>
            <a:r>
              <a:rPr lang="ko-KR" altLang="en-US" sz="375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나만의 지도 웹 만들기 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86" name="Google Shape;86;p1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758813" y="1686050"/>
            <a:ext cx="6263700" cy="5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  <a:buSzPts val="7500"/>
            </a:pPr>
            <a:r>
              <a:rPr lang="en-US" sz="3750" dirty="0">
                <a:solidFill>
                  <a:schemeClr val="bg1"/>
                </a:solidFill>
                <a:latin typeface="Noto Sans KR"/>
                <a:ea typeface="Noto Sans KR"/>
                <a:cs typeface="Noto Sans KR"/>
                <a:sym typeface="Noto Sans KR"/>
              </a:rPr>
              <a:t>HTML5  </a:t>
            </a:r>
            <a:endParaRPr sz="3750" dirty="0">
              <a:solidFill>
                <a:schemeClr val="bg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4103381" y="2666389"/>
            <a:ext cx="50599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1"/>
          <p:cNvSpPr txBox="1"/>
          <p:nvPr/>
        </p:nvSpPr>
        <p:spPr>
          <a:xfrm>
            <a:off x="758813" y="2531738"/>
            <a:ext cx="3221516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buClr>
                <a:srgbClr val="FFFFFF"/>
              </a:buClr>
              <a:buSzPts val="3500"/>
            </a:pPr>
            <a:r>
              <a:rPr lang="en-US" sz="175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WEB4(</a:t>
            </a:r>
            <a:r>
              <a:rPr lang="ko-KR" altLang="en-US" sz="1750" dirty="0" err="1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류혜린</a:t>
            </a:r>
            <a:r>
              <a:rPr lang="en-US" altLang="ko-KR" sz="175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175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이현빈</a:t>
            </a:r>
            <a:r>
              <a:rPr lang="en-US" altLang="ko-KR" sz="175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175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한지희</a:t>
            </a:r>
            <a:r>
              <a:rPr lang="en-US" altLang="ko-KR" sz="175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915573" y="2506089"/>
            <a:ext cx="30414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buClr>
                <a:srgbClr val="FFFFFF"/>
              </a:buClr>
              <a:buSzPts val="3500"/>
            </a:pPr>
            <a:r>
              <a:rPr lang="en-US" sz="175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175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기초 배우기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609600" y="533400"/>
            <a:ext cx="2671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html5 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609600" y="902663"/>
            <a:ext cx="52680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5F4AC5-AB6E-4C90-9D05-0F937699FD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88" t="9673" r="57868" b="61569"/>
          <a:stretch/>
        </p:blipFill>
        <p:spPr>
          <a:xfrm>
            <a:off x="609600" y="1990164"/>
            <a:ext cx="4863553" cy="32721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2802ED-6DC8-489A-82F5-D1BD87AF58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1985" b="7712"/>
          <a:stretch/>
        </p:blipFill>
        <p:spPr>
          <a:xfrm>
            <a:off x="7171765" y="1482"/>
            <a:ext cx="5020235" cy="68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609600" y="533400"/>
            <a:ext cx="2671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html5 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609600" y="902663"/>
            <a:ext cx="52680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55A945-B1AC-4F7C-9A67-1F5AFCE2EF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88" t="9934" r="38456" b="31079"/>
          <a:stretch/>
        </p:blipFill>
        <p:spPr>
          <a:xfrm>
            <a:off x="632029" y="1799664"/>
            <a:ext cx="5684599" cy="43403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F58D6A-017B-4BBC-A6AA-5F1E8AC753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897" b="4836"/>
          <a:stretch/>
        </p:blipFill>
        <p:spPr>
          <a:xfrm>
            <a:off x="6571129" y="0"/>
            <a:ext cx="5620871" cy="65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2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609600" y="533400"/>
            <a:ext cx="2671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html5 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609600" y="902663"/>
            <a:ext cx="52680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9" name="Google Shape;108;p3">
            <a:extLst>
              <a:ext uri="{FF2B5EF4-FFF2-40B4-BE49-F238E27FC236}">
                <a16:creationId xmlns:a16="http://schemas.microsoft.com/office/drawing/2014/main" id="{983B81D7-D32A-4CBF-99C9-429C9D7E1537}"/>
              </a:ext>
            </a:extLst>
          </p:cNvPr>
          <p:cNvSpPr txBox="1"/>
          <p:nvPr/>
        </p:nvSpPr>
        <p:spPr>
          <a:xfrm>
            <a:off x="609600" y="2054225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레이아웃 만들기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&lt;div&gt;</a:t>
            </a:r>
            <a:endParaRPr lang="ko-KR" altLang="en-US"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" name="Google Shape;109;p3">
            <a:extLst>
              <a:ext uri="{FF2B5EF4-FFF2-40B4-BE49-F238E27FC236}">
                <a16:creationId xmlns:a16="http://schemas.microsoft.com/office/drawing/2014/main" id="{2841D664-B727-42BD-BDD3-52A43DD097E2}"/>
              </a:ext>
            </a:extLst>
          </p:cNvPr>
          <p:cNvSpPr txBox="1"/>
          <p:nvPr/>
        </p:nvSpPr>
        <p:spPr>
          <a:xfrm>
            <a:off x="963600" y="2984047"/>
            <a:ext cx="7086706" cy="166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&lt;div&gt;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는 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division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의 약자로 주로 웹사이트의 레이아웃을 만들 고 배치할 때 사용해요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&lt;div&gt;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태그를 사용하여 내용 별로 각각의 블록을 정리하고 </a:t>
            </a:r>
            <a:r>
              <a:rPr lang="en-US" altLang="ko-KR" sz="17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css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로 꾸밀 수 있어요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  </a:t>
            </a:r>
            <a:endParaRPr lang="ko-KR" altLang="en-US"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9986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609600" y="533400"/>
            <a:ext cx="2671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html5 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609600" y="902663"/>
            <a:ext cx="52680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CE1EAE-2795-424E-956A-463F6A81C9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391" t="9861" r="45469" b="61806"/>
          <a:stretch/>
        </p:blipFill>
        <p:spPr>
          <a:xfrm>
            <a:off x="670953" y="2257424"/>
            <a:ext cx="6526446" cy="2657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BCB7CA-8E9A-420D-B1A6-C1D764D8C5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656" b="5833"/>
          <a:stretch/>
        </p:blipFill>
        <p:spPr>
          <a:xfrm>
            <a:off x="8248650" y="0"/>
            <a:ext cx="3943350" cy="6457950"/>
          </a:xfrm>
          <a:prstGeom prst="rect">
            <a:avLst/>
          </a:prstGeom>
        </p:spPr>
      </p:pic>
      <p:sp>
        <p:nvSpPr>
          <p:cNvPr id="11" name="Google Shape;109;p3">
            <a:extLst>
              <a:ext uri="{FF2B5EF4-FFF2-40B4-BE49-F238E27FC236}">
                <a16:creationId xmlns:a16="http://schemas.microsoft.com/office/drawing/2014/main" id="{AB888FFD-D0CF-4FEA-AF2F-C90CB7332943}"/>
              </a:ext>
            </a:extLst>
          </p:cNvPr>
          <p:cNvSpPr txBox="1"/>
          <p:nvPr/>
        </p:nvSpPr>
        <p:spPr>
          <a:xfrm>
            <a:off x="1029542" y="5765603"/>
            <a:ext cx="7086706" cy="3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&lt;div&gt;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와 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&lt;span&gt;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의 차이점은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 </a:t>
            </a:r>
            <a:endParaRPr lang="ko-KR" altLang="en-US"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88321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609600" y="533400"/>
            <a:ext cx="2671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html5 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609600" y="902663"/>
            <a:ext cx="52680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9" name="Google Shape;108;p3">
            <a:extLst>
              <a:ext uri="{FF2B5EF4-FFF2-40B4-BE49-F238E27FC236}">
                <a16:creationId xmlns:a16="http://schemas.microsoft.com/office/drawing/2014/main" id="{983B81D7-D32A-4CBF-99C9-429C9D7E1537}"/>
              </a:ext>
            </a:extLst>
          </p:cNvPr>
          <p:cNvSpPr txBox="1"/>
          <p:nvPr/>
        </p:nvSpPr>
        <p:spPr>
          <a:xfrm>
            <a:off x="609600" y="2054225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표 만들기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&lt;table&gt;</a:t>
            </a:r>
            <a:endParaRPr lang="ko-KR" altLang="en-US"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" name="Google Shape;109;p3">
            <a:extLst>
              <a:ext uri="{FF2B5EF4-FFF2-40B4-BE49-F238E27FC236}">
                <a16:creationId xmlns:a16="http://schemas.microsoft.com/office/drawing/2014/main" id="{2841D664-B727-42BD-BDD3-52A43DD097E2}"/>
              </a:ext>
            </a:extLst>
          </p:cNvPr>
          <p:cNvSpPr txBox="1"/>
          <p:nvPr/>
        </p:nvSpPr>
        <p:spPr>
          <a:xfrm>
            <a:off x="963600" y="2984047"/>
            <a:ext cx="4914000" cy="263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&lt;table&gt;: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표 전체를 담는 컨테이너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&lt;caption&gt;: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표 제목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&lt;thread&gt;: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헤딩 셀 그룹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</a:t>
            </a:r>
            <a:r>
              <a:rPr lang="en-US" altLang="ko-KR" sz="17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tfoot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&gt;: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바닥 셀 그룹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</a:t>
            </a:r>
            <a:r>
              <a:rPr lang="en-US" altLang="ko-KR" sz="17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tbody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&gt;: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데이터 셀 그룹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&lt;tr&gt;: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행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여러 개의 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&lt;td&gt;,&lt;</a:t>
            </a:r>
            <a:r>
              <a:rPr lang="en-US" altLang="ko-KR" sz="17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th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&gt;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포함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</a:t>
            </a:r>
            <a:r>
              <a:rPr lang="en-US" altLang="ko-KR" sz="17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th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&gt;: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제목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헤딩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)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셀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&lt;td&gt;: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데이터 셀</a:t>
            </a:r>
            <a:endParaRPr lang="ko-KR" altLang="en-US"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27987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609600" y="533400"/>
            <a:ext cx="2671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html5 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609600" y="902663"/>
            <a:ext cx="52680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F92C7A-5F4F-4556-B1B1-5A53D2E8E2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7867" b="63007"/>
          <a:stretch/>
        </p:blipFill>
        <p:spPr>
          <a:xfrm>
            <a:off x="1286445" y="1813004"/>
            <a:ext cx="2729744" cy="46819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53C9B2-1F1C-4875-820A-C16D5ED44C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515" t="9804" r="57868" b="7582"/>
          <a:stretch/>
        </p:blipFill>
        <p:spPr>
          <a:xfrm>
            <a:off x="8263843" y="0"/>
            <a:ext cx="3928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6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609600" y="533400"/>
            <a:ext cx="2671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html5 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609600" y="902663"/>
            <a:ext cx="52680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602D1A-0E80-4A92-8C98-E02DCAF9C6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68" t="9543" r="48162" b="52941"/>
          <a:stretch/>
        </p:blipFill>
        <p:spPr>
          <a:xfrm>
            <a:off x="609600" y="2079810"/>
            <a:ext cx="5599224" cy="34783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14458A-0425-431E-9193-0174BF35AC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324" b="5882"/>
          <a:stretch/>
        </p:blipFill>
        <p:spPr>
          <a:xfrm>
            <a:off x="9135035" y="0"/>
            <a:ext cx="3056965" cy="68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16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609600" y="533400"/>
            <a:ext cx="2671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html5 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609600" y="902663"/>
            <a:ext cx="52680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7" name="Google Shape;108;p3">
            <a:extLst>
              <a:ext uri="{FF2B5EF4-FFF2-40B4-BE49-F238E27FC236}">
                <a16:creationId xmlns:a16="http://schemas.microsoft.com/office/drawing/2014/main" id="{CA892402-9696-4DDE-A304-4AE54C77DFDC}"/>
              </a:ext>
            </a:extLst>
          </p:cNvPr>
          <p:cNvSpPr txBox="1"/>
          <p:nvPr/>
        </p:nvSpPr>
        <p:spPr>
          <a:xfrm>
            <a:off x="699247" y="2072154"/>
            <a:ext cx="7805550" cy="95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텍스트 입력</a:t>
            </a:r>
            <a:endParaRPr lang="en-US" altLang="ko-KR" sz="22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   &lt;input type=“</a:t>
            </a:r>
            <a:r>
              <a:rPr lang="en-US" altLang="ko-KR" sz="22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text|password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”&gt;,&lt;</a:t>
            </a:r>
            <a:r>
              <a:rPr lang="en-US" altLang="ko-KR" sz="22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textarea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&gt;</a:t>
            </a:r>
            <a:endParaRPr lang="ko-KR" altLang="en-US"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8" name="Google Shape;108;p3">
            <a:extLst>
              <a:ext uri="{FF2B5EF4-FFF2-40B4-BE49-F238E27FC236}">
                <a16:creationId xmlns:a16="http://schemas.microsoft.com/office/drawing/2014/main" id="{5CE3E771-6ED5-4D6D-BDCB-B22A8431D0EF}"/>
              </a:ext>
            </a:extLst>
          </p:cNvPr>
          <p:cNvSpPr txBox="1"/>
          <p:nvPr/>
        </p:nvSpPr>
        <p:spPr>
          <a:xfrm>
            <a:off x="699247" y="3255495"/>
            <a:ext cx="7805550" cy="68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데이터 목록을 가진 텍스트 입력 창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&lt;</a:t>
            </a:r>
            <a:r>
              <a:rPr lang="en-US" altLang="ko-KR" sz="22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datalist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&gt;</a:t>
            </a: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endParaRPr lang="ko-KR" altLang="en-US"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1" name="Google Shape;109;p3">
            <a:extLst>
              <a:ext uri="{FF2B5EF4-FFF2-40B4-BE49-F238E27FC236}">
                <a16:creationId xmlns:a16="http://schemas.microsoft.com/office/drawing/2014/main" id="{D2F60CB0-629F-4989-8B37-A50A37215D19}"/>
              </a:ext>
            </a:extLst>
          </p:cNvPr>
          <p:cNvSpPr txBox="1"/>
          <p:nvPr/>
        </p:nvSpPr>
        <p:spPr>
          <a:xfrm>
            <a:off x="963600" y="3936964"/>
            <a:ext cx="7541197" cy="102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선택 가능한 데이터 목록을 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</a:t>
            </a:r>
            <a:r>
              <a:rPr lang="en-US" altLang="ko-KR" sz="17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datalist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&gt;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로 만들고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&lt;input&gt;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태그의 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list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속성 값과 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</a:t>
            </a:r>
            <a:r>
              <a:rPr lang="en-US" altLang="ko-KR" sz="17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datalist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&gt;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의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id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속성 값을 동일하게 주어 이 둘을 연결해요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&lt;option&gt;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태그는 데이터 항목을 나타내요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222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609600" y="533400"/>
            <a:ext cx="2671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html5 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609600" y="902663"/>
            <a:ext cx="52680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7" name="Google Shape;108;p3">
            <a:extLst>
              <a:ext uri="{FF2B5EF4-FFF2-40B4-BE49-F238E27FC236}">
                <a16:creationId xmlns:a16="http://schemas.microsoft.com/office/drawing/2014/main" id="{CA892402-9696-4DDE-A304-4AE54C77DFDC}"/>
              </a:ext>
            </a:extLst>
          </p:cNvPr>
          <p:cNvSpPr txBox="1"/>
          <p:nvPr/>
        </p:nvSpPr>
        <p:spPr>
          <a:xfrm>
            <a:off x="699247" y="2072154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텍스트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/</a:t>
            </a: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이미지 버튼 만들기</a:t>
            </a:r>
            <a:endParaRPr lang="en-US" altLang="ko-KR" sz="22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8" name="Google Shape;108;p3">
            <a:extLst>
              <a:ext uri="{FF2B5EF4-FFF2-40B4-BE49-F238E27FC236}">
                <a16:creationId xmlns:a16="http://schemas.microsoft.com/office/drawing/2014/main" id="{5CE3E771-6ED5-4D6D-BDCB-B22A8431D0EF}"/>
              </a:ext>
            </a:extLst>
          </p:cNvPr>
          <p:cNvSpPr txBox="1"/>
          <p:nvPr/>
        </p:nvSpPr>
        <p:spPr>
          <a:xfrm>
            <a:off x="609600" y="3602959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체크박스 만들기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&lt;input type=“checkbox”&gt;</a:t>
            </a:r>
            <a:endParaRPr lang="ko-KR" altLang="en-US"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1" name="Google Shape;109;p3">
            <a:extLst>
              <a:ext uri="{FF2B5EF4-FFF2-40B4-BE49-F238E27FC236}">
                <a16:creationId xmlns:a16="http://schemas.microsoft.com/office/drawing/2014/main" id="{D2F60CB0-629F-4989-8B37-A50A37215D19}"/>
              </a:ext>
            </a:extLst>
          </p:cNvPr>
          <p:cNvSpPr txBox="1"/>
          <p:nvPr/>
        </p:nvSpPr>
        <p:spPr>
          <a:xfrm>
            <a:off x="1044282" y="4147573"/>
            <a:ext cx="7541197" cy="102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선택 가능한 데이터 목록을 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</a:t>
            </a:r>
            <a:r>
              <a:rPr lang="en-US" altLang="ko-KR" sz="17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datalist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&gt;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로 만들고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&lt;input&gt;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태그의 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list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속성 값과 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</a:t>
            </a:r>
            <a:r>
              <a:rPr lang="en-US" altLang="ko-KR" sz="17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datalist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&gt;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의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id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속성 값을 동일하게 주어 이 둘을 연결해요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&lt;option&gt;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태그는 데이터 항목을 나타내요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</p:txBody>
      </p:sp>
      <p:sp>
        <p:nvSpPr>
          <p:cNvPr id="9" name="Google Shape;109;p3">
            <a:extLst>
              <a:ext uri="{FF2B5EF4-FFF2-40B4-BE49-F238E27FC236}">
                <a16:creationId xmlns:a16="http://schemas.microsoft.com/office/drawing/2014/main" id="{300FFF10-1272-4D12-AF19-FBFCD107E718}"/>
              </a:ext>
            </a:extLst>
          </p:cNvPr>
          <p:cNvSpPr txBox="1"/>
          <p:nvPr/>
        </p:nvSpPr>
        <p:spPr>
          <a:xfrm>
            <a:off x="1044282" y="2573573"/>
            <a:ext cx="7541197" cy="3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&lt;input&gt;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태그나 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&lt;button&gt;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태그로 만들 수 있으며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type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속성으로 기능 선택 가능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872578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609600" y="533400"/>
            <a:ext cx="2671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html5 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609600" y="902663"/>
            <a:ext cx="52680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7" name="Google Shape;108;p3">
            <a:extLst>
              <a:ext uri="{FF2B5EF4-FFF2-40B4-BE49-F238E27FC236}">
                <a16:creationId xmlns:a16="http://schemas.microsoft.com/office/drawing/2014/main" id="{CA892402-9696-4DDE-A304-4AE54C77DFDC}"/>
              </a:ext>
            </a:extLst>
          </p:cNvPr>
          <p:cNvSpPr txBox="1"/>
          <p:nvPr/>
        </p:nvSpPr>
        <p:spPr>
          <a:xfrm>
            <a:off x="699247" y="2072154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라디오 버튼 만들기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,&lt;input type =“radio”&gt;</a:t>
            </a:r>
          </a:p>
        </p:txBody>
      </p:sp>
      <p:sp>
        <p:nvSpPr>
          <p:cNvPr id="8" name="Google Shape;108;p3">
            <a:extLst>
              <a:ext uri="{FF2B5EF4-FFF2-40B4-BE49-F238E27FC236}">
                <a16:creationId xmlns:a16="http://schemas.microsoft.com/office/drawing/2014/main" id="{5CE3E771-6ED5-4D6D-BDCB-B22A8431D0EF}"/>
              </a:ext>
            </a:extLst>
          </p:cNvPr>
          <p:cNvSpPr txBox="1"/>
          <p:nvPr/>
        </p:nvSpPr>
        <p:spPr>
          <a:xfrm>
            <a:off x="609599" y="3602959"/>
            <a:ext cx="8444753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시간 정보 입력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&lt;input type=“</a:t>
            </a:r>
            <a:r>
              <a:rPr lang="en-US" altLang="ko-KR" sz="22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month|week|date|time|datetime-local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&gt;</a:t>
            </a:r>
            <a:endParaRPr lang="ko-KR" altLang="en-US"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1" name="Google Shape;109;p3">
            <a:extLst>
              <a:ext uri="{FF2B5EF4-FFF2-40B4-BE49-F238E27FC236}">
                <a16:creationId xmlns:a16="http://schemas.microsoft.com/office/drawing/2014/main" id="{D2F60CB0-629F-4989-8B37-A50A37215D19}"/>
              </a:ext>
            </a:extLst>
          </p:cNvPr>
          <p:cNvSpPr txBox="1"/>
          <p:nvPr/>
        </p:nvSpPr>
        <p:spPr>
          <a:xfrm>
            <a:off x="1044282" y="4147573"/>
            <a:ext cx="7541197" cy="3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달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주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날짜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시간을 쉽게 입력 받을 수 있는 폼 요소 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9" name="Google Shape;109;p3">
            <a:extLst>
              <a:ext uri="{FF2B5EF4-FFF2-40B4-BE49-F238E27FC236}">
                <a16:creationId xmlns:a16="http://schemas.microsoft.com/office/drawing/2014/main" id="{300FFF10-1272-4D12-AF19-FBFCD107E718}"/>
              </a:ext>
            </a:extLst>
          </p:cNvPr>
          <p:cNvSpPr txBox="1"/>
          <p:nvPr/>
        </p:nvSpPr>
        <p:spPr>
          <a:xfrm>
            <a:off x="1044282" y="2573573"/>
            <a:ext cx="7541197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name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속성 값이 같은 라디오 버튼들이 하나의 그룹을 형성하고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그 중 하나만 선택되는 폼 요소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7811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0"/>
            <a:ext cx="26715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html5 </a:t>
            </a:r>
            <a:r>
              <a:rPr lang="ko-KR" alt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개요 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0" y="954132"/>
            <a:ext cx="526800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개발 환경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1" name="Google Shape;122;p4">
            <a:extLst>
              <a:ext uri="{FF2B5EF4-FFF2-40B4-BE49-F238E27FC236}">
                <a16:creationId xmlns:a16="http://schemas.microsoft.com/office/drawing/2014/main" id="{F2DC61D5-42A7-4C2D-977A-C715063DE590}"/>
              </a:ext>
            </a:extLst>
          </p:cNvPr>
          <p:cNvSpPr txBox="1"/>
          <p:nvPr/>
        </p:nvSpPr>
        <p:spPr>
          <a:xfrm>
            <a:off x="609600" y="2054225"/>
            <a:ext cx="4984800" cy="524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  <a:hlinkClick r:id="rId4"/>
              </a:rPr>
              <a:t>https://www.w3schools.com/</a:t>
            </a:r>
            <a:endParaRPr lang="en-US" altLang="ko-KR" sz="22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endParaRPr lang="en-US" altLang="ko-KR" sz="22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*</a:t>
            </a: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구름 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ide</a:t>
            </a: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도 추가 예정 </a:t>
            </a:r>
            <a:endParaRPr sz="22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585733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2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49779"/>
            <a:ext cx="12192001" cy="707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/>
        </p:nvSpPr>
        <p:spPr>
          <a:xfrm>
            <a:off x="758813" y="967363"/>
            <a:ext cx="3331800" cy="57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  <a:buSzPts val="7500"/>
            </a:pPr>
            <a:r>
              <a:rPr lang="en-US" sz="375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감사합니다 👍</a:t>
            </a:r>
            <a:endParaRPr sz="90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E8E2D3-6720-4228-8EF2-1A54BAD75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61" b="5416"/>
          <a:stretch/>
        </p:blipFill>
        <p:spPr>
          <a:xfrm>
            <a:off x="0" y="866775"/>
            <a:ext cx="121920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6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6474290" y="0"/>
            <a:ext cx="5715001" cy="6858001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8324574" y="3276419"/>
            <a:ext cx="2014350" cy="30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algn="ctr">
              <a:lnSpc>
                <a:spcPct val="110000"/>
              </a:lnSpc>
              <a:buClr>
                <a:srgbClr val="6A7780"/>
              </a:buClr>
              <a:buSzPts val="3000"/>
            </a:pPr>
            <a:r>
              <a:rPr lang="en-US" sz="150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코드나 사진 등…</a:t>
            </a:r>
            <a:endParaRPr sz="9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609600" y="533400"/>
            <a:ext cx="2671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html5 </a:t>
            </a:r>
            <a:r>
              <a:rPr lang="ko-KR" alt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개요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609600" y="902663"/>
            <a:ext cx="52680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페이지 기본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609600" y="2054225"/>
            <a:ext cx="4984800" cy="524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&lt;!DOCTYPE html&gt;</a:t>
            </a: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endParaRPr sz="22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E5249F-ABC8-40F1-9473-0871F0CCEC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57" t="7308" r="44887" b="7952"/>
          <a:stretch/>
        </p:blipFill>
        <p:spPr>
          <a:xfrm>
            <a:off x="6474290" y="10272"/>
            <a:ext cx="5746551" cy="6847728"/>
          </a:xfrm>
          <a:prstGeom prst="rect">
            <a:avLst/>
          </a:prstGeom>
        </p:spPr>
      </p:pic>
      <p:sp>
        <p:nvSpPr>
          <p:cNvPr id="12" name="Google Shape;109;p3">
            <a:extLst>
              <a:ext uri="{FF2B5EF4-FFF2-40B4-BE49-F238E27FC236}">
                <a16:creationId xmlns:a16="http://schemas.microsoft.com/office/drawing/2014/main" id="{D0AA07EA-3AF3-4950-8174-CA7323362BF3}"/>
              </a:ext>
            </a:extLst>
          </p:cNvPr>
          <p:cNvSpPr txBox="1"/>
          <p:nvPr/>
        </p:nvSpPr>
        <p:spPr>
          <a:xfrm>
            <a:off x="963600" y="2604198"/>
            <a:ext cx="4914000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HTML5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문서임을 브라우저에 알리는 지시어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반드시 </a:t>
            </a:r>
            <a:r>
              <a:rPr lang="ko-KR" altLang="en-US" sz="1750" dirty="0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첫 줄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에 와야 함</a:t>
            </a:r>
            <a:r>
              <a:rPr lang="en-US" altLang="ko-KR" sz="900" dirty="0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lang="ko-KR" altLang="en-US"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3" name="Google Shape;122;p4">
            <a:extLst>
              <a:ext uri="{FF2B5EF4-FFF2-40B4-BE49-F238E27FC236}">
                <a16:creationId xmlns:a16="http://schemas.microsoft.com/office/drawing/2014/main" id="{1DA428DF-706C-4DE1-A7AF-3F46691D6319}"/>
              </a:ext>
            </a:extLst>
          </p:cNvPr>
          <p:cNvSpPr txBox="1"/>
          <p:nvPr/>
        </p:nvSpPr>
        <p:spPr>
          <a:xfrm>
            <a:off x="573740" y="3428998"/>
            <a:ext cx="4984800" cy="524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헤드 부분</a:t>
            </a:r>
            <a:endParaRPr lang="en-US" altLang="ko-KR" sz="22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endParaRPr sz="22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4" name="Google Shape;109;p3">
            <a:extLst>
              <a:ext uri="{FF2B5EF4-FFF2-40B4-BE49-F238E27FC236}">
                <a16:creationId xmlns:a16="http://schemas.microsoft.com/office/drawing/2014/main" id="{C96464E4-BD14-48AB-888D-6AB30CBA706C}"/>
              </a:ext>
            </a:extLst>
          </p:cNvPr>
          <p:cNvSpPr txBox="1"/>
          <p:nvPr/>
        </p:nvSpPr>
        <p:spPr>
          <a:xfrm>
            <a:off x="992752" y="3953565"/>
            <a:ext cx="4914000" cy="86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&lt;head&gt;&lt;/head&gt;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로 둘러싼 부분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문서 제목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en-US" altLang="ko-KR" sz="17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js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코드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 CSS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스타일 시트 포함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endParaRPr lang="ko-KR" altLang="en-US"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5" name="Google Shape;122;p4">
            <a:extLst>
              <a:ext uri="{FF2B5EF4-FFF2-40B4-BE49-F238E27FC236}">
                <a16:creationId xmlns:a16="http://schemas.microsoft.com/office/drawing/2014/main" id="{F05C3EC1-562B-4C23-A693-6AB6E7CAC40A}"/>
              </a:ext>
            </a:extLst>
          </p:cNvPr>
          <p:cNvSpPr txBox="1"/>
          <p:nvPr/>
        </p:nvSpPr>
        <p:spPr>
          <a:xfrm>
            <a:off x="609600" y="4717737"/>
            <a:ext cx="4984800" cy="524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바디 부분</a:t>
            </a:r>
            <a:endParaRPr lang="en-US" altLang="ko-KR" sz="22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endParaRPr sz="22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6" name="Google Shape;109;p3">
            <a:extLst>
              <a:ext uri="{FF2B5EF4-FFF2-40B4-BE49-F238E27FC236}">
                <a16:creationId xmlns:a16="http://schemas.microsoft.com/office/drawing/2014/main" id="{2CCBA0B4-1AA5-4521-8367-D54524C5B61B}"/>
              </a:ext>
            </a:extLst>
          </p:cNvPr>
          <p:cNvSpPr txBox="1"/>
          <p:nvPr/>
        </p:nvSpPr>
        <p:spPr>
          <a:xfrm>
            <a:off x="992752" y="5353089"/>
            <a:ext cx="4914000" cy="86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&lt;body&gt;&lt;/body&gt;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로 둘러싼 부분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문서의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본문 포함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 </a:t>
            </a:r>
            <a:r>
              <a:rPr lang="en-US" altLang="ko-KR" sz="17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js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코드도 포함될 수 있음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endParaRPr lang="ko-KR" altLang="en-US"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0"/>
            <a:ext cx="26715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html5 </a:t>
            </a:r>
            <a:r>
              <a:rPr lang="ko-KR" alt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개요 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0" y="954132"/>
            <a:ext cx="526800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맛보기 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351458" y="4516461"/>
            <a:ext cx="1315542" cy="138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sz="72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🤔</a:t>
            </a:r>
            <a:endParaRPr sz="72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3B01C9-4DD5-44A4-B6A2-3137159327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03" t="13913" r="52006" b="72156"/>
          <a:stretch/>
        </p:blipFill>
        <p:spPr>
          <a:xfrm>
            <a:off x="931677" y="2069006"/>
            <a:ext cx="5982204" cy="1662760"/>
          </a:xfrm>
          <a:prstGeom prst="rect">
            <a:avLst/>
          </a:prstGeom>
        </p:spPr>
      </p:pic>
      <p:sp>
        <p:nvSpPr>
          <p:cNvPr id="13" name="Google Shape;109;p3">
            <a:extLst>
              <a:ext uri="{FF2B5EF4-FFF2-40B4-BE49-F238E27FC236}">
                <a16:creationId xmlns:a16="http://schemas.microsoft.com/office/drawing/2014/main" id="{A8F7414B-9145-428E-914C-F4EECE5F7E9C}"/>
              </a:ext>
            </a:extLst>
          </p:cNvPr>
          <p:cNvSpPr txBox="1"/>
          <p:nvPr/>
        </p:nvSpPr>
        <p:spPr>
          <a:xfrm>
            <a:off x="2667000" y="4516460"/>
            <a:ext cx="1315542" cy="138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sz="72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🤔</a:t>
            </a:r>
            <a:endParaRPr sz="72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4" name="Google Shape;109;p3">
            <a:extLst>
              <a:ext uri="{FF2B5EF4-FFF2-40B4-BE49-F238E27FC236}">
                <a16:creationId xmlns:a16="http://schemas.microsoft.com/office/drawing/2014/main" id="{D77CC31F-1276-4C59-B6AF-45D9CBD50C0A}"/>
              </a:ext>
            </a:extLst>
          </p:cNvPr>
          <p:cNvSpPr txBox="1"/>
          <p:nvPr/>
        </p:nvSpPr>
        <p:spPr>
          <a:xfrm>
            <a:off x="3957364" y="4522977"/>
            <a:ext cx="1315542" cy="138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sz="72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🤔</a:t>
            </a:r>
            <a:endParaRPr sz="72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5" name="Google Shape;109;p3">
            <a:extLst>
              <a:ext uri="{FF2B5EF4-FFF2-40B4-BE49-F238E27FC236}">
                <a16:creationId xmlns:a16="http://schemas.microsoft.com/office/drawing/2014/main" id="{BE0039D7-A624-49FA-9654-53850712F07C}"/>
              </a:ext>
            </a:extLst>
          </p:cNvPr>
          <p:cNvSpPr txBox="1"/>
          <p:nvPr/>
        </p:nvSpPr>
        <p:spPr>
          <a:xfrm>
            <a:off x="5219829" y="4522977"/>
            <a:ext cx="1315542" cy="138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sz="72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🤔</a:t>
            </a:r>
            <a:endParaRPr sz="72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7" name="Google Shape;109;p3">
            <a:extLst>
              <a:ext uri="{FF2B5EF4-FFF2-40B4-BE49-F238E27FC236}">
                <a16:creationId xmlns:a16="http://schemas.microsoft.com/office/drawing/2014/main" id="{DAF97F89-3D9B-4188-A2E2-7606CC584A8D}"/>
              </a:ext>
            </a:extLst>
          </p:cNvPr>
          <p:cNvSpPr txBox="1"/>
          <p:nvPr/>
        </p:nvSpPr>
        <p:spPr>
          <a:xfrm>
            <a:off x="7148113" y="2221609"/>
            <a:ext cx="2363965" cy="151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→메타 태그 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→ 문서의 제목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→ </a:t>
            </a:r>
            <a:r>
              <a:rPr lang="en-US" sz="17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css</a:t>
            </a:r>
            <a:r>
              <a:rPr 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스타일 시트 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→ 자바 스크립트 코드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6A7780"/>
              </a:buClr>
              <a:buSzPts val="3500"/>
            </a:pP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0377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1370836" y="2808559"/>
            <a:ext cx="9028222" cy="88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algn="ctr">
              <a:lnSpc>
                <a:spcPct val="120000"/>
              </a:lnSpc>
              <a:buClr>
                <a:srgbClr val="000000"/>
              </a:buClr>
              <a:buSzPts val="9000"/>
            </a:pPr>
            <a:r>
              <a:rPr lang="en-US" sz="4500" dirty="0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&lt;div class=“item”&gt;Hello World&lt;/div&gt;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6474290" y="0"/>
            <a:ext cx="5715001" cy="6858001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3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8324574" y="3276419"/>
            <a:ext cx="2014350" cy="30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algn="ctr">
              <a:lnSpc>
                <a:spcPct val="110000"/>
              </a:lnSpc>
              <a:buClr>
                <a:srgbClr val="6A7780"/>
              </a:buClr>
              <a:buSzPts val="3000"/>
            </a:pPr>
            <a:r>
              <a:rPr lang="en-US" sz="150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코드나 사진 등…</a:t>
            </a:r>
            <a:endParaRPr sz="9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609600" y="533400"/>
            <a:ext cx="2671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html5 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609600" y="902663"/>
            <a:ext cx="52680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E2D3BC4-41FC-4F53-B715-7AD32903EC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04" t="7581" r="59317" b="56060"/>
          <a:stretch/>
        </p:blipFill>
        <p:spPr>
          <a:xfrm>
            <a:off x="609600" y="1887826"/>
            <a:ext cx="4215873" cy="350797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3FBCB42-0D15-4A14-8767-DC0E29DC3B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" r="54984" b="9649"/>
          <a:stretch/>
        </p:blipFill>
        <p:spPr>
          <a:xfrm>
            <a:off x="6117734" y="0"/>
            <a:ext cx="6074266" cy="6858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8E6C27B0-F22D-4506-9A9C-1E3EAB17C50E}"/>
              </a:ext>
            </a:extLst>
          </p:cNvPr>
          <p:cNvSpPr/>
          <p:nvPr/>
        </p:nvSpPr>
        <p:spPr>
          <a:xfrm>
            <a:off x="6074267" y="0"/>
            <a:ext cx="1759031" cy="302559"/>
          </a:xfrm>
          <a:prstGeom prst="ellipse">
            <a:avLst/>
          </a:prstGeom>
          <a:noFill/>
          <a:ln w="5715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2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8A47AE6-ABAE-4518-8529-7E70C364FE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53"/>
          <a:stretch/>
        </p:blipFill>
        <p:spPr>
          <a:xfrm>
            <a:off x="8208962" y="0"/>
            <a:ext cx="3980329" cy="6858000"/>
          </a:xfrm>
          <a:prstGeom prst="rect">
            <a:avLst/>
          </a:prstGeom>
        </p:spPr>
      </p:pic>
      <p:pic>
        <p:nvPicPr>
          <p:cNvPr id="117" name="Google Shape;117;p4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609600" y="533400"/>
            <a:ext cx="2671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html5 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609600" y="902663"/>
            <a:ext cx="52680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6C27B0-F22D-4506-9A9C-1E3EAB17C50E}"/>
              </a:ext>
            </a:extLst>
          </p:cNvPr>
          <p:cNvSpPr/>
          <p:nvPr/>
        </p:nvSpPr>
        <p:spPr>
          <a:xfrm>
            <a:off x="9226717" y="914400"/>
            <a:ext cx="1477142" cy="376518"/>
          </a:xfrm>
          <a:prstGeom prst="ellipse">
            <a:avLst/>
          </a:prstGeom>
          <a:noFill/>
          <a:ln w="5715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68B878B-5E24-4B91-A049-0016437481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016" t="20666" r="42940" b="34220"/>
          <a:stretch/>
        </p:blipFill>
        <p:spPr>
          <a:xfrm>
            <a:off x="761359" y="1887826"/>
            <a:ext cx="6826414" cy="443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5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8930" y="6140064"/>
            <a:ext cx="2254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9600" y="563600"/>
            <a:ext cx="26715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97A1A9"/>
              </a:buClr>
              <a:buSzPts val="3500"/>
            </a:pPr>
            <a:r>
              <a:rPr 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html5 </a:t>
            </a:r>
            <a:r>
              <a:rPr lang="ko-KR" altLang="en-US" sz="175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개요 </a:t>
            </a:r>
            <a:endParaRPr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09600" y="954132"/>
            <a:ext cx="526800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>
              <a:buClr>
                <a:srgbClr val="111518"/>
              </a:buClr>
              <a:buSzPts val="6000"/>
            </a:pPr>
            <a:r>
              <a:rPr 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HTML </a:t>
            </a:r>
            <a:r>
              <a:rPr lang="ko-KR" altLang="en-US" sz="3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태그 </a:t>
            </a:r>
            <a:endParaRPr sz="900"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1" name="Google Shape;108;p3">
            <a:extLst>
              <a:ext uri="{FF2B5EF4-FFF2-40B4-BE49-F238E27FC236}">
                <a16:creationId xmlns:a16="http://schemas.microsoft.com/office/drawing/2014/main" id="{6F11108A-1722-4AB6-8BD7-8244DC4350EF}"/>
              </a:ext>
            </a:extLst>
          </p:cNvPr>
          <p:cNvSpPr txBox="1"/>
          <p:nvPr/>
        </p:nvSpPr>
        <p:spPr>
          <a:xfrm>
            <a:off x="609600" y="2054225"/>
            <a:ext cx="7805550" cy="5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이미지 태그 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</a:t>
            </a:r>
            <a:r>
              <a:rPr lang="en-US" altLang="ko-KR" sz="22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img</a:t>
            </a:r>
            <a:r>
              <a:rPr lang="en-US" altLang="ko-KR" sz="22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&gt;</a:t>
            </a:r>
            <a:endParaRPr lang="ko-KR" altLang="en-US"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" name="Google Shape;109;p3">
            <a:extLst>
              <a:ext uri="{FF2B5EF4-FFF2-40B4-BE49-F238E27FC236}">
                <a16:creationId xmlns:a16="http://schemas.microsoft.com/office/drawing/2014/main" id="{5A60DB2F-705D-450E-B7B2-93796925B6EC}"/>
              </a:ext>
            </a:extLst>
          </p:cNvPr>
          <p:cNvSpPr txBox="1"/>
          <p:nvPr/>
        </p:nvSpPr>
        <p:spPr>
          <a:xfrm>
            <a:off x="963600" y="4477822"/>
            <a:ext cx="4914000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src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속성으로 지정할 수 있는 이미지의 종류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:</a:t>
            </a: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BMP, GIF, PNG, </a:t>
            </a:r>
            <a:r>
              <a:rPr lang="en-US" altLang="ko-KR" sz="17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JPG,animated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-GIF</a:t>
            </a:r>
            <a:endParaRPr lang="ko-KR" altLang="en-US"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6" name="Google Shape;109;p3">
            <a:extLst>
              <a:ext uri="{FF2B5EF4-FFF2-40B4-BE49-F238E27FC236}">
                <a16:creationId xmlns:a16="http://schemas.microsoft.com/office/drawing/2014/main" id="{F5127A54-3220-45EF-A264-B393B078D5B1}"/>
              </a:ext>
            </a:extLst>
          </p:cNvPr>
          <p:cNvSpPr txBox="1"/>
          <p:nvPr/>
        </p:nvSpPr>
        <p:spPr>
          <a:xfrm>
            <a:off x="963600" y="3733751"/>
            <a:ext cx="4914000" cy="3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&lt;</a:t>
            </a:r>
            <a:r>
              <a:rPr lang="en-US" altLang="ko-KR" sz="17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img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17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src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=“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이미지 파일의 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URL” alt=“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문자열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”&gt; </a:t>
            </a:r>
          </a:p>
        </p:txBody>
      </p:sp>
      <p:sp>
        <p:nvSpPr>
          <p:cNvPr id="18" name="Google Shape;109;p3">
            <a:extLst>
              <a:ext uri="{FF2B5EF4-FFF2-40B4-BE49-F238E27FC236}">
                <a16:creationId xmlns:a16="http://schemas.microsoft.com/office/drawing/2014/main" id="{D2CC4ECB-3A9C-4BA4-9E6B-E82E716181AE}"/>
              </a:ext>
            </a:extLst>
          </p:cNvPr>
          <p:cNvSpPr txBox="1"/>
          <p:nvPr/>
        </p:nvSpPr>
        <p:spPr>
          <a:xfrm>
            <a:off x="963599" y="2819105"/>
            <a:ext cx="7805549" cy="69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src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: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이미지 파일의 </a:t>
            </a: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URL.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필수 속성</a:t>
            </a:r>
            <a:endParaRPr lang="en-US" altLang="ko-KR" sz="175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>
              <a:lnSpc>
                <a:spcPct val="120000"/>
              </a:lnSpc>
              <a:buClr>
                <a:srgbClr val="111518"/>
              </a:buClr>
              <a:buSzPts val="3500"/>
            </a:pPr>
            <a:r>
              <a:rPr lang="en-US" altLang="ko-KR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alt: </a:t>
            </a:r>
            <a:r>
              <a:rPr lang="ko-KR" altLang="en-US" sz="175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이미지가 없거나 손상되는 등 이미지를 출력할 수 없는 경우 출력되는 문자열</a:t>
            </a:r>
            <a:endParaRPr lang="ko-KR" altLang="en-US" sz="9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86001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525</Words>
  <Application>Microsoft Office PowerPoint</Application>
  <PresentationFormat>와이드스크린</PresentationFormat>
  <Paragraphs>94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Helvetica Neue</vt:lpstr>
      <vt:lpstr>Helvetica Neue Light</vt:lpstr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지희</dc:creator>
  <cp:lastModifiedBy>한 지희</cp:lastModifiedBy>
  <cp:revision>29</cp:revision>
  <dcterms:created xsi:type="dcterms:W3CDTF">2020-11-20T17:38:58Z</dcterms:created>
  <dcterms:modified xsi:type="dcterms:W3CDTF">2020-11-22T12:19:58Z</dcterms:modified>
</cp:coreProperties>
</file>