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4" r:id="rId3"/>
    <p:sldId id="258" r:id="rId4"/>
    <p:sldId id="265" r:id="rId5"/>
    <p:sldId id="266" r:id="rId6"/>
    <p:sldId id="269" r:id="rId7"/>
    <p:sldId id="267" r:id="rId8"/>
    <p:sldId id="279" r:id="rId9"/>
    <p:sldId id="270" r:id="rId10"/>
    <p:sldId id="262" r:id="rId11"/>
    <p:sldId id="271" r:id="rId12"/>
    <p:sldId id="272" r:id="rId13"/>
    <p:sldId id="273" r:id="rId14"/>
    <p:sldId id="274" r:id="rId15"/>
    <p:sldId id="280" r:id="rId16"/>
    <p:sldId id="281" r:id="rId17"/>
    <p:sldId id="282" r:id="rId18"/>
    <p:sldId id="275" r:id="rId19"/>
    <p:sldId id="277" r:id="rId20"/>
    <p:sldId id="284" r:id="rId21"/>
    <p:sldId id="28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F6CCE-779A-4FCF-83D4-44ED89D1719B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6DEB7-35E1-46B8-86EC-9EA74B608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0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2929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2467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6581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187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6158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254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9182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289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9561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85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4378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3922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3489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3930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857FA-EF58-4205-9EDE-4792690AE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7239FA-10D2-429A-A66B-7F39B5992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92CC5-64C6-4A2A-A556-A200F925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9FE5-4BA8-46C9-93BE-FE87F5BADD7F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C91DF-30DC-46B5-9F0B-880530DE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FC964-E05F-44B5-927F-87F65102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DB5A-1E9E-4140-A702-ED1482D1D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1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786F5-3950-4E58-89AB-7583978D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730726-9A31-422D-BD87-27A1497AF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3E8BD-F9DA-4E40-9F0A-73A373A4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9FE5-4BA8-46C9-93BE-FE87F5BADD7F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689CE-440C-483D-A7AF-A4B55617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AC450-D110-44B5-A6FC-741AA6F9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DB5A-1E9E-4140-A702-ED1482D1D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39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5995D8-1C67-4D99-ACA0-DEEAA70BE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8750D7-AF42-43DB-A384-2A2EB083B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90DDD-F7A8-41CE-910B-DA0C5F9D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9FE5-4BA8-46C9-93BE-FE87F5BADD7F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AA5A4-1780-4352-91EB-3736D6B0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4221C-C6E1-4597-A4B1-8561F290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DB5A-1E9E-4140-A702-ED1482D1D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76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 type="title">
  <p:cSld name="제목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228600" lvl="0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1710" b="1"/>
            </a:lvl1pPr>
            <a:lvl2pPr marL="457200" lvl="1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685800" lvl="2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914400" lvl="3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1143000" lvl="4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1371600" lvl="5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1600200" lvl="6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1828800" lvl="7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2057400" lvl="8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title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5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body" idx="2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228600" lvl="0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2750" b="1"/>
            </a:lvl1pPr>
            <a:lvl2pPr marL="457200" lvl="1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2750" b="1"/>
            </a:lvl2pPr>
            <a:lvl3pPr marL="685800" lvl="2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2750" b="1"/>
            </a:lvl3pPr>
            <a:lvl4pPr marL="914400" lvl="3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2750" b="1"/>
            </a:lvl4pPr>
            <a:lvl5pPr marL="1143000" lvl="4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2750" b="1"/>
            </a:lvl5pPr>
            <a:lvl6pPr marL="1371600" lvl="5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1600200" lvl="6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1828800" lvl="7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2057400" lvl="8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6000750" y="6209709"/>
            <a:ext cx="184253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00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부제" type="tx">
  <p:cSld name="제목 및 부제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56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228600" lvl="0" indent="-114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2700"/>
            </a:lvl1pPr>
            <a:lvl2pPr marL="457200" lvl="1" indent="-114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2700"/>
            </a:lvl2pPr>
            <a:lvl3pPr marL="685800" lvl="2" indent="-114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2700"/>
            </a:lvl3pPr>
            <a:lvl4pPr marL="914400" lvl="3" indent="-114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2700"/>
            </a:lvl4pPr>
            <a:lvl5pPr marL="1143000" lvl="4" indent="-114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2700"/>
            </a:lvl5pPr>
            <a:lvl6pPr marL="1371600" lvl="5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1600200" lvl="6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1828800" lvl="7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2057400" lvl="8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5979516" y="6540500"/>
            <a:ext cx="22661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7549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53BA4-7720-4D67-887E-4E8BC4A4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5435E-662C-4161-B324-7D68BB408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C15CB-45A8-4D92-8373-A8F128E7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9FE5-4BA8-46C9-93BE-FE87F5BADD7F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169E9-C372-442F-A2CE-FB8F3EFA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18763-7FAB-48F5-8125-4DE4D4D6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DB5A-1E9E-4140-A702-ED1482D1D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68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1D014-F618-4890-B94A-D6C4437D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B173F-A7D0-4E49-A5D1-915C58670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5B23A-2A55-4599-A937-0AA51600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9FE5-4BA8-46C9-93BE-FE87F5BADD7F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D7DA9-074E-4AE6-8294-A521F7B1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560C9-435F-4421-B857-30FE7C82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DB5A-1E9E-4140-A702-ED1482D1D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7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0CB98-8B27-48C4-B59C-F5BB2C96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726D1-DE14-4C66-86A8-5DEE7C926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481DE1-ECE9-4828-A6B7-291D519D7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990338-CDC6-4EAA-B7DB-BCE287E8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9FE5-4BA8-46C9-93BE-FE87F5BADD7F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C6952C-7926-42A6-9E02-35D8D5F2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EA7A3-4FCD-42C1-A832-72E9B7E9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DB5A-1E9E-4140-A702-ED1482D1D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5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7245C-F010-4DE3-B07D-CC639C930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2AFDE9-6081-4DE4-BF61-C2545075F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1AD7C-4CF3-4F39-9949-02CE6CA06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5417C1-2A6D-4F96-883E-8B7CF7DC2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8B2E9E-E5E3-46FB-B1A7-433CED11D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BBB502-2204-4B52-96CA-E2B0D960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9FE5-4BA8-46C9-93BE-FE87F5BADD7F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45C945-257C-4724-956D-4A304803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932019-7370-42CC-89CC-B05B7B68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DB5A-1E9E-4140-A702-ED1482D1D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1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40BEC-E5B2-471B-9106-499350DA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6C7741-8BEE-4D3A-B2C4-7E2C25BD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9FE5-4BA8-46C9-93BE-FE87F5BADD7F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6AA761-333A-4F96-BAD7-E815EE58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E5EA82-D85F-4810-8A9C-FD3D4A58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DB5A-1E9E-4140-A702-ED1482D1D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27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7A7531-2F15-4D33-B159-C2B124F3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9FE5-4BA8-46C9-93BE-FE87F5BADD7F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B7563C-680B-4AC9-BF50-0F02C202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75EA0A-747B-4334-AB2C-DB8C4F7A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DB5A-1E9E-4140-A702-ED1482D1D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87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8170D-D467-4CBC-B066-86A73938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E41E09-46DD-45E7-A386-3683194F1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45C940-040E-4014-945C-FC23126AA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908BD9-56C4-4BAA-AC35-4C73930C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9FE5-4BA8-46C9-93BE-FE87F5BADD7F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7F0C85-3C4B-4E09-97F3-D6BE3999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66B4D4-BE48-4ADE-A1C5-5E38DA78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DB5A-1E9E-4140-A702-ED1482D1D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18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B5B52-74A5-4A8B-BCAA-C2177579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FEC497-D310-42B4-B1EF-38E6E5DDB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F6DB3C-F051-4940-B3A6-DF7F0DAE2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12F39-CA5F-4534-BD2F-34044614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9FE5-4BA8-46C9-93BE-FE87F5BADD7F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45FA4E-332D-4B36-A878-72B5C0C3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F8EB5-9905-4372-B4B1-330C6983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DB5A-1E9E-4140-A702-ED1482D1D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4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E32DB1-67CA-43B1-9C91-12431715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90502-6D96-4585-8FA1-49C72570C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6F694-6876-44F5-A24A-7CF6BA31D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F9FE5-4BA8-46C9-93BE-FE87F5BADD7F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0CC74-4D0B-4EC3-96C6-3A40EB83E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00053-673E-42D6-92AA-655D6DB0A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BDB5A-1E9E-4140-A702-ED1482D1D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9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Artboard Copy 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49779"/>
            <a:ext cx="12192001" cy="707922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758813" y="967363"/>
            <a:ext cx="6004050" cy="57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90000"/>
              </a:lnSpc>
              <a:buClr>
                <a:srgbClr val="FFFFFF"/>
              </a:buClr>
              <a:buSzPts val="7500"/>
            </a:pPr>
            <a:r>
              <a:rPr lang="ko-KR" altLang="en-US" sz="375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나만의 지도 웹 만들기 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86" name="Google Shape;86;p1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758813" y="1686050"/>
            <a:ext cx="6263700" cy="57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90000"/>
              </a:lnSpc>
              <a:buClr>
                <a:srgbClr val="FFFFFF"/>
              </a:buClr>
              <a:buSzPts val="7500"/>
            </a:pPr>
            <a:r>
              <a:rPr lang="en-US" sz="3750" dirty="0">
                <a:solidFill>
                  <a:schemeClr val="bg1"/>
                </a:solidFill>
                <a:latin typeface="Noto Sans KR"/>
                <a:ea typeface="Noto Sans KR"/>
                <a:cs typeface="Noto Sans KR"/>
                <a:sym typeface="Noto Sans KR"/>
              </a:rPr>
              <a:t>HTML5, CSS3  </a:t>
            </a:r>
            <a:endParaRPr sz="3750" dirty="0">
              <a:solidFill>
                <a:schemeClr val="bg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4103381" y="2666389"/>
            <a:ext cx="505992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9" name="Google Shape;89;p1"/>
          <p:cNvSpPr txBox="1"/>
          <p:nvPr/>
        </p:nvSpPr>
        <p:spPr>
          <a:xfrm>
            <a:off x="758813" y="2531738"/>
            <a:ext cx="3221516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buClr>
                <a:srgbClr val="FFFFFF"/>
              </a:buClr>
              <a:buSzPts val="3500"/>
            </a:pPr>
            <a:r>
              <a:rPr lang="en-US" sz="175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WEB4(</a:t>
            </a:r>
            <a:r>
              <a:rPr lang="ko-KR" altLang="en-US" sz="1750" dirty="0" err="1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류혜린</a:t>
            </a:r>
            <a:r>
              <a:rPr lang="en-US" altLang="ko-KR" sz="175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175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이현빈</a:t>
            </a:r>
            <a:r>
              <a:rPr lang="en-US" altLang="ko-KR" sz="175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175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한지희</a:t>
            </a:r>
            <a:r>
              <a:rPr lang="en-US" altLang="ko-KR" sz="175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915573" y="2506089"/>
            <a:ext cx="304140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buClr>
                <a:srgbClr val="FFFFFF"/>
              </a:buClr>
              <a:buSzPts val="3500"/>
            </a:pPr>
            <a:r>
              <a:rPr lang="en-US" sz="175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html </a:t>
            </a:r>
            <a:r>
              <a:rPr lang="ko-KR" altLang="en-US" sz="175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기초 배우기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1370836" y="2393061"/>
            <a:ext cx="9028222" cy="171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algn="ctr">
              <a:lnSpc>
                <a:spcPct val="120000"/>
              </a:lnSpc>
              <a:buClr>
                <a:srgbClr val="000000"/>
              </a:buClr>
              <a:buSzPts val="9000"/>
            </a:pPr>
            <a:r>
              <a:rPr lang="en-US" sz="4500" dirty="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span{color:</a:t>
            </a:r>
            <a:r>
              <a:rPr lang="ko-KR" altLang="en-US" sz="4500" dirty="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4500" dirty="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blue; font-size: 20px;}</a:t>
            </a:r>
          </a:p>
          <a:p>
            <a:pPr algn="ctr">
              <a:lnSpc>
                <a:spcPct val="120000"/>
              </a:lnSpc>
              <a:buClr>
                <a:srgbClr val="000000"/>
              </a:buClr>
              <a:buSzPts val="9000"/>
            </a:pPr>
            <a:r>
              <a:rPr lang="en-US" altLang="ko-KR" sz="4500" dirty="0">
                <a:solidFill>
                  <a:schemeClr val="accent6"/>
                </a:solidFill>
                <a:latin typeface="Noto Sans KR"/>
                <a:ea typeface="Noto Sans KR"/>
                <a:cs typeface="Noto Sans KR"/>
                <a:sym typeface="Noto Sans KR"/>
              </a:rPr>
              <a:t>/*span</a:t>
            </a:r>
            <a:r>
              <a:rPr lang="ko-KR" altLang="en-US" sz="4500" dirty="0">
                <a:solidFill>
                  <a:schemeClr val="accent6"/>
                </a:solidFill>
                <a:latin typeface="Noto Sans KR"/>
                <a:ea typeface="Noto Sans KR"/>
                <a:cs typeface="Noto Sans KR"/>
                <a:sym typeface="Noto Sans KR"/>
              </a:rPr>
              <a:t>태그 스타일 선언</a:t>
            </a:r>
            <a:r>
              <a:rPr lang="en-US" altLang="ko-KR" sz="4500" dirty="0">
                <a:solidFill>
                  <a:schemeClr val="accent6"/>
                </a:solidFill>
                <a:latin typeface="Noto Sans KR"/>
                <a:ea typeface="Noto Sans KR"/>
                <a:cs typeface="Noto Sans KR"/>
                <a:sym typeface="Noto Sans KR"/>
              </a:rPr>
              <a:t>*/</a:t>
            </a:r>
            <a:endParaRPr sz="900" dirty="0">
              <a:solidFill>
                <a:schemeClr val="accent6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4" name="Google Shape;109;p3">
            <a:extLst>
              <a:ext uri="{FF2B5EF4-FFF2-40B4-BE49-F238E27FC236}">
                <a16:creationId xmlns:a16="http://schemas.microsoft.com/office/drawing/2014/main" id="{FD27B117-D52D-4524-B2D5-195EAEEFC6B0}"/>
              </a:ext>
            </a:extLst>
          </p:cNvPr>
          <p:cNvSpPr txBox="1"/>
          <p:nvPr/>
        </p:nvSpPr>
        <p:spPr>
          <a:xfrm>
            <a:off x="2083798" y="2290480"/>
            <a:ext cx="749049" cy="37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 err="1">
                <a:solidFill>
                  <a:srgbClr val="3366FF"/>
                </a:solidFill>
                <a:latin typeface="Noto Sans KR"/>
                <a:ea typeface="Noto Sans KR"/>
                <a:cs typeface="Noto Sans KR"/>
                <a:sym typeface="Noto Sans KR"/>
              </a:rPr>
              <a:t>셀렉터</a:t>
            </a:r>
            <a:endParaRPr lang="en-US" altLang="ko-KR" sz="1750" dirty="0">
              <a:solidFill>
                <a:srgbClr val="3366FF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5" name="Google Shape;109;p3">
            <a:extLst>
              <a:ext uri="{FF2B5EF4-FFF2-40B4-BE49-F238E27FC236}">
                <a16:creationId xmlns:a16="http://schemas.microsoft.com/office/drawing/2014/main" id="{BEB78EB1-9121-4EEC-852F-357036183640}"/>
              </a:ext>
            </a:extLst>
          </p:cNvPr>
          <p:cNvSpPr txBox="1"/>
          <p:nvPr/>
        </p:nvSpPr>
        <p:spPr>
          <a:xfrm>
            <a:off x="3343835" y="2290479"/>
            <a:ext cx="951023" cy="37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>
                <a:solidFill>
                  <a:srgbClr val="3366FF"/>
                </a:solidFill>
                <a:latin typeface="Noto Sans KR"/>
                <a:ea typeface="Noto Sans KR"/>
                <a:cs typeface="Noto Sans KR"/>
                <a:sym typeface="Noto Sans KR"/>
              </a:rPr>
              <a:t>프로퍼티</a:t>
            </a:r>
            <a:endParaRPr lang="en-US" altLang="ko-KR" sz="1750" dirty="0">
              <a:solidFill>
                <a:srgbClr val="3366FF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6" name="Google Shape;109;p3">
            <a:extLst>
              <a:ext uri="{FF2B5EF4-FFF2-40B4-BE49-F238E27FC236}">
                <a16:creationId xmlns:a16="http://schemas.microsoft.com/office/drawing/2014/main" id="{C1F21F7F-4452-46BC-9868-B2671691B352}"/>
              </a:ext>
            </a:extLst>
          </p:cNvPr>
          <p:cNvSpPr txBox="1"/>
          <p:nvPr/>
        </p:nvSpPr>
        <p:spPr>
          <a:xfrm>
            <a:off x="4993341" y="2289964"/>
            <a:ext cx="295835" cy="37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>
                <a:solidFill>
                  <a:srgbClr val="3366FF"/>
                </a:solidFill>
                <a:latin typeface="Noto Sans KR"/>
                <a:ea typeface="Noto Sans KR"/>
                <a:cs typeface="Noto Sans KR"/>
                <a:sym typeface="Noto Sans KR"/>
              </a:rPr>
              <a:t>값</a:t>
            </a:r>
            <a:endParaRPr lang="en-US" altLang="ko-KR" sz="1750" dirty="0">
              <a:solidFill>
                <a:srgbClr val="3366FF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7" name="Google Shape;109;p3">
            <a:extLst>
              <a:ext uri="{FF2B5EF4-FFF2-40B4-BE49-F238E27FC236}">
                <a16:creationId xmlns:a16="http://schemas.microsoft.com/office/drawing/2014/main" id="{C02F9540-0EEC-406F-AA0D-6069F1A3CAF8}"/>
              </a:ext>
            </a:extLst>
          </p:cNvPr>
          <p:cNvSpPr txBox="1"/>
          <p:nvPr/>
        </p:nvSpPr>
        <p:spPr>
          <a:xfrm>
            <a:off x="8722659" y="2289963"/>
            <a:ext cx="295835" cy="37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>
                <a:solidFill>
                  <a:srgbClr val="3366FF"/>
                </a:solidFill>
                <a:latin typeface="Noto Sans KR"/>
                <a:ea typeface="Noto Sans KR"/>
                <a:cs typeface="Noto Sans KR"/>
                <a:sym typeface="Noto Sans KR"/>
              </a:rPr>
              <a:t>값</a:t>
            </a:r>
            <a:endParaRPr lang="en-US" altLang="ko-KR" sz="1750" dirty="0">
              <a:solidFill>
                <a:srgbClr val="3366FF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8" name="Google Shape;109;p3">
            <a:extLst>
              <a:ext uri="{FF2B5EF4-FFF2-40B4-BE49-F238E27FC236}">
                <a16:creationId xmlns:a16="http://schemas.microsoft.com/office/drawing/2014/main" id="{32C547AD-7925-44BF-9390-528C4AB45826}"/>
              </a:ext>
            </a:extLst>
          </p:cNvPr>
          <p:cNvSpPr txBox="1"/>
          <p:nvPr/>
        </p:nvSpPr>
        <p:spPr>
          <a:xfrm>
            <a:off x="6526305" y="2289963"/>
            <a:ext cx="951023" cy="37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>
                <a:solidFill>
                  <a:srgbClr val="3366FF"/>
                </a:solidFill>
                <a:latin typeface="Noto Sans KR"/>
                <a:ea typeface="Noto Sans KR"/>
                <a:cs typeface="Noto Sans KR"/>
                <a:sym typeface="Noto Sans KR"/>
              </a:rPr>
              <a:t>프로퍼티</a:t>
            </a:r>
            <a:endParaRPr lang="en-US" altLang="ko-KR" sz="1750" dirty="0">
              <a:solidFill>
                <a:srgbClr val="3366FF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9" name="Google Shape;109;p3">
            <a:extLst>
              <a:ext uri="{FF2B5EF4-FFF2-40B4-BE49-F238E27FC236}">
                <a16:creationId xmlns:a16="http://schemas.microsoft.com/office/drawing/2014/main" id="{6C302DAE-EE08-41B2-BD00-4C7F5B60EF94}"/>
              </a:ext>
            </a:extLst>
          </p:cNvPr>
          <p:cNvSpPr txBox="1"/>
          <p:nvPr/>
        </p:nvSpPr>
        <p:spPr>
          <a:xfrm>
            <a:off x="4813664" y="4006345"/>
            <a:ext cx="951023" cy="37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 err="1">
                <a:solidFill>
                  <a:srgbClr val="3366FF"/>
                </a:solidFill>
                <a:latin typeface="Noto Sans KR"/>
                <a:ea typeface="Noto Sans KR"/>
                <a:cs typeface="Noto Sans KR"/>
                <a:sym typeface="Noto Sans KR"/>
              </a:rPr>
              <a:t>주석문</a:t>
            </a:r>
            <a:endParaRPr lang="en-US" altLang="ko-KR" sz="1750" dirty="0">
              <a:solidFill>
                <a:srgbClr val="3366FF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609600" y="563600"/>
            <a:ext cx="267150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en-US" altLang="ko-KR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CSS</a:t>
            </a:r>
            <a:r>
              <a:rPr lang="ko-KR" alt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로 웹 페이지 꾸미기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09600" y="954132"/>
            <a:ext cx="5268000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CSS</a:t>
            </a:r>
            <a:r>
              <a:rPr lang="ko-KR" alt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스타일 시트 개요</a:t>
            </a:r>
            <a:endParaRPr sz="9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609600" y="1847891"/>
            <a:ext cx="7805550" cy="5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&lt;style&gt;</a:t>
            </a: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태그로 스타일 시트 만들기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48797C-38AA-44F2-A0BA-136B459D21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06" t="9280" r="35735" b="39043"/>
          <a:stretch/>
        </p:blipFill>
        <p:spPr>
          <a:xfrm>
            <a:off x="1257467" y="2509265"/>
            <a:ext cx="6756979" cy="396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4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609600" y="563600"/>
            <a:ext cx="267150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en-US" altLang="ko-KR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CSS</a:t>
            </a:r>
            <a:r>
              <a:rPr lang="ko-KR" alt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로 웹 페이지 꾸미기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09600" y="954132"/>
            <a:ext cx="5268000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CSS</a:t>
            </a:r>
            <a:r>
              <a:rPr lang="ko-KR" alt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스타일 시트 개요</a:t>
            </a:r>
            <a:endParaRPr sz="9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609600" y="1847891"/>
            <a:ext cx="7805550" cy="5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style </a:t>
            </a: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속성에 스타일 시트 만들기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8" name="Google Shape;146;p7">
            <a:extLst>
              <a:ext uri="{FF2B5EF4-FFF2-40B4-BE49-F238E27FC236}">
                <a16:creationId xmlns:a16="http://schemas.microsoft.com/office/drawing/2014/main" id="{798CD0C1-7989-49B8-848E-AE7A6E31120C}"/>
              </a:ext>
            </a:extLst>
          </p:cNvPr>
          <p:cNvSpPr txBox="1"/>
          <p:nvPr/>
        </p:nvSpPr>
        <p:spPr>
          <a:xfrm>
            <a:off x="1004047" y="3490050"/>
            <a:ext cx="9619129" cy="882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algn="ctr">
              <a:lnSpc>
                <a:spcPct val="120000"/>
              </a:lnSpc>
              <a:buClr>
                <a:srgbClr val="000000"/>
              </a:buClr>
              <a:buSzPts val="9000"/>
            </a:pPr>
            <a:r>
              <a:rPr lang="en-US" sz="4500" dirty="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&lt;p </a:t>
            </a:r>
            <a:r>
              <a:rPr lang="en-US" sz="4500" dirty="0">
                <a:solidFill>
                  <a:srgbClr val="3366FF"/>
                </a:solidFill>
                <a:latin typeface="Noto Sans KR"/>
                <a:ea typeface="Noto Sans KR"/>
                <a:cs typeface="Noto Sans KR"/>
                <a:sym typeface="Noto Sans KR"/>
              </a:rPr>
              <a:t>style=“color: blue;”</a:t>
            </a:r>
            <a:r>
              <a:rPr lang="en-US" sz="4500" dirty="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&gt;hello world</a:t>
            </a:r>
            <a:r>
              <a:rPr lang="en-US" altLang="ko-KR" sz="4500" dirty="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&lt;/p&gt;</a:t>
            </a:r>
            <a:endParaRPr sz="900" dirty="0">
              <a:solidFill>
                <a:schemeClr val="accent6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9" name="Google Shape;109;p3">
            <a:extLst>
              <a:ext uri="{FF2B5EF4-FFF2-40B4-BE49-F238E27FC236}">
                <a16:creationId xmlns:a16="http://schemas.microsoft.com/office/drawing/2014/main" id="{54EF1583-1188-48CE-853F-6B0614B94D77}"/>
              </a:ext>
            </a:extLst>
          </p:cNvPr>
          <p:cNvSpPr txBox="1"/>
          <p:nvPr/>
        </p:nvSpPr>
        <p:spPr>
          <a:xfrm>
            <a:off x="2052917" y="3367950"/>
            <a:ext cx="5360895" cy="37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>
                <a:latin typeface="Noto Sans KR"/>
                <a:ea typeface="Noto Sans KR"/>
                <a:cs typeface="Noto Sans KR"/>
                <a:sym typeface="Noto Sans KR"/>
              </a:rPr>
              <a:t>이 스타일에만 적용되는 </a:t>
            </a:r>
            <a:r>
              <a:rPr lang="en-US" altLang="ko-KR" sz="1750" dirty="0">
                <a:latin typeface="Noto Sans KR"/>
                <a:ea typeface="Noto Sans KR"/>
                <a:cs typeface="Noto Sans KR"/>
                <a:sym typeface="Noto Sans KR"/>
              </a:rPr>
              <a:t>CSS3 </a:t>
            </a:r>
            <a:r>
              <a:rPr lang="ko-KR" altLang="en-US" sz="1750" dirty="0">
                <a:latin typeface="Noto Sans KR"/>
                <a:ea typeface="Noto Sans KR"/>
                <a:cs typeface="Noto Sans KR"/>
                <a:sym typeface="Noto Sans KR"/>
              </a:rPr>
              <a:t>스타일 시트</a:t>
            </a:r>
            <a:endParaRPr lang="en-US" altLang="ko-KR" sz="175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099828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609600" y="563600"/>
            <a:ext cx="267150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en-US" altLang="ko-KR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CSS</a:t>
            </a:r>
            <a:r>
              <a:rPr lang="ko-KR" alt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로 웹 페이지 꾸미기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09600" y="954132"/>
            <a:ext cx="5268000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CSS</a:t>
            </a:r>
            <a:r>
              <a:rPr lang="ko-KR" alt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스타일 시트 개요</a:t>
            </a:r>
            <a:endParaRPr sz="9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609600" y="1847891"/>
            <a:ext cx="7805550" cy="5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외부 스타일 시트 파일 불러오기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1" name="Google Shape;109;p3">
            <a:extLst>
              <a:ext uri="{FF2B5EF4-FFF2-40B4-BE49-F238E27FC236}">
                <a16:creationId xmlns:a16="http://schemas.microsoft.com/office/drawing/2014/main" id="{6C1B21B6-6517-4FB1-80E8-0DF7297B6295}"/>
              </a:ext>
            </a:extLst>
          </p:cNvPr>
          <p:cNvSpPr txBox="1"/>
          <p:nvPr/>
        </p:nvSpPr>
        <p:spPr>
          <a:xfrm>
            <a:off x="1501093" y="2666997"/>
            <a:ext cx="7544295" cy="166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link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태그를 이용하여 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r>
              <a:rPr lang="en-US" altLang="ko-KR" sz="17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css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확장자를 가진 파일을 불러와서 적용해요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&lt;head&gt;</a:t>
            </a: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    </a:t>
            </a:r>
            <a:r>
              <a:rPr lang="en-US" altLang="ko-KR" sz="1750" dirty="0">
                <a:solidFill>
                  <a:srgbClr val="3366FF"/>
                </a:solidFill>
                <a:latin typeface="Noto Sans KR"/>
                <a:ea typeface="Noto Sans KR"/>
                <a:cs typeface="Noto Sans KR"/>
                <a:sym typeface="Noto Sans KR"/>
              </a:rPr>
              <a:t>&lt;link </a:t>
            </a:r>
            <a:r>
              <a:rPr lang="en-US" altLang="ko-KR" sz="1750" dirty="0" err="1">
                <a:solidFill>
                  <a:srgbClr val="3366FF"/>
                </a:solidFill>
                <a:latin typeface="Noto Sans KR"/>
                <a:ea typeface="Noto Sans KR"/>
                <a:cs typeface="Noto Sans KR"/>
                <a:sym typeface="Noto Sans KR"/>
              </a:rPr>
              <a:t>href</a:t>
            </a:r>
            <a:r>
              <a:rPr lang="en-US" altLang="ko-KR" sz="1750" dirty="0">
                <a:solidFill>
                  <a:srgbClr val="3366FF"/>
                </a:solidFill>
                <a:latin typeface="Noto Sans KR"/>
                <a:ea typeface="Noto Sans KR"/>
                <a:cs typeface="Noto Sans KR"/>
                <a:sym typeface="Noto Sans KR"/>
              </a:rPr>
              <a:t>=“mystyle.css”</a:t>
            </a:r>
            <a:r>
              <a:rPr lang="ko-KR" altLang="en-US" sz="1750" dirty="0">
                <a:solidFill>
                  <a:srgbClr val="3366FF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1750" dirty="0" err="1">
                <a:solidFill>
                  <a:srgbClr val="3366FF"/>
                </a:solidFill>
                <a:latin typeface="Noto Sans KR"/>
                <a:ea typeface="Noto Sans KR"/>
                <a:cs typeface="Noto Sans KR"/>
                <a:sym typeface="Noto Sans KR"/>
              </a:rPr>
              <a:t>rel</a:t>
            </a:r>
            <a:r>
              <a:rPr lang="en-US" altLang="ko-KR" sz="1750" dirty="0">
                <a:solidFill>
                  <a:srgbClr val="3366FF"/>
                </a:solidFill>
                <a:latin typeface="Noto Sans KR"/>
                <a:ea typeface="Noto Sans KR"/>
                <a:cs typeface="Noto Sans KR"/>
                <a:sym typeface="Noto Sans KR"/>
              </a:rPr>
              <a:t>=“stylesheet”&gt;</a:t>
            </a: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395849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609600" y="563600"/>
            <a:ext cx="267150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en-US" altLang="ko-KR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CSS</a:t>
            </a:r>
            <a:r>
              <a:rPr lang="ko-KR" alt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로 웹 페이지 꾸미기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09600" y="954132"/>
            <a:ext cx="5268000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CSS3</a:t>
            </a:r>
            <a:r>
              <a:rPr lang="ko-KR" alt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상속 개념</a:t>
            </a:r>
            <a:endParaRPr sz="9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" name="Google Shape;108;p3">
            <a:extLst>
              <a:ext uri="{FF2B5EF4-FFF2-40B4-BE49-F238E27FC236}">
                <a16:creationId xmlns:a16="http://schemas.microsoft.com/office/drawing/2014/main" id="{0B7FB61F-1A61-41F0-A1BD-0F9B64D8517A}"/>
              </a:ext>
            </a:extLst>
          </p:cNvPr>
          <p:cNvSpPr txBox="1"/>
          <p:nvPr/>
        </p:nvSpPr>
        <p:spPr>
          <a:xfrm>
            <a:off x="1030941" y="1776173"/>
            <a:ext cx="7805550" cy="5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부모 태그</a:t>
            </a: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(</a:t>
            </a: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부모 요소</a:t>
            </a: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): </a:t>
            </a: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자신을 둘러싸는 태그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1" name="Google Shape;109;p3">
            <a:extLst>
              <a:ext uri="{FF2B5EF4-FFF2-40B4-BE49-F238E27FC236}">
                <a16:creationId xmlns:a16="http://schemas.microsoft.com/office/drawing/2014/main" id="{0C82E488-2E34-48D8-A695-7A6A058C5115}"/>
              </a:ext>
            </a:extLst>
          </p:cNvPr>
          <p:cNvSpPr txBox="1"/>
          <p:nvPr/>
        </p:nvSpPr>
        <p:spPr>
          <a:xfrm>
            <a:off x="2038975" y="2586672"/>
            <a:ext cx="7544295" cy="129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&lt;p style =“</a:t>
            </a:r>
            <a:r>
              <a:rPr lang="en-US" altLang="ko-KR" sz="22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color:blue</a:t>
            </a: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”&gt;hello world</a:t>
            </a: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        &lt;</a:t>
            </a:r>
            <a:r>
              <a:rPr lang="en-US" altLang="ko-KR" sz="22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em</a:t>
            </a: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style=“font-size:20px”&gt; </a:t>
            </a: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안녕하세요</a:t>
            </a: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&lt;/</a:t>
            </a:r>
            <a:r>
              <a:rPr lang="en-US" altLang="ko-KR" sz="22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em</a:t>
            </a: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&gt;</a:t>
            </a: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&lt;/p&gt;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9A0D735-D766-4F2D-9187-ABDC313E8A74}"/>
              </a:ext>
            </a:extLst>
          </p:cNvPr>
          <p:cNvSpPr/>
          <p:nvPr/>
        </p:nvSpPr>
        <p:spPr>
          <a:xfrm>
            <a:off x="2232212" y="4455459"/>
            <a:ext cx="690282" cy="502561"/>
          </a:xfrm>
          <a:prstGeom prst="rightArrow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08;p3">
            <a:extLst>
              <a:ext uri="{FF2B5EF4-FFF2-40B4-BE49-F238E27FC236}">
                <a16:creationId xmlns:a16="http://schemas.microsoft.com/office/drawing/2014/main" id="{6B38129D-58D9-43B1-804E-38F83B460C98}"/>
              </a:ext>
            </a:extLst>
          </p:cNvPr>
          <p:cNvSpPr txBox="1"/>
          <p:nvPr/>
        </p:nvSpPr>
        <p:spPr>
          <a:xfrm>
            <a:off x="3110752" y="4420157"/>
            <a:ext cx="7805550" cy="5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&lt;p&gt;</a:t>
            </a: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태그는 </a:t>
            </a: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</a:t>
            </a:r>
            <a:r>
              <a:rPr lang="en-US" altLang="ko-KR" sz="22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em</a:t>
            </a: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&gt;</a:t>
            </a: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태그의 부모 태그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85645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1363489" y="3281385"/>
            <a:ext cx="9028222" cy="882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algn="ctr">
              <a:lnSpc>
                <a:spcPct val="120000"/>
              </a:lnSpc>
              <a:buClr>
                <a:srgbClr val="000000"/>
              </a:buClr>
              <a:buSzPts val="9000"/>
            </a:pPr>
            <a:r>
              <a:rPr lang="en-US" sz="4500" dirty="0">
                <a:solidFill>
                  <a:srgbClr val="3366FF"/>
                </a:solidFill>
                <a:latin typeface="Noto Sans KR"/>
                <a:ea typeface="Noto Sans KR"/>
                <a:cs typeface="Noto Sans KR"/>
                <a:sym typeface="Noto Sans KR"/>
              </a:rPr>
              <a:t>span</a:t>
            </a:r>
            <a:r>
              <a:rPr lang="en-US" sz="4500" dirty="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{color:</a:t>
            </a:r>
            <a:r>
              <a:rPr lang="ko-KR" altLang="en-US" sz="4500" dirty="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4500" dirty="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blue; font-size: 20px;}</a:t>
            </a:r>
          </a:p>
        </p:txBody>
      </p:sp>
      <p:sp>
        <p:nvSpPr>
          <p:cNvPr id="4" name="Google Shape;109;p3">
            <a:extLst>
              <a:ext uri="{FF2B5EF4-FFF2-40B4-BE49-F238E27FC236}">
                <a16:creationId xmlns:a16="http://schemas.microsoft.com/office/drawing/2014/main" id="{FD27B117-D52D-4524-B2D5-195EAEEFC6B0}"/>
              </a:ext>
            </a:extLst>
          </p:cNvPr>
          <p:cNvSpPr txBox="1"/>
          <p:nvPr/>
        </p:nvSpPr>
        <p:spPr>
          <a:xfrm>
            <a:off x="2083798" y="3094154"/>
            <a:ext cx="749049" cy="37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 err="1">
                <a:solidFill>
                  <a:srgbClr val="3366FF"/>
                </a:solidFill>
                <a:latin typeface="Noto Sans KR"/>
                <a:ea typeface="Noto Sans KR"/>
                <a:cs typeface="Noto Sans KR"/>
                <a:sym typeface="Noto Sans KR"/>
              </a:rPr>
              <a:t>셀렉터</a:t>
            </a:r>
            <a:endParaRPr lang="en-US" altLang="ko-KR" sz="1750" dirty="0">
              <a:solidFill>
                <a:srgbClr val="3366FF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" name="Google Shape;106;p3">
            <a:extLst>
              <a:ext uri="{FF2B5EF4-FFF2-40B4-BE49-F238E27FC236}">
                <a16:creationId xmlns:a16="http://schemas.microsoft.com/office/drawing/2014/main" id="{6236D604-0E9D-4202-9A12-B71B2D1FCBC1}"/>
              </a:ext>
            </a:extLst>
          </p:cNvPr>
          <p:cNvSpPr txBox="1"/>
          <p:nvPr/>
        </p:nvSpPr>
        <p:spPr>
          <a:xfrm>
            <a:off x="609600" y="563600"/>
            <a:ext cx="267150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en-US" altLang="ko-KR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CSS</a:t>
            </a:r>
            <a:r>
              <a:rPr lang="ko-KR" alt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로 웹 페이지 꾸미기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1" name="Google Shape;107;p3">
            <a:extLst>
              <a:ext uri="{FF2B5EF4-FFF2-40B4-BE49-F238E27FC236}">
                <a16:creationId xmlns:a16="http://schemas.microsoft.com/office/drawing/2014/main" id="{FFE85B9D-1F94-4B22-837F-7DAC49F25593}"/>
              </a:ext>
            </a:extLst>
          </p:cNvPr>
          <p:cNvSpPr txBox="1"/>
          <p:nvPr/>
        </p:nvSpPr>
        <p:spPr>
          <a:xfrm>
            <a:off x="609600" y="954132"/>
            <a:ext cx="5268000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CSS3</a:t>
            </a:r>
            <a:r>
              <a:rPr lang="ko-KR" alt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3000" b="1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셀렉터</a:t>
            </a:r>
            <a:r>
              <a:rPr lang="en-US" altLang="ko-KR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(selector)</a:t>
            </a:r>
            <a:endParaRPr sz="9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" name="Google Shape;108;p3">
            <a:extLst>
              <a:ext uri="{FF2B5EF4-FFF2-40B4-BE49-F238E27FC236}">
                <a16:creationId xmlns:a16="http://schemas.microsoft.com/office/drawing/2014/main" id="{12E3F8D1-683D-4021-A5A4-C971221B3665}"/>
              </a:ext>
            </a:extLst>
          </p:cNvPr>
          <p:cNvSpPr txBox="1"/>
          <p:nvPr/>
        </p:nvSpPr>
        <p:spPr>
          <a:xfrm>
            <a:off x="1065026" y="2260552"/>
            <a:ext cx="7805550" cy="5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HTML </a:t>
            </a: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태그의 모양을 꾸밀 스타일 시트를 선택하는 기능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670877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6;p3">
            <a:extLst>
              <a:ext uri="{FF2B5EF4-FFF2-40B4-BE49-F238E27FC236}">
                <a16:creationId xmlns:a16="http://schemas.microsoft.com/office/drawing/2014/main" id="{6236D604-0E9D-4202-9A12-B71B2D1FCBC1}"/>
              </a:ext>
            </a:extLst>
          </p:cNvPr>
          <p:cNvSpPr txBox="1"/>
          <p:nvPr/>
        </p:nvSpPr>
        <p:spPr>
          <a:xfrm>
            <a:off x="609600" y="563600"/>
            <a:ext cx="267150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en-US" altLang="ko-KR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CSS</a:t>
            </a:r>
            <a:r>
              <a:rPr lang="ko-KR" alt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로 웹 페이지 꾸미기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1" name="Google Shape;107;p3">
            <a:extLst>
              <a:ext uri="{FF2B5EF4-FFF2-40B4-BE49-F238E27FC236}">
                <a16:creationId xmlns:a16="http://schemas.microsoft.com/office/drawing/2014/main" id="{FFE85B9D-1F94-4B22-837F-7DAC49F25593}"/>
              </a:ext>
            </a:extLst>
          </p:cNvPr>
          <p:cNvSpPr txBox="1"/>
          <p:nvPr/>
        </p:nvSpPr>
        <p:spPr>
          <a:xfrm>
            <a:off x="609600" y="954132"/>
            <a:ext cx="5268000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CSS3</a:t>
            </a:r>
            <a:r>
              <a:rPr lang="ko-KR" alt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3000" b="1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셀렉터</a:t>
            </a:r>
            <a:r>
              <a:rPr lang="en-US" altLang="ko-KR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(selector)</a:t>
            </a:r>
            <a:endParaRPr sz="9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7" name="Google Shape;108;p3">
            <a:extLst>
              <a:ext uri="{FF2B5EF4-FFF2-40B4-BE49-F238E27FC236}">
                <a16:creationId xmlns:a16="http://schemas.microsoft.com/office/drawing/2014/main" id="{D93D57A5-626A-4C5A-91FF-F3D7F43E17A9}"/>
              </a:ext>
            </a:extLst>
          </p:cNvPr>
          <p:cNvSpPr txBox="1"/>
          <p:nvPr/>
        </p:nvSpPr>
        <p:spPr>
          <a:xfrm>
            <a:off x="1065026" y="2260552"/>
            <a:ext cx="7805550" cy="5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태그 이름 </a:t>
            </a:r>
            <a:r>
              <a:rPr lang="ko-KR" altLang="en-US" sz="22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셀렉터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8" name="Google Shape;109;p3">
            <a:extLst>
              <a:ext uri="{FF2B5EF4-FFF2-40B4-BE49-F238E27FC236}">
                <a16:creationId xmlns:a16="http://schemas.microsoft.com/office/drawing/2014/main" id="{48F87DBC-4C80-49CD-9B6A-7577482E2206}"/>
              </a:ext>
            </a:extLst>
          </p:cNvPr>
          <p:cNvSpPr txBox="1"/>
          <p:nvPr/>
        </p:nvSpPr>
        <p:spPr>
          <a:xfrm>
            <a:off x="1775012" y="2883856"/>
            <a:ext cx="5531233" cy="69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>
                <a:latin typeface="Noto Sans KR"/>
                <a:ea typeface="Noto Sans KR"/>
                <a:cs typeface="Noto Sans KR"/>
                <a:sym typeface="Noto Sans KR"/>
              </a:rPr>
              <a:t>태그 이름이 </a:t>
            </a:r>
            <a:r>
              <a:rPr lang="ko-KR" altLang="en-US" sz="1750" dirty="0" err="1">
                <a:latin typeface="Noto Sans KR"/>
                <a:ea typeface="Noto Sans KR"/>
                <a:cs typeface="Noto Sans KR"/>
                <a:sym typeface="Noto Sans KR"/>
              </a:rPr>
              <a:t>셀렉터로</a:t>
            </a:r>
            <a:r>
              <a:rPr lang="ko-KR" altLang="en-US" sz="1750" dirty="0">
                <a:latin typeface="Noto Sans KR"/>
                <a:ea typeface="Noto Sans KR"/>
                <a:cs typeface="Noto Sans KR"/>
                <a:sym typeface="Noto Sans KR"/>
              </a:rPr>
              <a:t> 사용되는 유형</a:t>
            </a:r>
            <a:endParaRPr lang="en-US" altLang="ko-KR" sz="1750" dirty="0"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 err="1">
                <a:latin typeface="Noto Sans KR"/>
                <a:ea typeface="Noto Sans KR"/>
                <a:cs typeface="Noto Sans KR"/>
                <a:sym typeface="Noto Sans KR"/>
              </a:rPr>
              <a:t>셀렉터와</a:t>
            </a:r>
            <a:r>
              <a:rPr lang="ko-KR" altLang="en-US" sz="1750" dirty="0">
                <a:latin typeface="Noto Sans KR"/>
                <a:ea typeface="Noto Sans KR"/>
                <a:cs typeface="Noto Sans KR"/>
                <a:sym typeface="Noto Sans KR"/>
              </a:rPr>
              <a:t> 같은 이름의 모든 태그에 </a:t>
            </a:r>
            <a:r>
              <a:rPr lang="en-US" altLang="ko-KR" sz="1750" dirty="0">
                <a:latin typeface="Noto Sans KR"/>
                <a:ea typeface="Noto Sans KR"/>
                <a:cs typeface="Noto Sans KR"/>
                <a:sym typeface="Noto Sans KR"/>
              </a:rPr>
              <a:t>CSS </a:t>
            </a:r>
            <a:r>
              <a:rPr lang="ko-KR" altLang="en-US" sz="1750" dirty="0">
                <a:latin typeface="Noto Sans KR"/>
                <a:ea typeface="Noto Sans KR"/>
                <a:cs typeface="Noto Sans KR"/>
                <a:sym typeface="Noto Sans KR"/>
              </a:rPr>
              <a:t>스타일 시트 적용</a:t>
            </a:r>
            <a:endParaRPr lang="en-US" altLang="ko-KR" sz="175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9" name="Google Shape;108;p3">
            <a:extLst>
              <a:ext uri="{FF2B5EF4-FFF2-40B4-BE49-F238E27FC236}">
                <a16:creationId xmlns:a16="http://schemas.microsoft.com/office/drawing/2014/main" id="{A3D9395D-053A-4B11-99FC-B3430C588EE9}"/>
              </a:ext>
            </a:extLst>
          </p:cNvPr>
          <p:cNvSpPr txBox="1"/>
          <p:nvPr/>
        </p:nvSpPr>
        <p:spPr>
          <a:xfrm>
            <a:off x="1065026" y="4250717"/>
            <a:ext cx="7805550" cy="5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class </a:t>
            </a:r>
            <a:r>
              <a:rPr lang="ko-KR" altLang="en-US" sz="22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셀렉터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3" name="Google Shape;109;p3">
            <a:extLst>
              <a:ext uri="{FF2B5EF4-FFF2-40B4-BE49-F238E27FC236}">
                <a16:creationId xmlns:a16="http://schemas.microsoft.com/office/drawing/2014/main" id="{8F7D6CE8-00F4-42ED-A778-09C9A4597F6F}"/>
              </a:ext>
            </a:extLst>
          </p:cNvPr>
          <p:cNvSpPr txBox="1"/>
          <p:nvPr/>
        </p:nvSpPr>
        <p:spPr>
          <a:xfrm>
            <a:off x="1945350" y="4838162"/>
            <a:ext cx="5531233" cy="69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 err="1">
                <a:latin typeface="Noto Sans KR"/>
                <a:ea typeface="Noto Sans KR"/>
                <a:cs typeface="Noto Sans KR"/>
                <a:sym typeface="Noto Sans KR"/>
              </a:rPr>
              <a:t>셀렉터</a:t>
            </a:r>
            <a:r>
              <a:rPr lang="ko-KR" altLang="en-US" sz="1750" dirty="0">
                <a:latin typeface="Noto Sans KR"/>
                <a:ea typeface="Noto Sans KR"/>
                <a:cs typeface="Noto Sans KR"/>
                <a:sym typeface="Noto Sans KR"/>
              </a:rPr>
              <a:t> 이름 앞에 온점</a:t>
            </a:r>
            <a:r>
              <a:rPr lang="en-US" altLang="ko-KR" sz="1750" dirty="0">
                <a:latin typeface="Noto Sans KR"/>
                <a:ea typeface="Noto Sans KR"/>
                <a:cs typeface="Noto Sans KR"/>
                <a:sym typeface="Noto Sans KR"/>
              </a:rPr>
              <a:t>(.)</a:t>
            </a:r>
            <a:r>
              <a:rPr lang="ko-KR" altLang="en-US" sz="1750" dirty="0">
                <a:latin typeface="Noto Sans KR"/>
                <a:ea typeface="Noto Sans KR"/>
                <a:cs typeface="Noto Sans KR"/>
                <a:sym typeface="Noto Sans KR"/>
              </a:rPr>
              <a:t>을 붙인 경우</a:t>
            </a:r>
            <a:endParaRPr lang="en-US" altLang="ko-KR" sz="1750" dirty="0"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>
                <a:latin typeface="Noto Sans KR"/>
                <a:ea typeface="Noto Sans KR"/>
                <a:cs typeface="Noto Sans KR"/>
                <a:sym typeface="Noto Sans KR"/>
              </a:rPr>
              <a:t>이 </a:t>
            </a:r>
            <a:r>
              <a:rPr lang="ko-KR" altLang="en-US" sz="1750" dirty="0" err="1">
                <a:latin typeface="Noto Sans KR"/>
                <a:ea typeface="Noto Sans KR"/>
                <a:cs typeface="Noto Sans KR"/>
                <a:sym typeface="Noto Sans KR"/>
              </a:rPr>
              <a:t>셀렉터는</a:t>
            </a:r>
            <a:r>
              <a:rPr lang="ko-KR" altLang="en-US" sz="1750" dirty="0"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1750" dirty="0">
                <a:latin typeface="Noto Sans KR"/>
                <a:ea typeface="Noto Sans KR"/>
                <a:cs typeface="Noto Sans KR"/>
                <a:sym typeface="Noto Sans KR"/>
              </a:rPr>
              <a:t>HTML</a:t>
            </a:r>
            <a:r>
              <a:rPr lang="ko-KR" altLang="en-US" sz="1750" dirty="0">
                <a:latin typeface="Noto Sans KR"/>
                <a:ea typeface="Noto Sans KR"/>
                <a:cs typeface="Noto Sans KR"/>
                <a:sym typeface="Noto Sans KR"/>
              </a:rPr>
              <a:t>의 </a:t>
            </a:r>
            <a:r>
              <a:rPr lang="en-US" altLang="ko-KR" sz="1750" dirty="0">
                <a:latin typeface="Noto Sans KR"/>
                <a:ea typeface="Noto Sans KR"/>
                <a:cs typeface="Noto Sans KR"/>
                <a:sym typeface="Noto Sans KR"/>
              </a:rPr>
              <a:t>class </a:t>
            </a:r>
            <a:r>
              <a:rPr lang="ko-KR" altLang="en-US" sz="1750" dirty="0">
                <a:latin typeface="Noto Sans KR"/>
                <a:ea typeface="Noto Sans KR"/>
                <a:cs typeface="Noto Sans KR"/>
                <a:sym typeface="Noto Sans KR"/>
              </a:rPr>
              <a:t>속성으로만 지정할 수 있어요</a:t>
            </a:r>
            <a:r>
              <a:rPr lang="en-US" altLang="ko-KR" sz="1750" dirty="0"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6086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6;p3">
            <a:extLst>
              <a:ext uri="{FF2B5EF4-FFF2-40B4-BE49-F238E27FC236}">
                <a16:creationId xmlns:a16="http://schemas.microsoft.com/office/drawing/2014/main" id="{6236D604-0E9D-4202-9A12-B71B2D1FCBC1}"/>
              </a:ext>
            </a:extLst>
          </p:cNvPr>
          <p:cNvSpPr txBox="1"/>
          <p:nvPr/>
        </p:nvSpPr>
        <p:spPr>
          <a:xfrm>
            <a:off x="609600" y="563600"/>
            <a:ext cx="267150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en-US" altLang="ko-KR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CSS</a:t>
            </a:r>
            <a:r>
              <a:rPr lang="ko-KR" alt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로 웹 페이지 꾸미기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1" name="Google Shape;107;p3">
            <a:extLst>
              <a:ext uri="{FF2B5EF4-FFF2-40B4-BE49-F238E27FC236}">
                <a16:creationId xmlns:a16="http://schemas.microsoft.com/office/drawing/2014/main" id="{FFE85B9D-1F94-4B22-837F-7DAC49F25593}"/>
              </a:ext>
            </a:extLst>
          </p:cNvPr>
          <p:cNvSpPr txBox="1"/>
          <p:nvPr/>
        </p:nvSpPr>
        <p:spPr>
          <a:xfrm>
            <a:off x="609600" y="954132"/>
            <a:ext cx="5268000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CSS3</a:t>
            </a:r>
            <a:r>
              <a:rPr lang="ko-KR" alt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3000" b="1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셀렉터</a:t>
            </a:r>
            <a:r>
              <a:rPr lang="en-US" altLang="ko-KR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(selector)</a:t>
            </a:r>
            <a:endParaRPr sz="9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7" name="Google Shape;108;p3">
            <a:extLst>
              <a:ext uri="{FF2B5EF4-FFF2-40B4-BE49-F238E27FC236}">
                <a16:creationId xmlns:a16="http://schemas.microsoft.com/office/drawing/2014/main" id="{D93D57A5-626A-4C5A-91FF-F3D7F43E17A9}"/>
              </a:ext>
            </a:extLst>
          </p:cNvPr>
          <p:cNvSpPr txBox="1"/>
          <p:nvPr/>
        </p:nvSpPr>
        <p:spPr>
          <a:xfrm>
            <a:off x="1065026" y="2260552"/>
            <a:ext cx="7805550" cy="5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id </a:t>
            </a:r>
            <a:r>
              <a:rPr lang="ko-KR" altLang="en-US" sz="22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셀렉터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8" name="Google Shape;109;p3">
            <a:extLst>
              <a:ext uri="{FF2B5EF4-FFF2-40B4-BE49-F238E27FC236}">
                <a16:creationId xmlns:a16="http://schemas.microsoft.com/office/drawing/2014/main" id="{48F87DBC-4C80-49CD-9B6A-7577482E2206}"/>
              </a:ext>
            </a:extLst>
          </p:cNvPr>
          <p:cNvSpPr txBox="1"/>
          <p:nvPr/>
        </p:nvSpPr>
        <p:spPr>
          <a:xfrm>
            <a:off x="1595718" y="2883856"/>
            <a:ext cx="5710527" cy="102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 err="1">
                <a:latin typeface="Noto Sans KR"/>
                <a:ea typeface="Noto Sans KR"/>
                <a:cs typeface="Noto Sans KR"/>
                <a:sym typeface="Noto Sans KR"/>
              </a:rPr>
              <a:t>셀렉터</a:t>
            </a:r>
            <a:r>
              <a:rPr lang="ko-KR" altLang="en-US" sz="1750" dirty="0">
                <a:latin typeface="Noto Sans KR"/>
                <a:ea typeface="Noto Sans KR"/>
                <a:cs typeface="Noto Sans KR"/>
                <a:sym typeface="Noto Sans KR"/>
              </a:rPr>
              <a:t> 앞에 </a:t>
            </a:r>
            <a:r>
              <a:rPr lang="en-US" altLang="ko-KR" sz="1750" dirty="0">
                <a:latin typeface="Noto Sans KR"/>
                <a:ea typeface="Noto Sans KR"/>
                <a:cs typeface="Noto Sans KR"/>
                <a:sym typeface="Noto Sans KR"/>
              </a:rPr>
              <a:t>“#”</a:t>
            </a:r>
            <a:r>
              <a:rPr lang="ko-KR" altLang="en-US" sz="1750" dirty="0">
                <a:latin typeface="Noto Sans KR"/>
                <a:ea typeface="Noto Sans KR"/>
                <a:cs typeface="Noto Sans KR"/>
                <a:sym typeface="Noto Sans KR"/>
              </a:rPr>
              <a:t>을 붙인 경우</a:t>
            </a:r>
            <a:endParaRPr lang="en-US" altLang="ko-KR" sz="1750" dirty="0"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>
                <a:latin typeface="Noto Sans KR"/>
                <a:ea typeface="Noto Sans KR"/>
                <a:cs typeface="Noto Sans KR"/>
                <a:sym typeface="Noto Sans KR"/>
              </a:rPr>
              <a:t>이 </a:t>
            </a:r>
            <a:r>
              <a:rPr lang="ko-KR" altLang="en-US" sz="1750" dirty="0" err="1">
                <a:latin typeface="Noto Sans KR"/>
                <a:ea typeface="Noto Sans KR"/>
                <a:cs typeface="Noto Sans KR"/>
                <a:sym typeface="Noto Sans KR"/>
              </a:rPr>
              <a:t>셀렉터는</a:t>
            </a:r>
            <a:r>
              <a:rPr lang="ko-KR" altLang="en-US" sz="1750" dirty="0"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1750" dirty="0">
                <a:latin typeface="Noto Sans KR"/>
                <a:ea typeface="Noto Sans KR"/>
                <a:cs typeface="Noto Sans KR"/>
                <a:sym typeface="Noto Sans KR"/>
              </a:rPr>
              <a:t>HTML </a:t>
            </a:r>
            <a:r>
              <a:rPr lang="ko-KR" altLang="en-US" sz="1750" dirty="0">
                <a:latin typeface="Noto Sans KR"/>
                <a:ea typeface="Noto Sans KR"/>
                <a:cs typeface="Noto Sans KR"/>
                <a:sym typeface="Noto Sans KR"/>
              </a:rPr>
              <a:t>태그의 </a:t>
            </a:r>
            <a:r>
              <a:rPr lang="en-US" altLang="ko-KR" sz="1750" dirty="0">
                <a:latin typeface="Noto Sans KR"/>
                <a:ea typeface="Noto Sans KR"/>
                <a:cs typeface="Noto Sans KR"/>
                <a:sym typeface="Noto Sans KR"/>
              </a:rPr>
              <a:t>id </a:t>
            </a:r>
            <a:r>
              <a:rPr lang="ko-KR" altLang="en-US" sz="1750" dirty="0">
                <a:latin typeface="Noto Sans KR"/>
                <a:ea typeface="Noto Sans KR"/>
                <a:cs typeface="Noto Sans KR"/>
                <a:sym typeface="Noto Sans KR"/>
              </a:rPr>
              <a:t>속성으로만 지정할 수 있어요</a:t>
            </a:r>
            <a:r>
              <a:rPr lang="en-US" altLang="ko-KR" sz="1750" dirty="0"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endParaRPr lang="en-US" altLang="ko-KR" sz="175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114944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609600" y="563600"/>
            <a:ext cx="267150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en-US" altLang="ko-KR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CSS</a:t>
            </a:r>
            <a:r>
              <a:rPr lang="ko-KR" alt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로 웹 페이지 꾸미기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09600" y="954132"/>
            <a:ext cx="5268000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CSS3</a:t>
            </a:r>
            <a:r>
              <a:rPr lang="ko-KR" alt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박스 모델</a:t>
            </a:r>
            <a:endParaRPr sz="9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" name="Google Shape;108;p3">
            <a:extLst>
              <a:ext uri="{FF2B5EF4-FFF2-40B4-BE49-F238E27FC236}">
                <a16:creationId xmlns:a16="http://schemas.microsoft.com/office/drawing/2014/main" id="{0B7FB61F-1A61-41F0-A1BD-0F9B64D8517A}"/>
              </a:ext>
            </a:extLst>
          </p:cNvPr>
          <p:cNvSpPr txBox="1"/>
          <p:nvPr/>
        </p:nvSpPr>
        <p:spPr>
          <a:xfrm>
            <a:off x="1030941" y="1776173"/>
            <a:ext cx="7805550" cy="5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HTML </a:t>
            </a: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태그는 사각형 박스로 다뤄져요</a:t>
            </a: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1" name="Google Shape;109;p3">
            <a:extLst>
              <a:ext uri="{FF2B5EF4-FFF2-40B4-BE49-F238E27FC236}">
                <a16:creationId xmlns:a16="http://schemas.microsoft.com/office/drawing/2014/main" id="{0C82E488-2E34-48D8-A695-7A6A058C5115}"/>
              </a:ext>
            </a:extLst>
          </p:cNvPr>
          <p:cNvSpPr txBox="1"/>
          <p:nvPr/>
        </p:nvSpPr>
        <p:spPr>
          <a:xfrm>
            <a:off x="1864635" y="2504042"/>
            <a:ext cx="7544295" cy="69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CSS3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는 각 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HTML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요소를 콘텐츠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패딩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(padding),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테두리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(border), </a:t>
            </a: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여백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(margin)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으로 구성되는 박스로 다뤄요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99969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609600" y="563600"/>
            <a:ext cx="267150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en-US" altLang="ko-KR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CSS</a:t>
            </a:r>
            <a:r>
              <a:rPr lang="ko-KR" alt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로 웹 페이지 꾸미기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09600" y="954132"/>
            <a:ext cx="5268000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CSS3</a:t>
            </a:r>
            <a:r>
              <a:rPr lang="ko-KR" alt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박스 모델</a:t>
            </a:r>
            <a:endParaRPr sz="9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7F6D47-3C19-4D5B-90DA-3DE6EE3746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441" t="5098" r="32721" b="61307"/>
          <a:stretch/>
        </p:blipFill>
        <p:spPr>
          <a:xfrm>
            <a:off x="546847" y="2277035"/>
            <a:ext cx="5210868" cy="30928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0C1498-509E-40A7-9F10-21EE427BE4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868" t="9411" r="50000" b="7059"/>
          <a:stretch/>
        </p:blipFill>
        <p:spPr>
          <a:xfrm>
            <a:off x="7501944" y="0"/>
            <a:ext cx="46900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3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/>
          <p:nvPr/>
        </p:nvSpPr>
        <p:spPr>
          <a:xfrm>
            <a:off x="4471344" y="3427127"/>
            <a:ext cx="7720656" cy="343087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2F4F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Clr>
                <a:srgbClr val="FFFFFF"/>
              </a:buClr>
              <a:buSzPts val="3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1015999" y="3057104"/>
            <a:ext cx="9006541" cy="7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9000"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HTML5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문서의 구조화와 웹 폼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/>
        </p:nvSpPr>
        <p:spPr>
          <a:xfrm>
            <a:off x="2997838" y="2701691"/>
            <a:ext cx="6196350" cy="466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algn="ctr">
              <a:lnSpc>
                <a:spcPct val="90000"/>
              </a:lnSpc>
              <a:buClr>
                <a:srgbClr val="97A1A9"/>
              </a:buClr>
              <a:buSzPts val="6000"/>
            </a:pPr>
            <a:r>
              <a:rPr lang="ko-KR" altLang="en-US" sz="30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이제부터는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1935613" y="3278541"/>
            <a:ext cx="8320800" cy="882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algn="ctr">
              <a:lnSpc>
                <a:spcPct val="120000"/>
              </a:lnSpc>
              <a:buClr>
                <a:srgbClr val="000000"/>
              </a:buClr>
              <a:buSzPts val="9000"/>
            </a:pPr>
            <a:r>
              <a:rPr lang="ko-KR" altLang="en-US" sz="4500" dirty="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같이 하면서 배워봐요</a:t>
            </a: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👋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2" descr="Artboard Copy 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49779"/>
            <a:ext cx="12192001" cy="7079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2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2"/>
          <p:cNvSpPr txBox="1"/>
          <p:nvPr/>
        </p:nvSpPr>
        <p:spPr>
          <a:xfrm>
            <a:off x="758813" y="967363"/>
            <a:ext cx="3331800" cy="57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90000"/>
              </a:lnSpc>
              <a:buClr>
                <a:srgbClr val="FFFFFF"/>
              </a:buClr>
              <a:buSzPts val="7500"/>
            </a:pPr>
            <a:r>
              <a:rPr lang="en-US" sz="375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감사합니다 👍</a:t>
            </a:r>
            <a:endParaRPr sz="90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609600" y="563600"/>
            <a:ext cx="267150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ko-KR" alt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문서 구조화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09600" y="954132"/>
            <a:ext cx="5268000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ko-KR" altLang="en-US" sz="3000" b="1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시맨틱</a:t>
            </a:r>
            <a:r>
              <a:rPr lang="ko-KR" alt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웹</a:t>
            </a:r>
            <a:endParaRPr sz="9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609600" y="2054225"/>
            <a:ext cx="7805550" cy="5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웹 문서를 구조화 하여 의미 있는 내용 탐색이 용이한 웹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945281" y="2881398"/>
            <a:ext cx="6395587" cy="69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시맨틱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태그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: </a:t>
            </a:r>
            <a:r>
              <a:rPr 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HTML5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문서를 구조화 하는데 사용되는 태그</a:t>
            </a:r>
            <a:endParaRPr lang="en-US" altLang="ko-KR" sz="17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&lt;header&gt;  &lt;nav&gt;  &lt;section&gt; &lt;article&gt; &lt;aside&gt; &lt;footer&gt;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" name="Google Shape;109;p3">
            <a:extLst>
              <a:ext uri="{FF2B5EF4-FFF2-40B4-BE49-F238E27FC236}">
                <a16:creationId xmlns:a16="http://schemas.microsoft.com/office/drawing/2014/main" id="{84D6EE05-0DF4-420E-9E86-AFF590D2BB1F}"/>
              </a:ext>
            </a:extLst>
          </p:cNvPr>
          <p:cNvSpPr txBox="1"/>
          <p:nvPr/>
        </p:nvSpPr>
        <p:spPr>
          <a:xfrm>
            <a:off x="945281" y="3831657"/>
            <a:ext cx="7544295" cy="103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17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시맨틱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태그의 콘텐츠가 출력되는 위치나 모양은 </a:t>
            </a:r>
            <a:endParaRPr lang="en-US" altLang="ko-KR" sz="17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브라우저에 의해 </a:t>
            </a:r>
            <a:r>
              <a:rPr lang="ko-KR" altLang="en-US" sz="1750" dirty="0">
                <a:solidFill>
                  <a:srgbClr val="3366FF"/>
                </a:solidFill>
                <a:latin typeface="Noto Sans KR"/>
                <a:ea typeface="Noto Sans KR"/>
                <a:cs typeface="Noto Sans KR"/>
                <a:sym typeface="Noto Sans KR"/>
              </a:rPr>
              <a:t>자동으로 정해지지 않아요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 </a:t>
            </a: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위치와 색상 등 모양은 개발자가 </a:t>
            </a:r>
            <a:r>
              <a:rPr lang="en-US" altLang="ko-KR" sz="1750" dirty="0">
                <a:solidFill>
                  <a:srgbClr val="3366FF"/>
                </a:solidFill>
                <a:latin typeface="Noto Sans KR"/>
                <a:ea typeface="Noto Sans KR"/>
                <a:cs typeface="Noto Sans KR"/>
                <a:sym typeface="Noto Sans KR"/>
              </a:rPr>
              <a:t>CSS3</a:t>
            </a:r>
            <a:r>
              <a:rPr lang="ko-KR" altLang="en-US" sz="1750" dirty="0">
                <a:solidFill>
                  <a:srgbClr val="3366FF"/>
                </a:solidFill>
                <a:latin typeface="Noto Sans KR"/>
                <a:ea typeface="Noto Sans KR"/>
                <a:cs typeface="Noto Sans KR"/>
                <a:sym typeface="Noto Sans KR"/>
              </a:rPr>
              <a:t>를 이용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하여 직접 만들어야 해요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609600" y="563600"/>
            <a:ext cx="267150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ko-KR" alt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문서 구조화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09600" y="954132"/>
            <a:ext cx="5268000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ko-KR" altLang="en-US" sz="3000" b="1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시맨틱</a:t>
            </a:r>
            <a:r>
              <a:rPr lang="ko-KR" alt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태그</a:t>
            </a:r>
            <a:endParaRPr sz="9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609600" y="2054225"/>
            <a:ext cx="7805550" cy="5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&lt;header&gt; -</a:t>
            </a: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머리말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106646" y="2555644"/>
            <a:ext cx="6395587" cy="69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페이지나 섹션의 머리말을 표현하는 태그</a:t>
            </a:r>
            <a:endParaRPr lang="en-US" altLang="ko-KR" sz="17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보통</a:t>
            </a:r>
            <a:r>
              <a:rPr 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페이지 제목과 페이지를 소개하는 간단한 설명이 들어가요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7" name="Google Shape;108;p3">
            <a:extLst>
              <a:ext uri="{FF2B5EF4-FFF2-40B4-BE49-F238E27FC236}">
                <a16:creationId xmlns:a16="http://schemas.microsoft.com/office/drawing/2014/main" id="{A9C4BE30-D316-4856-9CA6-14547FB0DD61}"/>
              </a:ext>
            </a:extLst>
          </p:cNvPr>
          <p:cNvSpPr txBox="1"/>
          <p:nvPr/>
        </p:nvSpPr>
        <p:spPr>
          <a:xfrm>
            <a:off x="609600" y="3354020"/>
            <a:ext cx="7805550" cy="5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&lt;nav&gt; - </a:t>
            </a: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하이퍼링크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8" name="Google Shape;109;p3">
            <a:extLst>
              <a:ext uri="{FF2B5EF4-FFF2-40B4-BE49-F238E27FC236}">
                <a16:creationId xmlns:a16="http://schemas.microsoft.com/office/drawing/2014/main" id="{F698E17B-765F-486E-A43E-8AAED859189F}"/>
              </a:ext>
            </a:extLst>
          </p:cNvPr>
          <p:cNvSpPr txBox="1"/>
          <p:nvPr/>
        </p:nvSpPr>
        <p:spPr>
          <a:xfrm>
            <a:off x="1143144" y="3855439"/>
            <a:ext cx="6395587" cy="37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navigation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의 줄임말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하이퍼링크들을 모아 놓은 섹션</a:t>
            </a:r>
            <a:endParaRPr lang="en-US" altLang="ko-KR" sz="17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9" name="Google Shape;108;p3">
            <a:extLst>
              <a:ext uri="{FF2B5EF4-FFF2-40B4-BE49-F238E27FC236}">
                <a16:creationId xmlns:a16="http://schemas.microsoft.com/office/drawing/2014/main" id="{B589FF9A-B0D2-46E6-96FE-62ED20B68A26}"/>
              </a:ext>
            </a:extLst>
          </p:cNvPr>
          <p:cNvSpPr txBox="1"/>
          <p:nvPr/>
        </p:nvSpPr>
        <p:spPr>
          <a:xfrm>
            <a:off x="609600" y="4480609"/>
            <a:ext cx="7805550" cy="5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&lt;section&gt; - </a:t>
            </a: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장 혹은 절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" name="Google Shape;109;p3">
            <a:extLst>
              <a:ext uri="{FF2B5EF4-FFF2-40B4-BE49-F238E27FC236}">
                <a16:creationId xmlns:a16="http://schemas.microsoft.com/office/drawing/2014/main" id="{F68F0594-FE67-474C-BE61-3D122C316F6F}"/>
              </a:ext>
            </a:extLst>
          </p:cNvPr>
          <p:cNvSpPr txBox="1"/>
          <p:nvPr/>
        </p:nvSpPr>
        <p:spPr>
          <a:xfrm>
            <a:off x="1106646" y="5128428"/>
            <a:ext cx="6395587" cy="102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문서의 장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혹은 절을 구성하는 역할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 </a:t>
            </a: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한 페이지에 여러 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section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 둘 수 있어요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헤딩 태그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(&lt;h1&gt;~&lt;h6&gt;)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로 섹션의 주제를 기재하는 것이 좋아요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8197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609600" y="563600"/>
            <a:ext cx="267150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ko-KR" alt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문서 구조화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09600" y="954132"/>
            <a:ext cx="5268000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ko-KR" altLang="en-US" sz="3000" b="1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시맨틱</a:t>
            </a:r>
            <a:r>
              <a:rPr lang="ko-KR" alt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태그</a:t>
            </a:r>
            <a:endParaRPr sz="9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609600" y="2054225"/>
            <a:ext cx="7805550" cy="5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&lt;article&gt; -</a:t>
            </a: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보조적인 기사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106646" y="2555644"/>
            <a:ext cx="7308504" cy="69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본문과 연관되어 있지만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독립적인 콘텐츠를 담아요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 </a:t>
            </a: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article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에 담는 내용이 많은 경우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여러 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&lt;section&gt;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으로 나누어 담을 수 있어요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7" name="Google Shape;108;p3">
            <a:extLst>
              <a:ext uri="{FF2B5EF4-FFF2-40B4-BE49-F238E27FC236}">
                <a16:creationId xmlns:a16="http://schemas.microsoft.com/office/drawing/2014/main" id="{A9C4BE30-D316-4856-9CA6-14547FB0DD61}"/>
              </a:ext>
            </a:extLst>
          </p:cNvPr>
          <p:cNvSpPr txBox="1"/>
          <p:nvPr/>
        </p:nvSpPr>
        <p:spPr>
          <a:xfrm>
            <a:off x="609600" y="3354020"/>
            <a:ext cx="7805550" cy="5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&lt;aside&gt; - </a:t>
            </a: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왼쪽이나 오른쪽에 주로 배치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8" name="Google Shape;109;p3">
            <a:extLst>
              <a:ext uri="{FF2B5EF4-FFF2-40B4-BE49-F238E27FC236}">
                <a16:creationId xmlns:a16="http://schemas.microsoft.com/office/drawing/2014/main" id="{F698E17B-765F-486E-A43E-8AAED859189F}"/>
              </a:ext>
            </a:extLst>
          </p:cNvPr>
          <p:cNvSpPr txBox="1"/>
          <p:nvPr/>
        </p:nvSpPr>
        <p:spPr>
          <a:xfrm>
            <a:off x="1143144" y="3855439"/>
            <a:ext cx="7158174" cy="37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노트나 팁처럼 주요 내용 옆에 짤막하게 곁들이는 주 내용을 담아요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</p:txBody>
      </p:sp>
      <p:sp>
        <p:nvSpPr>
          <p:cNvPr id="9" name="Google Shape;108;p3">
            <a:extLst>
              <a:ext uri="{FF2B5EF4-FFF2-40B4-BE49-F238E27FC236}">
                <a16:creationId xmlns:a16="http://schemas.microsoft.com/office/drawing/2014/main" id="{B589FF9A-B0D2-46E6-96FE-62ED20B68A26}"/>
              </a:ext>
            </a:extLst>
          </p:cNvPr>
          <p:cNvSpPr txBox="1"/>
          <p:nvPr/>
        </p:nvSpPr>
        <p:spPr>
          <a:xfrm>
            <a:off x="609600" y="4480609"/>
            <a:ext cx="7805550" cy="5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&lt;footer&gt; - </a:t>
            </a: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꼬리말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" name="Google Shape;109;p3">
            <a:extLst>
              <a:ext uri="{FF2B5EF4-FFF2-40B4-BE49-F238E27FC236}">
                <a16:creationId xmlns:a16="http://schemas.microsoft.com/office/drawing/2014/main" id="{F68F0594-FE67-474C-BE61-3D122C316F6F}"/>
              </a:ext>
            </a:extLst>
          </p:cNvPr>
          <p:cNvSpPr txBox="1"/>
          <p:nvPr/>
        </p:nvSpPr>
        <p:spPr>
          <a:xfrm>
            <a:off x="1106646" y="5128428"/>
            <a:ext cx="7893919" cy="37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&lt;section&gt;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내에 꼬리말을 담아요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이 곳에는 주로 저자나 저작권 정보를 표시해요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8466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609600" y="563600"/>
            <a:ext cx="267150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ko-KR" alt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문서 구조화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09600" y="954132"/>
            <a:ext cx="5268000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ko-KR" altLang="en-US" sz="3000" b="1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시맨틱</a:t>
            </a:r>
            <a:r>
              <a:rPr lang="ko-KR" alt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태그</a:t>
            </a:r>
            <a:endParaRPr sz="9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9E1D52-1030-49C2-9ACA-22FEEFFF4B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06" t="9280" r="35735" b="39043"/>
          <a:stretch/>
        </p:blipFill>
        <p:spPr>
          <a:xfrm>
            <a:off x="719585" y="1704781"/>
            <a:ext cx="7886533" cy="462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7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1CFF7E7-3E18-4CE3-BD31-99FA6025B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9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0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/>
          <p:nvPr/>
        </p:nvSpPr>
        <p:spPr>
          <a:xfrm>
            <a:off x="4471344" y="3427127"/>
            <a:ext cx="7720656" cy="343087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2F4F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Clr>
                <a:srgbClr val="FFFFFF"/>
              </a:buClr>
              <a:buSzPts val="3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1015999" y="3057104"/>
            <a:ext cx="9006541" cy="7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9000"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CSS3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로 웹페이지 꾸미기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71242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609600" y="563600"/>
            <a:ext cx="267150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en-US" altLang="ko-KR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CSS</a:t>
            </a:r>
            <a:r>
              <a:rPr lang="ko-KR" alt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로 웹 페이지 꾸미기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09600" y="954132"/>
            <a:ext cx="5268000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CSS</a:t>
            </a:r>
            <a:r>
              <a:rPr lang="ko-KR" alt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스타일 시트 개요</a:t>
            </a:r>
            <a:endParaRPr sz="9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609600" y="2054225"/>
            <a:ext cx="7805550" cy="140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CSS:</a:t>
            </a: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HTML </a:t>
            </a: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문서에 색이나 모양</a:t>
            </a: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출력 위치 등 외관을 꾸미는 언어</a:t>
            </a:r>
            <a:endParaRPr lang="en-US" altLang="ko-KR" sz="22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CSS</a:t>
            </a: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로 작성된 코드를 스타일 시트</a:t>
            </a: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(style sheet)</a:t>
            </a: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라고 불러요</a:t>
            </a: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 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" name="Google Shape;109;p3">
            <a:extLst>
              <a:ext uri="{FF2B5EF4-FFF2-40B4-BE49-F238E27FC236}">
                <a16:creationId xmlns:a16="http://schemas.microsoft.com/office/drawing/2014/main" id="{84D6EE05-0DF4-420E-9E86-AFF590D2BB1F}"/>
              </a:ext>
            </a:extLst>
          </p:cNvPr>
          <p:cNvSpPr txBox="1"/>
          <p:nvPr/>
        </p:nvSpPr>
        <p:spPr>
          <a:xfrm>
            <a:off x="1411446" y="3599327"/>
            <a:ext cx="7544295" cy="69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색상과 배경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텍스트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폰트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박스 모델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리스트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테이블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사용자 인터페이스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등을 꾸밀 수 있어요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542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627</Words>
  <Application>Microsoft Office PowerPoint</Application>
  <PresentationFormat>와이드스크린</PresentationFormat>
  <Paragraphs>102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Noto Sans KR</vt:lpstr>
      <vt:lpstr>맑은 고딕</vt:lpstr>
      <vt:lpstr>Arial</vt:lpstr>
      <vt:lpstr>Helvetica Neue</vt:lpstr>
      <vt:lpstr>Helvetica Neue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지희</dc:creator>
  <cp:lastModifiedBy>한 지희</cp:lastModifiedBy>
  <cp:revision>14</cp:revision>
  <dcterms:created xsi:type="dcterms:W3CDTF">2020-11-21T04:42:29Z</dcterms:created>
  <dcterms:modified xsi:type="dcterms:W3CDTF">2020-11-21T07:07:44Z</dcterms:modified>
</cp:coreProperties>
</file>