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2" r:id="rId4"/>
    <p:sldId id="269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77" r:id="rId13"/>
    <p:sldId id="268" r:id="rId14"/>
    <p:sldId id="261" r:id="rId15"/>
    <p:sldId id="267" r:id="rId16"/>
  </p:sldIdLst>
  <p:sldSz cx="24384000" cy="13716000"/>
  <p:notesSz cx="6858000" cy="9144000"/>
  <p:embeddedFontLst>
    <p:embeddedFont>
      <p:font typeface="Helvetica Neue" panose="020B0600000101010101" charset="0"/>
      <p:regular r:id="rId18"/>
      <p:bold r:id="rId19"/>
      <p:italic r:id="rId20"/>
      <p:boldItalic r:id="rId21"/>
    </p:embeddedFont>
    <p:embeddedFont>
      <p:font typeface="Helvetica Neue Light" panose="020B0600000101010101" charset="0"/>
      <p:regular r:id="rId22"/>
      <p:bold r:id="rId23"/>
      <p:italic r:id="rId24"/>
      <p:boldItalic r:id="rId25"/>
    </p:embeddedFont>
    <p:embeddedFont>
      <p:font typeface="나눔고딕" panose="020D0604000000000000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70" autoAdjust="0"/>
  </p:normalViewPr>
  <p:slideViewPr>
    <p:cSldViewPr snapToGrid="0">
      <p:cViewPr varScale="1">
        <p:scale>
          <a:sx n="31" d="100"/>
          <a:sy n="31" d="100"/>
        </p:scale>
        <p:origin x="145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1086152&amp;ref=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schools.com/js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61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455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기존의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웹 문서를 다양하게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하고 수시로 변경하는데 많은 제약이 따르는데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이를 보완하기 위해 만들어진 것이 스타일 시트이고 스타일 시트의 표준안이 바로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간단히 스타일 시트라고도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이용해서 웹 페이지를 제작할 경우 전반적인 틀에서 세세한 글꼴 하나 하나를 일일이 지정해주어야 하지만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페이지의 스타일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작성형식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미리 저장해 두면 웹 페이지의 한 가지 요소만 변경해도 관련되는 전체 페이지의 내용이 한꺼번에 변경되므로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문서 전체의 일관성을 유지할 수 있고 작업 시간도 단축된다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따라서 웹 개발자들은 보다 풍부한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디자인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으로 웹을 설계할 수 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글자의 크기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글자체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줄간격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배경 색상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배열위치 등을 자유롭게 선택하거나 변경할 수 있으며 유지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보수도 간편하게 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동작 예시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자바스크립트를 이용하면 ‘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버튼을 클릭하면 밑에 날짜를 </a:t>
            </a:r>
            <a:r>
              <a:rPr lang="ko-KR" altLang="en-US" b="0" i="0" u="none" strike="noStrike" dirty="0" err="1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보여줘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’라는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식의 명령을 내릴 수 있다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15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+) </a:t>
            </a:r>
            <a:r>
              <a:rPr lang="ko-KR" altLang="en-US" dirty="0"/>
              <a:t>프로그래밍 언어가 </a:t>
            </a:r>
            <a:r>
              <a:rPr lang="ko-KR" altLang="en-US" dirty="0" err="1"/>
              <a:t>뭔지</a:t>
            </a:r>
            <a:endParaRPr lang="en-US" altLang="ko-KR" dirty="0"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36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34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지도는 구글 지도</a:t>
            </a:r>
            <a:r>
              <a:rPr lang="en-US" altLang="ko-KR" dirty="0"/>
              <a:t>?</a:t>
            </a:r>
            <a:r>
              <a:rPr lang="ko-KR" altLang="en-US" dirty="0"/>
              <a:t>를 가져와서 사용할 예정</a:t>
            </a: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11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7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9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웹을 이해하기 위해서 반드시 알아야 하는 것이 바로 하이퍼텍스트</a:t>
            </a:r>
            <a:r>
              <a:rPr lang="en-US" altLang="ko-KR" dirty="0"/>
              <a:t>(Hyper Text)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온라인 쇼핑몰을 이용해 옷을 구매한다고 예를 들어봅시다</a:t>
            </a:r>
            <a:r>
              <a:rPr lang="en-US" altLang="ko-KR" dirty="0"/>
              <a:t>. </a:t>
            </a:r>
            <a:r>
              <a:rPr lang="ko-KR" altLang="en-US" dirty="0"/>
              <a:t>인터넷 익스플로러나 구글 크롬과 같은 브라우저를 통해 온라인 쇼핑몰에 접속합니다</a:t>
            </a:r>
            <a:r>
              <a:rPr lang="en-US" altLang="ko-KR" dirty="0"/>
              <a:t>. </a:t>
            </a:r>
            <a:r>
              <a:rPr lang="ko-KR" altLang="en-US" dirty="0"/>
              <a:t>이후 원하는 옷을 찾기 위해 몇 번 클릭하는 과정을 거치게 됩니다</a:t>
            </a:r>
            <a:r>
              <a:rPr lang="en-US" altLang="ko-KR" dirty="0"/>
              <a:t>. </a:t>
            </a:r>
            <a:r>
              <a:rPr lang="ko-KR" altLang="en-US" dirty="0"/>
              <a:t>카테고리에서 </a:t>
            </a:r>
            <a:r>
              <a:rPr lang="en-US" altLang="ko-KR" dirty="0"/>
              <a:t>'</a:t>
            </a:r>
            <a:r>
              <a:rPr lang="ko-KR" altLang="en-US" dirty="0"/>
              <a:t>상의</a:t>
            </a:r>
            <a:r>
              <a:rPr lang="en-US" altLang="ko-KR" dirty="0"/>
              <a:t>'</a:t>
            </a:r>
            <a:r>
              <a:rPr lang="ko-KR" altLang="en-US" dirty="0"/>
              <a:t>를 누르면 </a:t>
            </a:r>
            <a:r>
              <a:rPr lang="en-US" altLang="ko-KR" dirty="0"/>
              <a:t>'</a:t>
            </a:r>
            <a:r>
              <a:rPr lang="ko-KR" altLang="en-US" dirty="0"/>
              <a:t>상의</a:t>
            </a:r>
            <a:r>
              <a:rPr lang="en-US" altLang="ko-KR" dirty="0"/>
              <a:t>'</a:t>
            </a:r>
            <a:r>
              <a:rPr lang="ko-KR" altLang="en-US" dirty="0"/>
              <a:t>만 모아져 있는 페이지로 연결됩니다</a:t>
            </a:r>
            <a:r>
              <a:rPr lang="en-US" altLang="ko-KR" dirty="0"/>
              <a:t>. </a:t>
            </a:r>
            <a:r>
              <a:rPr lang="ko-KR" altLang="en-US" dirty="0"/>
              <a:t>연결된 페이지에서 </a:t>
            </a:r>
            <a:r>
              <a:rPr lang="en-US" altLang="ko-KR" dirty="0"/>
              <a:t>'</a:t>
            </a:r>
            <a:r>
              <a:rPr lang="ko-KR" altLang="en-US" dirty="0"/>
              <a:t>반팔</a:t>
            </a:r>
            <a:r>
              <a:rPr lang="en-US" altLang="ko-KR" dirty="0"/>
              <a:t>'</a:t>
            </a:r>
            <a:r>
              <a:rPr lang="ko-KR" altLang="en-US" dirty="0"/>
              <a:t>을 누르면 반팔만 모아져 있는 페이지로 연결되죠</a:t>
            </a:r>
            <a:r>
              <a:rPr lang="en-US" altLang="ko-KR" dirty="0"/>
              <a:t>. </a:t>
            </a:r>
            <a:r>
              <a:rPr lang="ko-KR" altLang="en-US" dirty="0"/>
              <a:t>이처럼 클릭하면 무언가로 연결되는 것이 바로 하이퍼텍스트의 역할입니다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25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나만의 지도 웹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17625" y="3372100"/>
            <a:ext cx="125274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1</a:t>
            </a:r>
            <a:r>
              <a:rPr lang="ko-KR" altLang="en-US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주차</a:t>
            </a:r>
            <a:r>
              <a:rPr lang="en-US" altLang="ko-KR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- 0T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7586930" y="5379161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608280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WEB4(</a:t>
            </a:r>
            <a:r>
              <a:rPr lang="ko-KR" altLang="en-US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류혜린</a:t>
            </a: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이현빈</a:t>
            </a: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한지희</a:t>
            </a: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lang="ko-KR" altLang="en-US" sz="14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631570" y="5057654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r>
              <a:rPr lang="en-US" altLang="ko-KR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웹 소개</a:t>
            </a:r>
            <a:r>
              <a:rPr lang="en-US" altLang="ko-KR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과제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예시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i="0" u="none" strike="noStrike" cap="none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의견 받기</a:t>
            </a:r>
            <a:endParaRPr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796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웹은 어떻게 이루어져 있을까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199" y="4108450"/>
            <a:ext cx="20759057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4500" i="0" u="none" strike="noStrike" cap="none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유명한 웹페이지 개발자도구를 사용하여 </a:t>
            </a:r>
            <a:r>
              <a:rPr lang="ko-KR" altLang="en-US" sz="4500" i="0" u="none" strike="noStrike" cap="none" dirty="0" err="1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이런식으로</a:t>
            </a:r>
            <a:r>
              <a:rPr lang="ko-KR" altLang="en-US" sz="4500" i="0" u="none" strike="noStrike" cap="none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이루어져 있다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ko-KR" altLang="en-US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399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8048514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웹사이트를 구성하는 요소</a:t>
            </a:r>
            <a:endParaRPr lang="ko-KR" altLang="en-US"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199" y="3074050"/>
            <a:ext cx="22107159" cy="1200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3500" i="0" u="none" strike="noStrike" cap="none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(</a:t>
            </a:r>
            <a:r>
              <a:rPr lang="ko-KR" altLang="en-US" sz="3500" i="0" u="none" strike="noStrike" cap="none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프로그래밍 언어가 </a:t>
            </a:r>
            <a:r>
              <a:rPr lang="ko-KR" altLang="en-US" sz="3500" i="0" u="none" strike="noStrike" cap="none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뭔지</a:t>
            </a:r>
            <a:r>
              <a:rPr lang="ko-KR" altLang="en-US" sz="3500" i="0" u="none" strike="noStrike" cap="none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 먼저 설명해줘야 하지 않을까</a:t>
            </a:r>
            <a:r>
              <a:rPr lang="en-US" altLang="ko-KR" sz="3500" i="0" u="none" strike="noStrike" cap="none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?</a:t>
            </a:r>
            <a:r>
              <a:rPr lang="en-US" sz="3500" i="0" u="none" strike="noStrike" cap="none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35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(</a:t>
            </a:r>
            <a:r>
              <a:rPr lang="ko-KR" altLang="en-US" sz="35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세 가지 언어에 대해 좀 더 자세히 설명하는 게 낫지 않을까</a:t>
            </a:r>
            <a:r>
              <a:rPr lang="en-US" altLang="ko-KR" sz="35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?/</a:t>
            </a:r>
            <a:r>
              <a:rPr lang="ko-KR" altLang="en-US" sz="35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지루할수도</a:t>
            </a:r>
            <a:r>
              <a:rPr lang="en-US" sz="35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)</a:t>
            </a:r>
            <a:endParaRPr lang="en-US" sz="3500" i="0" u="none" strike="noStrike" cap="none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3500" i="0" u="none" strike="noStrike" cap="none" dirty="0">
                <a:solidFill>
                  <a:srgbClr val="11151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KR"/>
                <a:sym typeface="Noto Sans KR"/>
              </a:rPr>
              <a:t>HTML: 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인터넷 서비스의 하나인 월드 와이드 웹을 통해 볼 수 있는 문서를 만들 때 사용하는 웹 언어의 한 종류</a:t>
            </a: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35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3500" dirty="0">
                <a:solidFill>
                  <a:srgbClr val="0033A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하이퍼텍스트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작성하기 위해 개발되었으며</a:t>
            </a:r>
            <a:r>
              <a:rPr lang="en-US" altLang="ko-KR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인터넷에서 웹을 통해 접근되는 대부분의 웹 페이지들은 </a:t>
            </a:r>
            <a:r>
              <a:rPr lang="en-US" altLang="ko-KR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작성됨</a:t>
            </a: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35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500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웹페이지의 큰 뼈대를 제공</a:t>
            </a: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35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500" b="0" i="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웹 문서의 전반적인 스타일을 미리 저장해 둔 스타일시트</a:t>
            </a:r>
            <a:endParaRPr lang="en-US" altLang="ko-KR" sz="3500" b="0" i="0" dirty="0">
              <a:solidFill>
                <a:srgbClr val="40404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35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기존의 </a:t>
            </a:r>
            <a:r>
              <a:rPr lang="en-US" altLang="ko-KR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웹 문서를 다양하게 </a:t>
            </a:r>
            <a:r>
              <a:rPr lang="ko-KR" altLang="en-US" sz="3500" b="0" i="0" u="none" strike="noStrike" dirty="0">
                <a:solidFill>
                  <a:srgbClr val="0033A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하고 수시로 변경하는데 많은 제약이 따르는데</a:t>
            </a:r>
            <a:r>
              <a:rPr lang="en-US" altLang="ko-KR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이를 보완하기 위해 만들어진 것</a:t>
            </a: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35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500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색깔이나 글씨체와 같은 디자인 요소를 관리</a:t>
            </a: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35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JavaScript: </a:t>
            </a:r>
            <a:r>
              <a:rPr lang="ko-KR" altLang="en-US" sz="3500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크로스 플랫폼</a:t>
            </a:r>
            <a:r>
              <a:rPr lang="en-US" altLang="ko-KR" sz="3500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(cross platform), </a:t>
            </a:r>
            <a:r>
              <a:rPr lang="ko-KR" altLang="en-US" sz="3500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객체지향 스크립트 언어</a:t>
            </a:r>
            <a:endParaRPr lang="en-US" altLang="ko-KR"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35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-</a:t>
            </a:r>
            <a:r>
              <a:rPr lang="ko-KR" altLang="en-US" sz="3500" b="0" i="0" dirty="0">
                <a:solidFill>
                  <a:srgbClr val="2F2F2F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웹페이지의 동작을 담당</a:t>
            </a: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3500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ko-KR" altLang="en-US"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sz="3500" dirty="0">
              <a:latin typeface="나눔고딕" panose="020D0604000000000000" pitchFamily="50" charset="-127"/>
              <a:ea typeface="나눔고딕" panose="020D0604000000000000" pitchFamily="50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3178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오늘의 과제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134779" y="8088000"/>
            <a:ext cx="22114291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BE1FF"/>
              </a:buClr>
              <a:buSzPts val="4500"/>
              <a:buFont typeface="Arial"/>
              <a:buNone/>
            </a:pPr>
            <a:r>
              <a:rPr lang="en-US" altLang="ko-KR" sz="5000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5000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개발자 도구를 사용하였을 때 어떠한 공통점을 보이는지 간단하게 </a:t>
            </a:r>
            <a:r>
              <a:rPr lang="ko-KR" altLang="en-US" sz="5000" dirty="0" err="1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알아오기</a:t>
            </a:r>
            <a:r>
              <a:rPr lang="ko-KR" altLang="en-US" sz="5000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5000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endParaRPr sz="50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7181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5027875" y="7739125"/>
            <a:ext cx="143283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BE1FF"/>
              </a:buClr>
              <a:buSzPts val="4500"/>
              <a:buFont typeface="Arial"/>
              <a:buNone/>
            </a:pPr>
            <a:r>
              <a:rPr lang="en-US" sz="4500" i="0" u="none" strike="noStrike" cap="none" dirty="0" err="1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독립고딕</a:t>
            </a:r>
            <a:r>
              <a:rPr lang="en-US" sz="4500" i="0" u="none" strike="noStrike" cap="none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혹은</a:t>
            </a:r>
            <a:r>
              <a:rPr lang="en-US" sz="4500" i="0" u="none" strike="noStrike" cap="none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굵은</a:t>
            </a:r>
            <a:r>
              <a:rPr lang="en-US" sz="4500" i="0" u="none" strike="noStrike" cap="none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폰트를</a:t>
            </a:r>
            <a:r>
              <a:rPr lang="en-US" sz="4500" i="0" u="none" strike="noStrike" cap="none" dirty="0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사용해주세요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3871200" y="5791041"/>
            <a:ext cx="16641600" cy="213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lnSpc>
                <a:spcPct val="120000"/>
              </a:lnSpc>
              <a:buSzPts val="9000"/>
            </a:pPr>
            <a:r>
              <a:rPr lang="ko-KR" altLang="en-US" sz="9600" b="1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설리번</a:t>
            </a:r>
            <a:r>
              <a:rPr lang="ko-KR" altLang="en-US" sz="96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프로젝트란✨</a:t>
            </a:r>
            <a:endParaRPr lang="ko-KR" altLang="en-US" sz="9600" b="1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설리번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선생님 소개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각자의 사진과 함께 짧은 소개</a:t>
            </a:r>
            <a:r>
              <a:rPr lang="en-US" sz="4500" i="0" u="none" strike="noStrike" cap="none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2376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수업을 통해 만들어볼 웹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199" y="4108450"/>
            <a:ext cx="20922343" cy="403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기존 메모 프로그램으로는 장소에 대한 정보를 효과적으로 기록하기 쉽지 않음</a:t>
            </a:r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나에게 중요하지만 지도에 표시되어 있지 않은 장소가 있음 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붕어빵 포장마차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5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푸드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트럭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놀이터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기존 지도 서비스에는 위치 표시 이상으로 장소에 대한 자세한 정보가 부족함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화장실 청결도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아이스크림 가격</a:t>
            </a:r>
            <a:endParaRPr lang="en-US" altLang="ko-KR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3500" spc="-1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500" spc="-1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네모 박스로 띄우기</a:t>
            </a:r>
            <a:r>
              <a:rPr lang="en-US" altLang="ko-KR" sz="3500" spc="-15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500" spc="-15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ko-KR" altLang="en-US" sz="3500" dirty="0">
              <a:latin typeface="나눔고딕" panose="020D0604000000000000" pitchFamily="50" charset="-127"/>
              <a:ea typeface="나눔고딕" panose="020D0604000000000000" pitchFamily="50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67624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수업을 통해 만들어볼 웹</a:t>
            </a:r>
            <a:endParaRPr lang="ko-KR" altLang="en-US" sz="60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지도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–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장소표시 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– 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필요한 것 마크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애니메이션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1067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예시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199" y="4108450"/>
            <a:ext cx="22107159" cy="28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수업 전 </a:t>
            </a:r>
            <a:r>
              <a:rPr lang="ko-KR" altLang="en-US" sz="4500" dirty="0" err="1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우리끼리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화장실 웹을 만들어본 후 이를 예시 사진으로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사용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얼마나 구체적으로 보여줘야 할지 모르겠음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너무 자세히 보여주면 학생들이 각자 생각해보기보다는 무작정 </a:t>
            </a:r>
            <a:r>
              <a:rPr lang="ko-KR" altLang="en-US" sz="4500" dirty="0" err="1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따라할까봐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염려됨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) </a:t>
            </a:r>
            <a:endParaRPr lang="ko-KR" altLang="en-US" sz="4500" i="0" u="none" strike="noStrike" cap="none"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9232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altLang="ko-KR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‘</a:t>
            </a:r>
            <a:r>
              <a:rPr lang="ko-KR" altLang="en-US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웹</a:t>
            </a:r>
            <a:r>
              <a:rPr lang="en-US" altLang="ko-KR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(web)’</a:t>
            </a:r>
            <a:r>
              <a:rPr lang="ko-KR" altLang="en-US" sz="100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이란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5027875" y="7739125"/>
            <a:ext cx="143283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BE1FF"/>
              </a:buClr>
              <a:buSzPts val="4500"/>
              <a:buFont typeface="Arial"/>
              <a:buNone/>
            </a:pPr>
            <a:r>
              <a:rPr lang="en-US" sz="4500" i="0" u="none" strike="noStrike" cap="none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독립고딕 혹은 굵은 폰트를 사용해주세요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4967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‘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웹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(web)’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이란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‘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(web)’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이란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4850B797-F4AC-4B39-BA8B-3DA47C68E75E}"/>
              </a:ext>
            </a:extLst>
          </p:cNvPr>
          <p:cNvSpPr txBox="1"/>
          <p:nvPr/>
        </p:nvSpPr>
        <p:spPr>
          <a:xfrm>
            <a:off x="1219200" y="3694568"/>
            <a:ext cx="18897600" cy="28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인터넷에서 정보를 교환하는 시스템</a:t>
            </a: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 World Wide Web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</a:t>
            </a:r>
            <a:r>
              <a:rPr lang="ko-KR" alt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줄임말로서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인터넷 상에서 동작하는 하나의 서비스</a:t>
            </a:r>
            <a:endParaRPr lang="en-US" altLang="ko-KR" sz="4500" i="0" u="none" strike="noStrike" cap="none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애니메이션 적절히 이용</a:t>
            </a:r>
            <a:r>
              <a:rPr lang="en-US" altLang="ko-KR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lang="ko-KR" altLang="en-US" sz="4500" i="0" u="none" strike="noStrike" cap="none"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8539018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593</Words>
  <Application>Microsoft Office PowerPoint</Application>
  <PresentationFormat>사용자 지정</PresentationFormat>
  <Paragraphs>60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Arial</vt:lpstr>
      <vt:lpstr>Helvetica Neue Light</vt:lpstr>
      <vt:lpstr>Noto Sans KR</vt:lpstr>
      <vt:lpstr>Helvetica Neue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류혜린</dc:creator>
  <cp:lastModifiedBy>류 혜린</cp:lastModifiedBy>
  <cp:revision>12</cp:revision>
  <dcterms:modified xsi:type="dcterms:W3CDTF">2020-11-22T11:14:36Z</dcterms:modified>
</cp:coreProperties>
</file>