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4" r:id="rId3"/>
    <p:sldId id="265" r:id="rId4"/>
    <p:sldId id="261" r:id="rId5"/>
    <p:sldId id="260" r:id="rId6"/>
    <p:sldId id="277" r:id="rId7"/>
    <p:sldId id="275" r:id="rId8"/>
    <p:sldId id="276" r:id="rId9"/>
    <p:sldId id="280" r:id="rId10"/>
    <p:sldId id="282" r:id="rId11"/>
    <p:sldId id="281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2" autoAdjust="0"/>
  </p:normalViewPr>
  <p:slideViewPr>
    <p:cSldViewPr>
      <p:cViewPr varScale="1">
        <p:scale>
          <a:sx n="80" d="100"/>
          <a:sy n="80" d="100"/>
        </p:scale>
        <p:origin x="8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ko-KR" altLang="en-US" sz="4400" b="1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지도웹</a:t>
            </a:r>
            <a:r>
              <a:rPr lang="ko-KR" altLang="en-US" sz="4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web4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교육제안서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8BDC7-0E2A-45DE-AE86-340BA63BACB7}"/>
              </a:ext>
            </a:extLst>
          </p:cNvPr>
          <p:cNvSpPr txBox="1"/>
          <p:nvPr/>
        </p:nvSpPr>
        <p:spPr>
          <a:xfrm>
            <a:off x="2478841" y="360263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/>
              <a:t>류혜린</a:t>
            </a:r>
            <a:r>
              <a:rPr lang="en-US" altLang="ko-KR" sz="2000"/>
              <a:t>, </a:t>
            </a:r>
            <a:r>
              <a:rPr lang="ko-KR" altLang="en-US" sz="2000"/>
              <a:t>이현빈</a:t>
            </a:r>
            <a:r>
              <a:rPr lang="en-US" altLang="ko-KR" sz="2000" dirty="0"/>
              <a:t>, </a:t>
            </a:r>
            <a:r>
              <a:rPr lang="ko-KR" altLang="en-US" sz="2000" dirty="0"/>
              <a:t>한지희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5DC155-CA70-4418-9675-F4D606B00235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EF36E-0B42-447A-9E86-180C5284D060}"/>
              </a:ext>
            </a:extLst>
          </p:cNvPr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8B898B-1189-47DF-98C5-174977733E0D}"/>
              </a:ext>
            </a:extLst>
          </p:cNvPr>
          <p:cNvSpPr/>
          <p:nvPr/>
        </p:nvSpPr>
        <p:spPr>
          <a:xfrm>
            <a:off x="4063989" y="15322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997F-C173-4B8A-97AE-0103242F1F09}"/>
              </a:ext>
            </a:extLst>
          </p:cNvPr>
          <p:cNvSpPr txBox="1"/>
          <p:nvPr/>
        </p:nvSpPr>
        <p:spPr>
          <a:xfrm>
            <a:off x="3991981" y="46789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2A9E0-BE6B-47D5-8771-CA785191C68D}"/>
              </a:ext>
            </a:extLst>
          </p:cNvPr>
          <p:cNvSpPr txBox="1"/>
          <p:nvPr/>
        </p:nvSpPr>
        <p:spPr>
          <a:xfrm>
            <a:off x="5616997" y="66264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JavaScript</a:t>
            </a:r>
            <a:endParaRPr lang="ko-KR" altLang="en-US" sz="2400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B4747-47DA-4049-AB6C-1083644E5031}"/>
              </a:ext>
            </a:extLst>
          </p:cNvPr>
          <p:cNvSpPr txBox="1"/>
          <p:nvPr/>
        </p:nvSpPr>
        <p:spPr>
          <a:xfrm>
            <a:off x="-612576" y="127881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</a:t>
            </a:r>
            <a:r>
              <a:rPr lang="ko-KR" altLang="en-US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배울 내용   </a:t>
            </a:r>
            <a:r>
              <a:rPr lang="en-US" altLang="ko-KR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13">
            <a:extLst>
              <a:ext uri="{FF2B5EF4-FFF2-40B4-BE49-F238E27FC236}">
                <a16:creationId xmlns:a16="http://schemas.microsoft.com/office/drawing/2014/main" id="{DFC4FEF8-57B0-484C-9286-1DB36EFAAEAC}"/>
              </a:ext>
            </a:extLst>
          </p:cNvPr>
          <p:cNvSpPr/>
          <p:nvPr/>
        </p:nvSpPr>
        <p:spPr>
          <a:xfrm>
            <a:off x="787304" y="1668483"/>
            <a:ext cx="7580486" cy="27518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15485-959C-4A70-BF9D-BC92FC6345C2}"/>
              </a:ext>
            </a:extLst>
          </p:cNvPr>
          <p:cNvSpPr txBox="1"/>
          <p:nvPr/>
        </p:nvSpPr>
        <p:spPr>
          <a:xfrm>
            <a:off x="-612576" y="449606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POINT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58F8BD04-56D3-47A6-889D-14C73F1A4746}"/>
              </a:ext>
            </a:extLst>
          </p:cNvPr>
          <p:cNvSpPr/>
          <p:nvPr/>
        </p:nvSpPr>
        <p:spPr>
          <a:xfrm>
            <a:off x="818234" y="4941168"/>
            <a:ext cx="7580486" cy="12251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B9CB6-ABA9-4D55-B84F-0AA2008B4FDD}"/>
              </a:ext>
            </a:extLst>
          </p:cNvPr>
          <p:cNvSpPr txBox="1"/>
          <p:nvPr/>
        </p:nvSpPr>
        <p:spPr>
          <a:xfrm>
            <a:off x="967645" y="1666731"/>
            <a:ext cx="3480020" cy="275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JS</a:t>
            </a: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가 웹에서 어떻게 쓰이는지 소개 </a:t>
            </a: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endParaRPr lang="ko-KR" altLang="en-US" sz="1300" b="1" dirty="0">
              <a:solidFill>
                <a:schemeClr val="tx2">
                  <a:lumMod val="7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</a:t>
            </a: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JS</a:t>
            </a: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 기본문법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자료형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기본연산자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HTML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연결</a:t>
            </a:r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</a:t>
            </a: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JS</a:t>
            </a: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 심화문법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API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878621-5065-4E90-8AF7-8B2DA166BF80}"/>
              </a:ext>
            </a:extLst>
          </p:cNvPr>
          <p:cNvSpPr txBox="1"/>
          <p:nvPr/>
        </p:nvSpPr>
        <p:spPr>
          <a:xfrm>
            <a:off x="1835696" y="1267731"/>
            <a:ext cx="48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JS (JavaScript)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프로그래밍을 </a:t>
            </a:r>
            <a:r>
              <a:rPr lang="ko-KR" altLang="en-US" b="1" spc="-15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배워보기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6CBE55-E002-4A75-BEF4-E9A2C1CD8221}"/>
              </a:ext>
            </a:extLst>
          </p:cNvPr>
          <p:cNvSpPr txBox="1"/>
          <p:nvPr/>
        </p:nvSpPr>
        <p:spPr>
          <a:xfrm>
            <a:off x="937930" y="4980684"/>
            <a:ext cx="7234469" cy="9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300" dirty="0"/>
              <a:t>어려운 전문용어를 줄이고 예시를 들어가며 설명하도록 한다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출력 결과물과 여러 도구들만 보여주고 학생들이 자유롭게 해결하도록 지도한다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00" dirty="0"/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97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5DC155-CA70-4418-9675-F4D606B00235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EF36E-0B42-447A-9E86-180C5284D060}"/>
              </a:ext>
            </a:extLst>
          </p:cNvPr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8B898B-1189-47DF-98C5-174977733E0D}"/>
              </a:ext>
            </a:extLst>
          </p:cNvPr>
          <p:cNvSpPr/>
          <p:nvPr/>
        </p:nvSpPr>
        <p:spPr>
          <a:xfrm>
            <a:off x="4063989" y="15322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997F-C173-4B8A-97AE-0103242F1F09}"/>
              </a:ext>
            </a:extLst>
          </p:cNvPr>
          <p:cNvSpPr txBox="1"/>
          <p:nvPr/>
        </p:nvSpPr>
        <p:spPr>
          <a:xfrm>
            <a:off x="3991981" y="46789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2A9E0-BE6B-47D5-8771-CA785191C68D}"/>
              </a:ext>
            </a:extLst>
          </p:cNvPr>
          <p:cNvSpPr txBox="1"/>
          <p:nvPr/>
        </p:nvSpPr>
        <p:spPr>
          <a:xfrm>
            <a:off x="5616997" y="66264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 </a:t>
            </a:r>
            <a:r>
              <a:rPr lang="ko-KR" altLang="en-US" sz="2400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제작하기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148E1-DBC2-4F7A-AF71-726EAFE2EDE5}"/>
              </a:ext>
            </a:extLst>
          </p:cNvPr>
          <p:cNvSpPr txBox="1"/>
          <p:nvPr/>
        </p:nvSpPr>
        <p:spPr>
          <a:xfrm>
            <a:off x="-612576" y="127881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배울 내용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13">
            <a:extLst>
              <a:ext uri="{FF2B5EF4-FFF2-40B4-BE49-F238E27FC236}">
                <a16:creationId xmlns:a16="http://schemas.microsoft.com/office/drawing/2014/main" id="{B76807FD-3473-460E-AC84-26A14CEC9216}"/>
              </a:ext>
            </a:extLst>
          </p:cNvPr>
          <p:cNvSpPr/>
          <p:nvPr/>
        </p:nvSpPr>
        <p:spPr>
          <a:xfrm>
            <a:off x="787304" y="1668483"/>
            <a:ext cx="7580486" cy="27518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FB442-C6D0-4A0E-8200-23643EE3DDE3}"/>
              </a:ext>
            </a:extLst>
          </p:cNvPr>
          <p:cNvSpPr txBox="1"/>
          <p:nvPr/>
        </p:nvSpPr>
        <p:spPr>
          <a:xfrm>
            <a:off x="-612576" y="449606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POINT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E8A8571F-DC9C-4FCD-B99E-C2B736B9F0B4}"/>
              </a:ext>
            </a:extLst>
          </p:cNvPr>
          <p:cNvSpPr/>
          <p:nvPr/>
        </p:nvSpPr>
        <p:spPr>
          <a:xfrm>
            <a:off x="818234" y="4941168"/>
            <a:ext cx="7580486" cy="12251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D6CB1-0A44-4013-9229-AF16838F9597}"/>
              </a:ext>
            </a:extLst>
          </p:cNvPr>
          <p:cNvSpPr txBox="1"/>
          <p:nvPr/>
        </p:nvSpPr>
        <p:spPr>
          <a:xfrm>
            <a:off x="967645" y="1666731"/>
            <a:ext cx="3480020" cy="185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예시</a:t>
            </a:r>
            <a:endParaRPr lang="en-US" altLang="ko-KR" sz="1300" b="1" dirty="0">
              <a:solidFill>
                <a:schemeClr val="tx2">
                  <a:lumMod val="7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붕어빵 포장마차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놀이터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화장실 등등</a:t>
            </a:r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웹 구성하기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어떤 기능들이 추가되면 좋을지 생각해보기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웹을 어떻게 배치할 것인지 구상하기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49B664-ADBA-47B8-B6C5-DFAB7F56A752}"/>
              </a:ext>
            </a:extLst>
          </p:cNvPr>
          <p:cNvSpPr txBox="1"/>
          <p:nvPr/>
        </p:nvSpPr>
        <p:spPr>
          <a:xfrm>
            <a:off x="4644724" y="1645184"/>
            <a:ext cx="3480020" cy="125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제작하기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Kakao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map API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활용하기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학생들이 구상한 웹에 맞도록 추가로 기능 알아보기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6216AA-B5CA-4A68-8EEE-BD9DDEE95FED}"/>
              </a:ext>
            </a:extLst>
          </p:cNvPr>
          <p:cNvSpPr txBox="1"/>
          <p:nvPr/>
        </p:nvSpPr>
        <p:spPr>
          <a:xfrm>
            <a:off x="1907704" y="1271541"/>
            <a:ext cx="490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것을 바탕으로 각자만의 지도 웹을 제작해보자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BC444C6-76A1-47E0-91D7-BD54D5B8ADF8}"/>
              </a:ext>
            </a:extLst>
          </p:cNvPr>
          <p:cNvCxnSpPr>
            <a:cxnSpLocks/>
          </p:cNvCxnSpPr>
          <p:nvPr/>
        </p:nvCxnSpPr>
        <p:spPr>
          <a:xfrm>
            <a:off x="4572000" y="1728792"/>
            <a:ext cx="5547" cy="26311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833361-8171-4B8E-BDD9-CB653001AF4D}"/>
              </a:ext>
            </a:extLst>
          </p:cNvPr>
          <p:cNvSpPr txBox="1"/>
          <p:nvPr/>
        </p:nvSpPr>
        <p:spPr>
          <a:xfrm>
            <a:off x="937930" y="4980684"/>
            <a:ext cx="7234469" cy="125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•최대한 학생의 의견을 반영할 수 있도록 노력한다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•최종 결과물을 내놓을 수 있도록 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•각각 학생의 이해도에 따라 진도를 다르게 조절한다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00" dirty="0"/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26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9906" y="1988840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해결하고자 한 문제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434" y="836712"/>
            <a:ext cx="457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주제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지도웹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132856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기존 메모 프로그램으로 는 장소에 대한 정보를 효과적으로 기록하기 쉽지 않음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나에게 중요하지만 지도에 표시되어 있지 않은 장소가 있음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(ex.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붕어빵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포장마차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푸드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트럭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놀이터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기존 지도 서비스에는 위치 표시 이상으로 장소에 대한 자세한 정보가 부족함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화장실 청결도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아이스크림 가격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295311-5DF8-484D-BF41-DA20B9B1F79B}"/>
              </a:ext>
            </a:extLst>
          </p:cNvPr>
          <p:cNvSpPr txBox="1"/>
          <p:nvPr/>
        </p:nvSpPr>
        <p:spPr>
          <a:xfrm>
            <a:off x="611560" y="387731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 방법 </a:t>
            </a:r>
          </a:p>
        </p:txBody>
      </p:sp>
      <p:sp>
        <p:nvSpPr>
          <p:cNvPr id="28" name="모서리가 둥근 직사각형 13">
            <a:extLst>
              <a:ext uri="{FF2B5EF4-FFF2-40B4-BE49-F238E27FC236}">
                <a16:creationId xmlns:a16="http://schemas.microsoft.com/office/drawing/2014/main" id="{4FA49B51-F090-49BF-819F-F0F2F3B414FF}"/>
              </a:ext>
            </a:extLst>
          </p:cNvPr>
          <p:cNvSpPr/>
          <p:nvPr/>
        </p:nvSpPr>
        <p:spPr>
          <a:xfrm>
            <a:off x="539552" y="4299624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B1E1A4-6E35-4E39-A766-33F2D5504A44}"/>
              </a:ext>
            </a:extLst>
          </p:cNvPr>
          <p:cNvSpPr txBox="1"/>
          <p:nvPr/>
        </p:nvSpPr>
        <p:spPr>
          <a:xfrm>
            <a:off x="683568" y="4466193"/>
            <a:ext cx="712879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장소에 대한 정보와 나만의 후기를 지도에 표시하자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나아가 내 메모를 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후기와 정보를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공유하자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8D061-A2B1-44BE-9B93-05E5056DD20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7764" y="142631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내용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4E6C1-A75E-4A80-856D-2EB300DE199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0514D6CA-0988-49B0-A726-2CFAB635B1C5}"/>
              </a:ext>
            </a:extLst>
          </p:cNvPr>
          <p:cNvSpPr/>
          <p:nvPr/>
        </p:nvSpPr>
        <p:spPr>
          <a:xfrm>
            <a:off x="781757" y="1937243"/>
            <a:ext cx="7580486" cy="3179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1390-3CA2-4107-B209-D8712175D423}"/>
              </a:ext>
            </a:extLst>
          </p:cNvPr>
          <p:cNvSpPr txBox="1"/>
          <p:nvPr/>
        </p:nvSpPr>
        <p:spPr>
          <a:xfrm>
            <a:off x="967645" y="2614164"/>
            <a:ext cx="7128792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HTML, CSS, </a:t>
            </a:r>
            <a:r>
              <a:rPr lang="en-US" altLang="ko-KR" sz="1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통하여 웹의 구조와 웹프로그래밍을 익힘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경험을 기록하고 공유하는 사이트 제작을 통하여 실생활 속 정보 공유의 중요성을 느끼고 문제를 해결하는 경험을 해보고자 함 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조건문과 </a:t>
            </a:r>
            <a:r>
              <a:rPr lang="ko-KR" altLang="en-US" sz="1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 웹프로그래밍 외에서도 활용할 수 있는 컴퓨팅 사고를 익힘 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4118" y="1515337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647D23-ADC5-4ED2-9614-978029A7E665}"/>
              </a:ext>
            </a:extLst>
          </p:cNvPr>
          <p:cNvSpPr txBox="1"/>
          <p:nvPr/>
        </p:nvSpPr>
        <p:spPr>
          <a:xfrm>
            <a:off x="503548" y="9515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 대상자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D7A7DE-161C-4D6D-8158-29C640ECC8A0}"/>
              </a:ext>
            </a:extLst>
          </p:cNvPr>
          <p:cNvSpPr txBox="1"/>
          <p:nvPr/>
        </p:nvSpPr>
        <p:spPr>
          <a:xfrm>
            <a:off x="503548" y="338078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 매체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C1DB35-E606-4280-9495-DD099882A5EC}"/>
              </a:ext>
            </a:extLst>
          </p:cNvPr>
          <p:cNvSpPr/>
          <p:nvPr/>
        </p:nvSpPr>
        <p:spPr>
          <a:xfrm>
            <a:off x="934118" y="3978635"/>
            <a:ext cx="7200800" cy="1831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33A52-3263-457C-9885-13D7AE742629}"/>
              </a:ext>
            </a:extLst>
          </p:cNvPr>
          <p:cNvSpPr txBox="1"/>
          <p:nvPr/>
        </p:nvSpPr>
        <p:spPr>
          <a:xfrm>
            <a:off x="971600" y="1599134"/>
            <a:ext cx="712879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경험을 기록하고 공유하고 하는 사이트를 만들고 싶은 중고등학생 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대상자 모집 방법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AutoNum type="arabicParenR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시설을 통하여 직접 </a:t>
            </a:r>
            <a:r>
              <a:rPr lang="ko-KR" altLang="en-US" sz="1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컨택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AutoNum type="arabicParenR"/>
            </a:pPr>
            <a:r>
              <a:rPr lang="ko-KR" altLang="en-US" sz="14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설리번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모집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0EBB0-F19D-4BA1-AEC7-08BF8964687F}"/>
              </a:ext>
            </a:extLst>
          </p:cNvPr>
          <p:cNvSpPr txBox="1"/>
          <p:nvPr/>
        </p:nvSpPr>
        <p:spPr>
          <a:xfrm>
            <a:off x="971600" y="4125445"/>
            <a:ext cx="7128792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Discord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온라인 수업 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계획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무료로 화상회의를 진행할 수 있음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동시에 여러 참가자들끼리 화면 공유를 할 수 있음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채널을 통하여 개인별로 질의응답을 주고 받을 수 있음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커리큘럼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E810D91-66E8-4A0B-A7D7-3BE6B56C52BA}"/>
              </a:ext>
            </a:extLst>
          </p:cNvPr>
          <p:cNvGrpSpPr/>
          <p:nvPr/>
        </p:nvGrpSpPr>
        <p:grpSpPr>
          <a:xfrm>
            <a:off x="968616" y="1711614"/>
            <a:ext cx="1368713" cy="1451178"/>
            <a:chOff x="392400" y="1761798"/>
            <a:chExt cx="1368713" cy="1451178"/>
          </a:xfrm>
        </p:grpSpPr>
        <p:sp>
          <p:nvSpPr>
            <p:cNvPr id="9" name="TextBox 8"/>
            <p:cNvSpPr txBox="1"/>
            <p:nvPr/>
          </p:nvSpPr>
          <p:spPr>
            <a:xfrm>
              <a:off x="536831" y="1761798"/>
              <a:ext cx="1079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endPara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392400" y="2708920"/>
              <a:ext cx="13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3113" y="2843644"/>
              <a:ext cx="13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HTML,</a:t>
              </a:r>
              <a:r>
                <a:rPr lang="ko-KR" altLang="en-US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F406DF4-5134-4305-894A-00F69BF8D37E}"/>
              </a:ext>
            </a:extLst>
          </p:cNvPr>
          <p:cNvGrpSpPr/>
          <p:nvPr/>
        </p:nvGrpSpPr>
        <p:grpSpPr>
          <a:xfrm>
            <a:off x="393113" y="3234831"/>
            <a:ext cx="2522423" cy="1944216"/>
            <a:chOff x="393113" y="3284984"/>
            <a:chExt cx="2522423" cy="1944216"/>
          </a:xfrm>
        </p:grpSpPr>
        <p:sp>
          <p:nvSpPr>
            <p:cNvPr id="18" name="직사각형 17"/>
            <p:cNvSpPr/>
            <p:nvPr/>
          </p:nvSpPr>
          <p:spPr>
            <a:xfrm>
              <a:off x="393113" y="3284984"/>
              <a:ext cx="2520000" cy="1944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536" y="3429000"/>
              <a:ext cx="252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웹 구조 알아보기</a:t>
              </a: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웹 디자인 해보기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6DC74D-634F-4A5F-867A-56C4B147574E}"/>
              </a:ext>
            </a:extLst>
          </p:cNvPr>
          <p:cNvGrpSpPr/>
          <p:nvPr/>
        </p:nvGrpSpPr>
        <p:grpSpPr>
          <a:xfrm>
            <a:off x="3310790" y="3234831"/>
            <a:ext cx="2522423" cy="1959898"/>
            <a:chOff x="2119488" y="3284984"/>
            <a:chExt cx="2522423" cy="1959898"/>
          </a:xfrm>
        </p:grpSpPr>
        <p:sp>
          <p:nvSpPr>
            <p:cNvPr id="19" name="직사각형 18"/>
            <p:cNvSpPr/>
            <p:nvPr/>
          </p:nvSpPr>
          <p:spPr>
            <a:xfrm>
              <a:off x="2121911" y="3284984"/>
              <a:ext cx="2520000" cy="1944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9488" y="3429000"/>
              <a:ext cx="2520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Javascript</a:t>
              </a:r>
              <a:r>
                <a:rPr lang="en-US" altLang="ko-KR" sz="14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프로그래밍 해보기 </a:t>
              </a: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이벤트 처리</a:t>
              </a: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lang="ko-KR" altLang="en-US" sz="14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</a:t>
              </a: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926D49-C3F8-41C1-B258-F43732B482D7}"/>
              </a:ext>
            </a:extLst>
          </p:cNvPr>
          <p:cNvGrpSpPr/>
          <p:nvPr/>
        </p:nvGrpSpPr>
        <p:grpSpPr>
          <a:xfrm>
            <a:off x="6228466" y="3234831"/>
            <a:ext cx="2521211" cy="1944216"/>
            <a:chOff x="6228466" y="3184679"/>
            <a:chExt cx="2521211" cy="1944216"/>
          </a:xfrm>
        </p:grpSpPr>
        <p:sp>
          <p:nvSpPr>
            <p:cNvPr id="20" name="직사각형 19"/>
            <p:cNvSpPr/>
            <p:nvPr/>
          </p:nvSpPr>
          <p:spPr>
            <a:xfrm>
              <a:off x="6228466" y="3184679"/>
              <a:ext cx="2520000" cy="1944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9677" y="3328695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결과물 제작 및 피드백</a:t>
              </a:r>
              <a:endPara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72FB41-1349-4899-B822-6B1C594B85C5}"/>
              </a:ext>
            </a:extLst>
          </p:cNvPr>
          <p:cNvGrpSpPr/>
          <p:nvPr/>
        </p:nvGrpSpPr>
        <p:grpSpPr>
          <a:xfrm>
            <a:off x="3886522" y="1717562"/>
            <a:ext cx="1368535" cy="1439282"/>
            <a:chOff x="2121300" y="1773694"/>
            <a:chExt cx="1368535" cy="1439282"/>
          </a:xfrm>
        </p:grpSpPr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2121300" y="2708920"/>
              <a:ext cx="13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21835" y="2843644"/>
              <a:ext cx="13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JavaScript</a:t>
              </a:r>
              <a:endParaRPr lang="ko-KR" altLang="en-US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16183-7ADC-46E5-ADFB-E8C6530AFA4D}"/>
                </a:ext>
              </a:extLst>
            </p:cNvPr>
            <p:cNvSpPr txBox="1"/>
            <p:nvPr/>
          </p:nvSpPr>
          <p:spPr>
            <a:xfrm>
              <a:off x="2263995" y="1773694"/>
              <a:ext cx="1079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2F83B2-3281-4925-950E-28174FC57E27}"/>
              </a:ext>
            </a:extLst>
          </p:cNvPr>
          <p:cNvGrpSpPr/>
          <p:nvPr/>
        </p:nvGrpSpPr>
        <p:grpSpPr>
          <a:xfrm>
            <a:off x="6806314" y="1717562"/>
            <a:ext cx="1368357" cy="1439282"/>
            <a:chOff x="6769782" y="1733292"/>
            <a:chExt cx="1368357" cy="1439282"/>
          </a:xfrm>
        </p:grpSpPr>
        <p:cxnSp>
          <p:nvCxnSpPr>
            <p:cNvPr id="13" name="직선 연결선 12"/>
            <p:cNvCxnSpPr>
              <a:cxnSpLocks/>
            </p:cNvCxnSpPr>
            <p:nvPr/>
          </p:nvCxnSpPr>
          <p:spPr>
            <a:xfrm>
              <a:off x="6769782" y="2668518"/>
              <a:ext cx="13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70139" y="2803242"/>
              <a:ext cx="13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C1C69-D131-45FC-849E-80A22E1CFE66}"/>
                </a:ext>
              </a:extLst>
            </p:cNvPr>
            <p:cNvSpPr txBox="1"/>
            <p:nvPr/>
          </p:nvSpPr>
          <p:spPr>
            <a:xfrm>
              <a:off x="6880005" y="1733292"/>
              <a:ext cx="1079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endPara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십자형 1">
            <a:extLst>
              <a:ext uri="{FF2B5EF4-FFF2-40B4-BE49-F238E27FC236}">
                <a16:creationId xmlns:a16="http://schemas.microsoft.com/office/drawing/2014/main" id="{D3773DEB-ADCC-471E-B8C0-5EA73CBB6351}"/>
              </a:ext>
            </a:extLst>
          </p:cNvPr>
          <p:cNvSpPr/>
          <p:nvPr/>
        </p:nvSpPr>
        <p:spPr>
          <a:xfrm>
            <a:off x="288045" y="5620598"/>
            <a:ext cx="432048" cy="432048"/>
          </a:xfrm>
          <a:prstGeom prst="plus">
            <a:avLst>
              <a:gd name="adj" fmla="val 446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F3055-08D8-4EC5-87C0-EF9F92419A09}"/>
              </a:ext>
            </a:extLst>
          </p:cNvPr>
          <p:cNvSpPr txBox="1"/>
          <p:nvPr/>
        </p:nvSpPr>
        <p:spPr>
          <a:xfrm>
            <a:off x="720093" y="5657356"/>
            <a:ext cx="878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심화 교육을 원하는 학생들에 한해 </a:t>
            </a:r>
            <a:r>
              <a:rPr lang="ko-KR" altLang="en-US" dirty="0" err="1">
                <a:solidFill>
                  <a:schemeClr val="bg1"/>
                </a:solidFill>
              </a:rPr>
              <a:t>백엔드</a:t>
            </a:r>
            <a:r>
              <a:rPr lang="ko-KR" altLang="en-US" dirty="0">
                <a:solidFill>
                  <a:schemeClr val="bg1"/>
                </a:solidFill>
              </a:rPr>
              <a:t> 관련 내용을 추가적으로 실시 할 예정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F4C022-D0BE-44D3-AA82-8E21722983FA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web4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교육제안서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1E6E4-113A-4DE3-BBF8-66ECB20CAD91}"/>
              </a:ext>
            </a:extLst>
          </p:cNvPr>
          <p:cNvSpPr txBox="1"/>
          <p:nvPr/>
        </p:nvSpPr>
        <p:spPr>
          <a:xfrm>
            <a:off x="2478841" y="360263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/>
              <a:t>류혜린</a:t>
            </a:r>
            <a:r>
              <a:rPr lang="en-US" altLang="ko-KR" sz="2000"/>
              <a:t>, </a:t>
            </a:r>
            <a:r>
              <a:rPr lang="ko-KR" altLang="en-US" sz="2000"/>
              <a:t>이현빈</a:t>
            </a:r>
            <a:r>
              <a:rPr lang="en-US" altLang="ko-KR" sz="2000" dirty="0"/>
              <a:t>, </a:t>
            </a:r>
            <a:r>
              <a:rPr lang="ko-KR" altLang="en-US" sz="2000" dirty="0"/>
              <a:t>한지희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F0650-6EBA-424D-8475-0DCE4052BE6D}"/>
              </a:ext>
            </a:extLst>
          </p:cNvPr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로드맵   </a:t>
            </a:r>
          </a:p>
        </p:txBody>
      </p:sp>
    </p:spTree>
    <p:extLst>
      <p:ext uri="{BB962C8B-B14F-4D97-AF65-F5344CB8AC3E}">
        <p14:creationId xmlns:p14="http://schemas.microsoft.com/office/powerpoint/2010/main" val="36410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44CFFF-8553-4F7B-B4C5-DA2962D30A86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CAC75-94D8-4582-A485-CB59CAEAAEC5}"/>
              </a:ext>
            </a:extLst>
          </p:cNvPr>
          <p:cNvSpPr txBox="1"/>
          <p:nvPr/>
        </p:nvSpPr>
        <p:spPr>
          <a:xfrm>
            <a:off x="-612576" y="127881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배울 내용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9AF4B-06C4-4EAF-833A-26BD83C7D084}"/>
              </a:ext>
            </a:extLst>
          </p:cNvPr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EB2B6DC2-164D-457E-893F-34414C219173}"/>
              </a:ext>
            </a:extLst>
          </p:cNvPr>
          <p:cNvSpPr/>
          <p:nvPr/>
        </p:nvSpPr>
        <p:spPr>
          <a:xfrm>
            <a:off x="787304" y="1668483"/>
            <a:ext cx="7580486" cy="27518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34948-7C00-42FC-B5B9-F5A560871414}"/>
              </a:ext>
            </a:extLst>
          </p:cNvPr>
          <p:cNvSpPr txBox="1"/>
          <p:nvPr/>
        </p:nvSpPr>
        <p:spPr>
          <a:xfrm>
            <a:off x="967645" y="1789103"/>
            <a:ext cx="712879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B44B3EF-8603-40E1-B037-4FAB78477CB0}"/>
              </a:ext>
            </a:extLst>
          </p:cNvPr>
          <p:cNvSpPr/>
          <p:nvPr/>
        </p:nvSpPr>
        <p:spPr>
          <a:xfrm>
            <a:off x="4063989" y="15322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6E3F3-E521-4923-85C0-009BA318BDD5}"/>
              </a:ext>
            </a:extLst>
          </p:cNvPr>
          <p:cNvSpPr txBox="1"/>
          <p:nvPr/>
        </p:nvSpPr>
        <p:spPr>
          <a:xfrm>
            <a:off x="3991981" y="45265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74A9F-082F-4C95-B1F1-C3AD77A0786B}"/>
              </a:ext>
            </a:extLst>
          </p:cNvPr>
          <p:cNvSpPr txBox="1"/>
          <p:nvPr/>
        </p:nvSpPr>
        <p:spPr>
          <a:xfrm>
            <a:off x="-612576" y="449606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POINT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A854A84-A9DC-4757-A9A5-2EA5F64AD81F}"/>
              </a:ext>
            </a:extLst>
          </p:cNvPr>
          <p:cNvSpPr/>
          <p:nvPr/>
        </p:nvSpPr>
        <p:spPr>
          <a:xfrm>
            <a:off x="785075" y="4966612"/>
            <a:ext cx="7580486" cy="12251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89D800-016F-4949-8A7A-E4AC882C4253}"/>
              </a:ext>
            </a:extLst>
          </p:cNvPr>
          <p:cNvSpPr txBox="1"/>
          <p:nvPr/>
        </p:nvSpPr>
        <p:spPr>
          <a:xfrm>
            <a:off x="5616997" y="66264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400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알아보기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E8ED056-61D6-40E6-9F1B-BA3E3555BE1E}"/>
              </a:ext>
            </a:extLst>
          </p:cNvPr>
          <p:cNvCxnSpPr>
            <a:cxnSpLocks/>
          </p:cNvCxnSpPr>
          <p:nvPr/>
        </p:nvCxnSpPr>
        <p:spPr>
          <a:xfrm>
            <a:off x="4572000" y="1728792"/>
            <a:ext cx="5547" cy="26311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F6D7ED-926C-4E99-882A-04B9FAE53B4E}"/>
              </a:ext>
            </a:extLst>
          </p:cNvPr>
          <p:cNvSpPr txBox="1"/>
          <p:nvPr/>
        </p:nvSpPr>
        <p:spPr>
          <a:xfrm>
            <a:off x="967645" y="1666731"/>
            <a:ext cx="3480020" cy="305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오리엔테이션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수업에 대한 소개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어떤 결과물을 만들 것인지 소개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웹 구조 소개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웹이란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어떤것인가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웹은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어떤것으로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이루어져 있을까 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→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 개발자도구를 사용하여  소개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→ HTML, CSS, JavaScript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소개</a:t>
            </a:r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5DEC5-E3B8-451F-8170-A95B03F505A0}"/>
              </a:ext>
            </a:extLst>
          </p:cNvPr>
          <p:cNvSpPr txBox="1"/>
          <p:nvPr/>
        </p:nvSpPr>
        <p:spPr>
          <a:xfrm>
            <a:off x="4644724" y="1645184"/>
            <a:ext cx="3480020" cy="155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과제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300" dirty="0"/>
              <a:t>개발자 도구를 사용하여 웹 페이지의 소스를 보았을 때 어떠한 공통점을 보이는지 간단하게 알아 오기</a:t>
            </a:r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72F45-0E28-4EF3-AA10-C93DA288571F}"/>
              </a:ext>
            </a:extLst>
          </p:cNvPr>
          <p:cNvSpPr txBox="1"/>
          <p:nvPr/>
        </p:nvSpPr>
        <p:spPr>
          <a:xfrm>
            <a:off x="937930" y="4980684"/>
            <a:ext cx="7234469" cy="215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•우리 팀의 교육 목표와 방향성을 유념하여 수업에 임한다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•학습자들에게 질문할 시간을 충분히 준다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•학습자의 목표는 코딩 전문가가 아니므로 지식 전달보다는 원하는 바를 실현할 수 있도록 돕는다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300" dirty="0"/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4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5DC155-CA70-4418-9675-F4D606B00235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EF36E-0B42-447A-9E86-180C5284D060}"/>
              </a:ext>
            </a:extLst>
          </p:cNvPr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8B898B-1189-47DF-98C5-174977733E0D}"/>
              </a:ext>
            </a:extLst>
          </p:cNvPr>
          <p:cNvSpPr/>
          <p:nvPr/>
        </p:nvSpPr>
        <p:spPr>
          <a:xfrm>
            <a:off x="4063989" y="15322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997F-C173-4B8A-97AE-0103242F1F09}"/>
              </a:ext>
            </a:extLst>
          </p:cNvPr>
          <p:cNvSpPr txBox="1"/>
          <p:nvPr/>
        </p:nvSpPr>
        <p:spPr>
          <a:xfrm>
            <a:off x="3991981" y="46789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2A9E0-BE6B-47D5-8771-CA785191C68D}"/>
              </a:ext>
            </a:extLst>
          </p:cNvPr>
          <p:cNvSpPr txBox="1"/>
          <p:nvPr/>
        </p:nvSpPr>
        <p:spPr>
          <a:xfrm>
            <a:off x="5616997" y="66264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HTML</a:t>
            </a:r>
            <a:endParaRPr lang="ko-KR" altLang="en-US" sz="2400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A6F9A-CE9F-4AD6-A05E-7EE5136CA54A}"/>
              </a:ext>
            </a:extLst>
          </p:cNvPr>
          <p:cNvSpPr txBox="1"/>
          <p:nvPr/>
        </p:nvSpPr>
        <p:spPr>
          <a:xfrm>
            <a:off x="-612576" y="127881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</a:t>
            </a:r>
            <a:r>
              <a:rPr lang="ko-KR" altLang="en-US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배울 내용   </a:t>
            </a:r>
            <a:r>
              <a:rPr lang="en-US" altLang="ko-KR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:   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13">
            <a:extLst>
              <a:ext uri="{FF2B5EF4-FFF2-40B4-BE49-F238E27FC236}">
                <a16:creationId xmlns:a16="http://schemas.microsoft.com/office/drawing/2014/main" id="{AD9069CF-2F0B-4F90-AE55-CF1110F8FDDA}"/>
              </a:ext>
            </a:extLst>
          </p:cNvPr>
          <p:cNvSpPr/>
          <p:nvPr/>
        </p:nvSpPr>
        <p:spPr>
          <a:xfrm>
            <a:off x="787304" y="1668483"/>
            <a:ext cx="7580486" cy="27518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6101B-2E5C-40B0-8715-D5AB7BCE1C10}"/>
              </a:ext>
            </a:extLst>
          </p:cNvPr>
          <p:cNvSpPr txBox="1"/>
          <p:nvPr/>
        </p:nvSpPr>
        <p:spPr>
          <a:xfrm>
            <a:off x="-612576" y="449606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POINT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E4B0DCE9-3C69-4271-A148-DBAC9FF46291}"/>
              </a:ext>
            </a:extLst>
          </p:cNvPr>
          <p:cNvSpPr/>
          <p:nvPr/>
        </p:nvSpPr>
        <p:spPr>
          <a:xfrm>
            <a:off x="818234" y="4941168"/>
            <a:ext cx="7580486" cy="12251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0FF8E1-BB7F-4C85-8196-9BB4167BBD18}"/>
              </a:ext>
            </a:extLst>
          </p:cNvPr>
          <p:cNvSpPr txBox="1"/>
          <p:nvPr/>
        </p:nvSpPr>
        <p:spPr>
          <a:xfrm>
            <a:off x="967645" y="1666731"/>
            <a:ext cx="3480020" cy="275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</a:t>
            </a: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HTML</a:t>
            </a: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구조는 어떤 것일까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구조 알아보기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 &lt;head&gt; &lt;body&gt;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표현하는 여러 태그 알아보기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ex) &lt;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&lt;p&gt; &lt;marque&gt;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</a:t>
            </a: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HTML </a:t>
            </a: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심화 과정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Image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삽입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표그리기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0EC37-25BD-4593-89B9-C7B740C4EC94}"/>
              </a:ext>
            </a:extLst>
          </p:cNvPr>
          <p:cNvSpPr txBox="1"/>
          <p:nvPr/>
        </p:nvSpPr>
        <p:spPr>
          <a:xfrm>
            <a:off x="1609831" y="129136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Markup </a:t>
            </a:r>
            <a:r>
              <a:rPr lang="ko-KR" altLang="en-US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언어인 </a:t>
            </a:r>
            <a:r>
              <a:rPr lang="en-US" altLang="ko-KR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b="1" spc="-15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알아보자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AF1F05-72DE-4C89-B02F-081D52CA508A}"/>
              </a:ext>
            </a:extLst>
          </p:cNvPr>
          <p:cNvSpPr txBox="1"/>
          <p:nvPr/>
        </p:nvSpPr>
        <p:spPr>
          <a:xfrm>
            <a:off x="937930" y="4980684"/>
            <a:ext cx="7234469" cy="9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•어떤 결과물을 만들지 먼저 보여주며 동기를 유발하도록 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•각 태그를 비교해가며 어떤 차이점을 보여주며 설명한다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00" dirty="0"/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26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5DC155-CA70-4418-9675-F4D606B00235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EF36E-0B42-447A-9E86-180C5284D060}"/>
              </a:ext>
            </a:extLst>
          </p:cNvPr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8B898B-1189-47DF-98C5-174977733E0D}"/>
              </a:ext>
            </a:extLst>
          </p:cNvPr>
          <p:cNvSpPr/>
          <p:nvPr/>
        </p:nvSpPr>
        <p:spPr>
          <a:xfrm>
            <a:off x="4063989" y="15322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997F-C173-4B8A-97AE-0103242F1F09}"/>
              </a:ext>
            </a:extLst>
          </p:cNvPr>
          <p:cNvSpPr txBox="1"/>
          <p:nvPr/>
        </p:nvSpPr>
        <p:spPr>
          <a:xfrm>
            <a:off x="3991981" y="46789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2A9E0-BE6B-47D5-8771-CA785191C68D}"/>
              </a:ext>
            </a:extLst>
          </p:cNvPr>
          <p:cNvSpPr txBox="1"/>
          <p:nvPr/>
        </p:nvSpPr>
        <p:spPr>
          <a:xfrm>
            <a:off x="5616997" y="66264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CSS</a:t>
            </a:r>
            <a:endParaRPr lang="ko-KR" altLang="en-US" sz="2400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B421E-7FF4-4F9F-A11E-7316ECC8015B}"/>
              </a:ext>
            </a:extLst>
          </p:cNvPr>
          <p:cNvSpPr txBox="1"/>
          <p:nvPr/>
        </p:nvSpPr>
        <p:spPr>
          <a:xfrm>
            <a:off x="-612576" y="127881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배울 내용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13">
            <a:extLst>
              <a:ext uri="{FF2B5EF4-FFF2-40B4-BE49-F238E27FC236}">
                <a16:creationId xmlns:a16="http://schemas.microsoft.com/office/drawing/2014/main" id="{CF62F46F-30A3-457A-9AA3-9AF97290A3C8}"/>
              </a:ext>
            </a:extLst>
          </p:cNvPr>
          <p:cNvSpPr/>
          <p:nvPr/>
        </p:nvSpPr>
        <p:spPr>
          <a:xfrm>
            <a:off x="787304" y="1668483"/>
            <a:ext cx="7580486" cy="27518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324E6-69DD-4985-8E8A-BE23F86B76AC}"/>
              </a:ext>
            </a:extLst>
          </p:cNvPr>
          <p:cNvSpPr txBox="1"/>
          <p:nvPr/>
        </p:nvSpPr>
        <p:spPr>
          <a:xfrm>
            <a:off x="-612576" y="449606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  POINT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spc="-15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55A65E2C-81F1-4CA5-9A2A-5447A2158F93}"/>
              </a:ext>
            </a:extLst>
          </p:cNvPr>
          <p:cNvSpPr/>
          <p:nvPr/>
        </p:nvSpPr>
        <p:spPr>
          <a:xfrm>
            <a:off x="818234" y="4941168"/>
            <a:ext cx="7580486" cy="12251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E94E6-B1C2-40E7-8E9A-6085F39C4D02}"/>
              </a:ext>
            </a:extLst>
          </p:cNvPr>
          <p:cNvSpPr txBox="1"/>
          <p:nvPr/>
        </p:nvSpPr>
        <p:spPr>
          <a:xfrm>
            <a:off x="967645" y="1666731"/>
            <a:ext cx="3480020" cy="215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</a:t>
            </a: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CSS </a:t>
            </a: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알아보기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문법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Selector, Property, Value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</a:t>
            </a: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HTML</a:t>
            </a: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과 </a:t>
            </a:r>
            <a:r>
              <a:rPr lang="en-US" altLang="ko-KR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CSS</a:t>
            </a: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연동하기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property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재설정하기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색과 폰트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바꿔보기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0C62A-F0CF-4C0C-81DB-61E046790E03}"/>
              </a:ext>
            </a:extLst>
          </p:cNvPr>
          <p:cNvSpPr txBox="1"/>
          <p:nvPr/>
        </p:nvSpPr>
        <p:spPr>
          <a:xfrm>
            <a:off x="4644724" y="1645184"/>
            <a:ext cx="3480020" cy="9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◈ 도형 </a:t>
            </a:r>
            <a:r>
              <a:rPr lang="ko-KR" altLang="en-US" sz="1300" b="1" dirty="0" err="1">
                <a:solidFill>
                  <a:schemeClr val="tx2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만들어보기</a:t>
            </a:r>
            <a:endParaRPr lang="ko-KR" altLang="en-US" sz="1300" b="1" dirty="0">
              <a:solidFill>
                <a:schemeClr val="tx2">
                  <a:lumMod val="7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border padding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등을 알아보기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px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바꾸어 도형을 제작해보기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13A24-B023-4AF2-BE99-A9408320A110}"/>
              </a:ext>
            </a:extLst>
          </p:cNvPr>
          <p:cNvSpPr txBox="1"/>
          <p:nvPr/>
        </p:nvSpPr>
        <p:spPr>
          <a:xfrm>
            <a:off x="1976338" y="1266614"/>
            <a:ext cx="48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CSS(Cascading Style Sheets)</a:t>
            </a:r>
            <a:r>
              <a:rPr lang="ko-KR" altLang="en-US" b="1" spc="-15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웹을 꾸며보자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1DCA26-886B-4F53-8EE3-6DD585E85341}"/>
              </a:ext>
            </a:extLst>
          </p:cNvPr>
          <p:cNvCxnSpPr>
            <a:cxnSpLocks/>
          </p:cNvCxnSpPr>
          <p:nvPr/>
        </p:nvCxnSpPr>
        <p:spPr>
          <a:xfrm>
            <a:off x="4572000" y="1728792"/>
            <a:ext cx="5547" cy="26311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F01E7F-4A73-41DC-A8C7-BAD761C41F14}"/>
              </a:ext>
            </a:extLst>
          </p:cNvPr>
          <p:cNvSpPr txBox="1"/>
          <p:nvPr/>
        </p:nvSpPr>
        <p:spPr>
          <a:xfrm>
            <a:off x="937930" y="4980684"/>
            <a:ext cx="7234469" cy="65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활용하여 어떤 것들이 가능한지 보여주고 학생들로 하여금 각자 원하는 방향대로 적용시켜 보도록 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47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752</Words>
  <Application>Microsoft Office PowerPoint</Application>
  <PresentationFormat>화면 슬라이드 쇼(4:3)</PresentationFormat>
  <Paragraphs>148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맑은 고딕</vt:lpstr>
      <vt:lpstr>포천 오성과 한음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이현빈</cp:lastModifiedBy>
  <cp:revision>48</cp:revision>
  <cp:lastPrinted>2020-11-06T01:40:18Z</cp:lastPrinted>
  <dcterms:created xsi:type="dcterms:W3CDTF">2016-11-03T20:47:04Z</dcterms:created>
  <dcterms:modified xsi:type="dcterms:W3CDTF">2020-11-15T14:16:14Z</dcterms:modified>
</cp:coreProperties>
</file>