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9" r:id="rId4"/>
    <p:sldId id="270" r:id="rId5"/>
    <p:sldId id="271" r:id="rId6"/>
    <p:sldId id="272" r:id="rId7"/>
    <p:sldId id="259" r:id="rId8"/>
    <p:sldId id="274" r:id="rId9"/>
    <p:sldId id="268" r:id="rId10"/>
    <p:sldId id="276" r:id="rId11"/>
    <p:sldId id="261" r:id="rId12"/>
  </p:sldIdLst>
  <p:sldSz cx="24384000" cy="13716000"/>
  <p:notesSz cx="6858000" cy="9144000"/>
  <p:embeddedFontLst>
    <p:embeddedFont>
      <p:font typeface="Helvetica Neue" panose="020B0600000101010101" charset="0"/>
      <p:regular r:id="rId14"/>
      <p:bold r:id="rId15"/>
      <p:italic r:id="rId16"/>
      <p:boldItalic r:id="rId17"/>
    </p:embeddedFont>
    <p:embeddedFont>
      <p:font typeface="Helvetica Neue Light" panose="020B0600000101010101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60F6"/>
    <a:srgbClr val="1040E1"/>
    <a:srgbClr val="6A7780"/>
    <a:srgbClr val="111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044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48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94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92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479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87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81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1517625" y="1934725"/>
            <a:ext cx="120081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ko-KR" altLang="en-US" sz="7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프</a:t>
            </a:r>
            <a:r>
              <a:rPr lang="ko-KR" altLang="en-US" sz="7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레임 워크 개념</a:t>
            </a:r>
            <a:endParaRPr lang="ko-KR" altLang="en-US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517625" y="3372100"/>
            <a:ext cx="125274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ko-KR" altLang="en-US" sz="7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실습 </a:t>
            </a:r>
            <a:r>
              <a:rPr lang="en-US" altLang="ko-KR" sz="7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With. Flask</a:t>
            </a:r>
            <a:endParaRPr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코드 해석하기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2230065"/>
            <a:ext cx="15347587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방금 예시에서 쳐 본 코드를 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알아</a:t>
            </a: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볼까요</a:t>
            </a:r>
            <a:r>
              <a:rPr lang="en-US" altLang="ko-KR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3717652"/>
            <a:ext cx="15611100" cy="938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def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index()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: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return ‘&lt;h1&gt;Hello World!&lt;\h1&gt;’</a:t>
            </a:r>
          </a:p>
          <a:p>
            <a:pPr marL="685800" marR="0" lvl="0" indent="-685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Tx/>
              <a:buChar char="-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@(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데코레이터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 의해 </a:t>
            </a:r>
            <a:r>
              <a:rPr lang="en-US" altLang="ko-KR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url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 헤더 부분의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Hello World!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라는 출력하는 함수를 연결합니다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If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__name__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=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“__main__”: </a:t>
            </a:r>
            <a:r>
              <a:rPr lang="en-US" altLang="ko-KR" sz="4500" dirty="0" err="1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app.run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(debug=True, port=5000)</a:t>
            </a:r>
          </a:p>
          <a:p>
            <a:pPr marL="685800" marR="0" lvl="0" indent="-685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Tx/>
              <a:buChar char="-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app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모듈을 직접 실행해라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altLang="ko-KR" sz="4500" dirty="0">
                <a:solidFill>
                  <a:srgbClr val="9860F6"/>
                </a:solidFill>
                <a:latin typeface="Noto Sans KR"/>
                <a:ea typeface="Noto Sans KR"/>
                <a:cs typeface="Noto Sans KR"/>
                <a:sym typeface="Noto Sans KR"/>
              </a:rPr>
              <a:t>If __name__ = “__main__”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 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파이썬은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main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함수가 별도로 존재하지 않기 때문에 직접 모듈을 실행하려면 이런 조건을 걸고 실행을 하게 됩니다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0741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88964" y="-1450154"/>
            <a:ext cx="24561866" cy="16616309"/>
            <a:chOff x="0" y="0"/>
            <a:chExt cx="24561866" cy="16616307"/>
          </a:xfrm>
        </p:grpSpPr>
        <p:pic>
          <p:nvPicPr>
            <p:cNvPr id="138" name="Google Shape;138;p6" descr="cover.jpg"/>
            <p:cNvPicPr preferRelativeResize="0"/>
            <p:nvPr/>
          </p:nvPicPr>
          <p:blipFill rotWithShape="1">
            <a:blip r:embed="rId3">
              <a:alphaModFix/>
            </a:blip>
            <a:srcRect l="282" r="1194"/>
            <a:stretch/>
          </p:blipFill>
          <p:spPr>
            <a:xfrm>
              <a:off x="0" y="0"/>
              <a:ext cx="24561866" cy="1661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"/>
            <p:cNvSpPr/>
            <p:nvPr/>
          </p:nvSpPr>
          <p:spPr>
            <a:xfrm>
              <a:off x="88963" y="1450153"/>
              <a:ext cx="24384001" cy="13716002"/>
            </a:xfrm>
            <a:prstGeom prst="rect">
              <a:avLst/>
            </a:prstGeom>
            <a:gradFill>
              <a:gsLst>
                <a:gs pos="0">
                  <a:srgbClr val="FFFFFF">
                    <a:alpha val="91764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40" name="Google Shape;140;p6" descr="이미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4451850"/>
            <a:ext cx="4572001" cy="48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프레임워크 개념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프레임워크</a:t>
            </a:r>
            <a:r>
              <a:rPr lang="en-US" altLang="ko-KR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(Framework)</a:t>
            </a: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란</a:t>
            </a:r>
            <a:r>
              <a:rPr lang="en-US" altLang="ko-KR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3445061"/>
            <a:ext cx="17001662" cy="938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FRAME(</a:t>
            </a:r>
            <a:r>
              <a:rPr lang="ko-KR" altLang="en-US" sz="4500" i="0" u="none" strike="noStrike" cap="none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틀</a:t>
            </a:r>
            <a:r>
              <a:rPr lang="en-US" altLang="ko-KR" sz="4500" i="0" u="none" strike="noStrike" cap="none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i="0" u="none" strike="noStrike" cap="none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규칙 </a:t>
            </a:r>
            <a:r>
              <a:rPr lang="en-US" altLang="ko-KR" sz="4500" i="0" u="none" strike="noStrike" cap="none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or </a:t>
            </a:r>
            <a:r>
              <a:rPr lang="ko-KR" altLang="en-US" sz="4500" i="0" u="none" strike="noStrike" cap="none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법칙</a:t>
            </a:r>
            <a:r>
              <a:rPr lang="en-US" altLang="ko-KR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 + WORK (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일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소프트웨어의 목적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-&gt;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각 소프트웨어마다 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일종의 규칙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 있고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그 규칙을 정하는 일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우리 일상에서의 프레임 워크를 예시를 들자면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-&gt;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마트에서 파는 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요리재료 세트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부대찌개 재료 세트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삼계탕 세트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그럼 웹 개발에서 프레임워크의 역할은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-&gt;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개발한 필요한 화면구현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DB(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데이터베이스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연동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개발 환경들에 공통적인 부분을 제공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프레임워크 개념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1256748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프레임워크</a:t>
            </a:r>
            <a:r>
              <a:rPr lang="en-US" altLang="ko-KR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(Framework)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 장단점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3445061"/>
            <a:ext cx="17001662" cy="910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i="0" u="none" strike="noStrike" cap="none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장점</a:t>
            </a:r>
            <a:endParaRPr lang="en-US" altLang="ko-KR" sz="4500" i="0" u="none" strike="noStrike" cap="none" dirty="0">
              <a:solidFill>
                <a:srgbClr val="1040E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1.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시간과 비용이 절약되며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생산성이 좋아진다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2.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다수의 개발자가 사용하고 수정을 거치므로 검증된 코드이다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3.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코드가 체계적이므로 유지보수에 효율적이다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단점</a:t>
            </a:r>
            <a:endParaRPr lang="en-US" altLang="ko-KR" sz="4500" dirty="0">
              <a:solidFill>
                <a:srgbClr val="1040E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AutoNum type="arabicPeriod"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개발자의 유연성과 자유도에 한계가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AutoNum type="arabicPeriod"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기본적인 기능의 사용법을 익히는 것에 시간이 필요하다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AutoNum type="arabicPeriod"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남이 작성한 코드이므로 적응시간이 필요하다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43470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플라스크 알아보기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1256748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플라스크</a:t>
            </a:r>
            <a:r>
              <a:rPr lang="en-US" altLang="ko-KR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(Flask) </a:t>
            </a: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란</a:t>
            </a:r>
            <a:r>
              <a:rPr lang="en-US" altLang="ko-KR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1D70E8-C1AD-455F-A1C3-7B81F0649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363" y="1127199"/>
            <a:ext cx="5276850" cy="2114550"/>
          </a:xfrm>
          <a:prstGeom prst="rect">
            <a:avLst/>
          </a:prstGeom>
        </p:spPr>
      </p:pic>
      <p:sp>
        <p:nvSpPr>
          <p:cNvPr id="12" name="Google Shape;108;p3">
            <a:extLst>
              <a:ext uri="{FF2B5EF4-FFF2-40B4-BE49-F238E27FC236}">
                <a16:creationId xmlns:a16="http://schemas.microsoft.com/office/drawing/2014/main" id="{21789904-2F68-4903-A55F-C4F134E61B63}"/>
              </a:ext>
            </a:extLst>
          </p:cNvPr>
          <p:cNvSpPr txBox="1"/>
          <p:nvPr/>
        </p:nvSpPr>
        <p:spPr>
          <a:xfrm>
            <a:off x="985532" y="4022814"/>
            <a:ext cx="17001662" cy="910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간단한 웹사이트</a:t>
            </a:r>
            <a:r>
              <a:rPr lang="en-US" altLang="ko-KR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혹은 간단한 </a:t>
            </a:r>
            <a:r>
              <a:rPr lang="en-US" altLang="ko-KR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API </a:t>
            </a:r>
            <a:r>
              <a:rPr lang="ko-KR" alt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서버를 만드는 데에 특화 되어있는 </a:t>
            </a:r>
            <a:r>
              <a:rPr lang="en-US" altLang="ko-KR" sz="4500" i="0" u="none" strike="noStrike" cap="none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Python Web Framework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Micro Web Framework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라고 합니다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Micro :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가벼운 기능만 제공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가볍게 배우고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가볍게 사용하며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확장성 또한 넓다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9860F6"/>
                </a:solidFill>
                <a:latin typeface="Noto Sans KR"/>
                <a:ea typeface="Noto Sans KR"/>
                <a:cs typeface="Noto Sans KR"/>
                <a:sym typeface="Noto Sans KR"/>
              </a:rPr>
              <a:t>가벼운 기능을 제공하는 웹 프레임 워크라고 생각하면 되겠죠</a:t>
            </a:r>
            <a:r>
              <a:rPr lang="en-US" altLang="ko-KR" sz="4500" dirty="0">
                <a:solidFill>
                  <a:srgbClr val="9860F6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단점을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..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뽑자면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파이썬의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또다른 프레임워크 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Django(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장고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 비해 자유도는 높으나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제공해 주는 기능이 덜해요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복잡한 기능을 만들 때 해야 할 일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설정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이 많아요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4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219358" y="6037262"/>
            <a:ext cx="19945284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100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자</a:t>
            </a:r>
            <a:r>
              <a:rPr lang="en-US" altLang="ko-KR" sz="100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…</a:t>
            </a:r>
            <a:r>
              <a:rPr lang="ko-KR" altLang="en-US" sz="100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이제 </a:t>
            </a:r>
            <a:r>
              <a:rPr lang="ko-KR" altLang="en-US" sz="100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플라스크를 실습해볼까요</a:t>
            </a:r>
            <a:r>
              <a:rPr lang="en-US" altLang="ko-KR" sz="100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011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Flask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환경 설치하기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Flask </a:t>
            </a: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환경 설치하기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3302614"/>
            <a:ext cx="15611100" cy="28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Atom editor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 터미널 창에서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pip install flask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를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입력해 주세요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</p:txBody>
      </p:sp>
      <p:sp>
        <p:nvSpPr>
          <p:cNvPr id="109" name="Google Shape;109;p3"/>
          <p:cNvSpPr txBox="1"/>
          <p:nvPr/>
        </p:nvSpPr>
        <p:spPr>
          <a:xfrm>
            <a:off x="1325148" y="11058813"/>
            <a:ext cx="9828000" cy="74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Flask </a:t>
            </a:r>
            <a:r>
              <a:rPr lang="ko-KR" altLang="en-US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설치화면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73874E-A7D0-4856-9974-36091A4D2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132" y="6272212"/>
            <a:ext cx="14250534" cy="43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2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21450"/>
            <a:ext cx="4028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코드나 사진 등…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Flask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환경 테스트해보기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Flask 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작동 확인 해보기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3634126"/>
            <a:ext cx="9969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Pip install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통해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flask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설치가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완료되었다면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hello world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파이썬 앱을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만들어 볼까요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app.py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라는 파일을 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만든후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사진과 같은 소스를 작성 후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터미널 환경에서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python app.py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명령어를 쳐주세요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AC9B94-5B63-41F3-9B8A-0D6C6E693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9586" y="0"/>
            <a:ext cx="11150892" cy="13715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21450"/>
            <a:ext cx="4028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코드나 사진 등…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Flask 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환경 테스트해보기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Flask 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작동 확인 해보기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3634126"/>
            <a:ext cx="9969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Python app.py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를 실행 후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사진처럼 웹 주소가 하나 나옵니다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주소를 복사 후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복사 단축 키 </a:t>
            </a:r>
            <a:r>
              <a:rPr lang="en-US" altLang="ko-KR" sz="4500" dirty="0" err="1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alt+c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웹에 붙여넣기 하면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Hello World!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라는 문구가 나옵니다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5C65E-4F45-44B3-AE77-FA2F4F56A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8579" y="0"/>
            <a:ext cx="11514462" cy="3478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5AC11A-C6BD-4F65-9A96-BBEA669E2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8578" y="3469341"/>
            <a:ext cx="11435421" cy="1024665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40D444E-E92C-4467-B321-4455E103A361}"/>
              </a:ext>
            </a:extLst>
          </p:cNvPr>
          <p:cNvSpPr/>
          <p:nvPr/>
        </p:nvSpPr>
        <p:spPr>
          <a:xfrm>
            <a:off x="15206018" y="2814918"/>
            <a:ext cx="4340700" cy="654420"/>
          </a:xfrm>
          <a:prstGeom prst="roundRect">
            <a:avLst/>
          </a:prstGeom>
          <a:noFill/>
          <a:ln w="127000">
            <a:solidFill>
              <a:srgbClr val="104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5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코드 해석하기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2230065"/>
            <a:ext cx="15347587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방금 예시에서 쳐 본 코드를 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알아</a:t>
            </a: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볼까요</a:t>
            </a:r>
            <a:r>
              <a:rPr lang="en-US" altLang="ko-KR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3717652"/>
            <a:ext cx="15544800" cy="1028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From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flask</a:t>
            </a:r>
            <a:r>
              <a:rPr lang="ko-KR" alt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import Flask</a:t>
            </a:r>
          </a:p>
          <a:p>
            <a:pPr marL="685800" marR="0" lvl="0" indent="-685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Tx/>
              <a:buChar char="-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Flask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에서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Flask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라는 클래스를 불러오게 합니다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app = Flask(__name__)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sz="4500" dirty="0">
                <a:solidFill>
                  <a:srgbClr val="9860F6"/>
                </a:solidFill>
                <a:latin typeface="Noto Sans KR"/>
                <a:ea typeface="Noto Sans KR"/>
                <a:cs typeface="Noto Sans KR"/>
                <a:sym typeface="Noto Sans KR"/>
              </a:rPr>
              <a:t>__name__ </a:t>
            </a: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모듈의 이름이 저장되는 변수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즉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Flask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라는 기능을 가진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app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이라는 파이썬 파일을 만듭니다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(</a:t>
            </a:r>
            <a:r>
              <a:rPr lang="en-US" altLang="ko-KR" sz="4500" dirty="0">
                <a:solidFill>
                  <a:srgbClr val="9860F6"/>
                </a:solidFill>
                <a:latin typeface="Noto Sans KR"/>
                <a:ea typeface="Noto Sans KR"/>
                <a:cs typeface="Noto Sans KR"/>
                <a:sym typeface="Noto Sans KR"/>
              </a:rPr>
              <a:t>flask </a:t>
            </a:r>
            <a:r>
              <a:rPr lang="ko-KR" altLang="en-US" sz="4500" dirty="0">
                <a:solidFill>
                  <a:srgbClr val="9860F6"/>
                </a:solidFill>
                <a:latin typeface="Noto Sans KR"/>
                <a:ea typeface="Noto Sans KR"/>
                <a:cs typeface="Noto Sans KR"/>
                <a:sym typeface="Noto Sans KR"/>
              </a:rPr>
              <a:t>속성을 가진 </a:t>
            </a:r>
            <a:r>
              <a:rPr lang="en-US" altLang="ko-KR" sz="4500" dirty="0">
                <a:solidFill>
                  <a:srgbClr val="9860F6"/>
                </a:solidFill>
                <a:latin typeface="Noto Sans KR"/>
                <a:ea typeface="Noto Sans KR"/>
                <a:cs typeface="Noto Sans KR"/>
                <a:sym typeface="Noto Sans KR"/>
              </a:rPr>
              <a:t>app</a:t>
            </a:r>
            <a:r>
              <a:rPr lang="ko-KR" altLang="en-US" sz="4500" dirty="0">
                <a:solidFill>
                  <a:srgbClr val="9860F6"/>
                </a:solidFill>
                <a:latin typeface="Noto Sans KR"/>
                <a:ea typeface="Noto Sans KR"/>
                <a:cs typeface="Noto Sans KR"/>
                <a:sym typeface="Noto Sans KR"/>
              </a:rPr>
              <a:t>이라는 모듈의 시작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sz="4500" dirty="0">
                <a:solidFill>
                  <a:srgbClr val="1040E1"/>
                </a:solidFill>
                <a:latin typeface="Noto Sans KR"/>
                <a:ea typeface="Noto Sans KR"/>
                <a:cs typeface="Noto Sans KR"/>
                <a:sym typeface="Noto Sans KR"/>
              </a:rPr>
              <a:t>@app.route(‘/’)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sz="4500" dirty="0">
                <a:solidFill>
                  <a:srgbClr val="9860F6"/>
                </a:solidFill>
                <a:latin typeface="Noto Sans KR"/>
                <a:ea typeface="Noto Sans KR"/>
                <a:cs typeface="Noto Sans KR"/>
                <a:sym typeface="Noto Sans KR"/>
              </a:rPr>
              <a:t>@ </a:t>
            </a:r>
            <a:r>
              <a:rPr lang="ko-KR" altLang="en-US" sz="4500" dirty="0" err="1">
                <a:solidFill>
                  <a:srgbClr val="9860F6"/>
                </a:solidFill>
                <a:latin typeface="Noto Sans KR"/>
                <a:ea typeface="Noto Sans KR"/>
                <a:cs typeface="Noto Sans KR"/>
                <a:sym typeface="Noto Sans KR"/>
              </a:rPr>
              <a:t>데코레이터</a:t>
            </a:r>
            <a:r>
              <a:rPr lang="en-US" altLang="ko-KR" sz="4500" dirty="0">
                <a:solidFill>
                  <a:srgbClr val="9860F6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en-US" altLang="ko-KR" sz="4500" dirty="0" err="1">
                <a:solidFill>
                  <a:srgbClr val="9860F6"/>
                </a:solidFill>
                <a:latin typeface="Noto Sans KR"/>
                <a:ea typeface="Noto Sans KR"/>
                <a:cs typeface="Noto Sans KR"/>
                <a:sym typeface="Noto Sans KR"/>
              </a:rPr>
              <a:t>decorater</a:t>
            </a:r>
            <a:r>
              <a:rPr lang="en-US" altLang="ko-KR" sz="4500" dirty="0">
                <a:solidFill>
                  <a:srgbClr val="9860F6"/>
                </a:solidFill>
                <a:latin typeface="Noto Sans KR"/>
                <a:ea typeface="Noto Sans KR"/>
                <a:cs typeface="Noto Sans KR"/>
                <a:sym typeface="Noto Sans KR"/>
              </a:rPr>
              <a:t>)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파이썬에서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기본적으로 사용되는 기술로 추가적인 작업들을 간단하게 사용하도록 도와줘요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app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 객체에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route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함수에 처리를 넘겨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HTTP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요청을 합니다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88048395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520</Words>
  <Application>Microsoft Office PowerPoint</Application>
  <PresentationFormat>사용자 지정</PresentationFormat>
  <Paragraphs>78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KR</vt:lpstr>
      <vt:lpstr>Helvetica Neue</vt:lpstr>
      <vt:lpstr>Arial</vt:lpstr>
      <vt:lpstr>Helvetica Neue Light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</dc:creator>
  <cp:lastModifiedBy>4920</cp:lastModifiedBy>
  <cp:revision>14</cp:revision>
  <dcterms:modified xsi:type="dcterms:W3CDTF">2021-01-10T03:54:07Z</dcterms:modified>
</cp:coreProperties>
</file>