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68" r:id="rId4"/>
    <p:sldId id="258" r:id="rId5"/>
    <p:sldId id="259" r:id="rId6"/>
    <p:sldId id="269" r:id="rId7"/>
    <p:sldId id="276" r:id="rId8"/>
    <p:sldId id="271" r:id="rId9"/>
    <p:sldId id="272" r:id="rId10"/>
    <p:sldId id="277" r:id="rId11"/>
    <p:sldId id="288" r:id="rId12"/>
    <p:sldId id="270" r:id="rId13"/>
    <p:sldId id="281" r:id="rId14"/>
    <p:sldId id="286" r:id="rId15"/>
    <p:sldId id="273" r:id="rId16"/>
    <p:sldId id="284" r:id="rId17"/>
    <p:sldId id="285" r:id="rId18"/>
    <p:sldId id="287" r:id="rId19"/>
    <p:sldId id="280" r:id="rId20"/>
    <p:sldId id="267" r:id="rId21"/>
    <p:sldId id="261" r:id="rId22"/>
  </p:sldIdLst>
  <p:sldSz cx="24384000" cy="13716000"/>
  <p:notesSz cx="6858000" cy="9144000"/>
  <p:embeddedFontLst>
    <p:embeddedFont>
      <p:font typeface="210 콤퓨타세탁 L" panose="02020603020101020101" pitchFamily="18" charset="-127"/>
      <p:regular r:id="rId24"/>
    </p:embeddedFont>
    <p:embeddedFont>
      <p:font typeface="Helvetica Neue" panose="020B0600000101010101" charset="0"/>
      <p:regular r:id="rId25"/>
      <p:bold r:id="rId26"/>
      <p:italic r:id="rId27"/>
      <p:boldItalic r:id="rId28"/>
    </p:embeddedFont>
    <p:embeddedFont>
      <p:font typeface="Helvetica Neue Light" panose="020B0600000101010101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3" roundtripDataSignature="AMtx7mhXrKN6WLTKZ2uTUtJ4DgffNdaV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E35"/>
    <a:srgbClr val="CEDCFF"/>
    <a:srgbClr val="E6E6E6"/>
    <a:srgbClr val="F3A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6475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3430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398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216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3309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604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1052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8943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8923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3423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078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670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4187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8254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2364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355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342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의제">
  <p:cSld name="의제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역서">
  <p:cSld name="내역서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중요한 사실">
  <p:cSld name="중요한 사실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2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2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 - 3장">
  <p:cSld name="사진 - 3장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>
            <a:spLocks noGrp="1"/>
          </p:cNvSpPr>
          <p:nvPr>
            <p:ph type="pic" idx="3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27"/>
          <p:cNvSpPr>
            <a:spLocks noGrp="1"/>
          </p:cNvSpPr>
          <p:nvPr>
            <p:ph type="pic" idx="4"/>
          </p:nvPr>
        </p:nvSpPr>
        <p:spPr>
          <a:xfrm>
            <a:off x="-139700" y="495300"/>
            <a:ext cx="16611600" cy="1245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">
  <p:cSld name="사진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>
            <a:spLocks noGrp="1"/>
          </p:cNvSpPr>
          <p:nvPr>
            <p:ph type="pic" idx="2"/>
          </p:nvPr>
        </p:nvSpPr>
        <p:spPr>
          <a:xfrm>
            <a:off x="-1333500" y="-5524500"/>
            <a:ext cx="27051001" cy="21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페이지">
  <p:cSld name="빈 페이지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 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부제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사진">
  <p:cSld name="제목 및 사진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>
            <a:spLocks noGrp="1"/>
          </p:cNvSpPr>
          <p:nvPr>
            <p:ph type="pic" idx="2"/>
          </p:nvPr>
        </p:nvSpPr>
        <p:spPr>
          <a:xfrm>
            <a:off x="-1155700" y="-1295400"/>
            <a:ext cx="26746199" cy="1601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342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3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사진 대체">
  <p:cSld name="제목 및 사진 대체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>
            <a:spLocks noGrp="1"/>
          </p:cNvSpPr>
          <p:nvPr>
            <p:ph type="pic" idx="2"/>
          </p:nvPr>
        </p:nvSpPr>
        <p:spPr>
          <a:xfrm>
            <a:off x="10972800" y="-203200"/>
            <a:ext cx="12144836" cy="14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분점">
  <p:cSld name="구분점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>
            <a:spLocks noGrp="1"/>
          </p:cNvSpPr>
          <p:nvPr>
            <p:ph type="pic" idx="3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섹션">
  <p:cSld name="섹션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전용">
  <p:cSld name="제목 전용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C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Artboard Copy 13.jpg"/>
          <p:cNvPicPr preferRelativeResize="0"/>
          <p:nvPr/>
        </p:nvPicPr>
        <p:blipFill rotWithShape="1">
          <a:blip r:embed="rId3">
            <a:alphaModFix/>
            <a:lum bright="70000" contrast="-70000"/>
          </a:blip>
          <a:srcRect/>
          <a:stretch/>
        </p:blipFill>
        <p:spPr>
          <a:xfrm>
            <a:off x="-1" y="-99557"/>
            <a:ext cx="24384001" cy="1415845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517625" y="3166764"/>
            <a:ext cx="12008100" cy="11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en-US" sz="7500" b="1" i="0" u="none" strike="noStrike" cap="none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2</a:t>
            </a:r>
            <a:r>
              <a:rPr lang="ko-KR" altLang="en-US" sz="75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차시</a:t>
            </a:r>
            <a:r>
              <a:rPr lang="en-US" altLang="ko-KR" sz="75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: </a:t>
            </a:r>
            <a:r>
              <a:rPr lang="ko-KR" altLang="en-US" sz="75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프로그래밍 배우기</a:t>
            </a:r>
            <a:endParaRPr b="1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pic>
        <p:nvPicPr>
          <p:cNvPr id="86" name="Google Shape;86;p1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F849EF-B655-4858-ACD0-A54B96D8A4AD}"/>
              </a:ext>
            </a:extLst>
          </p:cNvPr>
          <p:cNvSpPr txBox="1"/>
          <p:nvPr/>
        </p:nvSpPr>
        <p:spPr>
          <a:xfrm>
            <a:off x="2205318" y="4769224"/>
            <a:ext cx="794159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</a:t>
            </a:r>
            <a:r>
              <a:rPr lang="ko-KR" altLang="en-US" sz="45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소프트웨어</a:t>
            </a:r>
            <a:r>
              <a:rPr lang="en-US" altLang="ko-KR" sz="45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</a:t>
            </a:r>
            <a:r>
              <a:rPr lang="ko-KR" altLang="en-US" sz="45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스케치</a:t>
            </a:r>
            <a:r>
              <a:rPr lang="en-US" altLang="ko-KR" sz="45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</a:t>
            </a:r>
            <a:r>
              <a:rPr lang="ko-KR" altLang="en-US" sz="4500" dirty="0" err="1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부저</a:t>
            </a:r>
            <a:r>
              <a:rPr lang="ko-KR" altLang="en-US" sz="45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실습</a:t>
            </a:r>
            <a:r>
              <a:rPr lang="en-US" altLang="ko-KR" sz="45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</a:t>
            </a:r>
            <a:endParaRPr lang="ko-KR" altLang="en-US" sz="45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스케치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기본 요소</a:t>
            </a:r>
            <a:endParaRPr lang="ko-KR" altLang="en-US" b="1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4108450"/>
            <a:ext cx="15611100" cy="702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algn="l"/>
            <a:r>
              <a:rPr lang="ko-KR" altLang="en-US" sz="45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명령어 </a:t>
            </a:r>
            <a:r>
              <a:rPr lang="en-US" altLang="ko-KR" sz="45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</a:t>
            </a:r>
            <a:r>
              <a:rPr lang="ko-KR" altLang="en-US" sz="45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길거나 짧은 모든 프로그래밍 언어</a:t>
            </a:r>
            <a:r>
              <a:rPr lang="en-US" altLang="ko-KR" sz="45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en-US" sz="45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코드</a:t>
            </a:r>
            <a:r>
              <a:rPr lang="en-US" altLang="ko-KR" sz="45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  <a:r>
              <a:rPr lang="ko-KR" altLang="en-US" sz="45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지칭</a:t>
            </a:r>
            <a:endParaRPr lang="en-US" altLang="ko-KR" sz="4500" b="0" i="0" u="none" strike="noStrike" baseline="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l"/>
            <a:endParaRPr lang="en-US" altLang="ko-KR" sz="4500" b="0" i="0" u="none" strike="noStrike" baseline="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l"/>
            <a:r>
              <a:rPr lang="ko-KR" altLang="en-US" sz="45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중괄호 </a:t>
            </a:r>
            <a:r>
              <a:rPr lang="en-US" altLang="ko-KR" sz="45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{} - </a:t>
            </a:r>
            <a:r>
              <a:rPr lang="ko-KR" altLang="en-US" sz="45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함수 혹은 여러 명령을 하나로 묶기 위해 사용</a:t>
            </a:r>
            <a:endParaRPr lang="en-US" altLang="ko-KR" sz="4500" b="0" i="0" u="none" strike="noStrike" baseline="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l"/>
            <a:endParaRPr lang="en-US" altLang="ko-KR" sz="4500" b="0" i="0" u="none" strike="noStrike" baseline="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l"/>
            <a:r>
              <a:rPr lang="ko-KR" altLang="en-US" sz="45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세미콜론 </a:t>
            </a:r>
            <a:r>
              <a:rPr lang="en-US" altLang="ko-KR" sz="45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; - </a:t>
            </a:r>
            <a:r>
              <a:rPr lang="ko-KR" altLang="en-US" sz="45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명령의 끝</a:t>
            </a:r>
            <a:endParaRPr lang="en-US" altLang="ko-KR" sz="4500" b="0" i="0" u="none" strike="noStrike" baseline="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l"/>
            <a:endParaRPr lang="en-US" altLang="ko-KR" sz="4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l"/>
            <a:r>
              <a:rPr lang="ko-KR" altLang="en-US" sz="45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대</a:t>
            </a:r>
            <a:r>
              <a:rPr lang="en-US" altLang="ko-KR" sz="45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45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소문자 </a:t>
            </a:r>
            <a:r>
              <a:rPr lang="en-US" altLang="ko-KR" sz="45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</a:t>
            </a:r>
            <a:r>
              <a:rPr lang="ko-KR" altLang="en-US" sz="45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대문자와 소문자를 구분</a:t>
            </a:r>
            <a:r>
              <a:rPr lang="ko-KR" altLang="en-US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해야 함</a:t>
            </a:r>
            <a:endParaRPr lang="en-US" altLang="ko-KR" sz="4500" b="0" i="0" u="none" strike="noStrike" baseline="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l"/>
            <a:endParaRPr lang="en-US" altLang="ko-KR" sz="4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l"/>
            <a:r>
              <a:rPr lang="ko-KR" altLang="en-US" sz="45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주석 </a:t>
            </a:r>
            <a:r>
              <a:rPr lang="en-US" altLang="ko-KR" sz="45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</a:t>
            </a:r>
            <a:r>
              <a:rPr lang="ko-KR" altLang="en-US" sz="45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코드에 대한 메모를 적을 때 사용하며 프로그램에는 영향</a:t>
            </a:r>
            <a:r>
              <a:rPr lang="en-US" altLang="ko-KR" sz="45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X</a:t>
            </a:r>
          </a:p>
          <a:p>
            <a:pPr algn="l"/>
            <a:r>
              <a:rPr lang="ko-KR" altLang="en-US" sz="45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       한 줄은 </a:t>
            </a:r>
            <a:r>
              <a:rPr lang="en-US" altLang="ko-KR" sz="45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//</a:t>
            </a:r>
            <a:r>
              <a:rPr lang="ko-KR" altLang="en-US" sz="45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메모 여러 줄은 </a:t>
            </a:r>
            <a:r>
              <a:rPr lang="en-US" altLang="ko-KR" sz="45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/*</a:t>
            </a:r>
            <a:r>
              <a:rPr lang="ko-KR" altLang="en-US" sz="45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메모*</a:t>
            </a:r>
            <a:r>
              <a:rPr lang="en-US" altLang="ko-KR" sz="45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</a:t>
            </a:r>
            <a:r>
              <a:rPr lang="ko-KR" altLang="en-US" sz="45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사용</a:t>
            </a:r>
            <a:endParaRPr lang="ko-KR" altLang="en-US" sz="45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718349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0C23BC-4D7B-4EF1-8E3F-0FDE1A463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06" y="323133"/>
            <a:ext cx="9993406" cy="130697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E42B28-FBF1-4F67-91E0-BFA91B0E0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930" y="4213815"/>
            <a:ext cx="13134975" cy="595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2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스케치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기본 제공 함수</a:t>
            </a:r>
            <a:endParaRPr lang="ko-KR" altLang="en-US" b="1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7E5128-261B-4072-85A3-A53AD1F2F5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12"/>
          <a:stretch/>
        </p:blipFill>
        <p:spPr>
          <a:xfrm>
            <a:off x="969983" y="4233841"/>
            <a:ext cx="17690114" cy="75738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C361BC-06E3-4383-BBFD-C4DA73D3E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9599" y="1907614"/>
            <a:ext cx="5721663" cy="3278248"/>
          </a:xfrm>
          <a:prstGeom prst="rect">
            <a:avLst/>
          </a:prstGeom>
        </p:spPr>
      </p:pic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0FD6A588-45ED-4009-BCD0-250957ED97AF}"/>
              </a:ext>
            </a:extLst>
          </p:cNvPr>
          <p:cNvSpPr/>
          <p:nvPr/>
        </p:nvSpPr>
        <p:spPr>
          <a:xfrm>
            <a:off x="15781594" y="1907614"/>
            <a:ext cx="7996336" cy="3352800"/>
          </a:xfrm>
          <a:prstGeom prst="wedgeRoundRectCallout">
            <a:avLst>
              <a:gd name="adj1" fmla="val -42807"/>
              <a:gd name="adj2" fmla="val 71591"/>
              <a:gd name="adj3" fmla="val 16667"/>
            </a:avLst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45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8;p4">
            <a:extLst>
              <a:ext uri="{FF2B5EF4-FFF2-40B4-BE49-F238E27FC236}">
                <a16:creationId xmlns:a16="http://schemas.microsoft.com/office/drawing/2014/main" id="{C999D0D2-60D6-4108-BBF6-8D08E18F85DF}"/>
              </a:ext>
            </a:extLst>
          </p:cNvPr>
          <p:cNvSpPr/>
          <p:nvPr/>
        </p:nvSpPr>
        <p:spPr>
          <a:xfrm>
            <a:off x="12948579" y="0"/>
            <a:ext cx="11430001" cy="13716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16649148" y="6552838"/>
            <a:ext cx="4028700" cy="610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780"/>
              </a:buClr>
              <a:buSzPts val="3000"/>
              <a:buFont typeface="Arial"/>
              <a:buNone/>
            </a:pPr>
            <a:r>
              <a:rPr lang="en-US" sz="3000" i="0" u="none" strike="noStrike" cap="none" dirty="0" err="1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코드나</a:t>
            </a:r>
            <a:r>
              <a:rPr lang="en-US" sz="3000" i="0" u="none" strike="noStrike" cap="none" dirty="0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</a:t>
            </a:r>
            <a:r>
              <a:rPr lang="en-US" sz="3000" i="0" u="none" strike="noStrike" cap="none" dirty="0" err="1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사진</a:t>
            </a:r>
            <a:r>
              <a:rPr lang="en-US" sz="3000" i="0" u="none" strike="noStrike" cap="none" dirty="0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등…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스케치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반복과 제어</a:t>
            </a:r>
            <a:endParaRPr lang="ko-KR" altLang="en-US" b="1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4108450"/>
            <a:ext cx="12162336" cy="611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800" dirty="0" err="1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제어문</a:t>
            </a: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(if)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괄호 안의 문장이 참인 경우만 </a:t>
            </a: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  </a:t>
            </a:r>
            <a:r>
              <a:rPr lang="ko-KR" altLang="en-US" sz="4800" dirty="0" err="1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동작시키기</a:t>
            </a: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</a:t>
            </a:r>
            <a:endParaRPr lang="ko-KR" altLang="en-US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6" name="Google Shape;122;p4">
            <a:extLst>
              <a:ext uri="{FF2B5EF4-FFF2-40B4-BE49-F238E27FC236}">
                <a16:creationId xmlns:a16="http://schemas.microsoft.com/office/drawing/2014/main" id="{E1DB0C6F-6030-465F-B3D3-FAA2CFA4F216}"/>
              </a:ext>
            </a:extLst>
          </p:cNvPr>
          <p:cNvSpPr txBox="1"/>
          <p:nvPr/>
        </p:nvSpPr>
        <p:spPr>
          <a:xfrm>
            <a:off x="13381536" y="240004"/>
            <a:ext cx="10997044" cy="13235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if(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참인 조건</a:t>
            </a: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1)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{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동작</a:t>
            </a: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} 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else if(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조건</a:t>
            </a: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1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이 거짓이면서 참인 조건 </a:t>
            </a: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2)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{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 동작</a:t>
            </a: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}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else 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{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 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동작</a:t>
            </a: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}</a:t>
            </a:r>
            <a:endParaRPr lang="ko-KR" altLang="en-US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89C75D-CF50-47A6-A0EF-0088EA501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9606" y="5615277"/>
            <a:ext cx="8138974" cy="786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70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18;p4">
            <a:extLst>
              <a:ext uri="{FF2B5EF4-FFF2-40B4-BE49-F238E27FC236}">
                <a16:creationId xmlns:a16="http://schemas.microsoft.com/office/drawing/2014/main" id="{5777F687-7F9F-48D0-B7F9-494E738FA9C4}"/>
              </a:ext>
            </a:extLst>
          </p:cNvPr>
          <p:cNvSpPr/>
          <p:nvPr/>
        </p:nvSpPr>
        <p:spPr>
          <a:xfrm>
            <a:off x="12948579" y="0"/>
            <a:ext cx="11430001" cy="13716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16649148" y="6552838"/>
            <a:ext cx="4028700" cy="610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780"/>
              </a:buClr>
              <a:buSzPts val="3000"/>
              <a:buFont typeface="Arial"/>
              <a:buNone/>
            </a:pPr>
            <a:r>
              <a:rPr lang="en-US" sz="3000" i="0" u="none" strike="noStrike" cap="none" dirty="0" err="1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코드나</a:t>
            </a:r>
            <a:r>
              <a:rPr lang="en-US" sz="3000" i="0" u="none" strike="noStrike" cap="none" dirty="0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</a:t>
            </a:r>
            <a:r>
              <a:rPr lang="en-US" sz="3000" i="0" u="none" strike="noStrike" cap="none" dirty="0" err="1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사진</a:t>
            </a:r>
            <a:r>
              <a:rPr lang="en-US" sz="3000" i="0" u="none" strike="noStrike" cap="none" dirty="0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등…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스케치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반복과 제어</a:t>
            </a:r>
            <a:endParaRPr lang="ko-KR" altLang="en-US" b="1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4108450"/>
            <a:ext cx="12162336" cy="611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800" dirty="0" err="1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반복문</a:t>
            </a: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(for)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800" dirty="0" err="1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초기식</a:t>
            </a: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~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조건이 거짓일때 까지 </a:t>
            </a: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  조건연산만큼 동작을 반복</a:t>
            </a: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-break: 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루프</a:t>
            </a: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빠져나오기</a:t>
            </a: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-continue: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현재루프</a:t>
            </a: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나머지 명령어</a:t>
            </a: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                     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건너뛰기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ABF2F7-7D8A-452C-A439-59DFB1F8B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4524" y="6239448"/>
            <a:ext cx="11274056" cy="7065547"/>
          </a:xfrm>
          <a:prstGeom prst="rect">
            <a:avLst/>
          </a:prstGeom>
        </p:spPr>
      </p:pic>
      <p:sp>
        <p:nvSpPr>
          <p:cNvPr id="16" name="Google Shape;122;p4">
            <a:extLst>
              <a:ext uri="{FF2B5EF4-FFF2-40B4-BE49-F238E27FC236}">
                <a16:creationId xmlns:a16="http://schemas.microsoft.com/office/drawing/2014/main" id="{E1DB0C6F-6030-465F-B3D3-FAA2CFA4F216}"/>
              </a:ext>
            </a:extLst>
          </p:cNvPr>
          <p:cNvSpPr txBox="1"/>
          <p:nvPr/>
        </p:nvSpPr>
        <p:spPr>
          <a:xfrm>
            <a:off x="13381536" y="411005"/>
            <a:ext cx="10841099" cy="48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for(</a:t>
            </a:r>
            <a:r>
              <a:rPr lang="ko-KR" altLang="en-US" sz="4800" dirty="0" err="1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초기식</a:t>
            </a: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; 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조건이 참이면 동작</a:t>
            </a: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; 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조건연산</a:t>
            </a: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)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{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동작</a:t>
            </a: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}</a:t>
            </a:r>
            <a:endParaRPr lang="ko-KR" altLang="en-US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183191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E0BDB32-FD91-4B52-9575-3AD1D01F3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79" y="5310525"/>
            <a:ext cx="6287442" cy="54491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EFF59E-E891-4886-876E-2859486AD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364" y="5439834"/>
            <a:ext cx="16715636" cy="5190498"/>
          </a:xfrm>
          <a:prstGeom prst="rect">
            <a:avLst/>
          </a:prstGeom>
        </p:spPr>
      </p:pic>
      <p:sp>
        <p:nvSpPr>
          <p:cNvPr id="6" name="Google Shape;120;p4">
            <a:extLst>
              <a:ext uri="{FF2B5EF4-FFF2-40B4-BE49-F238E27FC236}">
                <a16:creationId xmlns:a16="http://schemas.microsoft.com/office/drawing/2014/main" id="{F7722E81-6F78-428E-A3D6-7DB827D3260A}"/>
              </a:ext>
            </a:extLst>
          </p:cNvPr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스케치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7" name="Google Shape;121;p4">
            <a:extLst>
              <a:ext uri="{FF2B5EF4-FFF2-40B4-BE49-F238E27FC236}">
                <a16:creationId xmlns:a16="http://schemas.microsoft.com/office/drawing/2014/main" id="{4E7C83F9-94DD-424F-8573-FD94D28FBE98}"/>
              </a:ext>
            </a:extLst>
          </p:cNvPr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시리얼 모니터</a:t>
            </a:r>
            <a:endParaRPr lang="ko-KR" altLang="en-US" b="1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443167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18;p4">
            <a:extLst>
              <a:ext uri="{FF2B5EF4-FFF2-40B4-BE49-F238E27FC236}">
                <a16:creationId xmlns:a16="http://schemas.microsoft.com/office/drawing/2014/main" id="{5777F687-7F9F-48D0-B7F9-494E738FA9C4}"/>
              </a:ext>
            </a:extLst>
          </p:cNvPr>
          <p:cNvSpPr/>
          <p:nvPr/>
        </p:nvSpPr>
        <p:spPr>
          <a:xfrm>
            <a:off x="12948579" y="0"/>
            <a:ext cx="11430001" cy="13716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스케치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시리얼 모니터</a:t>
            </a:r>
            <a:endParaRPr lang="ko-KR" altLang="en-US" b="1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81191-046D-4FD5-95D4-AE2554723728}"/>
              </a:ext>
            </a:extLst>
          </p:cNvPr>
          <p:cNvSpPr txBox="1"/>
          <p:nvPr/>
        </p:nvSpPr>
        <p:spPr>
          <a:xfrm>
            <a:off x="300710" y="3775650"/>
            <a:ext cx="12522980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US" altLang="ko-KR" sz="4000" dirty="0" err="1">
                <a:solidFill>
                  <a:srgbClr val="ED7E35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Serial.begin</a:t>
            </a:r>
            <a:r>
              <a:rPr lang="en-US" altLang="ko-KR" sz="40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 )</a:t>
            </a:r>
            <a:r>
              <a:rPr lang="en-US" altLang="ko-KR" sz="4000" dirty="0">
                <a:solidFill>
                  <a:srgbClr val="ED7E35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지정데이터 속도로 통신을 시작합니다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>
              <a:lnSpc>
                <a:spcPts val="6000"/>
              </a:lnSpc>
            </a:pPr>
            <a:r>
              <a:rPr lang="en-US" altLang="ko-KR" sz="4000" dirty="0" err="1">
                <a:solidFill>
                  <a:srgbClr val="ED7E35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Serial.print</a:t>
            </a:r>
            <a:r>
              <a:rPr lang="en-US" altLang="ko-KR" sz="40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 )</a:t>
            </a:r>
            <a:r>
              <a:rPr lang="en-US" altLang="ko-KR" sz="4000" dirty="0">
                <a:solidFill>
                  <a:srgbClr val="ED7E35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모니터에 출력 후 줄 바꿈 없음</a:t>
            </a:r>
          </a:p>
          <a:p>
            <a:pPr>
              <a:lnSpc>
                <a:spcPts val="6000"/>
              </a:lnSpc>
            </a:pPr>
            <a:r>
              <a:rPr lang="en-US" altLang="ko-KR" sz="4000" dirty="0" err="1">
                <a:solidFill>
                  <a:srgbClr val="ED7E35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Serial.println</a:t>
            </a:r>
            <a:r>
              <a:rPr lang="en-US" altLang="ko-KR" sz="40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 )</a:t>
            </a:r>
            <a:r>
              <a:rPr lang="en-US" altLang="ko-KR" sz="4000" dirty="0">
                <a:solidFill>
                  <a:srgbClr val="ED7E35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모니터에 출력 후 줄 바꿈</a:t>
            </a:r>
          </a:p>
          <a:p>
            <a:pPr>
              <a:lnSpc>
                <a:spcPts val="6000"/>
              </a:lnSpc>
            </a:pPr>
            <a:r>
              <a:rPr lang="en-US" altLang="ko-KR" sz="4000" dirty="0" err="1">
                <a:solidFill>
                  <a:srgbClr val="ED7E35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Serial.available</a:t>
            </a:r>
            <a:r>
              <a:rPr lang="en-US" altLang="ko-KR" sz="40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 )</a:t>
            </a:r>
            <a:r>
              <a:rPr lang="en-US" altLang="ko-KR" sz="4000" dirty="0">
                <a:solidFill>
                  <a:srgbClr val="ED7E35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키보드 입력이 있다면 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en-US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참 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or </a:t>
            </a:r>
            <a:r>
              <a:rPr lang="ko-KR" altLang="en-US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거짓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</a:p>
          <a:p>
            <a:pPr>
              <a:lnSpc>
                <a:spcPts val="6000"/>
              </a:lnSpc>
            </a:pPr>
            <a:r>
              <a:rPr lang="en-US" altLang="ko-KR" sz="4000" dirty="0" err="1">
                <a:solidFill>
                  <a:srgbClr val="ED7E35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Serial.read</a:t>
            </a:r>
            <a:r>
              <a:rPr lang="en-US" altLang="ko-KR" sz="40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 ): </a:t>
            </a:r>
            <a:r>
              <a:rPr lang="ko-KR" altLang="en-US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키보드 </a:t>
            </a:r>
            <a:r>
              <a:rPr lang="ko-KR" altLang="en-US" sz="4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입력값을</a:t>
            </a:r>
            <a:r>
              <a:rPr lang="ko-KR" altLang="en-US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읽어온다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  <a:endParaRPr lang="ko-KR" altLang="en-US" sz="4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C13B6A9-F764-4E09-8315-46A0528AE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2987" y="381038"/>
            <a:ext cx="7203065" cy="69494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60AA93-382C-4DDD-ACE8-F04573DC7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5560" y="7617159"/>
            <a:ext cx="11096037" cy="58028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43F2F70-B31D-47BA-A01C-2F770B6B6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4827" y="381038"/>
            <a:ext cx="3411912" cy="694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34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C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2950575" y="5656262"/>
            <a:ext cx="18482700" cy="164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ko-KR" altLang="en-US" sz="10000" dirty="0" err="1">
                <a:solidFill>
                  <a:srgbClr val="FFFFF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부저</a:t>
            </a:r>
            <a:r>
              <a:rPr lang="ko-KR" altLang="en-US" sz="10000" dirty="0">
                <a:solidFill>
                  <a:srgbClr val="FFFFF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실습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780746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 err="1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부저실습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grpSp>
        <p:nvGrpSpPr>
          <p:cNvPr id="110" name="Google Shape;110;p3"/>
          <p:cNvGrpSpPr/>
          <p:nvPr/>
        </p:nvGrpSpPr>
        <p:grpSpPr>
          <a:xfrm>
            <a:off x="19039573" y="0"/>
            <a:ext cx="4730602" cy="13716002"/>
            <a:chOff x="19039573" y="0"/>
            <a:chExt cx="4730602" cy="13716002"/>
          </a:xfrm>
        </p:grpSpPr>
        <p:cxnSp>
          <p:nvCxnSpPr>
            <p:cNvPr id="111" name="Google Shape;111;p3"/>
            <p:cNvCxnSpPr/>
            <p:nvPr/>
          </p:nvCxnSpPr>
          <p:spPr>
            <a:xfrm flipH="1">
              <a:off x="19039573" y="0"/>
              <a:ext cx="10426" cy="13716002"/>
            </a:xfrm>
            <a:prstGeom prst="straightConnector1">
              <a:avLst/>
            </a:prstGeom>
            <a:noFill/>
            <a:ln w="25400" cap="flat" cmpd="sng">
              <a:solidFill>
                <a:srgbClr val="FE4E71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112" name="Google Shape;112;p3"/>
            <p:cNvSpPr txBox="1"/>
            <p:nvPr/>
          </p:nvSpPr>
          <p:spPr>
            <a:xfrm>
              <a:off x="19429475" y="1066800"/>
              <a:ext cx="4340700" cy="12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A7780"/>
                </a:buClr>
                <a:buSzPts val="3500"/>
                <a:buFont typeface="Arial"/>
                <a:buNone/>
              </a:pPr>
              <a:r>
                <a:rPr lang="en-US" sz="3000" dirty="0" err="1">
                  <a:solidFill>
                    <a:srgbClr val="FE4E7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내용이</a:t>
              </a:r>
              <a:r>
                <a:rPr lang="en-US" sz="3000" dirty="0">
                  <a:solidFill>
                    <a:srgbClr val="FE4E7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 </a:t>
              </a:r>
              <a:r>
                <a:rPr lang="en-US" sz="3000" dirty="0" err="1">
                  <a:solidFill>
                    <a:srgbClr val="FE4E7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여기를</a:t>
              </a:r>
              <a:r>
                <a:rPr lang="en-US" sz="3000" dirty="0">
                  <a:solidFill>
                    <a:srgbClr val="FE4E7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 </a:t>
              </a:r>
              <a:r>
                <a:rPr lang="en-US" sz="3000" dirty="0" err="1">
                  <a:solidFill>
                    <a:srgbClr val="FE4E7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넘지</a:t>
              </a:r>
              <a:r>
                <a:rPr lang="en-US" sz="3000" dirty="0">
                  <a:solidFill>
                    <a:srgbClr val="FE4E7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 </a:t>
              </a:r>
              <a:r>
                <a:rPr lang="en-US" sz="3000" dirty="0" err="1">
                  <a:solidFill>
                    <a:srgbClr val="FE4E7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않도록</a:t>
              </a:r>
              <a:endParaRPr sz="3000" dirty="0">
                <a:solidFill>
                  <a:srgbClr val="FE4E7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A7780"/>
                </a:buClr>
                <a:buSzPts val="3500"/>
                <a:buFont typeface="Arial"/>
                <a:buNone/>
              </a:pPr>
              <a:r>
                <a:rPr lang="en-US" sz="3000" dirty="0" err="1">
                  <a:solidFill>
                    <a:srgbClr val="ED7E35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주의해주세요</a:t>
              </a:r>
              <a:r>
                <a:rPr lang="en-US" sz="3000" dirty="0">
                  <a:solidFill>
                    <a:srgbClr val="FE4E7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!</a:t>
              </a:r>
              <a:endParaRPr sz="3000" dirty="0">
                <a:solidFill>
                  <a:srgbClr val="FE4E7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endParaRPr>
            </a:p>
          </p:txBody>
        </p:sp>
      </p:grpSp>
      <p:sp>
        <p:nvSpPr>
          <p:cNvPr id="10" name="Google Shape;121;p4">
            <a:extLst>
              <a:ext uri="{FF2B5EF4-FFF2-40B4-BE49-F238E27FC236}">
                <a16:creationId xmlns:a16="http://schemas.microsoft.com/office/drawing/2014/main" id="{48CB8183-112B-4012-AFD4-32156CAA4637}"/>
              </a:ext>
            </a:extLst>
          </p:cNvPr>
          <p:cNvSpPr txBox="1"/>
          <p:nvPr/>
        </p:nvSpPr>
        <p:spPr>
          <a:xfrm>
            <a:off x="1219200" y="1805325"/>
            <a:ext cx="11213386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 err="1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부저로</a:t>
            </a: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노래 연주하기</a:t>
            </a:r>
            <a:r>
              <a:rPr lang="en-US" altLang="ko-KR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(</a:t>
            </a: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준비물</a:t>
            </a:r>
            <a:r>
              <a:rPr lang="en-US" altLang="ko-KR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&amp;</a:t>
            </a: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회로</a:t>
            </a:r>
            <a:r>
              <a:rPr lang="en-US" altLang="ko-KR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)</a:t>
            </a:r>
            <a:endParaRPr lang="ko-KR" altLang="en-US" b="1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1841DE-2092-4193-82C4-83CC243D73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928"/>
          <a:stretch/>
        </p:blipFill>
        <p:spPr>
          <a:xfrm>
            <a:off x="2033758" y="3933775"/>
            <a:ext cx="9584270" cy="33113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E93A52-18B8-4600-826B-16E18D849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7245114"/>
            <a:ext cx="16049910" cy="631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6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18;p4">
            <a:extLst>
              <a:ext uri="{FF2B5EF4-FFF2-40B4-BE49-F238E27FC236}">
                <a16:creationId xmlns:a16="http://schemas.microsoft.com/office/drawing/2014/main" id="{5777F687-7F9F-48D0-B7F9-494E738FA9C4}"/>
              </a:ext>
            </a:extLst>
          </p:cNvPr>
          <p:cNvSpPr/>
          <p:nvPr/>
        </p:nvSpPr>
        <p:spPr>
          <a:xfrm>
            <a:off x="12953999" y="0"/>
            <a:ext cx="11430001" cy="13716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3962206" y="1688784"/>
            <a:ext cx="9527793" cy="1118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algn="l"/>
            <a:r>
              <a:rPr lang="en-US" altLang="ko-KR" sz="40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void setup() {</a:t>
            </a:r>
          </a:p>
          <a:p>
            <a:pPr algn="l"/>
            <a:r>
              <a:rPr lang="en-US" altLang="ko-KR" sz="4000" b="0" i="0" u="none" strike="noStrike" baseline="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pinMode</a:t>
            </a:r>
            <a:r>
              <a:rPr lang="en-US" altLang="ko-KR" sz="40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(5, OUTPUT); </a:t>
            </a:r>
          </a:p>
          <a:p>
            <a:pPr algn="l"/>
            <a:r>
              <a:rPr lang="en-US" altLang="ko-KR" sz="40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// 5</a:t>
            </a:r>
            <a:r>
              <a:rPr lang="ko-KR" altLang="en-US" sz="4000" b="0" i="0" u="none" strike="noStrike" baseline="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번핀을</a:t>
            </a:r>
            <a:r>
              <a:rPr lang="ko-KR" altLang="en-US" sz="40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출력모드로 설정</a:t>
            </a:r>
          </a:p>
          <a:p>
            <a:pPr algn="l"/>
            <a:r>
              <a:rPr lang="en-US" altLang="ko-KR" sz="40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}</a:t>
            </a:r>
          </a:p>
          <a:p>
            <a:pPr algn="l"/>
            <a:endParaRPr lang="en-US" altLang="ko-KR" sz="4000" b="0" i="0" u="none" strike="noStrike" baseline="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l"/>
            <a:r>
              <a:rPr lang="en-US" altLang="ko-KR" sz="40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void loop() {</a:t>
            </a:r>
          </a:p>
          <a:p>
            <a:pPr algn="l"/>
            <a:r>
              <a:rPr lang="en-US" altLang="ko-KR" sz="40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tone(5, 1046.5); //</a:t>
            </a:r>
            <a:r>
              <a:rPr lang="ko-KR" altLang="en-US" sz="40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도</a:t>
            </a:r>
          </a:p>
          <a:p>
            <a:pPr algn="l"/>
            <a:r>
              <a:rPr lang="en-US" altLang="ko-KR" sz="40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delay(200); </a:t>
            </a:r>
            <a:r>
              <a:rPr lang="en-US" altLang="ko-KR" sz="4000" b="0" i="0" u="none" strike="noStrike" baseline="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noTone</a:t>
            </a:r>
            <a:r>
              <a:rPr lang="en-US" altLang="ko-KR" sz="40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(5); delay(200);</a:t>
            </a:r>
          </a:p>
          <a:p>
            <a:pPr algn="l"/>
            <a:endParaRPr lang="en-US" altLang="ko-KR" sz="4000" b="0" i="0" u="none" strike="noStrike" baseline="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l"/>
            <a:r>
              <a:rPr lang="en-US" altLang="ko-KR" sz="40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tone(5, 1244.5); //</a:t>
            </a:r>
            <a:r>
              <a:rPr lang="ko-KR" altLang="en-US" sz="40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레</a:t>
            </a:r>
          </a:p>
          <a:p>
            <a:pPr algn="l"/>
            <a:r>
              <a:rPr lang="en-US" altLang="ko-KR" sz="40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delay(200); </a:t>
            </a:r>
            <a:r>
              <a:rPr lang="en-US" altLang="ko-KR" sz="4000" b="0" i="0" u="none" strike="noStrike" baseline="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noTone</a:t>
            </a:r>
            <a:r>
              <a:rPr lang="en-US" altLang="ko-KR" sz="40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(5); delay(200);</a:t>
            </a:r>
          </a:p>
          <a:p>
            <a:pPr algn="l"/>
            <a:endParaRPr lang="en-US" altLang="ko-KR" sz="4000" b="0" i="0" u="none" strike="noStrike" baseline="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l"/>
            <a:r>
              <a:rPr lang="en-US" altLang="ko-KR" sz="40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tone(5, 1318.5); //</a:t>
            </a:r>
            <a:r>
              <a:rPr lang="ko-KR" altLang="en-US" sz="40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미</a:t>
            </a:r>
          </a:p>
          <a:p>
            <a:pPr algn="l"/>
            <a:r>
              <a:rPr lang="en-US" altLang="ko-KR" sz="40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delay(200); </a:t>
            </a:r>
            <a:r>
              <a:rPr lang="en-US" altLang="ko-KR" sz="4000" b="0" i="0" u="none" strike="noStrike" baseline="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noTone</a:t>
            </a:r>
            <a:r>
              <a:rPr lang="en-US" altLang="ko-KR" sz="40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(5); delay(200);</a:t>
            </a:r>
          </a:p>
          <a:p>
            <a:pPr algn="l"/>
            <a:endParaRPr lang="en-US" altLang="ko-KR" sz="4000" b="0" i="0" u="none" strike="noStrike" baseline="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l"/>
            <a:r>
              <a:rPr lang="en-US" altLang="ko-KR" sz="40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tone(5, 1397.0); //</a:t>
            </a:r>
            <a:r>
              <a:rPr lang="ko-KR" altLang="en-US" sz="40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파</a:t>
            </a:r>
          </a:p>
          <a:p>
            <a:pPr algn="l"/>
            <a:r>
              <a:rPr lang="en-US" altLang="ko-KR" sz="40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delay(200); </a:t>
            </a:r>
            <a:r>
              <a:rPr lang="en-US" altLang="ko-KR" sz="4000" b="0" i="0" u="none" strike="noStrike" baseline="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noTone</a:t>
            </a:r>
            <a:r>
              <a:rPr lang="en-US" altLang="ko-KR" sz="40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(5); delay(200);</a:t>
            </a:r>
          </a:p>
          <a:p>
            <a:pPr algn="l"/>
            <a:r>
              <a:rPr lang="en-US" altLang="ko-KR" sz="40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}</a:t>
            </a:r>
            <a:endParaRPr sz="40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 err="1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부저실습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 err="1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부저로</a:t>
            </a: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노래 연주하기</a:t>
            </a:r>
            <a:r>
              <a:rPr lang="en-US" altLang="ko-KR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(</a:t>
            </a: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코드</a:t>
            </a:r>
            <a:r>
              <a:rPr lang="en-US" altLang="ko-KR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)</a:t>
            </a:r>
            <a:endParaRPr lang="ko-KR" altLang="en-US" b="1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4108450"/>
            <a:ext cx="12162336" cy="611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자신이 원하는 노래의 계이름을 지정해서 </a:t>
            </a: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노래를 연주해보아요</a:t>
            </a: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F82EE8-2A71-40FE-9D48-041DEC25A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7388878"/>
            <a:ext cx="99726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4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C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2950575" y="5656262"/>
            <a:ext cx="18482700" cy="164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ko-KR" altLang="en-US" sz="10000" i="0" u="none" strike="noStrike" cap="none" dirty="0">
                <a:solidFill>
                  <a:srgbClr val="FFFFF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소프트웨어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19174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2" descr="Artboard Copy 13.jpg"/>
          <p:cNvPicPr preferRelativeResize="0"/>
          <p:nvPr/>
        </p:nvPicPr>
        <p:blipFill rotWithShape="1">
          <a:blip r:embed="rId3">
            <a:alphaModFix/>
            <a:lum bright="70000" contrast="-70000"/>
          </a:blip>
          <a:srcRect/>
          <a:stretch/>
        </p:blipFill>
        <p:spPr>
          <a:xfrm>
            <a:off x="-1" y="-99557"/>
            <a:ext cx="24384001" cy="14158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2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2"/>
          <p:cNvSpPr txBox="1"/>
          <p:nvPr/>
        </p:nvSpPr>
        <p:spPr>
          <a:xfrm>
            <a:off x="1517624" y="1934725"/>
            <a:ext cx="16053199" cy="2180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ko-KR" altLang="en-US" sz="7500" i="0" u="none" strike="noStrike" cap="none" dirty="0">
                <a:solidFill>
                  <a:srgbClr val="FFFFF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모르는 부분은 </a:t>
            </a:r>
            <a:endParaRPr lang="en-US" altLang="ko-KR" sz="7500" i="0" u="none" strike="noStrike" cap="none" dirty="0">
              <a:solidFill>
                <a:srgbClr val="FFFFFF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ko-KR" altLang="en-US" sz="7500" i="0" u="none" strike="noStrike" cap="none" dirty="0">
                <a:solidFill>
                  <a:srgbClr val="FFFFF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망설이지 말고 질문해주세요 </a:t>
            </a:r>
            <a:r>
              <a:rPr lang="en-US" altLang="ko-KR" sz="7500" i="0" u="none" strike="noStrike" cap="none" dirty="0">
                <a:solidFill>
                  <a:srgbClr val="FFFFF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:D</a:t>
            </a:r>
            <a:endParaRPr lang="en-US" sz="7500" i="0" u="none" strike="noStrike" cap="none" dirty="0">
              <a:solidFill>
                <a:srgbClr val="FFFFFF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6"/>
          <p:cNvGrpSpPr/>
          <p:nvPr/>
        </p:nvGrpSpPr>
        <p:grpSpPr>
          <a:xfrm>
            <a:off x="-88964" y="-1450154"/>
            <a:ext cx="24561866" cy="16616309"/>
            <a:chOff x="0" y="0"/>
            <a:chExt cx="24561866" cy="16616307"/>
          </a:xfrm>
        </p:grpSpPr>
        <p:pic>
          <p:nvPicPr>
            <p:cNvPr id="138" name="Google Shape;138;p6" descr="cover.jpg"/>
            <p:cNvPicPr preferRelativeResize="0"/>
            <p:nvPr/>
          </p:nvPicPr>
          <p:blipFill rotWithShape="1">
            <a:blip r:embed="rId3">
              <a:alphaModFix/>
            </a:blip>
            <a:srcRect l="282" r="1194"/>
            <a:stretch/>
          </p:blipFill>
          <p:spPr>
            <a:xfrm>
              <a:off x="0" y="0"/>
              <a:ext cx="24561866" cy="16616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6"/>
            <p:cNvSpPr/>
            <p:nvPr/>
          </p:nvSpPr>
          <p:spPr>
            <a:xfrm>
              <a:off x="88963" y="1450153"/>
              <a:ext cx="24384001" cy="13716002"/>
            </a:xfrm>
            <a:prstGeom prst="rect">
              <a:avLst/>
            </a:prstGeom>
            <a:gradFill>
              <a:gsLst>
                <a:gs pos="0">
                  <a:srgbClr val="FFFFFF">
                    <a:alpha val="91764"/>
                  </a:srgbClr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140" name="Google Shape;140;p6" descr="이미지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0" y="4451850"/>
            <a:ext cx="4572001" cy="48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소프트웨어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소프트웨어란</a:t>
            </a:r>
            <a:r>
              <a:rPr lang="en-US" altLang="ko-KR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?</a:t>
            </a:r>
            <a:endParaRPr lang="ko-KR" altLang="en-US" b="1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4108450"/>
            <a:ext cx="15611100" cy="640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i="0" u="none" strike="noStrike" cap="none" dirty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Ware</a:t>
            </a:r>
            <a:r>
              <a:rPr lang="en-US" altLang="ko-KR" sz="4500" i="0" u="none" strike="noStrike" cap="none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:</a:t>
            </a:r>
            <a:r>
              <a:rPr lang="ko-KR" altLang="en-US" sz="4500" i="0" u="none" strike="noStrike" cap="none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제품 또는 물건</a:t>
            </a:r>
            <a:endParaRPr lang="en-US" altLang="ko-KR" sz="4500" i="0" u="none" strike="noStrike" cap="none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i="0" u="none" strike="noStrike" cap="none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dirty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Hard</a:t>
            </a:r>
            <a:r>
              <a:rPr lang="ko-KR" altLang="en-US" sz="45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</a:t>
            </a:r>
            <a:r>
              <a:rPr lang="en-US" altLang="ko-KR" sz="45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ware: (</a:t>
            </a:r>
            <a:r>
              <a:rPr lang="ko-KR" altLang="en-US" sz="45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실체가 있는</a:t>
            </a:r>
            <a:r>
              <a:rPr lang="en-US" altLang="ko-KR" sz="45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) </a:t>
            </a:r>
            <a:r>
              <a:rPr lang="ko-KR" altLang="en-US" sz="45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제품 또는 물건</a:t>
            </a:r>
            <a:endParaRPr lang="en-US" altLang="ko-KR" sz="45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ex) </a:t>
            </a:r>
            <a:r>
              <a:rPr lang="ko-KR" altLang="en-US" sz="4500" dirty="0" err="1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아두이노</a:t>
            </a:r>
            <a:r>
              <a:rPr lang="ko-KR" altLang="en-US" sz="45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보드</a:t>
            </a:r>
            <a:r>
              <a:rPr lang="en-US" altLang="ko-KR" sz="45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, </a:t>
            </a:r>
            <a:r>
              <a:rPr lang="ko-KR" altLang="en-US" sz="45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모니터</a:t>
            </a:r>
            <a:r>
              <a:rPr lang="en-US" altLang="ko-KR" sz="45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, </a:t>
            </a:r>
            <a:r>
              <a:rPr lang="ko-KR" altLang="en-US" sz="45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컴퓨터 본체</a:t>
            </a:r>
            <a:r>
              <a:rPr lang="en-US" altLang="ko-KR" sz="45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..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i="0" u="none" strike="noStrike" cap="none" dirty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Soft</a:t>
            </a:r>
            <a:r>
              <a:rPr lang="en-US" altLang="ko-KR" sz="4500" i="0" u="none" strike="noStrike" cap="none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ware : (</a:t>
            </a:r>
            <a:r>
              <a:rPr lang="ko-KR" altLang="en-US" sz="4500" i="0" u="none" strike="noStrike" cap="none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실체가</a:t>
            </a:r>
            <a:r>
              <a:rPr lang="en-US" altLang="ko-KR" sz="4500" i="0" u="none" strike="noStrike" cap="none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</a:t>
            </a:r>
            <a:r>
              <a:rPr lang="ko-KR" altLang="en-US" sz="4500" i="0" u="none" strike="noStrike" cap="none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없는</a:t>
            </a:r>
            <a:r>
              <a:rPr lang="en-US" altLang="ko-KR" sz="4500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)</a:t>
            </a:r>
            <a:r>
              <a:rPr lang="ko-KR" altLang="en-US" sz="4500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제품 또는 물건</a:t>
            </a:r>
            <a:endParaRPr lang="en-US" altLang="ko-KR" sz="4500" dirty="0">
              <a:solidFill>
                <a:srgbClr val="11151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ex) </a:t>
            </a:r>
            <a:r>
              <a:rPr lang="ko-KR" altLang="en-US" sz="4500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스케치</a:t>
            </a:r>
            <a:r>
              <a:rPr lang="en-US" altLang="ko-KR" sz="4500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, </a:t>
            </a:r>
            <a:r>
              <a:rPr lang="ko-KR" altLang="en-US" sz="4500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프로그램</a:t>
            </a:r>
            <a:r>
              <a:rPr lang="en-US" altLang="ko-KR" sz="4500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..</a:t>
            </a:r>
            <a:endParaRPr lang="ko-KR" altLang="en-US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E9CAD136-A2B2-40B5-98D9-FF9BED7A1889}"/>
              </a:ext>
            </a:extLst>
          </p:cNvPr>
          <p:cNvSpPr/>
          <p:nvPr/>
        </p:nvSpPr>
        <p:spPr>
          <a:xfrm>
            <a:off x="12450863" y="5880442"/>
            <a:ext cx="2710542" cy="979714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왼쪽 18">
            <a:extLst>
              <a:ext uri="{FF2B5EF4-FFF2-40B4-BE49-F238E27FC236}">
                <a16:creationId xmlns:a16="http://schemas.microsoft.com/office/drawing/2014/main" id="{5A6EC81C-9841-471B-85A7-6263FD1CB39D}"/>
              </a:ext>
            </a:extLst>
          </p:cNvPr>
          <p:cNvSpPr/>
          <p:nvPr/>
        </p:nvSpPr>
        <p:spPr>
          <a:xfrm>
            <a:off x="12552753" y="8632148"/>
            <a:ext cx="2608652" cy="979714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5D96AD-EF45-4079-A4FC-E02B897CB5DB}"/>
              </a:ext>
            </a:extLst>
          </p:cNvPr>
          <p:cNvSpPr/>
          <p:nvPr/>
        </p:nvSpPr>
        <p:spPr>
          <a:xfrm>
            <a:off x="14695714" y="6204857"/>
            <a:ext cx="465691" cy="31677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소프트웨어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소프트웨어란</a:t>
            </a:r>
            <a:r>
              <a:rPr lang="en-US" altLang="ko-KR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?</a:t>
            </a:r>
            <a:endParaRPr lang="ko-KR" altLang="en-US" b="1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21" name="Google Shape;108;p3">
            <a:extLst>
              <a:ext uri="{FF2B5EF4-FFF2-40B4-BE49-F238E27FC236}">
                <a16:creationId xmlns:a16="http://schemas.microsoft.com/office/drawing/2014/main" id="{835F2AC4-4A5E-4CE3-A604-C11CE54DB1F0}"/>
              </a:ext>
            </a:extLst>
          </p:cNvPr>
          <p:cNvSpPr txBox="1"/>
          <p:nvPr/>
        </p:nvSpPr>
        <p:spPr>
          <a:xfrm>
            <a:off x="1219200" y="4108450"/>
            <a:ext cx="15611100" cy="8364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ko-KR" altLang="en-US" sz="44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시스템 소프트웨어</a:t>
            </a:r>
            <a:r>
              <a:rPr lang="en-US" altLang="ko-KR" sz="44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+</a:t>
            </a:r>
            <a:r>
              <a:rPr lang="ko-KR" altLang="en-US" sz="44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응용소프트웨어</a:t>
            </a:r>
            <a:r>
              <a:rPr lang="en-US" altLang="ko-KR" sz="44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=</a:t>
            </a:r>
            <a:r>
              <a:rPr lang="ko-KR" altLang="en-US" sz="44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소프트웨어</a:t>
            </a:r>
            <a:endParaRPr lang="en-US" altLang="ko-KR" sz="44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dirty="0">
              <a:solidFill>
                <a:schemeClr val="accent2">
                  <a:lumMod val="7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시스템 </a:t>
            </a:r>
            <a:r>
              <a:rPr lang="ko-KR" altLang="en-US" sz="45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소프트웨어</a:t>
            </a:r>
            <a:endParaRPr lang="en-US" altLang="ko-KR" sz="4500" i="0" u="none" strike="noStrike" cap="none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i="0" u="none" strike="noStrike" cap="none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500" i="0" u="none" strike="noStrike" cap="none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컴퓨터 하드웨어를 동작시키는 작업을 수행</a:t>
            </a:r>
            <a:endParaRPr lang="en-US" altLang="ko-KR" sz="4500" i="0" u="none" strike="noStrike" cap="none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dirty="0">
              <a:solidFill>
                <a:schemeClr val="accent2">
                  <a:lumMod val="7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응용</a:t>
            </a:r>
            <a:r>
              <a:rPr lang="ko-KR" altLang="en-US" sz="45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소프트웨어</a:t>
            </a:r>
            <a:r>
              <a:rPr lang="en-US" altLang="ko-KR" sz="45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: 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게임</a:t>
            </a: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, 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계산 </a:t>
            </a: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, 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문서 작성 등의 특정 목적을 위한 작업을 수행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시스템 소프트웨어의 도움을 받아 동작</a:t>
            </a: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/>
          <p:nvPr/>
        </p:nvSpPr>
        <p:spPr>
          <a:xfrm>
            <a:off x="12948579" y="0"/>
            <a:ext cx="11430001" cy="13716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6649148" y="6552838"/>
            <a:ext cx="4028700" cy="610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780"/>
              </a:buClr>
              <a:buSzPts val="3000"/>
              <a:buFont typeface="Arial"/>
              <a:buNone/>
            </a:pPr>
            <a:r>
              <a:rPr lang="en-US" sz="3000" i="0" u="none" strike="noStrike" cap="none" dirty="0" err="1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코드나</a:t>
            </a:r>
            <a:r>
              <a:rPr lang="en-US" sz="3000" i="0" u="none" strike="noStrike" cap="none" dirty="0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</a:t>
            </a:r>
            <a:r>
              <a:rPr lang="en-US" sz="3000" i="0" u="none" strike="noStrike" cap="none" dirty="0" err="1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사진</a:t>
            </a:r>
            <a:r>
              <a:rPr lang="en-US" sz="3000" i="0" u="none" strike="noStrike" cap="none" dirty="0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등…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소프트웨어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프로그래밍이란</a:t>
            </a:r>
            <a:r>
              <a:rPr lang="en-US" altLang="ko-KR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?</a:t>
            </a:r>
            <a:endParaRPr b="1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4108450"/>
            <a:ext cx="99696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i="0" u="none" strike="noStrike" cap="none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500" i="0" u="none" strike="noStrike" cap="none" dirty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프로그래밍</a:t>
            </a:r>
            <a:r>
              <a:rPr lang="ko-KR" altLang="en-US" sz="4500" i="0" u="none" strike="noStrike" cap="none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은 프로그램을 만드는 과정</a:t>
            </a:r>
            <a:endParaRPr lang="en-US" altLang="ko-KR" sz="4500" i="0" u="none" strike="noStrike" cap="none" dirty="0">
              <a:solidFill>
                <a:srgbClr val="11151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i="0" u="none" strike="noStrike" cap="none" dirty="0">
              <a:solidFill>
                <a:srgbClr val="11151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i="0" u="none" strike="noStrike" cap="none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500" i="0" u="none" strike="noStrike" cap="none" dirty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프로그램</a:t>
            </a:r>
            <a:r>
              <a:rPr lang="ko-KR" altLang="en-US" sz="4500" i="0" u="none" strike="noStrike" cap="none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은 일의 순서</a:t>
            </a:r>
            <a:endParaRPr lang="en-US" altLang="ko-KR" sz="4500" i="0" u="none" strike="noStrike" cap="none" dirty="0">
              <a:solidFill>
                <a:srgbClr val="11151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i="0" u="none" strike="noStrike" cap="none" dirty="0">
              <a:solidFill>
                <a:srgbClr val="11151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프로그램은 프로그래밍 언어를</a:t>
            </a: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  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사용하여 만듦</a:t>
            </a: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800" dirty="0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프로그래밍 </a:t>
            </a:r>
            <a:r>
              <a:rPr lang="ko-KR" altLang="en-US" sz="4800" dirty="0" err="1">
                <a:solidFill>
                  <a:schemeClr val="accent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언어</a:t>
            </a:r>
            <a:r>
              <a:rPr lang="ko-KR" altLang="en-US" sz="4800" dirty="0" err="1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란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사람과 컴퓨터가</a:t>
            </a: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 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소통하기 위한 언어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39ECE5-EB6A-4DA0-BEF4-014FE60458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14"/>
          <a:stretch/>
        </p:blipFill>
        <p:spPr>
          <a:xfrm>
            <a:off x="13722620" y="4108450"/>
            <a:ext cx="9881755" cy="49717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5"/>
          <p:cNvGrpSpPr/>
          <p:nvPr/>
        </p:nvGrpSpPr>
        <p:grpSpPr>
          <a:xfrm>
            <a:off x="0" y="0"/>
            <a:ext cx="24384001" cy="13716003"/>
            <a:chOff x="0" y="0"/>
            <a:chExt cx="24384001" cy="13716002"/>
          </a:xfrm>
        </p:grpSpPr>
        <p:sp>
          <p:nvSpPr>
            <p:cNvPr id="131" name="Google Shape;131;p5"/>
            <p:cNvSpPr/>
            <p:nvPr/>
          </p:nvSpPr>
          <p:spPr>
            <a:xfrm>
              <a:off x="0" y="0"/>
              <a:ext cx="24384001" cy="13716002"/>
            </a:xfrm>
            <a:prstGeom prst="rect">
              <a:avLst/>
            </a:prstGeom>
            <a:solidFill>
              <a:srgbClr val="E5E7E9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" name="Google Shape;132;p5"/>
            <p:cNvSpPr txBox="1"/>
            <p:nvPr/>
          </p:nvSpPr>
          <p:spPr>
            <a:xfrm>
              <a:off x="4909850" y="6552838"/>
              <a:ext cx="14564400" cy="6104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A7780"/>
                </a:buClr>
                <a:buSzPts val="3000"/>
                <a:buFont typeface="Arial"/>
                <a:buNone/>
              </a:pPr>
              <a:r>
                <a:rPr lang="en-US" sz="3000" i="0" u="none" strike="noStrike" cap="none" dirty="0" err="1">
                  <a:solidFill>
                    <a:srgbClr val="6A778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사진을</a:t>
              </a:r>
              <a:r>
                <a:rPr lang="en-US" sz="3000" i="0" u="none" strike="noStrike" cap="none" dirty="0">
                  <a:solidFill>
                    <a:srgbClr val="6A778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 </a:t>
              </a:r>
              <a:r>
                <a:rPr lang="en-US" sz="3000" i="0" u="none" strike="noStrike" cap="none" dirty="0" err="1">
                  <a:solidFill>
                    <a:srgbClr val="6A778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넣을</a:t>
              </a:r>
              <a:r>
                <a:rPr lang="en-US" sz="3000" i="0" u="none" strike="noStrike" cap="none" dirty="0">
                  <a:solidFill>
                    <a:srgbClr val="6A778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 </a:t>
              </a:r>
              <a:r>
                <a:rPr lang="en-US" sz="3000" i="0" u="none" strike="noStrike" cap="none" dirty="0" err="1">
                  <a:solidFill>
                    <a:srgbClr val="6A778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때에는</a:t>
              </a:r>
              <a:r>
                <a:rPr lang="en-US" sz="3000" i="0" u="none" strike="noStrike" cap="none" dirty="0">
                  <a:solidFill>
                    <a:srgbClr val="6A778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, </a:t>
              </a:r>
              <a:r>
                <a:rPr lang="en-US" sz="3000" i="0" u="none" strike="noStrike" cap="none" dirty="0" err="1">
                  <a:solidFill>
                    <a:srgbClr val="6A778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사진의</a:t>
              </a:r>
              <a:r>
                <a:rPr lang="en-US" sz="3000" i="0" u="none" strike="noStrike" cap="none" dirty="0">
                  <a:solidFill>
                    <a:srgbClr val="6A778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 </a:t>
              </a:r>
              <a:r>
                <a:rPr lang="en-US" sz="3000" i="0" u="none" strike="noStrike" cap="none" dirty="0" err="1">
                  <a:solidFill>
                    <a:srgbClr val="6A778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비율이</a:t>
              </a:r>
              <a:r>
                <a:rPr lang="en-US" sz="3000" i="0" u="none" strike="noStrike" cap="none" dirty="0">
                  <a:solidFill>
                    <a:srgbClr val="6A778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 </a:t>
              </a:r>
              <a:r>
                <a:rPr lang="en-US" sz="3000" i="0" u="none" strike="noStrike" cap="none" dirty="0" err="1">
                  <a:solidFill>
                    <a:srgbClr val="6A778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슬라이드의</a:t>
              </a:r>
              <a:r>
                <a:rPr lang="en-US" sz="3000" i="0" u="none" strike="noStrike" cap="none" dirty="0">
                  <a:solidFill>
                    <a:srgbClr val="6A778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 폭/</a:t>
              </a:r>
              <a:r>
                <a:rPr lang="en-US" sz="3000" i="0" u="none" strike="noStrike" cap="none" dirty="0" err="1">
                  <a:solidFill>
                    <a:srgbClr val="6A778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높이를</a:t>
              </a:r>
              <a:r>
                <a:rPr lang="en-US" sz="3000" i="0" u="none" strike="noStrike" cap="none" dirty="0">
                  <a:solidFill>
                    <a:srgbClr val="6A778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 </a:t>
              </a:r>
              <a:r>
                <a:rPr lang="en-US" sz="3000" i="0" u="none" strike="noStrike" cap="none" dirty="0" err="1">
                  <a:solidFill>
                    <a:srgbClr val="6A778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넘어가게끔</a:t>
              </a:r>
              <a:r>
                <a:rPr lang="en-US" sz="3000" i="0" u="none" strike="noStrike" cap="none" dirty="0">
                  <a:solidFill>
                    <a:srgbClr val="6A778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 </a:t>
              </a:r>
              <a:r>
                <a:rPr lang="en-US" sz="3000" i="0" u="none" strike="noStrike" cap="none" dirty="0" err="1">
                  <a:solidFill>
                    <a:srgbClr val="6A778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늘려주세요</a:t>
              </a:r>
              <a:r>
                <a:rPr lang="en-US" sz="3000" i="0" u="none" strike="noStrike" cap="none" dirty="0">
                  <a:solidFill>
                    <a:srgbClr val="6A778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Noto Sans KR"/>
                  <a:sym typeface="Noto Sans KR"/>
                </a:rPr>
                <a:t>.</a:t>
              </a:r>
              <a:endParaRPr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A9D2C098-85AE-41AD-BAC9-E4A4CC750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7" b="35851"/>
          <a:stretch/>
        </p:blipFill>
        <p:spPr bwMode="auto">
          <a:xfrm>
            <a:off x="-1" y="0"/>
            <a:ext cx="12613275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11F338D-D17A-4926-8AD6-F886C4E59A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6" b="4495"/>
          <a:stretch/>
        </p:blipFill>
        <p:spPr bwMode="auto">
          <a:xfrm>
            <a:off x="12613274" y="0"/>
            <a:ext cx="11615057" cy="1403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69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C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2950575" y="5656262"/>
            <a:ext cx="18482700" cy="164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ko-KR" altLang="en-US" sz="10000" i="0" u="none" strike="noStrike" cap="none" dirty="0">
                <a:solidFill>
                  <a:srgbClr val="FFFFF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스케치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82958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854D8DC-18C7-469E-85B4-08B7C5772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41" y="1534681"/>
            <a:ext cx="16075289" cy="1064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2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2ABA3F2-B85B-476B-AFE2-05BD500D4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522" y="870889"/>
            <a:ext cx="17808736" cy="1197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73767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510</Words>
  <Application>Microsoft Office PowerPoint</Application>
  <PresentationFormat>사용자 지정</PresentationFormat>
  <Paragraphs>123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210 콤퓨타세탁 L</vt:lpstr>
      <vt:lpstr>Arial</vt:lpstr>
      <vt:lpstr>Helvetica Neue</vt:lpstr>
      <vt:lpstr>Helvetica Neue Light</vt:lpstr>
      <vt:lpstr>21_BasicWhite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송희</dc:creator>
  <cp:lastModifiedBy>송 희</cp:lastModifiedBy>
  <cp:revision>20</cp:revision>
  <dcterms:modified xsi:type="dcterms:W3CDTF">2021-05-20T14:06:55Z</dcterms:modified>
</cp:coreProperties>
</file>