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8" r:id="rId4"/>
    <p:sldId id="288" r:id="rId5"/>
    <p:sldId id="292" r:id="rId6"/>
    <p:sldId id="289" r:id="rId7"/>
    <p:sldId id="281" r:id="rId8"/>
    <p:sldId id="258" r:id="rId9"/>
    <p:sldId id="276" r:id="rId10"/>
    <p:sldId id="286" r:id="rId11"/>
    <p:sldId id="285" r:id="rId12"/>
    <p:sldId id="287" r:id="rId13"/>
    <p:sldId id="280" r:id="rId14"/>
    <p:sldId id="267" r:id="rId15"/>
    <p:sldId id="261" r:id="rId16"/>
  </p:sldIdLst>
  <p:sldSz cx="24384000" cy="13716000"/>
  <p:notesSz cx="6858000" cy="9144000"/>
  <p:embeddedFontLst>
    <p:embeddedFont>
      <p:font typeface="210 콤퓨타세탁 L" panose="02020603020101020101" pitchFamily="18" charset="-127"/>
      <p:regular r:id="rId18"/>
    </p:embeddedFont>
    <p:embeddedFont>
      <p:font typeface="Helvetica Neue" panose="020B0600000101010101" charset="0"/>
      <p:regular r:id="rId19"/>
      <p:bold r:id="rId20"/>
      <p:italic r:id="rId21"/>
      <p:boldItalic r:id="rId22"/>
    </p:embeddedFont>
    <p:embeddedFont>
      <p:font typeface="Helvetica Neue Light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FF"/>
    <a:srgbClr val="ED7E35"/>
    <a:srgbClr val="CEDCFF"/>
    <a:srgbClr val="E6E6E6"/>
    <a:srgbClr val="F3A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309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94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2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42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07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67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4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44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31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1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25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javalab.org/ohms_la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C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7625" y="3166764"/>
            <a:ext cx="16142846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altLang="ko-KR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3</a:t>
            </a:r>
            <a:r>
              <a:rPr lang="ko-KR" altLang="en-US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차시</a:t>
            </a:r>
            <a:r>
              <a:rPr lang="en-US" altLang="ko-KR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 </a:t>
            </a:r>
            <a:r>
              <a:rPr lang="ko-KR" altLang="en-US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거리감지 센서와 </a:t>
            </a:r>
            <a:r>
              <a:rPr lang="ko-KR" altLang="en-US" sz="7500" b="1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</a:t>
            </a:r>
            <a:r>
              <a:rPr lang="ko-KR" altLang="en-US" sz="75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사용하기 </a:t>
            </a:r>
            <a:endParaRPr b="1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849EF-B655-4858-ACD0-A54B96D8A4AD}"/>
              </a:ext>
            </a:extLst>
          </p:cNvPr>
          <p:cNvSpPr txBox="1"/>
          <p:nvPr/>
        </p:nvSpPr>
        <p:spPr>
          <a:xfrm>
            <a:off x="2205318" y="4769224"/>
            <a:ext cx="13290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r>
              <a:rPr lang="ko-KR" altLang="en-US" sz="45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브레드보드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거리감지센서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거리감지센서와 </a:t>
            </a:r>
            <a:r>
              <a:rPr lang="ko-KR" altLang="en-US" sz="45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부저실습</a:t>
            </a:r>
            <a:r>
              <a:rPr lang="en-US" altLang="ko-KR" sz="4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</a:t>
            </a:r>
            <a:endParaRPr lang="ko-KR" altLang="en-US" sz="45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id="{5777F687-7F9F-48D0-B7F9-494E738FA9C4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52838"/>
            <a:ext cx="4028700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코드나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en-US" sz="3000" i="0" u="none" strike="noStrike" cap="none" dirty="0" err="1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사진</a:t>
            </a:r>
            <a:r>
              <a:rPr lang="en-US" sz="3000" i="0" u="none" strike="noStrike" cap="none" dirty="0">
                <a:solidFill>
                  <a:srgbClr val="6A778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등…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거리감지센서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거리감지센서란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6" name="Google Shape;122;p4">
            <a:extLst>
              <a:ext uri="{FF2B5EF4-FFF2-40B4-BE49-F238E27FC236}">
                <a16:creationId xmlns:a16="http://schemas.microsoft.com/office/drawing/2014/main" id="{E1DB0C6F-6030-465F-B3D3-FAA2CFA4F216}"/>
              </a:ext>
            </a:extLst>
          </p:cNvPr>
          <p:cNvSpPr txBox="1"/>
          <p:nvPr/>
        </p:nvSpPr>
        <p:spPr>
          <a:xfrm>
            <a:off x="13381536" y="188192"/>
            <a:ext cx="10841099" cy="48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ko-KR" altLang="en-US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" name="Google Shape;122;p4">
            <a:extLst>
              <a:ext uri="{FF2B5EF4-FFF2-40B4-BE49-F238E27FC236}">
                <a16:creationId xmlns:a16="http://schemas.microsoft.com/office/drawing/2014/main" id="{1B1CD01E-6F36-4690-8A03-A1370D4EFF09}"/>
              </a:ext>
            </a:extLst>
          </p:cNvPr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초음파는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20MHz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주파수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340m/s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속도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①VCC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와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GND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핀을 통해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5V, 15mA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의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전원을 입력 받아 작동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②Trig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핀에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5V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의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전원을 인가할 경우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초음파를 발신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③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발신된 초음파는 장애물에 부딪혀 수신부로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돌아오게 되며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, Echo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핀에서 </a:t>
            </a: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5V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를 출력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86B06-CBBA-44EC-A2F1-6454145B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796" y="5215284"/>
            <a:ext cx="9187927" cy="6482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FFFDB-808D-4A69-9E00-0AF25B74DF4E}"/>
              </a:ext>
            </a:extLst>
          </p:cNvPr>
          <p:cNvSpPr txBox="1"/>
          <p:nvPr/>
        </p:nvSpPr>
        <p:spPr>
          <a:xfrm flipH="1">
            <a:off x="14286092" y="3369786"/>
            <a:ext cx="918792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거리 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시간 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x 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속도 </a:t>
            </a:r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속도 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 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초음파의 속도는 초당 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340m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19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5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9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거리감지센서와 </a:t>
            </a:r>
            <a:r>
              <a:rPr lang="ko-KR" altLang="en-US" sz="96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부저실습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8074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거리감지센서와 </a:t>
            </a: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부저실습</a:t>
            </a:r>
            <a:endParaRPr lang="ko-KR" altLang="en-US" sz="3500" dirty="0">
              <a:solidFill>
                <a:srgbClr val="97A1A9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" name="Google Shape;121;p4">
            <a:extLst>
              <a:ext uri="{FF2B5EF4-FFF2-40B4-BE49-F238E27FC236}">
                <a16:creationId xmlns:a16="http://schemas.microsoft.com/office/drawing/2014/main" id="{48CB8183-112B-4012-AFD4-32156CAA4637}"/>
              </a:ext>
            </a:extLst>
          </p:cNvPr>
          <p:cNvSpPr txBox="1"/>
          <p:nvPr/>
        </p:nvSpPr>
        <p:spPr>
          <a:xfrm>
            <a:off x="1219200" y="1805325"/>
            <a:ext cx="13849008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거리를 감지하여 </a:t>
            </a: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울리기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준비물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&amp; 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4CFC38-E677-4752-875E-0E5DAF69162A}"/>
              </a:ext>
            </a:extLst>
          </p:cNvPr>
          <p:cNvGrpSpPr/>
          <p:nvPr/>
        </p:nvGrpSpPr>
        <p:grpSpPr>
          <a:xfrm>
            <a:off x="1120610" y="3691728"/>
            <a:ext cx="11867984" cy="3166272"/>
            <a:chOff x="1980502" y="3691728"/>
            <a:chExt cx="11867984" cy="31662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61CC71E-E0BC-456D-9D53-A82DC6036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0502" y="3691728"/>
              <a:ext cx="11867984" cy="316627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FE2A774-D3FD-4100-AFB6-E47C85EDD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992" t="7117" r="21813" b="11689"/>
            <a:stretch/>
          </p:blipFill>
          <p:spPr>
            <a:xfrm>
              <a:off x="11474823" y="3908612"/>
              <a:ext cx="2205317" cy="268854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519ECF-B985-4BA7-BEE8-F3546CAB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39" y="7074884"/>
            <a:ext cx="10603109" cy="599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8;p4">
            <a:extLst>
              <a:ext uri="{FF2B5EF4-FFF2-40B4-BE49-F238E27FC236}">
                <a16:creationId xmlns:a16="http://schemas.microsoft.com/office/drawing/2014/main" id="{5777F687-7F9F-48D0-B7F9-494E738FA9C4}"/>
              </a:ext>
            </a:extLst>
          </p:cNvPr>
          <p:cNvSpPr/>
          <p:nvPr/>
        </p:nvSpPr>
        <p:spPr>
          <a:xfrm>
            <a:off x="1295399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3187081" y="517516"/>
            <a:ext cx="9527793" cy="1284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int buzzer = 2; 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int trig = 8; 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int echo = 9; </a:t>
            </a:r>
          </a:p>
          <a:p>
            <a:pPr algn="l"/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void setup() {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pinMode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(buzzer, OUTPUT); 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pinMode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(trig, OUTPUT); 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pinMode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(echo, INPUT); </a:t>
            </a:r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</a:t>
            </a:r>
          </a:p>
          <a:p>
            <a:pPr algn="l"/>
            <a:endParaRPr lang="en-US" altLang="ko-KR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void loop() {</a:t>
            </a:r>
          </a:p>
          <a:p>
            <a:pPr algn="l"/>
            <a:r>
              <a:rPr lang="en-US" altLang="ko-KR" sz="23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digitalWrite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(trig, LOW);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delayMicroseconds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(2);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digitalWrite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(trig, HIGH);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delayMicroseconds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(10);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digitalWrite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(trig, LOW);</a:t>
            </a:r>
          </a:p>
          <a:p>
            <a:pPr algn="l"/>
            <a:endParaRPr lang="ko-KR" altLang="en-US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ko-KR" altLang="en-US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unsigned long duration =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pulseIn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(echo, HIGH); 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float distance = ((float)(340 * duration) / 10000) / 2;  </a:t>
            </a:r>
          </a:p>
          <a:p>
            <a:pPr algn="l"/>
            <a:endParaRPr lang="en-US" altLang="ko-KR" sz="2300" b="0" i="0" u="none" strike="noStrike" baseline="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if (distance &lt;= 5) {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tone(buzzer, 392, 100);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delay(130);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(buzzer);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}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else if (distance  &lt;= 10) {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tone(buzzer, 392, 100);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delay(300);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(buzzer);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}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else if (distance &lt;= 20) {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tone(buzzer, 392, 100);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delay(500);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en-US" altLang="ko-KR" sz="2300" b="0" i="0" u="none" strike="noStrike" baseline="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noTone</a:t>
            </a:r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(buzzer);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}</a:t>
            </a:r>
          </a:p>
          <a:p>
            <a:pPr algn="l"/>
            <a:r>
              <a:rPr lang="en-US" altLang="ko-KR" sz="2300" b="0" i="0" u="none" strike="noStrike" baseline="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부저실습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199" y="1805325"/>
            <a:ext cx="15383435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거리를 감지하여 </a:t>
            </a: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부저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울리기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(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코드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)</a:t>
            </a:r>
            <a:endParaRPr lang="ko-KR" altLang="en-US" sz="6000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내가 지정한 거리보다 물체가 가까워질수록 경고음 빠르기를 높여요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F82EE8-2A71-40FE-9D48-041DEC25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88878"/>
            <a:ext cx="9972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  <a:lum bright="70000" contrast="-70000"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4" y="1934725"/>
            <a:ext cx="16053199" cy="218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모르는 부분은 </a:t>
            </a:r>
            <a:endParaRPr lang="en-US" altLang="ko-KR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망설이지 말고 질문해주세요 </a:t>
            </a:r>
            <a:r>
              <a:rPr lang="en-US" altLang="ko-KR" sz="7500" i="0" u="none" strike="noStrike" cap="none" dirty="0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:D</a:t>
            </a:r>
            <a:endParaRPr lang="en-US" sz="7500" i="0" u="none" strike="noStrike" cap="none" dirty="0">
              <a:solidFill>
                <a:srgbClr val="FFFFFF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5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i="0" u="none" strike="noStrike" cap="none" dirty="0" err="1">
                <a:solidFill>
                  <a:srgbClr val="FFFF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917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브레드보드란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?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199" y="4108450"/>
            <a:ext cx="17830799" cy="460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빵을 </a:t>
            </a:r>
            <a:r>
              <a:rPr lang="ko-KR" altLang="en-US" sz="4500" i="0" u="none" strike="noStrike" cap="none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올려두는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4500" i="0" u="none" strike="noStrike" cap="none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빵판과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비슷한 생김새 때문에 붙여진 이름 </a:t>
            </a:r>
            <a:r>
              <a:rPr lang="en-US" altLang="ko-KR" sz="4500" i="0" u="none" strike="noStrike" cap="none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BreadBoard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i="0" u="none" strike="noStrike" cap="none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브레드보드는</a:t>
            </a:r>
            <a:r>
              <a:rPr lang="ko-KR" altLang="en-US" sz="4500" i="0" u="none" strike="noStrike" cap="none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부품과 부품을 연결하기 위해 사용</a:t>
            </a:r>
            <a:endParaRPr lang="en-US" altLang="ko-KR" sz="4500" i="0" u="none" strike="noStrike" cap="none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5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납땜이 </a:t>
            </a:r>
            <a:r>
              <a:rPr lang="ko-KR" altLang="en-US" sz="45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필요없어</a:t>
            </a:r>
            <a:r>
              <a:rPr lang="ko-KR" altLang="en-US" sz="45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테스트나 프로토 타입을 만들 때 유용</a:t>
            </a:r>
            <a:endParaRPr lang="ko-KR" altLang="en-US" sz="48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22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4CC963-556C-4F07-A43F-C2BB40492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07" y="1765766"/>
            <a:ext cx="16523186" cy="93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5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;p4">
            <a:extLst>
              <a:ext uri="{FF2B5EF4-FFF2-40B4-BE49-F238E27FC236}">
                <a16:creationId xmlns:a16="http://schemas.microsoft.com/office/drawing/2014/main" id="{C999D0D2-60D6-4108-BBF6-8D08E18F85DF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옴의 법칙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332098" y="3949041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V = I*R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I = V/R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R = V/I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7CD7A7-A39B-4F12-8946-856004F04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" r="3786"/>
          <a:stretch/>
        </p:blipFill>
        <p:spPr>
          <a:xfrm>
            <a:off x="15146208" y="351468"/>
            <a:ext cx="7137692" cy="3036376"/>
          </a:xfrm>
          <a:prstGeom prst="rect">
            <a:avLst/>
          </a:prstGeom>
        </p:spPr>
      </p:pic>
      <p:pic>
        <p:nvPicPr>
          <p:cNvPr id="8" name="그래픽 7" descr="전구 단색으로 채워진">
            <a:hlinkClick r:id="rId4"/>
            <a:extLst>
              <a:ext uri="{FF2B5EF4-FFF2-40B4-BE49-F238E27FC236}">
                <a16:creationId xmlns:a16="http://schemas.microsoft.com/office/drawing/2014/main" id="{EBB3DBEF-1D89-47B3-AA33-750A69307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7176" y="1891553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38B660-72C2-4AC5-8D86-C0F6E7AF0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9255" y="7990450"/>
            <a:ext cx="7164646" cy="5481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78DEB-50B6-42DE-B44E-C1676765E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6208" y="3509648"/>
            <a:ext cx="7137693" cy="43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4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;p4">
            <a:extLst>
              <a:ext uri="{FF2B5EF4-FFF2-40B4-BE49-F238E27FC236}">
                <a16:creationId xmlns:a16="http://schemas.microsoft.com/office/drawing/2014/main" id="{C999D0D2-60D6-4108-BBF6-8D08E18F85DF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사용시 주의사항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1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2162336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너무 힘주어 부품을 꽂으면 안됨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접촉불량으로 인한 오류 발생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BA276-A1CD-478E-BB18-A68A0FB8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666" y="3713656"/>
            <a:ext cx="10525826" cy="50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;p4">
            <a:extLst>
              <a:ext uri="{FF2B5EF4-FFF2-40B4-BE49-F238E27FC236}">
                <a16:creationId xmlns:a16="http://schemas.microsoft.com/office/drawing/2014/main" id="{C999D0D2-60D6-4108-BBF6-8D08E18F85DF}"/>
              </a:ext>
            </a:extLst>
          </p:cNvPr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사용시 주의사항</a:t>
            </a:r>
            <a:r>
              <a:rPr lang="en-US" altLang="ko-KR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2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14074588" cy="611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 구성 시 과전류 및 합선되지 않았는지 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 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전원 연결 전 미리 고려해야함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과전류가 인가될 시 부품 손상 발생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altLang="ko-KR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-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회로를 잘못 구성하면 </a:t>
            </a:r>
            <a:r>
              <a:rPr lang="ko-KR" altLang="en-US" sz="48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정상작동하지</a:t>
            </a:r>
            <a:r>
              <a:rPr lang="ko-KR" altLang="en-US" sz="48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않음</a:t>
            </a: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endParaRPr lang="en-US" altLang="ko-KR" sz="48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AA16D-A0A4-4E9B-BD64-82E45745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1844" y="222959"/>
            <a:ext cx="8053352" cy="6106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ABF7BA-127C-4789-B7A6-2BCE4C35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844" y="6858001"/>
            <a:ext cx="81118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dirty="0" err="1">
                <a:solidFill>
                  <a:srgbClr val="97A1A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1528612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브레드보드와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</a:t>
            </a:r>
            <a:r>
              <a:rPr lang="ko-KR" altLang="en-US" sz="6000" b="1" dirty="0" err="1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아두이노브드</a:t>
            </a:r>
            <a:r>
              <a:rPr lang="ko-KR" altLang="en-US" sz="6000" b="1" dirty="0">
                <a:solidFill>
                  <a:srgbClr val="111518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Noto Sans KR"/>
                <a:sym typeface="Noto Sans KR"/>
              </a:rPr>
              <a:t> 연결하기</a:t>
            </a:r>
            <a:endParaRPr lang="ko-KR" altLang="en-US" b="1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2239D-2E2D-49D5-8BDE-88ACD17BE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292" y="3203761"/>
            <a:ext cx="13606462" cy="4324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BC9159-C98C-4145-AE10-8457D9AA6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97" b="1468"/>
          <a:stretch/>
        </p:blipFill>
        <p:spPr>
          <a:xfrm rot="16200000">
            <a:off x="5929234" y="5920160"/>
            <a:ext cx="5698578" cy="8548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5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5656262"/>
            <a:ext cx="18482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9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거리감지센서</a:t>
            </a:r>
            <a:endParaRPr dirty="0">
              <a:latin typeface="210 콤퓨타세탁 L" panose="02020603020101020101" pitchFamily="18" charset="-127"/>
              <a:ea typeface="210 콤퓨타세탁 L" panose="02020603020101020101" pitchFamily="18" charset="-127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2958221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414</Words>
  <Application>Microsoft Office PowerPoint</Application>
  <PresentationFormat>사용자 지정</PresentationFormat>
  <Paragraphs>89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210 콤퓨타세탁 L</vt:lpstr>
      <vt:lpstr>Arial</vt:lpstr>
      <vt:lpstr>Helvetica Neue</vt:lpstr>
      <vt:lpstr>Helvetica Neue Light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송희</dc:creator>
  <cp:lastModifiedBy>송 희</cp:lastModifiedBy>
  <cp:revision>29</cp:revision>
  <dcterms:modified xsi:type="dcterms:W3CDTF">2021-05-20T14:39:01Z</dcterms:modified>
</cp:coreProperties>
</file>