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penSans-bold.fntdata"/><Relationship Id="rId12" Type="http://schemas.openxmlformats.org/officeDocument/2006/relationships/slide" Target="slides/slide7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9.xml"/><Relationship Id="rId36" Type="http://schemas.openxmlformats.org/officeDocument/2006/relationships/font" Target="fonts/Open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f8324528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f8324528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f8324528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f8324528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f8324528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f8324528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f8324528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f8324528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f8324528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f8324528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f8324528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f8324528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f8324528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f8324528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f8324528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f8324528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f8324528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f8324528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f8324528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f8324528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f8324528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f8324528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f8324528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f8324528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f8324528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f8324528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f8324528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f8324528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f8324528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f8324528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f8324528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f8324528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f8324528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f8324528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our lack of constraint even enough to give accurate recommendations. 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f8324528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f8324528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this provide meaning for the end user?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f8324528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f8324528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this provide meaning for the end user?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f8324528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f8324528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f8324528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f8324528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f8324528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f8324528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f8324528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f8324528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f8324528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f8324528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f8324528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f8324528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f8324528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f8324528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f8324528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f8324528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3F516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Relationship Id="rId4" Type="http://schemas.openxmlformats.org/officeDocument/2006/relationships/image" Target="../media/image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Relationship Id="rId4" Type="http://schemas.openxmlformats.org/officeDocument/2006/relationships/image" Target="../media/image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25800" y="476250"/>
            <a:ext cx="73959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27CAC"/>
                </a:solidFill>
                <a:latin typeface="Open Sans"/>
                <a:ea typeface="Open Sans"/>
                <a:cs typeface="Open Sans"/>
                <a:sym typeface="Open Sans"/>
              </a:rPr>
              <a:t>YouTube’s </a:t>
            </a:r>
            <a:endParaRPr b="1" sz="3600">
              <a:solidFill>
                <a:srgbClr val="427CA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27CAC"/>
                </a:solidFill>
                <a:latin typeface="Open Sans"/>
                <a:ea typeface="Open Sans"/>
                <a:cs typeface="Open Sans"/>
                <a:sym typeface="Open Sans"/>
              </a:rPr>
              <a:t>Performance Predictor</a:t>
            </a:r>
            <a:endParaRPr b="1" sz="3600">
              <a:solidFill>
                <a:srgbClr val="427CA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5161"/>
                </a:solidFill>
                <a:latin typeface="Open Sans"/>
                <a:ea typeface="Open Sans"/>
                <a:cs typeface="Open Sans"/>
                <a:sym typeface="Open Sans"/>
              </a:rPr>
              <a:t>SVNT TAP @ SAP</a:t>
            </a:r>
            <a:endParaRPr sz="1800">
              <a:solidFill>
                <a:srgbClr val="3F516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5161"/>
                </a:solidFill>
                <a:latin typeface="Open Sans"/>
                <a:ea typeface="Open Sans"/>
                <a:cs typeface="Open Sans"/>
                <a:sym typeface="Open Sans"/>
              </a:rPr>
              <a:t>Kyle Tengco</a:t>
            </a:r>
            <a:endParaRPr sz="1800">
              <a:solidFill>
                <a:srgbClr val="3F516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516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/>
        </p:nvSpPr>
        <p:spPr>
          <a:xfrm>
            <a:off x="425800" y="476250"/>
            <a:ext cx="6443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09D00"/>
                </a:solidFill>
                <a:latin typeface="Open Sans"/>
                <a:ea typeface="Open Sans"/>
                <a:cs typeface="Open Sans"/>
                <a:sym typeface="Open Sans"/>
              </a:rPr>
              <a:t>Defined a persona </a:t>
            </a:r>
            <a:r>
              <a:rPr lang="en" sz="3000">
                <a:solidFill>
                  <a:srgbClr val="EFF4F9"/>
                </a:solidFill>
                <a:latin typeface="Open Sans"/>
                <a:ea typeface="Open Sans"/>
                <a:cs typeface="Open Sans"/>
                <a:sym typeface="Open Sans"/>
              </a:rPr>
              <a:t>to remind us of who will actually be using this feature.</a:t>
            </a:r>
            <a:endParaRPr sz="3000">
              <a:solidFill>
                <a:srgbClr val="EFF4F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22"/>
          <p:cNvSpPr txBox="1"/>
          <p:nvPr/>
        </p:nvSpPr>
        <p:spPr>
          <a:xfrm>
            <a:off x="7274850" y="4551425"/>
            <a:ext cx="17256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F4F9"/>
                </a:solidFill>
                <a:latin typeface="Open Sans"/>
                <a:ea typeface="Open Sans"/>
                <a:cs typeface="Open Sans"/>
                <a:sym typeface="Open Sans"/>
              </a:rPr>
              <a:t>My Contribution</a:t>
            </a:r>
            <a:endParaRPr sz="1200">
              <a:solidFill>
                <a:srgbClr val="EFF4F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516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/>
        </p:nvSpPr>
        <p:spPr>
          <a:xfrm>
            <a:off x="425800" y="476250"/>
            <a:ext cx="6443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09D00"/>
                </a:solidFill>
                <a:latin typeface="Open Sans"/>
                <a:ea typeface="Open Sans"/>
                <a:cs typeface="Open Sans"/>
                <a:sym typeface="Open Sans"/>
              </a:rPr>
              <a:t>Advocated for the user</a:t>
            </a:r>
            <a:r>
              <a:rPr b="1" lang="en" sz="3000">
                <a:solidFill>
                  <a:srgbClr val="E09D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3000">
                <a:solidFill>
                  <a:srgbClr val="EFF4F9"/>
                </a:solidFill>
                <a:latin typeface="Open Sans"/>
                <a:ea typeface="Open Sans"/>
                <a:cs typeface="Open Sans"/>
                <a:sym typeface="Open Sans"/>
              </a:rPr>
              <a:t>to ensure that we were building a product a YouTuber might actually want to use.</a:t>
            </a:r>
            <a:endParaRPr sz="3000">
              <a:solidFill>
                <a:srgbClr val="EFF4F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23"/>
          <p:cNvSpPr txBox="1"/>
          <p:nvPr/>
        </p:nvSpPr>
        <p:spPr>
          <a:xfrm>
            <a:off x="7274850" y="4551425"/>
            <a:ext cx="17256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F4F9"/>
                </a:solidFill>
                <a:latin typeface="Open Sans"/>
                <a:ea typeface="Open Sans"/>
                <a:cs typeface="Open Sans"/>
                <a:sym typeface="Open Sans"/>
              </a:rPr>
              <a:t>My Contribution</a:t>
            </a:r>
            <a:endParaRPr sz="1200">
              <a:solidFill>
                <a:srgbClr val="EFF4F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7CAC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/>
        </p:nvSpPr>
        <p:spPr>
          <a:xfrm>
            <a:off x="425800" y="476250"/>
            <a:ext cx="73959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FF4F9"/>
                </a:solidFill>
                <a:latin typeface="Open Sans"/>
                <a:ea typeface="Open Sans"/>
                <a:cs typeface="Open Sans"/>
                <a:sym typeface="Open Sans"/>
              </a:rPr>
              <a:t>Demo</a:t>
            </a:r>
            <a:endParaRPr b="1" sz="3600">
              <a:solidFill>
                <a:srgbClr val="EFF4F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788" y="152400"/>
            <a:ext cx="680442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9800" y="152400"/>
            <a:ext cx="680443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788" y="152400"/>
            <a:ext cx="680442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788" y="152400"/>
            <a:ext cx="680442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9800" y="152400"/>
            <a:ext cx="6804400" cy="4838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788" y="152400"/>
            <a:ext cx="680442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9800" y="152400"/>
            <a:ext cx="6804400" cy="4838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788" y="152400"/>
            <a:ext cx="680442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9800" y="152400"/>
            <a:ext cx="6804400" cy="4838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788" y="152400"/>
            <a:ext cx="680442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9800" y="152400"/>
            <a:ext cx="6804400" cy="4838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788" y="152400"/>
            <a:ext cx="680442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9800" y="152400"/>
            <a:ext cx="6804400" cy="4838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7CAC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425800" y="476250"/>
            <a:ext cx="73959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FF4F9"/>
                </a:solidFill>
                <a:latin typeface="Open Sans"/>
                <a:ea typeface="Open Sans"/>
                <a:cs typeface="Open Sans"/>
                <a:sym typeface="Open Sans"/>
              </a:rPr>
              <a:t>Team Idea Overview</a:t>
            </a:r>
            <a:endParaRPr b="1" sz="3600">
              <a:solidFill>
                <a:srgbClr val="EFF4F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788" y="152400"/>
            <a:ext cx="680442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9800" y="152400"/>
            <a:ext cx="6804400" cy="4838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788" y="152400"/>
            <a:ext cx="680442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9800" y="152400"/>
            <a:ext cx="680441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788" y="152400"/>
            <a:ext cx="680442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9800" y="152400"/>
            <a:ext cx="680443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788" y="152400"/>
            <a:ext cx="680442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9800" y="152400"/>
            <a:ext cx="6804400" cy="4838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7CAC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/>
        </p:nvSpPr>
        <p:spPr>
          <a:xfrm>
            <a:off x="425800" y="476250"/>
            <a:ext cx="73959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FF4F9"/>
                </a:solidFill>
                <a:latin typeface="Open Sans"/>
                <a:ea typeface="Open Sans"/>
                <a:cs typeface="Open Sans"/>
                <a:sym typeface="Open Sans"/>
              </a:rPr>
              <a:t>Future Considerations</a:t>
            </a:r>
            <a:endParaRPr b="1" sz="3600">
              <a:solidFill>
                <a:srgbClr val="EFF4F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516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/>
        </p:nvSpPr>
        <p:spPr>
          <a:xfrm>
            <a:off x="425800" y="476250"/>
            <a:ext cx="6443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09D00"/>
                </a:solidFill>
                <a:latin typeface="Open Sans"/>
                <a:ea typeface="Open Sans"/>
                <a:cs typeface="Open Sans"/>
                <a:sym typeface="Open Sans"/>
              </a:rPr>
              <a:t>Using a category filter</a:t>
            </a:r>
            <a:r>
              <a:rPr b="1" lang="en" sz="3000">
                <a:solidFill>
                  <a:srgbClr val="E09D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3000">
                <a:solidFill>
                  <a:srgbClr val="EFF4F9"/>
                </a:solidFill>
                <a:latin typeface="Open Sans"/>
                <a:ea typeface="Open Sans"/>
                <a:cs typeface="Open Sans"/>
                <a:sym typeface="Open Sans"/>
              </a:rPr>
              <a:t>to give the YouTuber a more accurate history of tag rankings.</a:t>
            </a:r>
            <a:endParaRPr sz="3000">
              <a:solidFill>
                <a:srgbClr val="EFF4F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37"/>
          <p:cNvSpPr txBox="1"/>
          <p:nvPr/>
        </p:nvSpPr>
        <p:spPr>
          <a:xfrm>
            <a:off x="6521825" y="4551425"/>
            <a:ext cx="24786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F4F9"/>
                </a:solidFill>
                <a:latin typeface="Open Sans"/>
                <a:ea typeface="Open Sans"/>
                <a:cs typeface="Open Sans"/>
                <a:sym typeface="Open Sans"/>
              </a:rPr>
              <a:t>Future Considerations</a:t>
            </a:r>
            <a:endParaRPr sz="1200">
              <a:solidFill>
                <a:srgbClr val="EFF4F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516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8"/>
          <p:cNvSpPr txBox="1"/>
          <p:nvPr/>
        </p:nvSpPr>
        <p:spPr>
          <a:xfrm>
            <a:off x="425800" y="476250"/>
            <a:ext cx="6443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FF4F9"/>
                </a:solidFill>
                <a:latin typeface="Open Sans"/>
                <a:ea typeface="Open Sans"/>
                <a:cs typeface="Open Sans"/>
                <a:sym typeface="Open Sans"/>
              </a:rPr>
              <a:t>Consider what</a:t>
            </a:r>
            <a:r>
              <a:rPr b="1" lang="en" sz="3000">
                <a:solidFill>
                  <a:srgbClr val="E09D00"/>
                </a:solidFill>
                <a:latin typeface="Open Sans"/>
                <a:ea typeface="Open Sans"/>
                <a:cs typeface="Open Sans"/>
                <a:sym typeface="Open Sans"/>
              </a:rPr>
              <a:t> data</a:t>
            </a:r>
            <a:r>
              <a:rPr b="1" lang="en" sz="3000">
                <a:solidFill>
                  <a:srgbClr val="E09D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3000">
                <a:solidFill>
                  <a:srgbClr val="EFF4F9"/>
                </a:solidFill>
                <a:latin typeface="Open Sans"/>
                <a:ea typeface="Open Sans"/>
                <a:cs typeface="Open Sans"/>
                <a:sym typeface="Open Sans"/>
              </a:rPr>
              <a:t>the user actually sees.</a:t>
            </a:r>
            <a:endParaRPr sz="3000">
              <a:solidFill>
                <a:srgbClr val="EFF4F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38"/>
          <p:cNvSpPr txBox="1"/>
          <p:nvPr/>
        </p:nvSpPr>
        <p:spPr>
          <a:xfrm>
            <a:off x="6521825" y="4551425"/>
            <a:ext cx="24786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F4F9"/>
                </a:solidFill>
                <a:latin typeface="Open Sans"/>
                <a:ea typeface="Open Sans"/>
                <a:cs typeface="Open Sans"/>
                <a:sym typeface="Open Sans"/>
              </a:rPr>
              <a:t>Future Considerations</a:t>
            </a:r>
            <a:endParaRPr sz="1200">
              <a:solidFill>
                <a:srgbClr val="EFF4F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516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/>
          <p:nvPr/>
        </p:nvSpPr>
        <p:spPr>
          <a:xfrm>
            <a:off x="425800" y="476250"/>
            <a:ext cx="6443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FF4F9"/>
                </a:solidFill>
                <a:latin typeface="Open Sans"/>
                <a:ea typeface="Open Sans"/>
                <a:cs typeface="Open Sans"/>
                <a:sym typeface="Open Sans"/>
              </a:rPr>
              <a:t>Incorporating </a:t>
            </a:r>
            <a:r>
              <a:rPr b="1" lang="en" sz="3000">
                <a:solidFill>
                  <a:srgbClr val="E09D00"/>
                </a:solidFill>
                <a:latin typeface="Open Sans"/>
                <a:ea typeface="Open Sans"/>
                <a:cs typeface="Open Sans"/>
                <a:sym typeface="Open Sans"/>
              </a:rPr>
              <a:t>current events</a:t>
            </a:r>
            <a:r>
              <a:rPr lang="en" sz="3000">
                <a:solidFill>
                  <a:srgbClr val="EFF4F9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3000">
              <a:solidFill>
                <a:srgbClr val="EFF4F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39"/>
          <p:cNvSpPr txBox="1"/>
          <p:nvPr/>
        </p:nvSpPr>
        <p:spPr>
          <a:xfrm>
            <a:off x="6521825" y="4551425"/>
            <a:ext cx="24786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F4F9"/>
                </a:solidFill>
                <a:latin typeface="Open Sans"/>
                <a:ea typeface="Open Sans"/>
                <a:cs typeface="Open Sans"/>
                <a:sym typeface="Open Sans"/>
              </a:rPr>
              <a:t>Future Considerations</a:t>
            </a:r>
            <a:endParaRPr sz="1200">
              <a:solidFill>
                <a:srgbClr val="EFF4F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7CAC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/>
        </p:nvSpPr>
        <p:spPr>
          <a:xfrm>
            <a:off x="425800" y="476250"/>
            <a:ext cx="73959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FF4F9"/>
                </a:solidFill>
                <a:latin typeface="Open Sans"/>
                <a:ea typeface="Open Sans"/>
                <a:cs typeface="Open Sans"/>
                <a:sym typeface="Open Sans"/>
              </a:rPr>
              <a:t>Thank You!</a:t>
            </a:r>
            <a:endParaRPr b="1" sz="3600">
              <a:solidFill>
                <a:srgbClr val="EFF4F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516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425800" y="476250"/>
            <a:ext cx="6443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FF4F9"/>
                </a:solidFill>
                <a:latin typeface="Open Sans"/>
                <a:ea typeface="Open Sans"/>
                <a:cs typeface="Open Sans"/>
                <a:sym typeface="Open Sans"/>
              </a:rPr>
              <a:t>Using </a:t>
            </a:r>
            <a:r>
              <a:rPr b="1" lang="en" sz="3000">
                <a:solidFill>
                  <a:srgbClr val="E09D00"/>
                </a:solidFill>
                <a:latin typeface="Open Sans"/>
                <a:ea typeface="Open Sans"/>
                <a:cs typeface="Open Sans"/>
                <a:sym typeface="Open Sans"/>
              </a:rPr>
              <a:t>tags</a:t>
            </a:r>
            <a:r>
              <a:rPr lang="en" sz="3000">
                <a:solidFill>
                  <a:srgbClr val="EFF4F9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en" sz="3000">
                <a:solidFill>
                  <a:srgbClr val="E09D00"/>
                </a:solidFill>
                <a:latin typeface="Open Sans"/>
                <a:ea typeface="Open Sans"/>
                <a:cs typeface="Open Sans"/>
                <a:sym typeface="Open Sans"/>
              </a:rPr>
              <a:t>view counts</a:t>
            </a:r>
            <a:r>
              <a:rPr lang="en" sz="3000">
                <a:solidFill>
                  <a:srgbClr val="EFF4F9"/>
                </a:solidFill>
                <a:latin typeface="Open Sans"/>
                <a:ea typeface="Open Sans"/>
                <a:cs typeface="Open Sans"/>
                <a:sym typeface="Open Sans"/>
              </a:rPr>
              <a:t>, and </a:t>
            </a:r>
            <a:r>
              <a:rPr b="1" lang="en" sz="3000">
                <a:solidFill>
                  <a:srgbClr val="E09D00"/>
                </a:solidFill>
                <a:latin typeface="Open Sans"/>
                <a:ea typeface="Open Sans"/>
                <a:cs typeface="Open Sans"/>
                <a:sym typeface="Open Sans"/>
              </a:rPr>
              <a:t>temporal data</a:t>
            </a:r>
            <a:r>
              <a:rPr lang="en" sz="3000">
                <a:solidFill>
                  <a:srgbClr val="EFF4F9"/>
                </a:solidFill>
                <a:latin typeface="Open Sans"/>
                <a:ea typeface="Open Sans"/>
                <a:cs typeface="Open Sans"/>
                <a:sym typeface="Open Sans"/>
              </a:rPr>
              <a:t>, our feature will help a YouTuber plan the topic of their next video.</a:t>
            </a:r>
            <a:endParaRPr sz="3000">
              <a:solidFill>
                <a:srgbClr val="EFF4F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7427250" y="4551425"/>
            <a:ext cx="17256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F4F9"/>
                </a:solidFill>
                <a:latin typeface="Open Sans"/>
                <a:ea typeface="Open Sans"/>
                <a:cs typeface="Open Sans"/>
                <a:sym typeface="Open Sans"/>
              </a:rPr>
              <a:t>Team Idea Overview</a:t>
            </a:r>
            <a:endParaRPr sz="1200">
              <a:solidFill>
                <a:srgbClr val="EFF4F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516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425800" y="476250"/>
            <a:ext cx="6443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FF4F9"/>
                </a:solidFill>
                <a:latin typeface="Open Sans"/>
                <a:ea typeface="Open Sans"/>
                <a:cs typeface="Open Sans"/>
                <a:sym typeface="Open Sans"/>
              </a:rPr>
              <a:t>We ask our YouTuber to </a:t>
            </a:r>
            <a:r>
              <a:rPr b="1" lang="en" sz="3000">
                <a:solidFill>
                  <a:srgbClr val="E09D00"/>
                </a:solidFill>
                <a:latin typeface="Open Sans"/>
                <a:ea typeface="Open Sans"/>
                <a:cs typeface="Open Sans"/>
                <a:sym typeface="Open Sans"/>
              </a:rPr>
              <a:t>provide us with some tags</a:t>
            </a:r>
            <a:r>
              <a:rPr lang="en" sz="3000">
                <a:solidFill>
                  <a:srgbClr val="EFF4F9"/>
                </a:solidFill>
                <a:latin typeface="Open Sans"/>
                <a:ea typeface="Open Sans"/>
                <a:cs typeface="Open Sans"/>
                <a:sym typeface="Open Sans"/>
              </a:rPr>
              <a:t> for their next video...</a:t>
            </a:r>
            <a:endParaRPr sz="3000">
              <a:solidFill>
                <a:srgbClr val="EFF4F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7427250" y="4551425"/>
            <a:ext cx="17256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F4F9"/>
                </a:solidFill>
                <a:latin typeface="Open Sans"/>
                <a:ea typeface="Open Sans"/>
                <a:cs typeface="Open Sans"/>
                <a:sym typeface="Open Sans"/>
              </a:rPr>
              <a:t>Team Idea Overview</a:t>
            </a:r>
            <a:endParaRPr sz="1200">
              <a:solidFill>
                <a:srgbClr val="EFF4F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516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425800" y="476250"/>
            <a:ext cx="6443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FF4F9"/>
                </a:solidFill>
                <a:latin typeface="Open Sans"/>
                <a:ea typeface="Open Sans"/>
                <a:cs typeface="Open Sans"/>
                <a:sym typeface="Open Sans"/>
              </a:rPr>
              <a:t>...in addition to an </a:t>
            </a:r>
            <a:r>
              <a:rPr b="1" lang="en" sz="3000">
                <a:solidFill>
                  <a:srgbClr val="E09D00"/>
                </a:solidFill>
                <a:latin typeface="Open Sans"/>
                <a:ea typeface="Open Sans"/>
                <a:cs typeface="Open Sans"/>
                <a:sym typeface="Open Sans"/>
              </a:rPr>
              <a:t>estimated publish date</a:t>
            </a:r>
            <a:r>
              <a:rPr lang="en" sz="3000">
                <a:solidFill>
                  <a:srgbClr val="EFF4F9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3000">
              <a:solidFill>
                <a:srgbClr val="EFF4F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7"/>
          <p:cNvSpPr txBox="1"/>
          <p:nvPr/>
        </p:nvSpPr>
        <p:spPr>
          <a:xfrm>
            <a:off x="7427250" y="4551425"/>
            <a:ext cx="17256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F4F9"/>
                </a:solidFill>
                <a:latin typeface="Open Sans"/>
                <a:ea typeface="Open Sans"/>
                <a:cs typeface="Open Sans"/>
                <a:sym typeface="Open Sans"/>
              </a:rPr>
              <a:t>Team Idea Overview</a:t>
            </a:r>
            <a:endParaRPr sz="1200">
              <a:solidFill>
                <a:srgbClr val="EFF4F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516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/>
        </p:nvSpPr>
        <p:spPr>
          <a:xfrm>
            <a:off x="425800" y="476250"/>
            <a:ext cx="6443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FF4F9"/>
                </a:solidFill>
                <a:latin typeface="Open Sans"/>
                <a:ea typeface="Open Sans"/>
                <a:cs typeface="Open Sans"/>
                <a:sym typeface="Open Sans"/>
              </a:rPr>
              <a:t>With that information, we give them a </a:t>
            </a:r>
            <a:r>
              <a:rPr b="1" lang="en" sz="3000">
                <a:solidFill>
                  <a:srgbClr val="E09D00"/>
                </a:solidFill>
                <a:latin typeface="Open Sans"/>
                <a:ea typeface="Open Sans"/>
                <a:cs typeface="Open Sans"/>
                <a:sym typeface="Open Sans"/>
              </a:rPr>
              <a:t>performance prediction</a:t>
            </a:r>
            <a:r>
              <a:rPr lang="en" sz="3000">
                <a:solidFill>
                  <a:srgbClr val="EFF4F9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b="1" lang="en" sz="3000">
                <a:solidFill>
                  <a:srgbClr val="E09D00"/>
                </a:solidFill>
                <a:latin typeface="Open Sans"/>
                <a:ea typeface="Open Sans"/>
                <a:cs typeface="Open Sans"/>
                <a:sym typeface="Open Sans"/>
              </a:rPr>
              <a:t>content</a:t>
            </a:r>
            <a:r>
              <a:rPr lang="en" sz="3000">
                <a:solidFill>
                  <a:srgbClr val="EFF4F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 sz="3000">
                <a:solidFill>
                  <a:srgbClr val="E09D00"/>
                </a:solidFill>
                <a:latin typeface="Open Sans"/>
                <a:ea typeface="Open Sans"/>
                <a:cs typeface="Open Sans"/>
                <a:sym typeface="Open Sans"/>
              </a:rPr>
              <a:t>recommendations</a:t>
            </a:r>
            <a:r>
              <a:rPr lang="en" sz="3000">
                <a:solidFill>
                  <a:srgbClr val="EFF4F9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3000">
              <a:solidFill>
                <a:srgbClr val="EFF4F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7427250" y="4551425"/>
            <a:ext cx="17256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F4F9"/>
                </a:solidFill>
                <a:latin typeface="Open Sans"/>
                <a:ea typeface="Open Sans"/>
                <a:cs typeface="Open Sans"/>
                <a:sym typeface="Open Sans"/>
              </a:rPr>
              <a:t>Team Idea Overview</a:t>
            </a:r>
            <a:endParaRPr sz="1200">
              <a:solidFill>
                <a:srgbClr val="EFF4F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7CAC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/>
        </p:nvSpPr>
        <p:spPr>
          <a:xfrm>
            <a:off x="425800" y="476250"/>
            <a:ext cx="73959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FF4F9"/>
                </a:solidFill>
                <a:latin typeface="Open Sans"/>
                <a:ea typeface="Open Sans"/>
                <a:cs typeface="Open Sans"/>
                <a:sym typeface="Open Sans"/>
              </a:rPr>
              <a:t>My Contribution</a:t>
            </a:r>
            <a:endParaRPr b="1" sz="3600">
              <a:solidFill>
                <a:srgbClr val="EFF4F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516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/>
        </p:nvSpPr>
        <p:spPr>
          <a:xfrm>
            <a:off x="425800" y="476250"/>
            <a:ext cx="6443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09D00"/>
                </a:solidFill>
                <a:latin typeface="Open Sans"/>
                <a:ea typeface="Open Sans"/>
                <a:cs typeface="Open Sans"/>
                <a:sym typeface="Open Sans"/>
              </a:rPr>
              <a:t>Provide a thinking framework</a:t>
            </a:r>
            <a:r>
              <a:rPr lang="en" sz="3000">
                <a:solidFill>
                  <a:srgbClr val="EFF4F9"/>
                </a:solidFill>
                <a:latin typeface="Open Sans"/>
                <a:ea typeface="Open Sans"/>
                <a:cs typeface="Open Sans"/>
                <a:sym typeface="Open Sans"/>
              </a:rPr>
              <a:t> to understand what it is we’re building.</a:t>
            </a:r>
            <a:endParaRPr sz="3000">
              <a:solidFill>
                <a:srgbClr val="EFF4F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20"/>
          <p:cNvSpPr txBox="1"/>
          <p:nvPr/>
        </p:nvSpPr>
        <p:spPr>
          <a:xfrm>
            <a:off x="7274850" y="4551425"/>
            <a:ext cx="17256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F4F9"/>
                </a:solidFill>
                <a:latin typeface="Open Sans"/>
                <a:ea typeface="Open Sans"/>
                <a:cs typeface="Open Sans"/>
                <a:sym typeface="Open Sans"/>
              </a:rPr>
              <a:t>My Contribution</a:t>
            </a:r>
            <a:endParaRPr sz="1200">
              <a:solidFill>
                <a:srgbClr val="EFF4F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516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/>
        </p:nvSpPr>
        <p:spPr>
          <a:xfrm>
            <a:off x="425800" y="476250"/>
            <a:ext cx="6443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09D00"/>
                </a:solidFill>
                <a:latin typeface="Open Sans"/>
                <a:ea typeface="Open Sans"/>
                <a:cs typeface="Open Sans"/>
                <a:sym typeface="Open Sans"/>
              </a:rPr>
              <a:t>WHY</a:t>
            </a:r>
            <a:r>
              <a:rPr lang="en" sz="3000">
                <a:solidFill>
                  <a:srgbClr val="EFF4F9"/>
                </a:solidFill>
                <a:latin typeface="Open Sans"/>
                <a:ea typeface="Open Sans"/>
                <a:cs typeface="Open Sans"/>
                <a:sym typeface="Open Sans"/>
              </a:rPr>
              <a:t> am I building this?</a:t>
            </a:r>
            <a:endParaRPr sz="3000">
              <a:solidFill>
                <a:srgbClr val="EFF4F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09D00"/>
                </a:solidFill>
                <a:latin typeface="Open Sans"/>
                <a:ea typeface="Open Sans"/>
                <a:cs typeface="Open Sans"/>
                <a:sym typeface="Open Sans"/>
              </a:rPr>
              <a:t>WHO</a:t>
            </a:r>
            <a:r>
              <a:rPr lang="en" sz="3000">
                <a:solidFill>
                  <a:srgbClr val="EFF4F9"/>
                </a:solidFill>
                <a:latin typeface="Open Sans"/>
                <a:ea typeface="Open Sans"/>
                <a:cs typeface="Open Sans"/>
                <a:sym typeface="Open Sans"/>
              </a:rPr>
              <a:t> am I building for?</a:t>
            </a:r>
            <a:endParaRPr sz="3000">
              <a:solidFill>
                <a:srgbClr val="EFF4F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09D00"/>
                </a:solidFill>
                <a:latin typeface="Open Sans"/>
                <a:ea typeface="Open Sans"/>
                <a:cs typeface="Open Sans"/>
                <a:sym typeface="Open Sans"/>
              </a:rPr>
              <a:t>WHEN</a:t>
            </a:r>
            <a:r>
              <a:rPr lang="en" sz="3000">
                <a:solidFill>
                  <a:srgbClr val="EFF4F9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b="1" lang="en" sz="3000">
                <a:solidFill>
                  <a:srgbClr val="E09D00"/>
                </a:solidFill>
                <a:latin typeface="Open Sans"/>
                <a:ea typeface="Open Sans"/>
                <a:cs typeface="Open Sans"/>
                <a:sym typeface="Open Sans"/>
              </a:rPr>
              <a:t>WHERE</a:t>
            </a:r>
            <a:r>
              <a:rPr lang="en" sz="3000">
                <a:solidFill>
                  <a:srgbClr val="EFF4F9"/>
                </a:solidFill>
                <a:latin typeface="Open Sans"/>
                <a:ea typeface="Open Sans"/>
                <a:cs typeface="Open Sans"/>
                <a:sym typeface="Open Sans"/>
              </a:rPr>
              <a:t> will it be used?</a:t>
            </a:r>
            <a:endParaRPr sz="3000">
              <a:solidFill>
                <a:srgbClr val="EFF4F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09D00"/>
                </a:solidFill>
                <a:latin typeface="Open Sans"/>
                <a:ea typeface="Open Sans"/>
                <a:cs typeface="Open Sans"/>
                <a:sym typeface="Open Sans"/>
              </a:rPr>
              <a:t>WHAT</a:t>
            </a:r>
            <a:r>
              <a:rPr lang="en" sz="3000">
                <a:solidFill>
                  <a:srgbClr val="EFF4F9"/>
                </a:solidFill>
                <a:latin typeface="Open Sans"/>
                <a:ea typeface="Open Sans"/>
                <a:cs typeface="Open Sans"/>
                <a:sym typeface="Open Sans"/>
              </a:rPr>
              <a:t> am I building?</a:t>
            </a:r>
            <a:endParaRPr sz="3000">
              <a:solidFill>
                <a:srgbClr val="EFF4F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09D00"/>
                </a:solidFill>
                <a:latin typeface="Open Sans"/>
                <a:ea typeface="Open Sans"/>
                <a:cs typeface="Open Sans"/>
                <a:sym typeface="Open Sans"/>
              </a:rPr>
              <a:t>HOW</a:t>
            </a:r>
            <a:r>
              <a:rPr lang="en" sz="3000">
                <a:solidFill>
                  <a:srgbClr val="EFF4F9"/>
                </a:solidFill>
                <a:latin typeface="Open Sans"/>
                <a:ea typeface="Open Sans"/>
                <a:cs typeface="Open Sans"/>
                <a:sym typeface="Open Sans"/>
              </a:rPr>
              <a:t> could I measure it?</a:t>
            </a:r>
            <a:endParaRPr sz="3000">
              <a:solidFill>
                <a:srgbClr val="EFF4F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21"/>
          <p:cNvSpPr txBox="1"/>
          <p:nvPr/>
        </p:nvSpPr>
        <p:spPr>
          <a:xfrm>
            <a:off x="7274850" y="4551425"/>
            <a:ext cx="17256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F4F9"/>
                </a:solidFill>
                <a:latin typeface="Open Sans"/>
                <a:ea typeface="Open Sans"/>
                <a:cs typeface="Open Sans"/>
                <a:sym typeface="Open Sans"/>
              </a:rPr>
              <a:t>My Contribution</a:t>
            </a:r>
            <a:endParaRPr sz="1200">
              <a:solidFill>
                <a:srgbClr val="EFF4F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