
<file path=[Content_Types].xml><?xml version="1.0" encoding="utf-8"?>
<Types xmlns="http://schemas.openxmlformats.org/package/2006/content-types">
  <Default Extension="xml" ContentType="application/xml"/>
  <Default Extension="mov" ContentType="video/quicktime"/>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5" r:id="rId2"/>
    <p:sldId id="266" r:id="rId3"/>
    <p:sldId id="263" r:id="rId4"/>
    <p:sldId id="257" r:id="rId5"/>
    <p:sldId id="259"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78"/>
  </p:normalViewPr>
  <p:slideViewPr>
    <p:cSldViewPr snapToGrid="0" snapToObjects="1">
      <p:cViewPr>
        <p:scale>
          <a:sx n="112" d="100"/>
          <a:sy n="112" d="100"/>
        </p:scale>
        <p:origin x="4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99120-5324-6D43-820D-3FA38ED6B918}" type="datetimeFigureOut">
              <a:rPr lang="en-US" smtClean="0"/>
              <a:t>10/25/19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9E127-1836-BC45-A835-9A8431A3C0C9}" type="slidenum">
              <a:rPr lang="en-US" smtClean="0"/>
              <a:t>‹#›</a:t>
            </a:fld>
            <a:endParaRPr lang="en-US"/>
          </a:p>
        </p:txBody>
      </p:sp>
    </p:spTree>
    <p:extLst>
      <p:ext uri="{BB962C8B-B14F-4D97-AF65-F5344CB8AC3E}">
        <p14:creationId xmlns:p14="http://schemas.microsoft.com/office/powerpoint/2010/main" val="398224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4925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93724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DDFAF8-1E1C-9747-9261-94F2E1E90BD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140367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DFAF8-1E1C-9747-9261-94F2E1E90BD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79629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DFAF8-1E1C-9747-9261-94F2E1E90BD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17908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Subtext Goes Here</a:t>
            </a:r>
          </a:p>
        </p:txBody>
      </p:sp>
      <p:sp>
        <p:nvSpPr>
          <p:cNvPr id="6" name="Oval 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68554778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745466"/>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DFAF8-1E1C-9747-9261-94F2E1E90BD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148967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DFAF8-1E1C-9747-9261-94F2E1E90BD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165977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DDFAF8-1E1C-9747-9261-94F2E1E90BD1}"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21324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DDFAF8-1E1C-9747-9261-94F2E1E90BD1}" type="datetimeFigureOut">
              <a:rPr lang="en-US" smtClean="0"/>
              <a:t>10/25/19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32716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DDFAF8-1E1C-9747-9261-94F2E1E90BD1}" type="datetimeFigureOut">
              <a:rPr lang="en-US" smtClean="0"/>
              <a:t>10/25/19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107998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DFAF8-1E1C-9747-9261-94F2E1E90BD1}" type="datetimeFigureOut">
              <a:rPr lang="en-US" smtClean="0"/>
              <a:t>10/25/19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77056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DFAF8-1E1C-9747-9261-94F2E1E90BD1}"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154689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DFAF8-1E1C-9747-9261-94F2E1E90BD1}"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EE2-99B5-804B-9613-B93257707B0D}" type="slidenum">
              <a:rPr lang="en-US" smtClean="0"/>
              <a:t>‹#›</a:t>
            </a:fld>
            <a:endParaRPr lang="en-US"/>
          </a:p>
        </p:txBody>
      </p:sp>
    </p:spTree>
    <p:extLst>
      <p:ext uri="{BB962C8B-B14F-4D97-AF65-F5344CB8AC3E}">
        <p14:creationId xmlns:p14="http://schemas.microsoft.com/office/powerpoint/2010/main" val="11618888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DFAF8-1E1C-9747-9261-94F2E1E90BD1}" type="datetimeFigureOut">
              <a:rPr lang="en-US" smtClean="0"/>
              <a:t>10/25/19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2EEE2-99B5-804B-9613-B93257707B0D}" type="slidenum">
              <a:rPr lang="en-US" smtClean="0"/>
              <a:t>‹#›</a:t>
            </a:fld>
            <a:endParaRPr lang="en-US"/>
          </a:p>
        </p:txBody>
      </p:sp>
    </p:spTree>
    <p:extLst>
      <p:ext uri="{BB962C8B-B14F-4D97-AF65-F5344CB8AC3E}">
        <p14:creationId xmlns:p14="http://schemas.microsoft.com/office/powerpoint/2010/main" val="174290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microsoft.com/office/2007/relationships/media" Target="../media/media1.mov"/><Relationship Id="rId2" Type="http://schemas.openxmlformats.org/officeDocument/2006/relationships/video" Target="../media/media1.mov"/></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TextBox 3"/>
          <p:cNvSpPr txBox="1"/>
          <p:nvPr/>
        </p:nvSpPr>
        <p:spPr>
          <a:xfrm>
            <a:off x="2677986" y="4135554"/>
            <a:ext cx="6836031" cy="461665"/>
          </a:xfrm>
          <a:prstGeom prst="rect">
            <a:avLst/>
          </a:prstGeom>
          <a:noFill/>
        </p:spPr>
        <p:txBody>
          <a:bodyPr wrap="square" rtlCol="0">
            <a:spAutoFit/>
          </a:bodyPr>
          <a:lstStyle/>
          <a:p>
            <a:pPr algn="ctr"/>
            <a:r>
              <a:rPr lang="en-US" sz="2400" cap="all" dirty="0" smtClean="0">
                <a:solidFill>
                  <a:schemeClr val="bg1"/>
                </a:solidFill>
              </a:rPr>
              <a:t>Unicorn Views predictor</a:t>
            </a:r>
            <a:endParaRPr lang="en-US" sz="2400" dirty="0">
              <a:solidFill>
                <a:schemeClr val="bg1"/>
              </a:solidFill>
            </a:endParaRPr>
          </a:p>
        </p:txBody>
      </p:sp>
      <p:sp>
        <p:nvSpPr>
          <p:cNvPr id="5" name="TextBox 4"/>
          <p:cNvSpPr txBox="1"/>
          <p:nvPr/>
        </p:nvSpPr>
        <p:spPr>
          <a:xfrm>
            <a:off x="2024394" y="4694940"/>
            <a:ext cx="10543505" cy="400110"/>
          </a:xfrm>
          <a:prstGeom prst="rect">
            <a:avLst/>
          </a:prstGeom>
          <a:noFill/>
        </p:spPr>
        <p:txBody>
          <a:bodyPr wrap="square" rtlCol="0">
            <a:spAutoFit/>
          </a:bodyPr>
          <a:lstStyle/>
          <a:p>
            <a:r>
              <a:rPr lang="en-US" sz="2000" dirty="0" smtClean="0">
                <a:solidFill>
                  <a:schemeClr val="bg1"/>
                </a:solidFill>
              </a:rPr>
              <a:t>Team members: Katherine Hsu, Maggie Chen, Patrick O’Brien, </a:t>
            </a:r>
            <a:r>
              <a:rPr lang="en-US" sz="2000" dirty="0" err="1" smtClean="0">
                <a:solidFill>
                  <a:schemeClr val="bg1"/>
                </a:solidFill>
              </a:rPr>
              <a:t>Sheerang</a:t>
            </a:r>
            <a:r>
              <a:rPr lang="en-US" sz="2000" dirty="0" smtClean="0">
                <a:solidFill>
                  <a:schemeClr val="bg1"/>
                </a:solidFill>
              </a:rPr>
              <a:t> </a:t>
            </a:r>
            <a:r>
              <a:rPr lang="en-US" sz="2000" dirty="0" err="1" smtClean="0">
                <a:solidFill>
                  <a:schemeClr val="bg1"/>
                </a:solidFill>
              </a:rPr>
              <a:t>Javadekar</a:t>
            </a:r>
            <a:endParaRPr lang="en-US" sz="2000" dirty="0" smtClean="0">
              <a:solidFill>
                <a:schemeClr val="bg1"/>
              </a:solidFill>
            </a:endParaRPr>
          </a:p>
        </p:txBody>
      </p:sp>
      <p:sp>
        <p:nvSpPr>
          <p:cNvPr id="7" name="Rectangle 6"/>
          <p:cNvSpPr/>
          <p:nvPr/>
        </p:nvSpPr>
        <p:spPr>
          <a:xfrm rot="2700000">
            <a:off x="5970903" y="5342828"/>
            <a:ext cx="230427" cy="230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9" name="Straight Connector 8"/>
          <p:cNvCxnSpPr/>
          <p:nvPr/>
        </p:nvCxnSpPr>
        <p:spPr>
          <a:xfrm flipH="1">
            <a:off x="3945339" y="5458041"/>
            <a:ext cx="18242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422441" y="5458041"/>
            <a:ext cx="1747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Pentagon 10"/>
          <p:cNvSpPr/>
          <p:nvPr/>
        </p:nvSpPr>
        <p:spPr bwMode="auto">
          <a:xfrm rot="5400000">
            <a:off x="4127499" y="444501"/>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5" name="Freeform 103"/>
          <p:cNvSpPr>
            <a:spLocks noEditPoints="1"/>
          </p:cNvSpPr>
          <p:nvPr/>
        </p:nvSpPr>
        <p:spPr bwMode="auto">
          <a:xfrm>
            <a:off x="5613303" y="1397832"/>
            <a:ext cx="965396" cy="1421568"/>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13595036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Bottom)">
                                      <p:cBhvr>
                                        <p:cTn id="23" dur="500"/>
                                        <p:tgtEl>
                                          <p:spTgt spid="5"/>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18" presetClass="entr" presetSubtype="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Right)">
                                      <p:cBhvr>
                                        <p:cTn id="32" dur="500"/>
                                        <p:tgtEl>
                                          <p:spTgt spid="10"/>
                                        </p:tgtEl>
                                      </p:cBhvr>
                                    </p:animEffect>
                                  </p:childTnLst>
                                </p:cTn>
                              </p:par>
                              <p:par>
                                <p:cTn id="33" presetID="18" presetClass="entr" presetSubtype="12"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1"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xmlns="" id="{56C20283-73E0-40EC-8AD8-057F581F64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28">
            <a:extLst>
              <a:ext uri="{FF2B5EF4-FFF2-40B4-BE49-F238E27FC236}">
                <a16:creationId xmlns:a16="http://schemas.microsoft.com/office/drawing/2014/main" xmlns="" id="{3FCC729B-E528-40C3-82D3-BA4375575E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26">
            <a:extLst>
              <a:ext uri="{FF2B5EF4-FFF2-40B4-BE49-F238E27FC236}">
                <a16:creationId xmlns:a16="http://schemas.microsoft.com/office/drawing/2014/main" xmlns="" id="{58F1FB8D-1842-4A04-998D-6CF047AB27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a:normAutofit/>
          </a:bodyPr>
          <a:lstStyle/>
          <a:p>
            <a:r>
              <a:rPr lang="en-US" sz="4400" dirty="0"/>
              <a:t>Self Introduction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215235"/>
            <a:ext cx="3425957" cy="4427048"/>
          </a:xfrm>
          <a:prstGeom prst="rect">
            <a:avLst/>
          </a:prstGeom>
        </p:spPr>
      </p:pic>
      <p:sp>
        <p:nvSpPr>
          <p:cNvPr id="4" name="AutoShape 4" descr="mage result for upenn logo"/>
          <p:cNvSpPr>
            <a:spLocks noGrp="1" noChangeAspect="1" noChangeArrowheads="1"/>
          </p:cNvSpPr>
          <p:nvPr>
            <p:ph idx="1"/>
          </p:nvPr>
        </p:nvSpPr>
        <p:spPr bwMode="auto">
          <a:xfrm>
            <a:off x="4387515" y="2022601"/>
            <a:ext cx="7161017" cy="415436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r>
              <a:rPr lang="en-US" sz="2000" dirty="0" smtClean="0"/>
              <a:t>Grew up in bay area 20 minutes from here</a:t>
            </a:r>
          </a:p>
          <a:p>
            <a:endParaRPr lang="en-US" sz="2000" dirty="0" smtClean="0"/>
          </a:p>
          <a:p>
            <a:r>
              <a:rPr lang="en-US" sz="2000" dirty="0" smtClean="0"/>
              <a:t>Masters student at the University of Pennsylvania</a:t>
            </a:r>
          </a:p>
          <a:p>
            <a:endParaRPr lang="en-US" sz="2000" dirty="0"/>
          </a:p>
        </p:txBody>
      </p:sp>
      <p:sp>
        <p:nvSpPr>
          <p:cNvPr id="5" name="AutoShape 6" descr="mage result for upenn logo"/>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6982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What is Unicorn Views Predictor?</a:t>
            </a:r>
            <a:endParaRPr lang="en-US" dirty="0"/>
          </a:p>
        </p:txBody>
      </p:sp>
      <p:sp>
        <p:nvSpPr>
          <p:cNvPr id="4" name="Text Placeholder 3"/>
          <p:cNvSpPr>
            <a:spLocks noGrp="1"/>
          </p:cNvSpPr>
          <p:nvPr>
            <p:ph type="body" sz="half" idx="2"/>
          </p:nvPr>
        </p:nvSpPr>
        <p:spPr>
          <a:prstGeom prst="rect">
            <a:avLst/>
          </a:prstGeom>
        </p:spPr>
        <p:txBody>
          <a:bodyPr/>
          <a:lstStyle/>
          <a:p>
            <a:r>
              <a:rPr lang="en-US" dirty="0" smtClean="0"/>
              <a:t>Helps </a:t>
            </a:r>
            <a:r>
              <a:rPr lang="en-US" dirty="0" err="1" smtClean="0"/>
              <a:t>Youtubers</a:t>
            </a:r>
            <a:r>
              <a:rPr lang="en-US" dirty="0" smtClean="0"/>
              <a:t> decide next video’s topic!</a:t>
            </a:r>
            <a:endParaRPr lang="en-US" dirty="0"/>
          </a:p>
        </p:txBody>
      </p:sp>
      <p:sp>
        <p:nvSpPr>
          <p:cNvPr id="18" name="Slide Number Placeholder 17"/>
          <p:cNvSpPr>
            <a:spLocks noGrp="1"/>
          </p:cNvSpPr>
          <p:nvPr>
            <p:ph type="sldNum" sz="quarter" idx="12"/>
          </p:nvPr>
        </p:nvSpPr>
        <p:spPr>
          <a:prstGeom prst="rect">
            <a:avLst/>
          </a:prstGeom>
        </p:spPr>
        <p:txBody>
          <a:bodyPr/>
          <a:lstStyle/>
          <a:p>
            <a:fld id="{C136B7D2-B98C-44FD-8D04-7EC62A564975}" type="slidenum">
              <a:rPr lang="en-US" smtClean="0"/>
              <a:pPr/>
              <a:t>3</a:t>
            </a:fld>
            <a:endParaRPr lang="en-US" dirty="0"/>
          </a:p>
        </p:txBody>
      </p:sp>
      <p:grpSp>
        <p:nvGrpSpPr>
          <p:cNvPr id="5" name="Group 4"/>
          <p:cNvGrpSpPr/>
          <p:nvPr/>
        </p:nvGrpSpPr>
        <p:grpSpPr>
          <a:xfrm>
            <a:off x="1204914" y="2874016"/>
            <a:ext cx="1913671" cy="1937552"/>
            <a:chOff x="670272" y="1130084"/>
            <a:chExt cx="1435253" cy="1453164"/>
          </a:xfrm>
        </p:grpSpPr>
        <p:sp>
          <p:nvSpPr>
            <p:cNvPr id="44" name="Rounded Rectangle 43"/>
            <p:cNvSpPr/>
            <p:nvPr/>
          </p:nvSpPr>
          <p:spPr>
            <a:xfrm>
              <a:off x="670272" y="1176870"/>
              <a:ext cx="1406378" cy="1406378"/>
            </a:xfrm>
            <a:prstGeom prst="roundRect">
              <a:avLst>
                <a:gd name="adj" fmla="val 70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Rounded Rectangle 2"/>
            <p:cNvSpPr/>
            <p:nvPr/>
          </p:nvSpPr>
          <p:spPr>
            <a:xfrm>
              <a:off x="699147" y="1130084"/>
              <a:ext cx="1406378" cy="1406378"/>
            </a:xfrm>
            <a:prstGeom prst="roundRect">
              <a:avLst>
                <a:gd name="adj" fmla="val 70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6" name="Text Placeholder 3"/>
          <p:cNvSpPr txBox="1">
            <a:spLocks/>
          </p:cNvSpPr>
          <p:nvPr/>
        </p:nvSpPr>
        <p:spPr>
          <a:xfrm>
            <a:off x="1518932"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01</a:t>
            </a:r>
          </a:p>
        </p:txBody>
      </p:sp>
      <p:grpSp>
        <p:nvGrpSpPr>
          <p:cNvPr id="6" name="Group 48"/>
          <p:cNvGrpSpPr/>
          <p:nvPr/>
        </p:nvGrpSpPr>
        <p:grpSpPr>
          <a:xfrm>
            <a:off x="3853415" y="2874016"/>
            <a:ext cx="1913671" cy="1937552"/>
            <a:chOff x="670272" y="1130084"/>
            <a:chExt cx="1435253" cy="1453164"/>
          </a:xfrm>
        </p:grpSpPr>
        <p:sp>
          <p:nvSpPr>
            <p:cNvPr id="50" name="Rounded Rectangle 49"/>
            <p:cNvSpPr/>
            <p:nvPr/>
          </p:nvSpPr>
          <p:spPr>
            <a:xfrm>
              <a:off x="670272" y="1176870"/>
              <a:ext cx="1406378" cy="1406378"/>
            </a:xfrm>
            <a:prstGeom prst="roundRect">
              <a:avLst>
                <a:gd name="adj" fmla="val 70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ounded Rectangle 50"/>
            <p:cNvSpPr/>
            <p:nvPr/>
          </p:nvSpPr>
          <p:spPr>
            <a:xfrm>
              <a:off x="699147" y="1130084"/>
              <a:ext cx="1406378" cy="1406378"/>
            </a:xfrm>
            <a:prstGeom prst="roundRect">
              <a:avLst>
                <a:gd name="adj" fmla="val 70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52" name="Text Placeholder 3"/>
          <p:cNvSpPr txBox="1">
            <a:spLocks/>
          </p:cNvSpPr>
          <p:nvPr/>
        </p:nvSpPr>
        <p:spPr>
          <a:xfrm>
            <a:off x="4167433"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02</a:t>
            </a:r>
          </a:p>
        </p:txBody>
      </p:sp>
      <p:grpSp>
        <p:nvGrpSpPr>
          <p:cNvPr id="7" name="Group 52"/>
          <p:cNvGrpSpPr/>
          <p:nvPr/>
        </p:nvGrpSpPr>
        <p:grpSpPr>
          <a:xfrm>
            <a:off x="6501917" y="2874016"/>
            <a:ext cx="1913671" cy="1937552"/>
            <a:chOff x="670272" y="1130084"/>
            <a:chExt cx="1435253" cy="1453164"/>
          </a:xfrm>
        </p:grpSpPr>
        <p:sp>
          <p:nvSpPr>
            <p:cNvPr id="54" name="Rounded Rectangle 53"/>
            <p:cNvSpPr/>
            <p:nvPr/>
          </p:nvSpPr>
          <p:spPr>
            <a:xfrm>
              <a:off x="670272" y="1176870"/>
              <a:ext cx="1406378" cy="1406378"/>
            </a:xfrm>
            <a:prstGeom prst="roundRect">
              <a:avLst>
                <a:gd name="adj" fmla="val 708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ounded Rectangle 54"/>
            <p:cNvSpPr/>
            <p:nvPr/>
          </p:nvSpPr>
          <p:spPr>
            <a:xfrm>
              <a:off x="699147" y="1130084"/>
              <a:ext cx="1406378" cy="1406378"/>
            </a:xfrm>
            <a:prstGeom prst="roundRect">
              <a:avLst>
                <a:gd name="adj" fmla="val 70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0" name="Text Placeholder 3"/>
          <p:cNvSpPr txBox="1">
            <a:spLocks/>
          </p:cNvSpPr>
          <p:nvPr/>
        </p:nvSpPr>
        <p:spPr>
          <a:xfrm>
            <a:off x="6815935"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03</a:t>
            </a:r>
          </a:p>
        </p:txBody>
      </p:sp>
      <p:grpSp>
        <p:nvGrpSpPr>
          <p:cNvPr id="8" name="Group 70"/>
          <p:cNvGrpSpPr/>
          <p:nvPr/>
        </p:nvGrpSpPr>
        <p:grpSpPr>
          <a:xfrm>
            <a:off x="9111918" y="2874016"/>
            <a:ext cx="1913671" cy="1937552"/>
            <a:chOff x="670272" y="1130084"/>
            <a:chExt cx="1435253" cy="1453164"/>
          </a:xfrm>
        </p:grpSpPr>
        <p:sp>
          <p:nvSpPr>
            <p:cNvPr id="72" name="Rounded Rectangle 71"/>
            <p:cNvSpPr/>
            <p:nvPr/>
          </p:nvSpPr>
          <p:spPr>
            <a:xfrm>
              <a:off x="670272" y="1176870"/>
              <a:ext cx="1406378" cy="1406378"/>
            </a:xfrm>
            <a:prstGeom prst="roundRect">
              <a:avLst>
                <a:gd name="adj" fmla="val 70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ounded Rectangle 72"/>
            <p:cNvSpPr/>
            <p:nvPr/>
          </p:nvSpPr>
          <p:spPr>
            <a:xfrm>
              <a:off x="699147" y="1130084"/>
              <a:ext cx="1406378" cy="1406378"/>
            </a:xfrm>
            <a:prstGeom prst="roundRect">
              <a:avLst>
                <a:gd name="adj" fmla="val 70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4" name="Text Placeholder 3"/>
          <p:cNvSpPr txBox="1">
            <a:spLocks/>
          </p:cNvSpPr>
          <p:nvPr/>
        </p:nvSpPr>
        <p:spPr>
          <a:xfrm>
            <a:off x="9464436"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04</a:t>
            </a:r>
          </a:p>
        </p:txBody>
      </p:sp>
      <p:grpSp>
        <p:nvGrpSpPr>
          <p:cNvPr id="9" name="Group 74"/>
          <p:cNvGrpSpPr/>
          <p:nvPr/>
        </p:nvGrpSpPr>
        <p:grpSpPr>
          <a:xfrm>
            <a:off x="2644051" y="1394253"/>
            <a:ext cx="3341511" cy="1106277"/>
            <a:chOff x="625692" y="1885639"/>
            <a:chExt cx="2506133" cy="829707"/>
          </a:xfrm>
        </p:grpSpPr>
        <p:sp>
          <p:nvSpPr>
            <p:cNvPr id="76" name="Footer Text"/>
            <p:cNvSpPr txBox="1"/>
            <p:nvPr/>
          </p:nvSpPr>
          <p:spPr>
            <a:xfrm>
              <a:off x="625692" y="2099986"/>
              <a:ext cx="2506133" cy="615360"/>
            </a:xfrm>
            <a:prstGeom prst="rect">
              <a:avLst/>
            </a:prstGeom>
            <a:noFill/>
          </p:spPr>
          <p:txBody>
            <a:bodyPr wrap="square" lIns="0" tIns="0" rIns="0" bIns="0" rtlCol="0">
              <a:spAutoFit/>
            </a:bodyPr>
            <a:lstStyle/>
            <a:p>
              <a:r>
                <a:rPr lang="en-US" sz="1333" dirty="0" smtClean="0">
                  <a:solidFill>
                    <a:schemeClr val="tx1">
                      <a:lumMod val="50000"/>
                      <a:lumOff val="50000"/>
                    </a:schemeClr>
                  </a:solidFill>
                </a:rPr>
                <a:t>The </a:t>
              </a:r>
              <a:r>
                <a:rPr lang="en-US" sz="1333" dirty="0" err="1" smtClean="0">
                  <a:solidFill>
                    <a:schemeClr val="tx1">
                      <a:lumMod val="50000"/>
                      <a:lumOff val="50000"/>
                    </a:schemeClr>
                  </a:solidFill>
                </a:rPr>
                <a:t>Youtuber</a:t>
              </a:r>
              <a:r>
                <a:rPr lang="en-US" sz="1333" dirty="0" smtClean="0">
                  <a:solidFill>
                    <a:schemeClr val="tx1">
                      <a:lumMod val="50000"/>
                      <a:lumOff val="50000"/>
                    </a:schemeClr>
                  </a:solidFill>
                </a:rPr>
                <a:t> will enter our website to input text</a:t>
              </a:r>
              <a:r>
                <a:rPr lang="en-US" sz="1333" dirty="0">
                  <a:solidFill>
                    <a:schemeClr val="tx1">
                      <a:lumMod val="50000"/>
                      <a:lumOff val="50000"/>
                    </a:schemeClr>
                  </a:solidFill>
                </a:rPr>
                <a:t> </a:t>
              </a:r>
              <a:r>
                <a:rPr lang="en-US" sz="1333" dirty="0" smtClean="0">
                  <a:solidFill>
                    <a:schemeClr val="tx1">
                      <a:lumMod val="50000"/>
                      <a:lumOff val="50000"/>
                    </a:schemeClr>
                  </a:solidFill>
                </a:rPr>
                <a:t>describing what topics he/she is considering next for a video. The user then clicks the “predict” button.</a:t>
              </a:r>
            </a:p>
          </p:txBody>
        </p:sp>
        <p:sp>
          <p:nvSpPr>
            <p:cNvPr id="77" name="TextBox 76"/>
            <p:cNvSpPr txBox="1"/>
            <p:nvPr/>
          </p:nvSpPr>
          <p:spPr>
            <a:xfrm>
              <a:off x="625692" y="1885639"/>
              <a:ext cx="2063545" cy="184666"/>
            </a:xfrm>
            <a:prstGeom prst="rect">
              <a:avLst/>
            </a:prstGeom>
            <a:noFill/>
          </p:spPr>
          <p:txBody>
            <a:bodyPr wrap="none" lIns="0" tIns="0" rIns="0" bIns="0" rtlCol="0" anchor="ctr">
              <a:spAutoFit/>
            </a:bodyPr>
            <a:lstStyle/>
            <a:p>
              <a:r>
                <a:rPr lang="en-US" sz="1600" b="1" dirty="0" smtClean="0">
                  <a:solidFill>
                    <a:schemeClr val="accent1"/>
                  </a:solidFill>
                  <a:latin typeface="+mj-lt"/>
                </a:rPr>
                <a:t>User inputs text describing topic </a:t>
              </a:r>
              <a:endParaRPr lang="en-US" sz="1600" b="1" dirty="0">
                <a:solidFill>
                  <a:schemeClr val="accent1"/>
                </a:solidFill>
                <a:latin typeface="+mj-lt"/>
              </a:endParaRPr>
            </a:p>
          </p:txBody>
        </p:sp>
      </p:grpSp>
      <p:cxnSp>
        <p:nvCxnSpPr>
          <p:cNvPr id="78" name="Elbow Connector 77"/>
          <p:cNvCxnSpPr/>
          <p:nvPr/>
        </p:nvCxnSpPr>
        <p:spPr>
          <a:xfrm rot="10800000" flipV="1">
            <a:off x="2107577" y="1517361"/>
            <a:ext cx="384076" cy="1356656"/>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78"/>
          <p:cNvGrpSpPr/>
          <p:nvPr/>
        </p:nvGrpSpPr>
        <p:grpSpPr>
          <a:xfrm>
            <a:off x="7946375" y="1394254"/>
            <a:ext cx="3341511" cy="1311399"/>
            <a:chOff x="625692" y="1885639"/>
            <a:chExt cx="2506133" cy="983548"/>
          </a:xfrm>
        </p:grpSpPr>
        <p:sp>
          <p:nvSpPr>
            <p:cNvPr id="80" name="Footer Text"/>
            <p:cNvSpPr txBox="1"/>
            <p:nvPr/>
          </p:nvSpPr>
          <p:spPr>
            <a:xfrm>
              <a:off x="625692" y="2099986"/>
              <a:ext cx="2506133" cy="769201"/>
            </a:xfrm>
            <a:prstGeom prst="rect">
              <a:avLst/>
            </a:prstGeom>
            <a:noFill/>
          </p:spPr>
          <p:txBody>
            <a:bodyPr wrap="square" lIns="0" tIns="0" rIns="0" bIns="0" rtlCol="0">
              <a:spAutoFit/>
            </a:bodyPr>
            <a:lstStyle/>
            <a:p>
              <a:r>
                <a:rPr lang="en-US" sz="1333" dirty="0" smtClean="0">
                  <a:solidFill>
                    <a:schemeClr val="tx1">
                      <a:lumMod val="50000"/>
                      <a:lumOff val="50000"/>
                    </a:schemeClr>
                  </a:solidFill>
                </a:rPr>
                <a:t>The text data is sent to the sequential neural network where it looks through videos of those topics to find out how many views they  had and how many likes. It then outputs the predicted number of views and predicted number of likes</a:t>
              </a:r>
              <a:endParaRPr lang="en-US" sz="1333" dirty="0">
                <a:solidFill>
                  <a:schemeClr val="tx1">
                    <a:lumMod val="50000"/>
                    <a:lumOff val="50000"/>
                  </a:schemeClr>
                </a:solidFill>
              </a:endParaRPr>
            </a:p>
          </p:txBody>
        </p:sp>
        <p:sp>
          <p:nvSpPr>
            <p:cNvPr id="81" name="TextBox 80"/>
            <p:cNvSpPr txBox="1"/>
            <p:nvPr/>
          </p:nvSpPr>
          <p:spPr>
            <a:xfrm>
              <a:off x="625692" y="1885639"/>
              <a:ext cx="788004" cy="184666"/>
            </a:xfrm>
            <a:prstGeom prst="rect">
              <a:avLst/>
            </a:prstGeom>
            <a:noFill/>
          </p:spPr>
          <p:txBody>
            <a:bodyPr wrap="none" lIns="0" tIns="0" rIns="0" bIns="0" rtlCol="0" anchor="ctr">
              <a:spAutoFit/>
            </a:bodyPr>
            <a:lstStyle/>
            <a:p>
              <a:r>
                <a:rPr lang="en-US" sz="1600" b="1" dirty="0" smtClean="0">
                  <a:solidFill>
                    <a:schemeClr val="accent3"/>
                  </a:solidFill>
                  <a:latin typeface="+mj-lt"/>
                </a:rPr>
                <a:t>Process Data</a:t>
              </a:r>
              <a:endParaRPr lang="en-US" sz="1600" b="1" dirty="0">
                <a:solidFill>
                  <a:schemeClr val="accent3"/>
                </a:solidFill>
                <a:latin typeface="+mj-lt"/>
              </a:endParaRPr>
            </a:p>
          </p:txBody>
        </p:sp>
      </p:grpSp>
      <p:cxnSp>
        <p:nvCxnSpPr>
          <p:cNvPr id="82" name="Elbow Connector 81"/>
          <p:cNvCxnSpPr/>
          <p:nvPr/>
        </p:nvCxnSpPr>
        <p:spPr>
          <a:xfrm rot="10800000" flipV="1">
            <a:off x="7409901" y="1517361"/>
            <a:ext cx="384076" cy="1356656"/>
          </a:xfrm>
          <a:prstGeom prst="bentConnector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82"/>
          <p:cNvGrpSpPr/>
          <p:nvPr/>
        </p:nvGrpSpPr>
        <p:grpSpPr>
          <a:xfrm>
            <a:off x="979775" y="5125785"/>
            <a:ext cx="3341511" cy="901157"/>
            <a:chOff x="625692" y="1885639"/>
            <a:chExt cx="2506133" cy="675867"/>
          </a:xfrm>
        </p:grpSpPr>
        <p:sp>
          <p:nvSpPr>
            <p:cNvPr id="84" name="Footer Text"/>
            <p:cNvSpPr txBox="1"/>
            <p:nvPr/>
          </p:nvSpPr>
          <p:spPr>
            <a:xfrm>
              <a:off x="625692" y="2099986"/>
              <a:ext cx="2506133" cy="461520"/>
            </a:xfrm>
            <a:prstGeom prst="rect">
              <a:avLst/>
            </a:prstGeom>
            <a:noFill/>
          </p:spPr>
          <p:txBody>
            <a:bodyPr wrap="square" lIns="0" tIns="0" rIns="0" bIns="0" rtlCol="0">
              <a:spAutoFit/>
            </a:bodyPr>
            <a:lstStyle/>
            <a:p>
              <a:pPr algn="r"/>
              <a:r>
                <a:rPr lang="en-US" sz="1333" dirty="0" smtClean="0">
                  <a:solidFill>
                    <a:schemeClr val="tx1">
                      <a:lumMod val="50000"/>
                      <a:lumOff val="50000"/>
                    </a:schemeClr>
                  </a:solidFill>
                </a:rPr>
                <a:t>The backend created by my team member then takes the text data and sends it to be processed. This step is important for scalability. </a:t>
              </a:r>
              <a:endParaRPr lang="en-US" sz="1333" dirty="0">
                <a:solidFill>
                  <a:schemeClr val="tx1">
                    <a:lumMod val="50000"/>
                    <a:lumOff val="50000"/>
                  </a:schemeClr>
                </a:solidFill>
              </a:endParaRPr>
            </a:p>
          </p:txBody>
        </p:sp>
        <p:sp>
          <p:nvSpPr>
            <p:cNvPr id="85" name="TextBox 84"/>
            <p:cNvSpPr txBox="1"/>
            <p:nvPr/>
          </p:nvSpPr>
          <p:spPr>
            <a:xfrm>
              <a:off x="815950" y="1885639"/>
              <a:ext cx="2315875" cy="184665"/>
            </a:xfrm>
            <a:prstGeom prst="rect">
              <a:avLst/>
            </a:prstGeom>
            <a:noFill/>
          </p:spPr>
          <p:txBody>
            <a:bodyPr wrap="none" lIns="0" tIns="0" rIns="0" bIns="0" rtlCol="0" anchor="ctr">
              <a:spAutoFit/>
            </a:bodyPr>
            <a:lstStyle/>
            <a:p>
              <a:pPr algn="r"/>
              <a:r>
                <a:rPr lang="en-US" sz="1600" b="1" dirty="0" smtClean="0">
                  <a:solidFill>
                    <a:schemeClr val="accent2"/>
                  </a:solidFill>
                  <a:latin typeface="+mj-lt"/>
                </a:rPr>
                <a:t>Mediator between frontend and Data</a:t>
              </a:r>
              <a:endParaRPr lang="en-US" sz="1600" b="1" dirty="0">
                <a:solidFill>
                  <a:schemeClr val="accent2"/>
                </a:solidFill>
                <a:latin typeface="+mj-lt"/>
              </a:endParaRPr>
            </a:p>
          </p:txBody>
        </p:sp>
      </p:grpSp>
      <p:cxnSp>
        <p:nvCxnSpPr>
          <p:cNvPr id="86" name="Elbow Connector 85"/>
          <p:cNvCxnSpPr/>
          <p:nvPr/>
        </p:nvCxnSpPr>
        <p:spPr>
          <a:xfrm rot="10800000" flipH="1">
            <a:off x="4406925" y="4794795"/>
            <a:ext cx="384076" cy="1356656"/>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86"/>
          <p:cNvGrpSpPr/>
          <p:nvPr/>
        </p:nvGrpSpPr>
        <p:grpSpPr>
          <a:xfrm>
            <a:off x="6289078" y="5125784"/>
            <a:ext cx="3341511" cy="1106277"/>
            <a:chOff x="625692" y="1885639"/>
            <a:chExt cx="2506133" cy="829707"/>
          </a:xfrm>
        </p:grpSpPr>
        <p:sp>
          <p:nvSpPr>
            <p:cNvPr id="88" name="Footer Text"/>
            <p:cNvSpPr txBox="1"/>
            <p:nvPr/>
          </p:nvSpPr>
          <p:spPr>
            <a:xfrm>
              <a:off x="625692" y="2099986"/>
              <a:ext cx="2506133" cy="615360"/>
            </a:xfrm>
            <a:prstGeom prst="rect">
              <a:avLst/>
            </a:prstGeom>
            <a:noFill/>
          </p:spPr>
          <p:txBody>
            <a:bodyPr wrap="square" lIns="0" tIns="0" rIns="0" bIns="0" rtlCol="0">
              <a:spAutoFit/>
            </a:bodyPr>
            <a:lstStyle/>
            <a:p>
              <a:pPr algn="r"/>
              <a:r>
                <a:rPr lang="en-US" sz="1333" dirty="0" smtClean="0">
                  <a:solidFill>
                    <a:schemeClr val="tx1">
                      <a:lumMod val="50000"/>
                      <a:lumOff val="50000"/>
                    </a:schemeClr>
                  </a:solidFill>
                </a:rPr>
                <a:t>The predicted number of likes and views is then sent through the Controller back to the website for display. The </a:t>
              </a:r>
              <a:r>
                <a:rPr lang="en-US" sz="1333" dirty="0" err="1" smtClean="0">
                  <a:solidFill>
                    <a:schemeClr val="tx1">
                      <a:lumMod val="50000"/>
                      <a:lumOff val="50000"/>
                    </a:schemeClr>
                  </a:solidFill>
                </a:rPr>
                <a:t>Youtuber</a:t>
              </a:r>
              <a:r>
                <a:rPr lang="en-US" sz="1333" dirty="0" smtClean="0">
                  <a:solidFill>
                    <a:schemeClr val="tx1">
                      <a:lumMod val="50000"/>
                      <a:lumOff val="50000"/>
                    </a:schemeClr>
                  </a:solidFill>
                </a:rPr>
                <a:t> will now decide if this is a good topic for the next video!</a:t>
              </a:r>
              <a:endParaRPr lang="en-US" sz="1333" dirty="0">
                <a:solidFill>
                  <a:schemeClr val="tx1">
                    <a:lumMod val="50000"/>
                    <a:lumOff val="50000"/>
                  </a:schemeClr>
                </a:solidFill>
              </a:endParaRPr>
            </a:p>
          </p:txBody>
        </p:sp>
        <p:sp>
          <p:nvSpPr>
            <p:cNvPr id="89" name="TextBox 88"/>
            <p:cNvSpPr txBox="1"/>
            <p:nvPr/>
          </p:nvSpPr>
          <p:spPr>
            <a:xfrm>
              <a:off x="1485990" y="1885639"/>
              <a:ext cx="1645835" cy="184666"/>
            </a:xfrm>
            <a:prstGeom prst="rect">
              <a:avLst/>
            </a:prstGeom>
            <a:noFill/>
          </p:spPr>
          <p:txBody>
            <a:bodyPr wrap="none" lIns="0" tIns="0" rIns="0" bIns="0" rtlCol="0" anchor="ctr">
              <a:spAutoFit/>
            </a:bodyPr>
            <a:lstStyle/>
            <a:p>
              <a:pPr algn="r"/>
              <a:r>
                <a:rPr lang="en-US" sz="1600" b="1" dirty="0" smtClean="0">
                  <a:solidFill>
                    <a:schemeClr val="accent4"/>
                  </a:solidFill>
                  <a:latin typeface="+mj-lt"/>
                </a:rPr>
                <a:t>Data sent back to frontend</a:t>
              </a:r>
              <a:endParaRPr lang="en-US" sz="1600" b="1" dirty="0">
                <a:solidFill>
                  <a:schemeClr val="accent4"/>
                </a:solidFill>
                <a:latin typeface="+mj-lt"/>
              </a:endParaRPr>
            </a:p>
          </p:txBody>
        </p:sp>
      </p:grpSp>
      <p:cxnSp>
        <p:nvCxnSpPr>
          <p:cNvPr id="90" name="Elbow Connector 89"/>
          <p:cNvCxnSpPr/>
          <p:nvPr/>
        </p:nvCxnSpPr>
        <p:spPr>
          <a:xfrm rot="10800000" flipH="1">
            <a:off x="9716227" y="4794795"/>
            <a:ext cx="384076" cy="1356656"/>
          </a:xfrm>
          <a:prstGeom prst="bent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85885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750" fill="hold"/>
                                        <p:tgtEl>
                                          <p:spTgt spid="16"/>
                                        </p:tgtEl>
                                        <p:attrNameLst>
                                          <p:attrName>ppt_w</p:attrName>
                                        </p:attrNameLst>
                                      </p:cBhvr>
                                      <p:tavLst>
                                        <p:tav tm="0">
                                          <p:val>
                                            <p:fltVal val="0"/>
                                          </p:val>
                                        </p:tav>
                                        <p:tav tm="100000">
                                          <p:val>
                                            <p:strVal val="#ppt_w"/>
                                          </p:val>
                                        </p:tav>
                                      </p:tavLst>
                                    </p:anim>
                                    <p:anim calcmode="lin" valueType="num">
                                      <p:cBhvr>
                                        <p:cTn id="14" dur="750" fill="hold"/>
                                        <p:tgtEl>
                                          <p:spTgt spid="16"/>
                                        </p:tgtEl>
                                        <p:attrNameLst>
                                          <p:attrName>ppt_h</p:attrName>
                                        </p:attrNameLst>
                                      </p:cBhvr>
                                      <p:tavLst>
                                        <p:tav tm="0">
                                          <p:val>
                                            <p:fltVal val="0"/>
                                          </p:val>
                                        </p:tav>
                                        <p:tav tm="100000">
                                          <p:val>
                                            <p:strVal val="#ppt_h"/>
                                          </p:val>
                                        </p:tav>
                                      </p:tavLst>
                                    </p:anim>
                                    <p:animEffect transition="in" filter="fade">
                                      <p:cBhvr>
                                        <p:cTn id="15" dur="750"/>
                                        <p:tgtEl>
                                          <p:spTgt spid="16"/>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strips(downLeft)">
                                      <p:cBhvr>
                                        <p:cTn id="19" dur="750"/>
                                        <p:tgtEl>
                                          <p:spTgt spid="78"/>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750"/>
                                        <p:tgtEl>
                                          <p:spTgt spid="9"/>
                                        </p:tgtEl>
                                      </p:cBhvr>
                                    </p:animEffect>
                                  </p:childTnLst>
                                </p:cTn>
                              </p:par>
                            </p:childTnLst>
                          </p:cTn>
                        </p:par>
                        <p:par>
                          <p:cTn id="24" fill="hold">
                            <p:stCondLst>
                              <p:cond delay="30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750" fill="hold"/>
                                        <p:tgtEl>
                                          <p:spTgt spid="6"/>
                                        </p:tgtEl>
                                        <p:attrNameLst>
                                          <p:attrName>ppt_w</p:attrName>
                                        </p:attrNameLst>
                                      </p:cBhvr>
                                      <p:tavLst>
                                        <p:tav tm="0">
                                          <p:val>
                                            <p:fltVal val="0"/>
                                          </p:val>
                                        </p:tav>
                                        <p:tav tm="100000">
                                          <p:val>
                                            <p:strVal val="#ppt_w"/>
                                          </p:val>
                                        </p:tav>
                                      </p:tavLst>
                                    </p:anim>
                                    <p:anim calcmode="lin" valueType="num">
                                      <p:cBhvr>
                                        <p:cTn id="28" dur="750" fill="hold"/>
                                        <p:tgtEl>
                                          <p:spTgt spid="6"/>
                                        </p:tgtEl>
                                        <p:attrNameLst>
                                          <p:attrName>ppt_h</p:attrName>
                                        </p:attrNameLst>
                                      </p:cBhvr>
                                      <p:tavLst>
                                        <p:tav tm="0">
                                          <p:val>
                                            <p:fltVal val="0"/>
                                          </p:val>
                                        </p:tav>
                                        <p:tav tm="100000">
                                          <p:val>
                                            <p:strVal val="#ppt_h"/>
                                          </p:val>
                                        </p:tav>
                                      </p:tavLst>
                                    </p:anim>
                                    <p:animEffect transition="in" filter="fade">
                                      <p:cBhvr>
                                        <p:cTn id="29" dur="750"/>
                                        <p:tgtEl>
                                          <p:spTgt spid="6"/>
                                        </p:tgtEl>
                                      </p:cBhvr>
                                    </p:animEffect>
                                  </p:childTnLst>
                                </p:cTn>
                              </p:par>
                            </p:childTnLst>
                          </p:cTn>
                        </p:par>
                        <p:par>
                          <p:cTn id="30" fill="hold">
                            <p:stCondLst>
                              <p:cond delay="3750"/>
                            </p:stCondLst>
                            <p:childTnLst>
                              <p:par>
                                <p:cTn id="31" presetID="53" presetClass="entr" presetSubtype="16"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p:cTn id="33" dur="750" fill="hold"/>
                                        <p:tgtEl>
                                          <p:spTgt spid="52"/>
                                        </p:tgtEl>
                                        <p:attrNameLst>
                                          <p:attrName>ppt_w</p:attrName>
                                        </p:attrNameLst>
                                      </p:cBhvr>
                                      <p:tavLst>
                                        <p:tav tm="0">
                                          <p:val>
                                            <p:fltVal val="0"/>
                                          </p:val>
                                        </p:tav>
                                        <p:tav tm="100000">
                                          <p:val>
                                            <p:strVal val="#ppt_w"/>
                                          </p:val>
                                        </p:tav>
                                      </p:tavLst>
                                    </p:anim>
                                    <p:anim calcmode="lin" valueType="num">
                                      <p:cBhvr>
                                        <p:cTn id="34" dur="750" fill="hold"/>
                                        <p:tgtEl>
                                          <p:spTgt spid="52"/>
                                        </p:tgtEl>
                                        <p:attrNameLst>
                                          <p:attrName>ppt_h</p:attrName>
                                        </p:attrNameLst>
                                      </p:cBhvr>
                                      <p:tavLst>
                                        <p:tav tm="0">
                                          <p:val>
                                            <p:fltVal val="0"/>
                                          </p:val>
                                        </p:tav>
                                        <p:tav tm="100000">
                                          <p:val>
                                            <p:strVal val="#ppt_h"/>
                                          </p:val>
                                        </p:tav>
                                      </p:tavLst>
                                    </p:anim>
                                    <p:animEffect transition="in" filter="fade">
                                      <p:cBhvr>
                                        <p:cTn id="35" dur="750"/>
                                        <p:tgtEl>
                                          <p:spTgt spid="52"/>
                                        </p:tgtEl>
                                      </p:cBhvr>
                                    </p:animEffect>
                                  </p:childTnLst>
                                </p:cTn>
                              </p:par>
                            </p:childTnLst>
                          </p:cTn>
                        </p:par>
                        <p:par>
                          <p:cTn id="36" fill="hold">
                            <p:stCondLst>
                              <p:cond delay="4500"/>
                            </p:stCondLst>
                            <p:childTnLst>
                              <p:par>
                                <p:cTn id="37" presetID="18" presetClass="entr" presetSubtype="3" fill="hold" nodeType="after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strips(upRight)">
                                      <p:cBhvr>
                                        <p:cTn id="39" dur="750"/>
                                        <p:tgtEl>
                                          <p:spTgt spid="86"/>
                                        </p:tgtEl>
                                      </p:cBhvr>
                                    </p:animEffect>
                                  </p:childTnLst>
                                </p:cTn>
                              </p:par>
                            </p:childTnLst>
                          </p:cTn>
                        </p:par>
                        <p:par>
                          <p:cTn id="40" fill="hold">
                            <p:stCondLst>
                              <p:cond delay="525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750"/>
                                        <p:tgtEl>
                                          <p:spTgt spid="11"/>
                                        </p:tgtEl>
                                      </p:cBhvr>
                                    </p:animEffect>
                                  </p:childTnLst>
                                </p:cTn>
                              </p:par>
                            </p:childTnLst>
                          </p:cTn>
                        </p:par>
                        <p:par>
                          <p:cTn id="44" fill="hold">
                            <p:stCondLst>
                              <p:cond delay="600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750" fill="hold"/>
                                        <p:tgtEl>
                                          <p:spTgt spid="7"/>
                                        </p:tgtEl>
                                        <p:attrNameLst>
                                          <p:attrName>ppt_w</p:attrName>
                                        </p:attrNameLst>
                                      </p:cBhvr>
                                      <p:tavLst>
                                        <p:tav tm="0">
                                          <p:val>
                                            <p:fltVal val="0"/>
                                          </p:val>
                                        </p:tav>
                                        <p:tav tm="100000">
                                          <p:val>
                                            <p:strVal val="#ppt_w"/>
                                          </p:val>
                                        </p:tav>
                                      </p:tavLst>
                                    </p:anim>
                                    <p:anim calcmode="lin" valueType="num">
                                      <p:cBhvr>
                                        <p:cTn id="48" dur="750" fill="hold"/>
                                        <p:tgtEl>
                                          <p:spTgt spid="7"/>
                                        </p:tgtEl>
                                        <p:attrNameLst>
                                          <p:attrName>ppt_h</p:attrName>
                                        </p:attrNameLst>
                                      </p:cBhvr>
                                      <p:tavLst>
                                        <p:tav tm="0">
                                          <p:val>
                                            <p:fltVal val="0"/>
                                          </p:val>
                                        </p:tav>
                                        <p:tav tm="100000">
                                          <p:val>
                                            <p:strVal val="#ppt_h"/>
                                          </p:val>
                                        </p:tav>
                                      </p:tavLst>
                                    </p:anim>
                                    <p:animEffect transition="in" filter="fade">
                                      <p:cBhvr>
                                        <p:cTn id="49" dur="750"/>
                                        <p:tgtEl>
                                          <p:spTgt spid="7"/>
                                        </p:tgtEl>
                                      </p:cBhvr>
                                    </p:animEffect>
                                  </p:childTnLst>
                                </p:cTn>
                              </p:par>
                            </p:childTnLst>
                          </p:cTn>
                        </p:par>
                        <p:par>
                          <p:cTn id="50" fill="hold">
                            <p:stCondLst>
                              <p:cond delay="6750"/>
                            </p:stCondLst>
                            <p:childTnLst>
                              <p:par>
                                <p:cTn id="51" presetID="53" presetClass="entr" presetSubtype="16"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p:cTn id="53" dur="750" fill="hold"/>
                                        <p:tgtEl>
                                          <p:spTgt spid="70"/>
                                        </p:tgtEl>
                                        <p:attrNameLst>
                                          <p:attrName>ppt_w</p:attrName>
                                        </p:attrNameLst>
                                      </p:cBhvr>
                                      <p:tavLst>
                                        <p:tav tm="0">
                                          <p:val>
                                            <p:fltVal val="0"/>
                                          </p:val>
                                        </p:tav>
                                        <p:tav tm="100000">
                                          <p:val>
                                            <p:strVal val="#ppt_w"/>
                                          </p:val>
                                        </p:tav>
                                      </p:tavLst>
                                    </p:anim>
                                    <p:anim calcmode="lin" valueType="num">
                                      <p:cBhvr>
                                        <p:cTn id="54" dur="750" fill="hold"/>
                                        <p:tgtEl>
                                          <p:spTgt spid="70"/>
                                        </p:tgtEl>
                                        <p:attrNameLst>
                                          <p:attrName>ppt_h</p:attrName>
                                        </p:attrNameLst>
                                      </p:cBhvr>
                                      <p:tavLst>
                                        <p:tav tm="0">
                                          <p:val>
                                            <p:fltVal val="0"/>
                                          </p:val>
                                        </p:tav>
                                        <p:tav tm="100000">
                                          <p:val>
                                            <p:strVal val="#ppt_h"/>
                                          </p:val>
                                        </p:tav>
                                      </p:tavLst>
                                    </p:anim>
                                    <p:animEffect transition="in" filter="fade">
                                      <p:cBhvr>
                                        <p:cTn id="55" dur="750"/>
                                        <p:tgtEl>
                                          <p:spTgt spid="70"/>
                                        </p:tgtEl>
                                      </p:cBhvr>
                                    </p:animEffect>
                                  </p:childTnLst>
                                </p:cTn>
                              </p:par>
                            </p:childTnLst>
                          </p:cTn>
                        </p:par>
                        <p:par>
                          <p:cTn id="56" fill="hold">
                            <p:stCondLst>
                              <p:cond delay="7500"/>
                            </p:stCondLst>
                            <p:childTnLst>
                              <p:par>
                                <p:cTn id="57" presetID="18" presetClass="entr" presetSubtype="12" fill="hold" nodeType="after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strips(downLeft)">
                                      <p:cBhvr>
                                        <p:cTn id="59" dur="750"/>
                                        <p:tgtEl>
                                          <p:spTgt spid="82"/>
                                        </p:tgtEl>
                                      </p:cBhvr>
                                    </p:animEffect>
                                  </p:childTnLst>
                                </p:cTn>
                              </p:par>
                            </p:childTnLst>
                          </p:cTn>
                        </p:par>
                        <p:par>
                          <p:cTn id="60" fill="hold">
                            <p:stCondLst>
                              <p:cond delay="8250"/>
                            </p:stCondLst>
                            <p:childTnLst>
                              <p:par>
                                <p:cTn id="61" presetID="10" presetClass="entr" presetSubtype="0"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childTnLst>
                          </p:cTn>
                        </p:par>
                        <p:par>
                          <p:cTn id="64" fill="hold">
                            <p:stCondLst>
                              <p:cond delay="9000"/>
                            </p:stCondLst>
                            <p:childTnLst>
                              <p:par>
                                <p:cTn id="65" presetID="53" presetClass="entr" presetSubtype="16"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750" fill="hold"/>
                                        <p:tgtEl>
                                          <p:spTgt spid="8"/>
                                        </p:tgtEl>
                                        <p:attrNameLst>
                                          <p:attrName>ppt_w</p:attrName>
                                        </p:attrNameLst>
                                      </p:cBhvr>
                                      <p:tavLst>
                                        <p:tav tm="0">
                                          <p:val>
                                            <p:fltVal val="0"/>
                                          </p:val>
                                        </p:tav>
                                        <p:tav tm="100000">
                                          <p:val>
                                            <p:strVal val="#ppt_w"/>
                                          </p:val>
                                        </p:tav>
                                      </p:tavLst>
                                    </p:anim>
                                    <p:anim calcmode="lin" valueType="num">
                                      <p:cBhvr>
                                        <p:cTn id="68" dur="750" fill="hold"/>
                                        <p:tgtEl>
                                          <p:spTgt spid="8"/>
                                        </p:tgtEl>
                                        <p:attrNameLst>
                                          <p:attrName>ppt_h</p:attrName>
                                        </p:attrNameLst>
                                      </p:cBhvr>
                                      <p:tavLst>
                                        <p:tav tm="0">
                                          <p:val>
                                            <p:fltVal val="0"/>
                                          </p:val>
                                        </p:tav>
                                        <p:tav tm="100000">
                                          <p:val>
                                            <p:strVal val="#ppt_h"/>
                                          </p:val>
                                        </p:tav>
                                      </p:tavLst>
                                    </p:anim>
                                    <p:animEffect transition="in" filter="fade">
                                      <p:cBhvr>
                                        <p:cTn id="69" dur="750"/>
                                        <p:tgtEl>
                                          <p:spTgt spid="8"/>
                                        </p:tgtEl>
                                      </p:cBhvr>
                                    </p:animEffect>
                                  </p:childTnLst>
                                </p:cTn>
                              </p:par>
                            </p:childTnLst>
                          </p:cTn>
                        </p:par>
                        <p:par>
                          <p:cTn id="70" fill="hold">
                            <p:stCondLst>
                              <p:cond delay="9750"/>
                            </p:stCondLst>
                            <p:childTnLst>
                              <p:par>
                                <p:cTn id="71" presetID="53" presetClass="entr" presetSubtype="16" fill="hold" grpId="0" nodeType="after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p:cTn id="73" dur="750" fill="hold"/>
                                        <p:tgtEl>
                                          <p:spTgt spid="74"/>
                                        </p:tgtEl>
                                        <p:attrNameLst>
                                          <p:attrName>ppt_w</p:attrName>
                                        </p:attrNameLst>
                                      </p:cBhvr>
                                      <p:tavLst>
                                        <p:tav tm="0">
                                          <p:val>
                                            <p:fltVal val="0"/>
                                          </p:val>
                                        </p:tav>
                                        <p:tav tm="100000">
                                          <p:val>
                                            <p:strVal val="#ppt_w"/>
                                          </p:val>
                                        </p:tav>
                                      </p:tavLst>
                                    </p:anim>
                                    <p:anim calcmode="lin" valueType="num">
                                      <p:cBhvr>
                                        <p:cTn id="74" dur="750" fill="hold"/>
                                        <p:tgtEl>
                                          <p:spTgt spid="74"/>
                                        </p:tgtEl>
                                        <p:attrNameLst>
                                          <p:attrName>ppt_h</p:attrName>
                                        </p:attrNameLst>
                                      </p:cBhvr>
                                      <p:tavLst>
                                        <p:tav tm="0">
                                          <p:val>
                                            <p:fltVal val="0"/>
                                          </p:val>
                                        </p:tav>
                                        <p:tav tm="100000">
                                          <p:val>
                                            <p:strVal val="#ppt_h"/>
                                          </p:val>
                                        </p:tav>
                                      </p:tavLst>
                                    </p:anim>
                                    <p:animEffect transition="in" filter="fade">
                                      <p:cBhvr>
                                        <p:cTn id="75" dur="750"/>
                                        <p:tgtEl>
                                          <p:spTgt spid="74"/>
                                        </p:tgtEl>
                                      </p:cBhvr>
                                    </p:animEffect>
                                  </p:childTnLst>
                                </p:cTn>
                              </p:par>
                            </p:childTnLst>
                          </p:cTn>
                        </p:par>
                        <p:par>
                          <p:cTn id="76" fill="hold">
                            <p:stCondLst>
                              <p:cond delay="10500"/>
                            </p:stCondLst>
                            <p:childTnLst>
                              <p:par>
                                <p:cTn id="77" presetID="18" presetClass="entr" presetSubtype="3" fill="hold" nodeType="after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strips(upRight)">
                                      <p:cBhvr>
                                        <p:cTn id="79" dur="750"/>
                                        <p:tgtEl>
                                          <p:spTgt spid="90"/>
                                        </p:tgtEl>
                                      </p:cBhvr>
                                    </p:animEffect>
                                  </p:childTnLst>
                                </p:cTn>
                              </p:par>
                            </p:childTnLst>
                          </p:cTn>
                        </p:par>
                        <p:par>
                          <p:cTn id="80" fill="hold">
                            <p:stCondLst>
                              <p:cond delay="11250"/>
                            </p:stCondLst>
                            <p:childTnLst>
                              <p:par>
                                <p:cTn id="81" presetID="10" presetClass="entr" presetSubtype="0"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2" grpId="0"/>
      <p:bldP spid="70" grpId="0"/>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demo.mov">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70775" y="1390919"/>
            <a:ext cx="10954300" cy="4400573"/>
          </a:xfrm>
        </p:spPr>
      </p:pic>
      <p:sp>
        <p:nvSpPr>
          <p:cNvPr id="7" name="Title 1"/>
          <p:cNvSpPr>
            <a:spLocks noGrp="1"/>
          </p:cNvSpPr>
          <p:nvPr>
            <p:ph type="title"/>
          </p:nvPr>
        </p:nvSpPr>
        <p:spPr>
          <a:xfrm>
            <a:off x="2336800" y="516467"/>
            <a:ext cx="7518400" cy="471365"/>
          </a:xfrm>
          <a:prstGeom prst="rect">
            <a:avLst/>
          </a:prstGeom>
        </p:spPr>
        <p:txBody>
          <a:bodyPr>
            <a:normAutofit fontScale="90000"/>
          </a:bodyPr>
          <a:lstStyle/>
          <a:p>
            <a:pPr algn="ctr"/>
            <a:r>
              <a:rPr lang="en-US" dirty="0" smtClean="0"/>
              <a:t>Demo</a:t>
            </a:r>
            <a:endParaRPr lang="en-US" dirty="0"/>
          </a:p>
        </p:txBody>
      </p:sp>
    </p:spTree>
    <p:extLst>
      <p:ext uri="{BB962C8B-B14F-4D97-AF65-F5344CB8AC3E}">
        <p14:creationId xmlns:p14="http://schemas.microsoft.com/office/powerpoint/2010/main" val="166215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58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kern="1200" dirty="0" smtClean="0">
                <a:solidFill>
                  <a:srgbClr val="FFFFFF"/>
                </a:solidFill>
                <a:latin typeface="+mj-lt"/>
                <a:ea typeface="+mj-ea"/>
                <a:cs typeface="+mj-cs"/>
              </a:rPr>
              <a:t>Next Steps</a:t>
            </a:r>
            <a:endParaRPr lang="en-US" sz="54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xmlns=""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405" y="2426818"/>
            <a:ext cx="5158241" cy="3997637"/>
          </a:xfrm>
          <a:prstGeom prst="rect">
            <a:avLst/>
          </a:prstGeom>
        </p:spPr>
      </p:pic>
      <p:cxnSp>
        <p:nvCxnSpPr>
          <p:cNvPr id="14" name="Straight Connector 13">
            <a:extLst>
              <a:ext uri="{FF2B5EF4-FFF2-40B4-BE49-F238E27FC236}">
                <a16:creationId xmlns:a16="http://schemas.microsoft.com/office/drawing/2014/main" xmlns=""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427407"/>
            <a:ext cx="5455917" cy="3996459"/>
          </a:xfrm>
          <a:prstGeom prst="rect">
            <a:avLst/>
          </a:prstGeom>
        </p:spPr>
      </p:pic>
    </p:spTree>
    <p:extLst>
      <p:ext uri="{BB962C8B-B14F-4D97-AF65-F5344CB8AC3E}">
        <p14:creationId xmlns:p14="http://schemas.microsoft.com/office/powerpoint/2010/main" val="718206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a:xfrm>
            <a:off x="858810" y="1816005"/>
            <a:ext cx="5166071" cy="1088295"/>
            <a:chOff x="644107" y="1330751"/>
            <a:chExt cx="3874553" cy="816221"/>
          </a:xfrm>
        </p:grpSpPr>
        <p:sp>
          <p:nvSpPr>
            <p:cNvPr id="38" name="Rounded Rectangle 37"/>
            <p:cNvSpPr/>
            <p:nvPr/>
          </p:nvSpPr>
          <p:spPr>
            <a:xfrm>
              <a:off x="644107" y="1384863"/>
              <a:ext cx="3725972" cy="762109"/>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3" name="Rounded Rectangle 32"/>
            <p:cNvSpPr/>
            <p:nvPr/>
          </p:nvSpPr>
          <p:spPr>
            <a:xfrm>
              <a:off x="644107" y="1330751"/>
              <a:ext cx="3725972" cy="7621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Isosceles Triangle 36"/>
            <p:cNvSpPr/>
            <p:nvPr/>
          </p:nvSpPr>
          <p:spPr>
            <a:xfrm rot="5400000">
              <a:off x="4322531" y="1607670"/>
              <a:ext cx="183987" cy="2082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 name="Title 1"/>
          <p:cNvSpPr>
            <a:spLocks noGrp="1"/>
          </p:cNvSpPr>
          <p:nvPr>
            <p:ph type="title"/>
          </p:nvPr>
        </p:nvSpPr>
        <p:spPr/>
        <p:txBody>
          <a:bodyPr/>
          <a:lstStyle/>
          <a:p>
            <a:r>
              <a:rPr lang="en-US" dirty="0" smtClean="0"/>
              <a:t>Project Continuation</a:t>
            </a:r>
            <a:endParaRPr lang="en-US" dirty="0"/>
          </a:p>
        </p:txBody>
      </p:sp>
      <p:sp>
        <p:nvSpPr>
          <p:cNvPr id="6" name="Text Placeholder 5"/>
          <p:cNvSpPr>
            <a:spLocks noGrp="1"/>
          </p:cNvSpPr>
          <p:nvPr>
            <p:ph type="body" sz="half" idx="2"/>
          </p:nvPr>
        </p:nvSpPr>
        <p:spPr/>
        <p:txBody>
          <a:bodyPr/>
          <a:lstStyle/>
          <a:p>
            <a:r>
              <a:rPr lang="en-US" dirty="0" smtClean="0"/>
              <a:t>What would I do if I have more time?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6</a:t>
            </a:fld>
            <a:endParaRPr lang="en-US" dirty="0"/>
          </a:p>
        </p:txBody>
      </p:sp>
      <p:grpSp>
        <p:nvGrpSpPr>
          <p:cNvPr id="4" name="Group 38"/>
          <p:cNvGrpSpPr/>
          <p:nvPr/>
        </p:nvGrpSpPr>
        <p:grpSpPr>
          <a:xfrm>
            <a:off x="1991647" y="1982352"/>
            <a:ext cx="3495536" cy="486650"/>
            <a:chOff x="885153" y="1438565"/>
            <a:chExt cx="2621652" cy="364988"/>
          </a:xfrm>
        </p:grpSpPr>
        <p:sp>
          <p:nvSpPr>
            <p:cNvPr id="7" name="TextBox 6"/>
            <p:cNvSpPr txBox="1"/>
            <p:nvPr/>
          </p:nvSpPr>
          <p:spPr>
            <a:xfrm>
              <a:off x="885153" y="1438565"/>
              <a:ext cx="2304092" cy="215492"/>
            </a:xfrm>
            <a:prstGeom prst="rect">
              <a:avLst/>
            </a:prstGeom>
            <a:noFill/>
          </p:spPr>
          <p:txBody>
            <a:bodyPr wrap="none" lIns="0" tIns="0" rIns="0" bIns="0" rtlCol="0" anchor="ctr">
              <a:spAutoFit/>
            </a:bodyPr>
            <a:lstStyle/>
            <a:p>
              <a:r>
                <a:rPr lang="en-US" sz="1867" b="1" dirty="0" smtClean="0">
                  <a:solidFill>
                    <a:schemeClr val="bg1"/>
                  </a:solidFill>
                  <a:latin typeface="+mj-lt"/>
                </a:rPr>
                <a:t>Transition Page with Animations</a:t>
              </a:r>
              <a:endParaRPr lang="en-US" sz="1867" b="1" dirty="0">
                <a:solidFill>
                  <a:schemeClr val="bg1"/>
                </a:solidFill>
                <a:latin typeface="+mj-lt"/>
              </a:endParaRPr>
            </a:p>
          </p:txBody>
        </p:sp>
        <p:sp>
          <p:nvSpPr>
            <p:cNvPr id="8" name="TextBox 7"/>
            <p:cNvSpPr txBox="1"/>
            <p:nvPr/>
          </p:nvSpPr>
          <p:spPr>
            <a:xfrm>
              <a:off x="885153" y="1649712"/>
              <a:ext cx="2621652" cy="153841"/>
            </a:xfrm>
            <a:prstGeom prst="rect">
              <a:avLst/>
            </a:prstGeom>
            <a:noFill/>
          </p:spPr>
          <p:txBody>
            <a:bodyPr wrap="square" lIns="0" tIns="0" rIns="0" bIns="0" rtlCol="0" anchor="t">
              <a:spAutoFit/>
            </a:bodyPr>
            <a:lstStyle/>
            <a:p>
              <a:pPr defTabSz="1219170">
                <a:spcBef>
                  <a:spcPct val="20000"/>
                </a:spcBef>
                <a:defRPr/>
              </a:pPr>
              <a:endParaRPr lang="en-US" sz="1333" dirty="0">
                <a:solidFill>
                  <a:schemeClr val="bg1"/>
                </a:solidFill>
              </a:endParaRPr>
            </a:p>
          </p:txBody>
        </p:sp>
      </p:grpSp>
      <p:cxnSp>
        <p:nvCxnSpPr>
          <p:cNvPr id="68" name="Straight Connector 67"/>
          <p:cNvCxnSpPr/>
          <p:nvPr/>
        </p:nvCxnSpPr>
        <p:spPr>
          <a:xfrm flipV="1">
            <a:off x="6096000" y="1927955"/>
            <a:ext cx="0" cy="3661543"/>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5" name="Group 47"/>
          <p:cNvGrpSpPr/>
          <p:nvPr/>
        </p:nvGrpSpPr>
        <p:grpSpPr>
          <a:xfrm>
            <a:off x="858810" y="3225231"/>
            <a:ext cx="5166071" cy="1088295"/>
            <a:chOff x="644107" y="1330751"/>
            <a:chExt cx="3874553" cy="816221"/>
          </a:xfrm>
        </p:grpSpPr>
        <p:sp>
          <p:nvSpPr>
            <p:cNvPr id="49" name="Rounded Rectangle 48"/>
            <p:cNvSpPr/>
            <p:nvPr/>
          </p:nvSpPr>
          <p:spPr>
            <a:xfrm>
              <a:off x="644107" y="1384863"/>
              <a:ext cx="3725972" cy="762109"/>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Rounded Rectangle 49"/>
            <p:cNvSpPr/>
            <p:nvPr/>
          </p:nvSpPr>
          <p:spPr>
            <a:xfrm>
              <a:off x="644107" y="1330751"/>
              <a:ext cx="3725972" cy="7621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Isosceles Triangle 50"/>
            <p:cNvSpPr/>
            <p:nvPr/>
          </p:nvSpPr>
          <p:spPr>
            <a:xfrm rot="5400000">
              <a:off x="4322531" y="1607670"/>
              <a:ext cx="183987" cy="20827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9" name="Group 38"/>
          <p:cNvGrpSpPr/>
          <p:nvPr/>
        </p:nvGrpSpPr>
        <p:grpSpPr>
          <a:xfrm>
            <a:off x="1970754" y="3394707"/>
            <a:ext cx="3495536" cy="630311"/>
            <a:chOff x="885153" y="1330819"/>
            <a:chExt cx="2621652" cy="472734"/>
          </a:xfrm>
        </p:grpSpPr>
        <p:sp>
          <p:nvSpPr>
            <p:cNvPr id="53" name="TextBox 52"/>
            <p:cNvSpPr txBox="1"/>
            <p:nvPr/>
          </p:nvSpPr>
          <p:spPr>
            <a:xfrm>
              <a:off x="885153" y="1330819"/>
              <a:ext cx="2323954" cy="430984"/>
            </a:xfrm>
            <a:prstGeom prst="rect">
              <a:avLst/>
            </a:prstGeom>
            <a:noFill/>
          </p:spPr>
          <p:txBody>
            <a:bodyPr wrap="none" lIns="0" tIns="0" rIns="0" bIns="0" rtlCol="0" anchor="ctr">
              <a:spAutoFit/>
            </a:bodyPr>
            <a:lstStyle/>
            <a:p>
              <a:r>
                <a:rPr lang="en-US" sz="1867" b="1" dirty="0" smtClean="0">
                  <a:solidFill>
                    <a:schemeClr val="bg1"/>
                  </a:solidFill>
                </a:rPr>
                <a:t>Connect Frontend and Backend</a:t>
              </a:r>
            </a:p>
            <a:p>
              <a:r>
                <a:rPr lang="en-US" sz="1867" b="1" dirty="0" smtClean="0">
                  <a:solidFill>
                    <a:schemeClr val="bg1"/>
                  </a:solidFill>
                </a:rPr>
                <a:t>with Django</a:t>
              </a:r>
              <a:endParaRPr lang="en-US" sz="1867" b="1" dirty="0">
                <a:solidFill>
                  <a:schemeClr val="bg1"/>
                </a:solidFill>
              </a:endParaRPr>
            </a:p>
          </p:txBody>
        </p:sp>
        <p:sp>
          <p:nvSpPr>
            <p:cNvPr id="54" name="TextBox 53"/>
            <p:cNvSpPr txBox="1"/>
            <p:nvPr/>
          </p:nvSpPr>
          <p:spPr>
            <a:xfrm>
              <a:off x="885153" y="1649712"/>
              <a:ext cx="2621652" cy="153841"/>
            </a:xfrm>
            <a:prstGeom prst="rect">
              <a:avLst/>
            </a:prstGeom>
            <a:noFill/>
          </p:spPr>
          <p:txBody>
            <a:bodyPr wrap="square" lIns="0" tIns="0" rIns="0" bIns="0" rtlCol="0" anchor="t">
              <a:spAutoFit/>
            </a:bodyPr>
            <a:lstStyle/>
            <a:p>
              <a:pPr defTabSz="1219170">
                <a:spcBef>
                  <a:spcPct val="20000"/>
                </a:spcBef>
                <a:defRPr/>
              </a:pPr>
              <a:endParaRPr lang="en-US" sz="1333" dirty="0">
                <a:solidFill>
                  <a:schemeClr val="bg1"/>
                </a:solidFill>
              </a:endParaRPr>
            </a:p>
          </p:txBody>
        </p:sp>
      </p:grpSp>
      <p:grpSp>
        <p:nvGrpSpPr>
          <p:cNvPr id="10" name="Group 55"/>
          <p:cNvGrpSpPr/>
          <p:nvPr/>
        </p:nvGrpSpPr>
        <p:grpSpPr>
          <a:xfrm>
            <a:off x="858810" y="4644986"/>
            <a:ext cx="5166071" cy="1088295"/>
            <a:chOff x="644107" y="1330751"/>
            <a:chExt cx="3874553" cy="816221"/>
          </a:xfrm>
        </p:grpSpPr>
        <p:sp>
          <p:nvSpPr>
            <p:cNvPr id="60" name="Rounded Rectangle 59"/>
            <p:cNvSpPr/>
            <p:nvPr/>
          </p:nvSpPr>
          <p:spPr>
            <a:xfrm>
              <a:off x="644107" y="1384863"/>
              <a:ext cx="3725972" cy="762109"/>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4" name="Rounded Rectangle 63"/>
            <p:cNvSpPr/>
            <p:nvPr/>
          </p:nvSpPr>
          <p:spPr>
            <a:xfrm>
              <a:off x="644107" y="1330751"/>
              <a:ext cx="3725972" cy="76210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9" name="Isosceles Triangle 68"/>
            <p:cNvSpPr/>
            <p:nvPr/>
          </p:nvSpPr>
          <p:spPr>
            <a:xfrm rot="5400000">
              <a:off x="4322531" y="1607670"/>
              <a:ext cx="183987" cy="20827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1" name="Group 38"/>
          <p:cNvGrpSpPr/>
          <p:nvPr/>
        </p:nvGrpSpPr>
        <p:grpSpPr>
          <a:xfrm>
            <a:off x="1991647" y="4816917"/>
            <a:ext cx="3495536" cy="486650"/>
            <a:chOff x="885153" y="1438565"/>
            <a:chExt cx="2621652" cy="364988"/>
          </a:xfrm>
        </p:grpSpPr>
        <p:sp>
          <p:nvSpPr>
            <p:cNvPr id="71" name="TextBox 70"/>
            <p:cNvSpPr txBox="1"/>
            <p:nvPr/>
          </p:nvSpPr>
          <p:spPr>
            <a:xfrm>
              <a:off x="885153" y="1438565"/>
              <a:ext cx="2190600" cy="215492"/>
            </a:xfrm>
            <a:prstGeom prst="rect">
              <a:avLst/>
            </a:prstGeom>
            <a:noFill/>
          </p:spPr>
          <p:txBody>
            <a:bodyPr wrap="none" lIns="0" tIns="0" rIns="0" bIns="0" rtlCol="0" anchor="ctr">
              <a:spAutoFit/>
            </a:bodyPr>
            <a:lstStyle/>
            <a:p>
              <a:r>
                <a:rPr lang="en-US" sz="1867" b="1" dirty="0" smtClean="0">
                  <a:solidFill>
                    <a:schemeClr val="bg1"/>
                  </a:solidFill>
                </a:rPr>
                <a:t>Display results for user to see</a:t>
              </a:r>
              <a:endParaRPr lang="en-US" sz="1867" b="1" dirty="0">
                <a:solidFill>
                  <a:schemeClr val="bg1"/>
                </a:solidFill>
              </a:endParaRPr>
            </a:p>
          </p:txBody>
        </p:sp>
        <p:sp>
          <p:nvSpPr>
            <p:cNvPr id="72" name="TextBox 71"/>
            <p:cNvSpPr txBox="1"/>
            <p:nvPr/>
          </p:nvSpPr>
          <p:spPr>
            <a:xfrm>
              <a:off x="885153" y="1649712"/>
              <a:ext cx="2621652" cy="153841"/>
            </a:xfrm>
            <a:prstGeom prst="rect">
              <a:avLst/>
            </a:prstGeom>
            <a:noFill/>
          </p:spPr>
          <p:txBody>
            <a:bodyPr wrap="square" lIns="0" tIns="0" rIns="0" bIns="0" rtlCol="0" anchor="t">
              <a:spAutoFit/>
            </a:bodyPr>
            <a:lstStyle/>
            <a:p>
              <a:pPr defTabSz="1219170">
                <a:spcBef>
                  <a:spcPct val="20000"/>
                </a:spcBef>
                <a:defRPr/>
              </a:pPr>
              <a:endParaRPr lang="en-US" sz="1333" dirty="0">
                <a:solidFill>
                  <a:schemeClr val="bg1"/>
                </a:solidFill>
              </a:endParaRPr>
            </a:p>
          </p:txBody>
        </p:sp>
      </p:grpSp>
      <p:grpSp>
        <p:nvGrpSpPr>
          <p:cNvPr id="18" name="Group 64"/>
          <p:cNvGrpSpPr/>
          <p:nvPr/>
        </p:nvGrpSpPr>
        <p:grpSpPr>
          <a:xfrm>
            <a:off x="980255" y="3358329"/>
            <a:ext cx="772051" cy="749947"/>
            <a:chOff x="735191" y="2518747"/>
            <a:chExt cx="579038" cy="562460"/>
          </a:xfrm>
        </p:grpSpPr>
        <p:sp>
          <p:nvSpPr>
            <p:cNvPr id="55" name="Oval 54"/>
            <p:cNvSpPr>
              <a:spLocks noChangeAspect="1"/>
            </p:cNvSpPr>
            <p:nvPr/>
          </p:nvSpPr>
          <p:spPr>
            <a:xfrm>
              <a:off x="735191" y="2518747"/>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b="1" dirty="0">
                <a:solidFill>
                  <a:schemeClr val="accent2"/>
                </a:solidFill>
                <a:latin typeface="FontAwesome" pitchFamily="2" charset="0"/>
              </a:endParaRPr>
            </a:p>
          </p:txBody>
        </p:sp>
        <p:sp>
          <p:nvSpPr>
            <p:cNvPr id="63" name="Freeform 52"/>
            <p:cNvSpPr>
              <a:spLocks noEditPoints="1"/>
            </p:cNvSpPr>
            <p:nvPr/>
          </p:nvSpPr>
          <p:spPr bwMode="auto">
            <a:xfrm>
              <a:off x="899027" y="2664760"/>
              <a:ext cx="251367" cy="27043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9" name="Group 66"/>
          <p:cNvGrpSpPr/>
          <p:nvPr/>
        </p:nvGrpSpPr>
        <p:grpSpPr>
          <a:xfrm>
            <a:off x="980255" y="4778084"/>
            <a:ext cx="772051" cy="749947"/>
            <a:chOff x="735191" y="3583563"/>
            <a:chExt cx="579038" cy="562460"/>
          </a:xfrm>
        </p:grpSpPr>
        <p:sp>
          <p:nvSpPr>
            <p:cNvPr id="73" name="Oval 72"/>
            <p:cNvSpPr>
              <a:spLocks noChangeAspect="1"/>
            </p:cNvSpPr>
            <p:nvPr/>
          </p:nvSpPr>
          <p:spPr>
            <a:xfrm>
              <a:off x="735191" y="3583563"/>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b="1" dirty="0">
                <a:solidFill>
                  <a:schemeClr val="accent3"/>
                </a:solidFill>
                <a:latin typeface="FontAwesome" pitchFamily="2" charset="0"/>
              </a:endParaRPr>
            </a:p>
          </p:txBody>
        </p:sp>
        <p:sp>
          <p:nvSpPr>
            <p:cNvPr id="66" name="Freeform 103"/>
            <p:cNvSpPr>
              <a:spLocks noEditPoints="1"/>
            </p:cNvSpPr>
            <p:nvPr/>
          </p:nvSpPr>
          <p:spPr bwMode="auto">
            <a:xfrm>
              <a:off x="899027" y="3685335"/>
              <a:ext cx="250504" cy="36887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21" name="Group 81"/>
          <p:cNvGrpSpPr/>
          <p:nvPr/>
        </p:nvGrpSpPr>
        <p:grpSpPr>
          <a:xfrm>
            <a:off x="980255" y="1949103"/>
            <a:ext cx="772051" cy="749947"/>
            <a:chOff x="735191" y="1461827"/>
            <a:chExt cx="579038" cy="562460"/>
          </a:xfrm>
        </p:grpSpPr>
        <p:sp>
          <p:nvSpPr>
            <p:cNvPr id="25" name="Oval 24"/>
            <p:cNvSpPr>
              <a:spLocks noChangeAspect="1"/>
            </p:cNvSpPr>
            <p:nvPr/>
          </p:nvSpPr>
          <p:spPr>
            <a:xfrm>
              <a:off x="735191" y="1461827"/>
              <a:ext cx="579038" cy="562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b="1" dirty="0">
                <a:solidFill>
                  <a:schemeClr val="accent1"/>
                </a:solidFill>
                <a:latin typeface="FontAwesome" pitchFamily="2" charset="0"/>
              </a:endParaRPr>
            </a:p>
          </p:txBody>
        </p:sp>
        <p:sp>
          <p:nvSpPr>
            <p:cNvPr id="78" name="Freeform 245"/>
            <p:cNvSpPr>
              <a:spLocks/>
            </p:cNvSpPr>
            <p:nvPr/>
          </p:nvSpPr>
          <p:spPr bwMode="auto">
            <a:xfrm>
              <a:off x="908029" y="1626376"/>
              <a:ext cx="233363" cy="23336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90" name="TextBox 89"/>
          <p:cNvSpPr txBox="1"/>
          <p:nvPr/>
        </p:nvSpPr>
        <p:spPr>
          <a:xfrm>
            <a:off x="6374996" y="1927395"/>
            <a:ext cx="5055869" cy="3487045"/>
          </a:xfrm>
          <a:prstGeom prst="rect">
            <a:avLst/>
          </a:prstGeom>
          <a:noFill/>
        </p:spPr>
        <p:txBody>
          <a:bodyPr wrap="square" lIns="0" tIns="0" rIns="0" bIns="0" rtlCol="0">
            <a:spAutoFit/>
          </a:bodyPr>
          <a:lstStyle/>
          <a:p>
            <a:pPr algn="just"/>
            <a:r>
              <a:rPr lang="en-US" sz="1333" b="1" i="1" dirty="0" smtClean="0">
                <a:solidFill>
                  <a:schemeClr val="accent1"/>
                </a:solidFill>
              </a:rPr>
              <a:t>Process Bar/Transition Page</a:t>
            </a:r>
          </a:p>
          <a:p>
            <a:pPr algn="just"/>
            <a:r>
              <a:rPr lang="en-US" sz="1333" b="1" dirty="0" smtClean="0">
                <a:solidFill>
                  <a:schemeClr val="bg2">
                    <a:lumMod val="65000"/>
                  </a:schemeClr>
                </a:solidFill>
              </a:rPr>
              <a:t>While the backend is processing the data, the user would see a bar displaying how much longer the YouTuber has to wait for results.</a:t>
            </a:r>
          </a:p>
          <a:p>
            <a:pPr algn="just"/>
            <a:endParaRPr lang="en-US" sz="1333" b="1" dirty="0">
              <a:solidFill>
                <a:schemeClr val="bg2">
                  <a:lumMod val="65000"/>
                </a:schemeClr>
              </a:solidFill>
            </a:endParaRPr>
          </a:p>
          <a:p>
            <a:pPr algn="just"/>
            <a:endParaRPr lang="en-US" sz="1333" b="1" dirty="0">
              <a:solidFill>
                <a:schemeClr val="bg2">
                  <a:lumMod val="65000"/>
                </a:schemeClr>
              </a:solidFill>
            </a:endParaRPr>
          </a:p>
          <a:p>
            <a:pPr algn="just"/>
            <a:endParaRPr lang="en-US" sz="1333" b="1" i="1" dirty="0">
              <a:solidFill>
                <a:srgbClr val="92D050"/>
              </a:solidFill>
            </a:endParaRPr>
          </a:p>
          <a:p>
            <a:pPr algn="just"/>
            <a:r>
              <a:rPr lang="en-US" sz="1333" b="1" i="1" dirty="0" smtClean="0">
                <a:solidFill>
                  <a:schemeClr val="accent2"/>
                </a:solidFill>
              </a:rPr>
              <a:t>Connecting the frontend and backend</a:t>
            </a:r>
          </a:p>
          <a:p>
            <a:pPr algn="just"/>
            <a:r>
              <a:rPr lang="en-US" sz="1333" b="1" dirty="0" smtClean="0">
                <a:solidFill>
                  <a:schemeClr val="bg2">
                    <a:lumMod val="65000"/>
                  </a:schemeClr>
                </a:solidFill>
              </a:rPr>
              <a:t>I would use Django to connect the backend and frontend so that the webpage can send the text data to the controller to send to the sequential neural network to predict the number of likes and views a video of these topics would have.</a:t>
            </a:r>
          </a:p>
          <a:p>
            <a:pPr algn="just"/>
            <a:endParaRPr lang="en-US" sz="1333" b="1" dirty="0">
              <a:solidFill>
                <a:schemeClr val="bg2">
                  <a:lumMod val="65000"/>
                </a:schemeClr>
              </a:solidFill>
            </a:endParaRPr>
          </a:p>
          <a:p>
            <a:pPr algn="just"/>
            <a:endParaRPr lang="en-US" sz="1333" b="1" i="1" dirty="0">
              <a:solidFill>
                <a:schemeClr val="tx1">
                  <a:lumMod val="50000"/>
                  <a:lumOff val="50000"/>
                </a:schemeClr>
              </a:solidFill>
            </a:endParaRPr>
          </a:p>
          <a:p>
            <a:pPr algn="just"/>
            <a:r>
              <a:rPr lang="en-US" sz="1333" b="1" i="1" dirty="0" smtClean="0">
                <a:solidFill>
                  <a:schemeClr val="accent3"/>
                </a:solidFill>
              </a:rPr>
              <a:t>Displaying Results</a:t>
            </a:r>
          </a:p>
          <a:p>
            <a:pPr algn="just"/>
            <a:r>
              <a:rPr lang="en-US" sz="1333" b="1" dirty="0" smtClean="0">
                <a:solidFill>
                  <a:schemeClr val="bg2">
                    <a:lumMod val="65000"/>
                  </a:schemeClr>
                </a:solidFill>
              </a:rPr>
              <a:t>Once the sequential neural network has processed the text data to decide what the predicted number of likes and views will be, it sends the data back to the webpage to display results for the user.</a:t>
            </a:r>
          </a:p>
        </p:txBody>
      </p:sp>
    </p:spTree>
    <p:extLst>
      <p:ext uri="{BB962C8B-B14F-4D97-AF65-F5344CB8AC3E}">
        <p14:creationId xmlns:p14="http://schemas.microsoft.com/office/powerpoint/2010/main" val="78579247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strips(upRight)">
                                      <p:cBhvr>
                                        <p:cTn id="7" dur="500"/>
                                        <p:tgtEl>
                                          <p:spTgt spid="68"/>
                                        </p:tgtEl>
                                      </p:cBhvr>
                                    </p:animEffect>
                                  </p:childTnLst>
                                </p:cTn>
                              </p:par>
                            </p:childTnLst>
                          </p:cTn>
                        </p:par>
                        <p:par>
                          <p:cTn id="8" fill="hold">
                            <p:stCondLst>
                              <p:cond delay="500"/>
                            </p:stCondLst>
                            <p:childTnLst>
                              <p:par>
                                <p:cTn id="9" presetID="2" presetClass="entr" presetSubtype="8" accel="50000" decel="5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par>
                          <p:cTn id="22" fill="hold">
                            <p:stCondLst>
                              <p:cond delay="2000"/>
                            </p:stCondLst>
                            <p:childTnLst>
                              <p:par>
                                <p:cTn id="23" presetID="2" presetClass="entr" presetSubtype="8" accel="50000" decel="5000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childTnLst>
                                </p:cTn>
                              </p:par>
                            </p:childTnLst>
                          </p:cTn>
                        </p:par>
                        <p:par>
                          <p:cTn id="36" fill="hold">
                            <p:stCondLst>
                              <p:cond delay="3500"/>
                            </p:stCondLst>
                            <p:childTnLst>
                              <p:par>
                                <p:cTn id="37" presetID="2" presetClass="entr" presetSubtype="8" accel="50000" decel="5000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53"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363</Words>
  <Application>Microsoft Macintosh PowerPoint</Application>
  <PresentationFormat>Widescreen</PresentationFormat>
  <Paragraphs>43</Paragraphs>
  <Slides>6</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FontAwesome</vt:lpstr>
      <vt:lpstr>Arial</vt:lpstr>
      <vt:lpstr>Office Theme</vt:lpstr>
      <vt:lpstr>PowerPoint Presentation</vt:lpstr>
      <vt:lpstr>Self Introduction</vt:lpstr>
      <vt:lpstr>What is Unicorn Views Predictor?</vt:lpstr>
      <vt:lpstr>Demo</vt:lpstr>
      <vt:lpstr>Next Steps</vt:lpstr>
      <vt:lpstr>Project Continuation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Views Predictor</dc:title>
  <dc:creator>Hsu, Katherine W</dc:creator>
  <cp:lastModifiedBy>Hsu, Katherine W</cp:lastModifiedBy>
  <cp:revision>21</cp:revision>
  <dcterms:created xsi:type="dcterms:W3CDTF">2019-10-25T20:49:31Z</dcterms:created>
  <dcterms:modified xsi:type="dcterms:W3CDTF">2019-10-25T21:29:54Z</dcterms:modified>
</cp:coreProperties>
</file>