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713"/>
  </p:normalViewPr>
  <p:slideViewPr>
    <p:cSldViewPr snapToGrid="0" snapToObjects="1">
      <p:cViewPr varScale="1">
        <p:scale>
          <a:sx n="90" d="100"/>
          <a:sy n="90" d="100"/>
        </p:scale>
        <p:origin x="232" y="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0AC6-CD4B-784C-9A37-E0D80EABCC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1F539-861E-4F44-B320-04D36A8E2C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C5F7F9-E76F-2942-829F-8825EFFED895}"/>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942B89B4-B148-6748-82C2-297C1FC7C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9D9A5-E58A-2945-9B41-C8E5030DE7D4}"/>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1782064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87B3-2013-A646-BB06-4F358847AB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E2245-4896-BD47-8F0A-F67C7119F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43DA4-6C71-A54E-B7CA-5F00CD6343C3}"/>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0F273FC2-48BE-E647-A528-22E359A73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2C95D-CCDB-4E41-A365-B1DFDAB6FD84}"/>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336409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57D906-8D22-9849-8B18-BDCA21C558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A4E46-8965-404D-B0D8-7CF18DF29F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1B124-97F9-8A45-8299-3F24D7A5BCC0}"/>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677329D9-99A9-9A40-AAB1-9EAEA1F62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D227B-21E4-984C-912E-FCA65CBCF2EB}"/>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362054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3E00-6519-AA41-8B5A-01EFA4C50A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BDD6FB-63D9-724F-9DFB-CC0D7BC37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C076D-039F-6946-B7C7-C07FF38A6298}"/>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FBD443B4-0D36-7C47-8E2D-0E35F074C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FDC2E-2DBA-1C40-895D-2AF09C3FDADC}"/>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246276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0692-5D75-0445-99E3-A45F42B76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8110D2-CEFA-D143-91C8-2945C44683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74CEB6-021E-6A40-BF34-5DFABFEC1DE3}"/>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84467DEA-64B4-BC42-A58E-DFC2DEDF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3EB713-9BCF-D643-96F7-F66AF6BD3E03}"/>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341523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BA3F-93A4-BB44-B750-579B884CB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4F7B0E-43AD-3D48-B449-AF4976F70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9D591B-3304-3C4F-8E4B-BDC1A03EA7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65EED3-46AE-4748-AE65-90C6AEDFE998}"/>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6" name="Footer Placeholder 5">
            <a:extLst>
              <a:ext uri="{FF2B5EF4-FFF2-40B4-BE49-F238E27FC236}">
                <a16:creationId xmlns:a16="http://schemas.microsoft.com/office/drawing/2014/main" id="{895F136E-28CB-3846-886B-9C974F081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942B1-1F8B-A841-ACF9-CB240765E59D}"/>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299586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A62F-2B97-BB4C-A2A1-EC7F6D28AE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3C562-A68F-B242-823F-57E71365C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0B085-DB15-1649-B8FF-48C9386AB6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7524F-6E83-EC4D-96B6-54623D34A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3014C-197A-0344-80CC-7ADC561E6F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AD6D79-99EB-CE4F-82EA-BA37D11B2580}"/>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8" name="Footer Placeholder 7">
            <a:extLst>
              <a:ext uri="{FF2B5EF4-FFF2-40B4-BE49-F238E27FC236}">
                <a16:creationId xmlns:a16="http://schemas.microsoft.com/office/drawing/2014/main" id="{646FF578-08A8-4A42-829B-DBEAF7D3D6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855A79-F664-2F45-9089-7AD347454DCA}"/>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13812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6941-E780-9A41-AC7E-60ED7B23D1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C1C0B3-0BE5-3E45-9CE7-FBED41272E89}"/>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4" name="Footer Placeholder 3">
            <a:extLst>
              <a:ext uri="{FF2B5EF4-FFF2-40B4-BE49-F238E27FC236}">
                <a16:creationId xmlns:a16="http://schemas.microsoft.com/office/drawing/2014/main" id="{43F48DA3-0359-AE41-8F68-6F08F0F92F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2A136-BA12-7143-B464-163063E7D0EE}"/>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43112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600A44-8CFC-D340-AA48-605F449D6805}"/>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3" name="Footer Placeholder 2">
            <a:extLst>
              <a:ext uri="{FF2B5EF4-FFF2-40B4-BE49-F238E27FC236}">
                <a16:creationId xmlns:a16="http://schemas.microsoft.com/office/drawing/2014/main" id="{04B265E3-F7CE-9F47-8B2B-616903100E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6FFA5B-1853-5F4E-AF2E-3EC03AF611F5}"/>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102469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E284-41C3-454B-B59A-43AC9200F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D8D9B5-F5C8-AA45-B91F-1C27C918B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AB01EE-4E65-4A47-8FE1-356056B47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5F0F5A-42E2-D246-B600-C8CAA0B28D61}"/>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6" name="Footer Placeholder 5">
            <a:extLst>
              <a:ext uri="{FF2B5EF4-FFF2-40B4-BE49-F238E27FC236}">
                <a16:creationId xmlns:a16="http://schemas.microsoft.com/office/drawing/2014/main" id="{5D326705-2C4C-E346-8847-4B9ED5A5B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67378-0381-C64D-8E35-2E6E870A512A}"/>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286496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7ACA-8310-B949-94D9-5441673CF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5EE2FE-E5EE-114A-8FD0-A9C9115346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BF4A11-72C8-714F-A88D-FF84C9C27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C00EF-B3BB-E147-BE36-5AACF8EB6510}"/>
              </a:ext>
            </a:extLst>
          </p:cNvPr>
          <p:cNvSpPr>
            <a:spLocks noGrp="1"/>
          </p:cNvSpPr>
          <p:nvPr>
            <p:ph type="dt" sz="half" idx="10"/>
          </p:nvPr>
        </p:nvSpPr>
        <p:spPr/>
        <p:txBody>
          <a:bodyPr/>
          <a:lstStyle/>
          <a:p>
            <a:fld id="{BD6E9EC4-7D93-F843-842B-2A8003ACD923}" type="datetimeFigureOut">
              <a:rPr lang="en-US" smtClean="0"/>
              <a:t>10/25/19</a:t>
            </a:fld>
            <a:endParaRPr lang="en-US"/>
          </a:p>
        </p:txBody>
      </p:sp>
      <p:sp>
        <p:nvSpPr>
          <p:cNvPr id="6" name="Footer Placeholder 5">
            <a:extLst>
              <a:ext uri="{FF2B5EF4-FFF2-40B4-BE49-F238E27FC236}">
                <a16:creationId xmlns:a16="http://schemas.microsoft.com/office/drawing/2014/main" id="{5CC07B7D-8742-4C41-8654-5C5DE459E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46DAF-85CC-7B4D-8CD0-E2D7A910B414}"/>
              </a:ext>
            </a:extLst>
          </p:cNvPr>
          <p:cNvSpPr>
            <a:spLocks noGrp="1"/>
          </p:cNvSpPr>
          <p:nvPr>
            <p:ph type="sldNum" sz="quarter" idx="12"/>
          </p:nvPr>
        </p:nvSpPr>
        <p:spPr/>
        <p:txBody>
          <a:bodyPr/>
          <a:lstStyle/>
          <a:p>
            <a:fld id="{CA2AABAD-1228-2547-A80D-05B1365947B4}" type="slidenum">
              <a:rPr lang="en-US" smtClean="0"/>
              <a:t>‹#›</a:t>
            </a:fld>
            <a:endParaRPr lang="en-US"/>
          </a:p>
        </p:txBody>
      </p:sp>
    </p:spTree>
    <p:extLst>
      <p:ext uri="{BB962C8B-B14F-4D97-AF65-F5344CB8AC3E}">
        <p14:creationId xmlns:p14="http://schemas.microsoft.com/office/powerpoint/2010/main" val="184952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13EBD-2363-2446-B9A0-D4902CFB7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6C35A2-798A-D34D-B03F-0558FDE8B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45047-899A-3F4B-974F-828D8BD37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E9EC4-7D93-F843-842B-2A8003ACD923}" type="datetimeFigureOut">
              <a:rPr lang="en-US" smtClean="0"/>
              <a:t>10/25/19</a:t>
            </a:fld>
            <a:endParaRPr lang="en-US"/>
          </a:p>
        </p:txBody>
      </p:sp>
      <p:sp>
        <p:nvSpPr>
          <p:cNvPr id="5" name="Footer Placeholder 4">
            <a:extLst>
              <a:ext uri="{FF2B5EF4-FFF2-40B4-BE49-F238E27FC236}">
                <a16:creationId xmlns:a16="http://schemas.microsoft.com/office/drawing/2014/main" id="{3B94DA92-09DE-E345-B3D3-472E2267C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96D485-9B55-1241-B280-68989C77CE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AABAD-1228-2547-A80D-05B1365947B4}" type="slidenum">
              <a:rPr lang="en-US" smtClean="0"/>
              <a:t>‹#›</a:t>
            </a:fld>
            <a:endParaRPr lang="en-US"/>
          </a:p>
        </p:txBody>
      </p:sp>
    </p:spTree>
    <p:extLst>
      <p:ext uri="{BB962C8B-B14F-4D97-AF65-F5344CB8AC3E}">
        <p14:creationId xmlns:p14="http://schemas.microsoft.com/office/powerpoint/2010/main" val="254029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CE8E-2324-014E-BC06-AE6ADBAB87C2}"/>
              </a:ext>
            </a:extLst>
          </p:cNvPr>
          <p:cNvSpPr>
            <a:spLocks noGrp="1"/>
          </p:cNvSpPr>
          <p:nvPr>
            <p:ph type="title"/>
          </p:nvPr>
        </p:nvSpPr>
        <p:spPr>
          <a:xfrm>
            <a:off x="695325" y="2766218"/>
            <a:ext cx="10515600" cy="1325563"/>
          </a:xfrm>
        </p:spPr>
        <p:txBody>
          <a:bodyPr>
            <a:normAutofit fontScale="90000"/>
          </a:bodyPr>
          <a:lstStyle/>
          <a:p>
            <a:pPr algn="ctr"/>
            <a:r>
              <a:rPr lang="en-US" sz="5300" dirty="0"/>
              <a:t>Final Presentation</a:t>
            </a:r>
            <a:br>
              <a:rPr lang="en-US" dirty="0"/>
            </a:br>
            <a:br>
              <a:rPr lang="en-US" dirty="0"/>
            </a:br>
            <a:r>
              <a:rPr lang="en-US" dirty="0" err="1"/>
              <a:t>Zhida</a:t>
            </a:r>
            <a:r>
              <a:rPr lang="en-US" dirty="0"/>
              <a:t> Zhang (Group 3)</a:t>
            </a:r>
          </a:p>
        </p:txBody>
      </p:sp>
    </p:spTree>
    <p:extLst>
      <p:ext uri="{BB962C8B-B14F-4D97-AF65-F5344CB8AC3E}">
        <p14:creationId xmlns:p14="http://schemas.microsoft.com/office/powerpoint/2010/main" val="178506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D632-C141-3640-8752-ADDBBB471A8C}"/>
              </a:ext>
            </a:extLst>
          </p:cNvPr>
          <p:cNvSpPr>
            <a:spLocks noGrp="1"/>
          </p:cNvSpPr>
          <p:nvPr>
            <p:ph type="ctrTitle"/>
          </p:nvPr>
        </p:nvSpPr>
        <p:spPr>
          <a:xfrm>
            <a:off x="1423639" y="0"/>
            <a:ext cx="9144000" cy="688704"/>
          </a:xfrm>
        </p:spPr>
        <p:txBody>
          <a:bodyPr>
            <a:normAutofit/>
          </a:bodyPr>
          <a:lstStyle/>
          <a:p>
            <a:r>
              <a:rPr lang="en-US" sz="4000" dirty="0"/>
              <a:t>Overall Project Structure</a:t>
            </a:r>
          </a:p>
        </p:txBody>
      </p:sp>
      <p:grpSp>
        <p:nvGrpSpPr>
          <p:cNvPr id="41" name="Group 40">
            <a:extLst>
              <a:ext uri="{FF2B5EF4-FFF2-40B4-BE49-F238E27FC236}">
                <a16:creationId xmlns:a16="http://schemas.microsoft.com/office/drawing/2014/main" id="{7027DBC6-CD46-F74B-B89F-BAC80AFFAE20}"/>
              </a:ext>
            </a:extLst>
          </p:cNvPr>
          <p:cNvGrpSpPr/>
          <p:nvPr/>
        </p:nvGrpSpPr>
        <p:grpSpPr>
          <a:xfrm>
            <a:off x="580349" y="904641"/>
            <a:ext cx="6333892" cy="5536930"/>
            <a:chOff x="580349" y="904641"/>
            <a:chExt cx="6333892" cy="5536930"/>
          </a:xfrm>
        </p:grpSpPr>
        <p:sp>
          <p:nvSpPr>
            <p:cNvPr id="5" name="Rounded Rectangle 4">
              <a:extLst>
                <a:ext uri="{FF2B5EF4-FFF2-40B4-BE49-F238E27FC236}">
                  <a16:creationId xmlns:a16="http://schemas.microsoft.com/office/drawing/2014/main" id="{E9EEA548-BAFE-0A44-9BA7-4854CA0135D4}"/>
                </a:ext>
              </a:extLst>
            </p:cNvPr>
            <p:cNvSpPr/>
            <p:nvPr/>
          </p:nvSpPr>
          <p:spPr>
            <a:xfrm>
              <a:off x="1108173" y="904641"/>
              <a:ext cx="5478966" cy="830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a:t>
              </a:r>
            </a:p>
          </p:txBody>
        </p:sp>
        <p:sp>
          <p:nvSpPr>
            <p:cNvPr id="6" name="Rounded Rectangle 5">
              <a:extLst>
                <a:ext uri="{FF2B5EF4-FFF2-40B4-BE49-F238E27FC236}">
                  <a16:creationId xmlns:a16="http://schemas.microsoft.com/office/drawing/2014/main" id="{039CD801-1350-B240-A7EF-79ABC10F05CF}"/>
                </a:ext>
              </a:extLst>
            </p:cNvPr>
            <p:cNvSpPr/>
            <p:nvPr/>
          </p:nvSpPr>
          <p:spPr>
            <a:xfrm>
              <a:off x="580349" y="1996067"/>
              <a:ext cx="6333892" cy="444550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0759F3DC-FD38-404C-823C-40DFBFB230C4}"/>
                </a:ext>
              </a:extLst>
            </p:cNvPr>
            <p:cNvSpPr/>
            <p:nvPr/>
          </p:nvSpPr>
          <p:spPr>
            <a:xfrm>
              <a:off x="1333124" y="2239502"/>
              <a:ext cx="5053361" cy="77467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Web Layer</a:t>
              </a:r>
            </a:p>
          </p:txBody>
        </p:sp>
        <p:sp>
          <p:nvSpPr>
            <p:cNvPr id="12" name="Rounded Rectangle 11">
              <a:extLst>
                <a:ext uri="{FF2B5EF4-FFF2-40B4-BE49-F238E27FC236}">
                  <a16:creationId xmlns:a16="http://schemas.microsoft.com/office/drawing/2014/main" id="{2C0C34CF-1A7D-9448-91E8-B173323F3947}"/>
                </a:ext>
              </a:extLst>
            </p:cNvPr>
            <p:cNvSpPr/>
            <p:nvPr/>
          </p:nvSpPr>
          <p:spPr>
            <a:xfrm>
              <a:off x="4241669" y="5312037"/>
              <a:ext cx="2243255" cy="735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
          <p:nvSpPr>
            <p:cNvPr id="14" name="Rounded Rectangle 13">
              <a:extLst>
                <a:ext uri="{FF2B5EF4-FFF2-40B4-BE49-F238E27FC236}">
                  <a16:creationId xmlns:a16="http://schemas.microsoft.com/office/drawing/2014/main" id="{87D3DEB6-A6D0-6D47-B33D-4FEB0B18CFB9}"/>
                </a:ext>
              </a:extLst>
            </p:cNvPr>
            <p:cNvSpPr/>
            <p:nvPr/>
          </p:nvSpPr>
          <p:spPr>
            <a:xfrm>
              <a:off x="1150916" y="5312037"/>
              <a:ext cx="2243255" cy="735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Science</a:t>
              </a:r>
            </a:p>
            <a:p>
              <a:pPr algn="ctr"/>
              <a:r>
                <a:rPr lang="en-US" dirty="0"/>
                <a:t>Model</a:t>
              </a:r>
            </a:p>
          </p:txBody>
        </p:sp>
        <p:sp>
          <p:nvSpPr>
            <p:cNvPr id="8" name="Rounded Rectangle 7">
              <a:extLst>
                <a:ext uri="{FF2B5EF4-FFF2-40B4-BE49-F238E27FC236}">
                  <a16:creationId xmlns:a16="http://schemas.microsoft.com/office/drawing/2014/main" id="{A892A437-752C-7D48-B49F-1336A67FAFF8}"/>
                </a:ext>
              </a:extLst>
            </p:cNvPr>
            <p:cNvSpPr/>
            <p:nvPr/>
          </p:nvSpPr>
          <p:spPr>
            <a:xfrm>
              <a:off x="900833" y="3501101"/>
              <a:ext cx="5757748" cy="1131618"/>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Middle Tier (many modules)</a:t>
              </a:r>
            </a:p>
          </p:txBody>
        </p:sp>
        <p:cxnSp>
          <p:nvCxnSpPr>
            <p:cNvPr id="18" name="Straight Arrow Connector 17">
              <a:extLst>
                <a:ext uri="{FF2B5EF4-FFF2-40B4-BE49-F238E27FC236}">
                  <a16:creationId xmlns:a16="http://schemas.microsoft.com/office/drawing/2014/main" id="{6BD25747-C840-8049-92C2-34B1A68D4D9C}"/>
                </a:ext>
              </a:extLst>
            </p:cNvPr>
            <p:cNvCxnSpPr>
              <a:cxnSpLocks/>
            </p:cNvCxnSpPr>
            <p:nvPr/>
          </p:nvCxnSpPr>
          <p:spPr>
            <a:xfrm>
              <a:off x="1928715" y="4435633"/>
              <a:ext cx="0" cy="762925"/>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6C1B34C-7B89-7D4B-B7EE-4D66FC66D255}"/>
                </a:ext>
              </a:extLst>
            </p:cNvPr>
            <p:cNvCxnSpPr>
              <a:cxnSpLocks/>
            </p:cNvCxnSpPr>
            <p:nvPr/>
          </p:nvCxnSpPr>
          <p:spPr>
            <a:xfrm>
              <a:off x="5364804" y="4474956"/>
              <a:ext cx="0" cy="762925"/>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165CE23-010A-EF43-BA8F-110475716E30}"/>
                </a:ext>
              </a:extLst>
            </p:cNvPr>
            <p:cNvCxnSpPr>
              <a:cxnSpLocks/>
            </p:cNvCxnSpPr>
            <p:nvPr/>
          </p:nvCxnSpPr>
          <p:spPr>
            <a:xfrm>
              <a:off x="3683872" y="2886075"/>
              <a:ext cx="0" cy="769433"/>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8A87C33-CA88-7348-8450-A521772B3482}"/>
                </a:ext>
              </a:extLst>
            </p:cNvPr>
            <p:cNvCxnSpPr>
              <a:cxnSpLocks/>
            </p:cNvCxnSpPr>
            <p:nvPr/>
          </p:nvCxnSpPr>
          <p:spPr>
            <a:xfrm>
              <a:off x="3998546" y="2886075"/>
              <a:ext cx="0" cy="769433"/>
            </a:xfrm>
            <a:prstGeom prst="straightConnector1">
              <a:avLst/>
            </a:prstGeom>
            <a:ln w="508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6DA2E8-84CF-554C-B3D5-EE468DD3F6A9}"/>
                </a:ext>
              </a:extLst>
            </p:cNvPr>
            <p:cNvCxnSpPr>
              <a:cxnSpLocks/>
            </p:cNvCxnSpPr>
            <p:nvPr/>
          </p:nvCxnSpPr>
          <p:spPr>
            <a:xfrm>
              <a:off x="2257907" y="4435633"/>
              <a:ext cx="0" cy="762925"/>
            </a:xfrm>
            <a:prstGeom prst="straightConnector1">
              <a:avLst/>
            </a:prstGeom>
            <a:ln w="508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CF7649-5464-FB4F-913D-FAB1AFF4D18F}"/>
                </a:ext>
              </a:extLst>
            </p:cNvPr>
            <p:cNvCxnSpPr>
              <a:cxnSpLocks/>
            </p:cNvCxnSpPr>
            <p:nvPr/>
          </p:nvCxnSpPr>
          <p:spPr>
            <a:xfrm>
              <a:off x="5610708" y="4435633"/>
              <a:ext cx="0" cy="762925"/>
            </a:xfrm>
            <a:prstGeom prst="straightConnector1">
              <a:avLst/>
            </a:prstGeom>
            <a:ln w="508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0130473A-95EF-F641-992E-FB839636DD15}"/>
              </a:ext>
            </a:extLst>
          </p:cNvPr>
          <p:cNvSpPr txBox="1"/>
          <p:nvPr/>
        </p:nvSpPr>
        <p:spPr>
          <a:xfrm>
            <a:off x="7334133" y="2184012"/>
            <a:ext cx="4277518" cy="1938992"/>
          </a:xfrm>
          <a:prstGeom prst="rect">
            <a:avLst/>
          </a:prstGeom>
          <a:noFill/>
        </p:spPr>
        <p:txBody>
          <a:bodyPr wrap="none" rtlCol="0">
            <a:spAutoFit/>
          </a:bodyPr>
          <a:lstStyle/>
          <a:p>
            <a:r>
              <a:rPr lang="en-US" sz="2400" dirty="0"/>
              <a:t>Features: </a:t>
            </a:r>
          </a:p>
          <a:p>
            <a:r>
              <a:rPr lang="en-US" sz="2400" dirty="0"/>
              <a:t>1.   Top trending videos </a:t>
            </a:r>
          </a:p>
          <a:p>
            <a:r>
              <a:rPr lang="en-US" sz="2400" dirty="0"/>
              <a:t>2.   Recommendation on making </a:t>
            </a:r>
          </a:p>
          <a:p>
            <a:r>
              <a:rPr lang="en-US" sz="2400" dirty="0"/>
              <a:t>popular videos</a:t>
            </a:r>
          </a:p>
          <a:p>
            <a:r>
              <a:rPr lang="en-US" sz="2400" dirty="0"/>
              <a:t>3.   Advanced recommendation</a:t>
            </a:r>
          </a:p>
        </p:txBody>
      </p:sp>
    </p:spTree>
    <p:extLst>
      <p:ext uri="{BB962C8B-B14F-4D97-AF65-F5344CB8AC3E}">
        <p14:creationId xmlns:p14="http://schemas.microsoft.com/office/powerpoint/2010/main" val="323641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520D1F5E-D009-764D-A436-93326E03B277}"/>
              </a:ext>
            </a:extLst>
          </p:cNvPr>
          <p:cNvSpPr/>
          <p:nvPr/>
        </p:nvSpPr>
        <p:spPr>
          <a:xfrm>
            <a:off x="3086100" y="871538"/>
            <a:ext cx="8686800" cy="538638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E1DFC8A4-6476-A84A-A43C-C7ECC69AFA7E}"/>
              </a:ext>
            </a:extLst>
          </p:cNvPr>
          <p:cNvSpPr/>
          <p:nvPr/>
        </p:nvSpPr>
        <p:spPr>
          <a:xfrm>
            <a:off x="3825215" y="1135237"/>
            <a:ext cx="6930578" cy="150296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Web Server </a:t>
            </a:r>
          </a:p>
          <a:p>
            <a:pPr marL="171450" indent="-171450">
              <a:buFont typeface="Arial" panose="020B0604020202020204" pitchFamily="34" charset="0"/>
              <a:buChar char="•"/>
            </a:pPr>
            <a:r>
              <a:rPr lang="en-US" sz="1600" dirty="0"/>
              <a:t>GET /recommend</a:t>
            </a:r>
          </a:p>
          <a:p>
            <a:pPr marL="171450" indent="-171450">
              <a:buFont typeface="Arial" panose="020B0604020202020204" pitchFamily="34" charset="0"/>
              <a:buChar char="•"/>
            </a:pPr>
            <a:r>
              <a:rPr lang="en-US" sz="1600" dirty="0"/>
              <a:t>GET /trending</a:t>
            </a:r>
          </a:p>
          <a:p>
            <a:pPr marL="171450" indent="-171450">
              <a:buFont typeface="Arial" panose="020B0604020202020204" pitchFamily="34" charset="0"/>
              <a:buChar char="•"/>
            </a:pPr>
            <a:r>
              <a:rPr lang="en-US" sz="1600" dirty="0"/>
              <a:t>POST /advanced-recommend (future work)</a:t>
            </a:r>
          </a:p>
          <a:p>
            <a:pPr marL="171450" indent="-171450">
              <a:buFont typeface="Arial" panose="020B0604020202020204" pitchFamily="34" charset="0"/>
              <a:buChar char="•"/>
            </a:pPr>
            <a:r>
              <a:rPr lang="en-US" sz="1600" dirty="0"/>
              <a:t>POST GET /login (to be finished)</a:t>
            </a:r>
          </a:p>
        </p:txBody>
      </p:sp>
      <p:sp>
        <p:nvSpPr>
          <p:cNvPr id="7" name="Rounded Rectangle 6">
            <a:extLst>
              <a:ext uri="{FF2B5EF4-FFF2-40B4-BE49-F238E27FC236}">
                <a16:creationId xmlns:a16="http://schemas.microsoft.com/office/drawing/2014/main" id="{010B8E52-8583-524D-83EC-33FEC26CC0FD}"/>
              </a:ext>
            </a:extLst>
          </p:cNvPr>
          <p:cNvSpPr/>
          <p:nvPr/>
        </p:nvSpPr>
        <p:spPr>
          <a:xfrm>
            <a:off x="7897075" y="4996523"/>
            <a:ext cx="3076577" cy="891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Databases</a:t>
            </a:r>
          </a:p>
        </p:txBody>
      </p:sp>
      <p:sp>
        <p:nvSpPr>
          <p:cNvPr id="8" name="Rounded Rectangle 7">
            <a:extLst>
              <a:ext uri="{FF2B5EF4-FFF2-40B4-BE49-F238E27FC236}">
                <a16:creationId xmlns:a16="http://schemas.microsoft.com/office/drawing/2014/main" id="{F3AF4E8E-8F2F-3947-9406-9693625AF6DF}"/>
              </a:ext>
            </a:extLst>
          </p:cNvPr>
          <p:cNvSpPr/>
          <p:nvPr/>
        </p:nvSpPr>
        <p:spPr>
          <a:xfrm>
            <a:off x="4069275" y="4987783"/>
            <a:ext cx="3076577" cy="891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Science</a:t>
            </a:r>
          </a:p>
          <a:p>
            <a:pPr algn="ctr"/>
            <a:r>
              <a:rPr lang="en-US" dirty="0"/>
              <a:t>Model</a:t>
            </a:r>
          </a:p>
        </p:txBody>
      </p:sp>
      <p:sp>
        <p:nvSpPr>
          <p:cNvPr id="9" name="Rounded Rectangle 8">
            <a:extLst>
              <a:ext uri="{FF2B5EF4-FFF2-40B4-BE49-F238E27FC236}">
                <a16:creationId xmlns:a16="http://schemas.microsoft.com/office/drawing/2014/main" id="{E5C6BD7A-7977-D648-A7BB-C0EBB79D8D54}"/>
              </a:ext>
            </a:extLst>
          </p:cNvPr>
          <p:cNvSpPr/>
          <p:nvPr/>
        </p:nvSpPr>
        <p:spPr>
          <a:xfrm>
            <a:off x="3481185" y="2891190"/>
            <a:ext cx="7896630" cy="1371123"/>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ysClr val="windowText" lastClr="000000"/>
              </a:solidFill>
            </a:endParaRPr>
          </a:p>
        </p:txBody>
      </p:sp>
      <p:sp>
        <p:nvSpPr>
          <p:cNvPr id="10" name="Rounded Rectangle 9">
            <a:extLst>
              <a:ext uri="{FF2B5EF4-FFF2-40B4-BE49-F238E27FC236}">
                <a16:creationId xmlns:a16="http://schemas.microsoft.com/office/drawing/2014/main" id="{90874D0B-D723-9A40-9B74-C7AD9CEC76CA}"/>
              </a:ext>
            </a:extLst>
          </p:cNvPr>
          <p:cNvSpPr/>
          <p:nvPr/>
        </p:nvSpPr>
        <p:spPr>
          <a:xfrm>
            <a:off x="6419516" y="3144177"/>
            <a:ext cx="2189540" cy="865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Recommend Engine</a:t>
            </a:r>
          </a:p>
        </p:txBody>
      </p:sp>
      <p:sp>
        <p:nvSpPr>
          <p:cNvPr id="11" name="Rounded Rectangle 10">
            <a:extLst>
              <a:ext uri="{FF2B5EF4-FFF2-40B4-BE49-F238E27FC236}">
                <a16:creationId xmlns:a16="http://schemas.microsoft.com/office/drawing/2014/main" id="{4D70AF63-BE77-194E-A209-CC6C5C9EF93E}"/>
              </a:ext>
            </a:extLst>
          </p:cNvPr>
          <p:cNvSpPr/>
          <p:nvPr/>
        </p:nvSpPr>
        <p:spPr>
          <a:xfrm>
            <a:off x="3966960" y="3151320"/>
            <a:ext cx="2189543" cy="865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prstClr val="white"/>
                </a:solidFill>
              </a:rPr>
              <a:t>Trending Engine</a:t>
            </a:r>
          </a:p>
        </p:txBody>
      </p:sp>
      <p:sp>
        <p:nvSpPr>
          <p:cNvPr id="12" name="Rounded Rectangle 11">
            <a:extLst>
              <a:ext uri="{FF2B5EF4-FFF2-40B4-BE49-F238E27FC236}">
                <a16:creationId xmlns:a16="http://schemas.microsoft.com/office/drawing/2014/main" id="{E118CD99-986B-ED47-A656-8185F42AA923}"/>
              </a:ext>
            </a:extLst>
          </p:cNvPr>
          <p:cNvSpPr/>
          <p:nvPr/>
        </p:nvSpPr>
        <p:spPr>
          <a:xfrm>
            <a:off x="8837577" y="3174522"/>
            <a:ext cx="2189540" cy="865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rPr>
              <a:t>User Management</a:t>
            </a:r>
          </a:p>
        </p:txBody>
      </p:sp>
      <p:cxnSp>
        <p:nvCxnSpPr>
          <p:cNvPr id="13" name="Straight Arrow Connector 12">
            <a:extLst>
              <a:ext uri="{FF2B5EF4-FFF2-40B4-BE49-F238E27FC236}">
                <a16:creationId xmlns:a16="http://schemas.microsoft.com/office/drawing/2014/main" id="{DAC607E7-7E66-D940-A67E-4C110617CC12}"/>
              </a:ext>
            </a:extLst>
          </p:cNvPr>
          <p:cNvCxnSpPr>
            <a:cxnSpLocks/>
          </p:cNvCxnSpPr>
          <p:nvPr/>
        </p:nvCxnSpPr>
        <p:spPr>
          <a:xfrm>
            <a:off x="5110863" y="4055157"/>
            <a:ext cx="0" cy="92439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44279B4-A3C1-4549-8B5A-6D3DC38CA144}"/>
              </a:ext>
            </a:extLst>
          </p:cNvPr>
          <p:cNvCxnSpPr>
            <a:cxnSpLocks/>
          </p:cNvCxnSpPr>
          <p:nvPr/>
        </p:nvCxnSpPr>
        <p:spPr>
          <a:xfrm flipH="1">
            <a:off x="5720756" y="4085796"/>
            <a:ext cx="1747770" cy="807057"/>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CB3F8E0-5BC0-6845-B011-F54C2EC48DCB}"/>
              </a:ext>
            </a:extLst>
          </p:cNvPr>
          <p:cNvCxnSpPr>
            <a:cxnSpLocks/>
          </p:cNvCxnSpPr>
          <p:nvPr/>
        </p:nvCxnSpPr>
        <p:spPr>
          <a:xfrm>
            <a:off x="9717008" y="4128416"/>
            <a:ext cx="0" cy="838665"/>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438E46-7CC1-A141-A02E-E342F9547F42}"/>
              </a:ext>
            </a:extLst>
          </p:cNvPr>
          <p:cNvCxnSpPr>
            <a:cxnSpLocks/>
          </p:cNvCxnSpPr>
          <p:nvPr/>
        </p:nvCxnSpPr>
        <p:spPr>
          <a:xfrm>
            <a:off x="7532216" y="4116141"/>
            <a:ext cx="1647023" cy="85094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B118F6-DC78-9C48-9458-312402D59768}"/>
              </a:ext>
            </a:extLst>
          </p:cNvPr>
          <p:cNvCxnSpPr/>
          <p:nvPr/>
        </p:nvCxnSpPr>
        <p:spPr>
          <a:xfrm>
            <a:off x="371480" y="1249538"/>
            <a:ext cx="1900238"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F88EAF8-00A5-E444-B7E9-2B89812CD668}"/>
              </a:ext>
            </a:extLst>
          </p:cNvPr>
          <p:cNvCxnSpPr/>
          <p:nvPr/>
        </p:nvCxnSpPr>
        <p:spPr>
          <a:xfrm>
            <a:off x="371480" y="2725688"/>
            <a:ext cx="1900238"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1CEF755-D284-6E44-842F-9DC5A95A885E}"/>
              </a:ext>
            </a:extLst>
          </p:cNvPr>
          <p:cNvCxnSpPr/>
          <p:nvPr/>
        </p:nvCxnSpPr>
        <p:spPr>
          <a:xfrm>
            <a:off x="371480" y="4376614"/>
            <a:ext cx="1900238"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90E2191-2864-8A4B-BB7C-A77E678AE00C}"/>
              </a:ext>
            </a:extLst>
          </p:cNvPr>
          <p:cNvSpPr txBox="1"/>
          <p:nvPr/>
        </p:nvSpPr>
        <p:spPr>
          <a:xfrm>
            <a:off x="220731" y="1844169"/>
            <a:ext cx="2372701" cy="461665"/>
          </a:xfrm>
          <a:prstGeom prst="rect">
            <a:avLst/>
          </a:prstGeom>
          <a:noFill/>
        </p:spPr>
        <p:txBody>
          <a:bodyPr wrap="none" rtlCol="0">
            <a:spAutoFit/>
          </a:bodyPr>
          <a:lstStyle/>
          <a:p>
            <a:r>
              <a:rPr lang="en-US" sz="2400" dirty="0"/>
              <a:t>Web Server Layer</a:t>
            </a:r>
          </a:p>
        </p:txBody>
      </p:sp>
      <p:sp>
        <p:nvSpPr>
          <p:cNvPr id="38" name="TextBox 37">
            <a:extLst>
              <a:ext uri="{FF2B5EF4-FFF2-40B4-BE49-F238E27FC236}">
                <a16:creationId xmlns:a16="http://schemas.microsoft.com/office/drawing/2014/main" id="{46CCC926-9AF2-1648-89AA-8D1529E9F0FD}"/>
              </a:ext>
            </a:extLst>
          </p:cNvPr>
          <p:cNvSpPr txBox="1"/>
          <p:nvPr/>
        </p:nvSpPr>
        <p:spPr>
          <a:xfrm>
            <a:off x="419100" y="3376262"/>
            <a:ext cx="1617751" cy="461665"/>
          </a:xfrm>
          <a:prstGeom prst="rect">
            <a:avLst/>
          </a:prstGeom>
          <a:noFill/>
        </p:spPr>
        <p:txBody>
          <a:bodyPr wrap="none" rtlCol="0">
            <a:spAutoFit/>
          </a:bodyPr>
          <a:lstStyle/>
          <a:p>
            <a:r>
              <a:rPr lang="en-US" sz="2400" dirty="0"/>
              <a:t>Middle Tier</a:t>
            </a:r>
          </a:p>
        </p:txBody>
      </p:sp>
      <p:sp>
        <p:nvSpPr>
          <p:cNvPr id="39" name="TextBox 38">
            <a:extLst>
              <a:ext uri="{FF2B5EF4-FFF2-40B4-BE49-F238E27FC236}">
                <a16:creationId xmlns:a16="http://schemas.microsoft.com/office/drawing/2014/main" id="{91842BB9-AF14-CF49-845B-EBF37FFC443B}"/>
              </a:ext>
            </a:extLst>
          </p:cNvPr>
          <p:cNvSpPr txBox="1"/>
          <p:nvPr/>
        </p:nvSpPr>
        <p:spPr>
          <a:xfrm>
            <a:off x="256457" y="4915302"/>
            <a:ext cx="2674450" cy="830997"/>
          </a:xfrm>
          <a:prstGeom prst="rect">
            <a:avLst/>
          </a:prstGeom>
          <a:noFill/>
        </p:spPr>
        <p:txBody>
          <a:bodyPr wrap="none" rtlCol="0">
            <a:spAutoFit/>
          </a:bodyPr>
          <a:lstStyle/>
          <a:p>
            <a:r>
              <a:rPr lang="en-US" sz="2400" dirty="0"/>
              <a:t>Database Layer &amp;</a:t>
            </a:r>
          </a:p>
          <a:p>
            <a:r>
              <a:rPr lang="en-US" sz="2400" dirty="0"/>
              <a:t>Model Component </a:t>
            </a:r>
          </a:p>
        </p:txBody>
      </p:sp>
      <p:sp>
        <p:nvSpPr>
          <p:cNvPr id="40" name="TextBox 39">
            <a:extLst>
              <a:ext uri="{FF2B5EF4-FFF2-40B4-BE49-F238E27FC236}">
                <a16:creationId xmlns:a16="http://schemas.microsoft.com/office/drawing/2014/main" id="{069E7647-E250-1346-A6BB-424C401FF6A2}"/>
              </a:ext>
            </a:extLst>
          </p:cNvPr>
          <p:cNvSpPr txBox="1"/>
          <p:nvPr/>
        </p:nvSpPr>
        <p:spPr>
          <a:xfrm>
            <a:off x="4266594" y="102472"/>
            <a:ext cx="4089133" cy="523220"/>
          </a:xfrm>
          <a:prstGeom prst="rect">
            <a:avLst/>
          </a:prstGeom>
          <a:noFill/>
        </p:spPr>
        <p:txBody>
          <a:bodyPr wrap="none" rtlCol="0">
            <a:spAutoFit/>
          </a:bodyPr>
          <a:lstStyle/>
          <a:p>
            <a:r>
              <a:rPr lang="en-US" sz="2800" dirty="0"/>
              <a:t>My Contribution - Backend</a:t>
            </a:r>
          </a:p>
        </p:txBody>
      </p:sp>
    </p:spTree>
    <p:extLst>
      <p:ext uri="{BB962C8B-B14F-4D97-AF65-F5344CB8AC3E}">
        <p14:creationId xmlns:p14="http://schemas.microsoft.com/office/powerpoint/2010/main" val="22648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53B8F-54E3-F84E-AE68-F0F6FFCA1B9F}"/>
              </a:ext>
            </a:extLst>
          </p:cNvPr>
          <p:cNvSpPr>
            <a:spLocks noGrp="1"/>
          </p:cNvSpPr>
          <p:nvPr>
            <p:ph idx="1"/>
          </p:nvPr>
        </p:nvSpPr>
        <p:spPr>
          <a:xfrm>
            <a:off x="723900" y="725486"/>
            <a:ext cx="10515600" cy="5946777"/>
          </a:xfrm>
        </p:spPr>
        <p:txBody>
          <a:bodyPr>
            <a:normAutofit fontScale="77500" lnSpcReduction="20000"/>
          </a:bodyPr>
          <a:lstStyle/>
          <a:p>
            <a:pPr marL="0" indent="0">
              <a:buNone/>
            </a:pPr>
            <a:r>
              <a:rPr lang="en-US" dirty="0"/>
              <a:t>The specific work I designed and implemented:</a:t>
            </a:r>
          </a:p>
          <a:p>
            <a:r>
              <a:rPr lang="en-US" b="1" dirty="0"/>
              <a:t>REST API</a:t>
            </a:r>
            <a:r>
              <a:rPr lang="en-US" dirty="0"/>
              <a:t>: Communicate and decide with frontend teammate on the RESTful API to be used for our 3 features. </a:t>
            </a:r>
          </a:p>
          <a:p>
            <a:r>
              <a:rPr lang="en-US" b="1" dirty="0"/>
              <a:t>Data schema consistency</a:t>
            </a:r>
            <a:r>
              <a:rPr lang="en-US" dirty="0"/>
              <a:t>: to specify the exact input/output data schema when calling the data science models, I extract that schemas into separate classes, to make sure the consistency between software engineers and data scientists/engineers.</a:t>
            </a:r>
          </a:p>
          <a:p>
            <a:r>
              <a:rPr lang="en-US" b="1" dirty="0"/>
              <a:t>Recommendation engine</a:t>
            </a:r>
            <a:r>
              <a:rPr lang="en-US" dirty="0"/>
              <a:t>: responsible for input/output of recommendations, a lot of glue work to do.</a:t>
            </a:r>
          </a:p>
          <a:p>
            <a:r>
              <a:rPr lang="en-US" b="1" dirty="0"/>
              <a:t>Trending engine</a:t>
            </a:r>
            <a:r>
              <a:rPr lang="en-US" dirty="0"/>
              <a:t>: responsible for providing the user with top trending video, given the timeline, like in a day, or week, or a month.</a:t>
            </a:r>
          </a:p>
          <a:p>
            <a:r>
              <a:rPr lang="en-US" b="1" dirty="0"/>
              <a:t>Model</a:t>
            </a:r>
            <a:r>
              <a:rPr lang="en-US" dirty="0"/>
              <a:t>: the model component is an independent class, that is very easy to interact by implementing the </a:t>
            </a:r>
            <a:r>
              <a:rPr lang="en-US" b="1" dirty="0"/>
              <a:t>predict</a:t>
            </a:r>
            <a:r>
              <a:rPr lang="en-US" dirty="0"/>
              <a:t> function. (In future work, the model class should redesign as an interface so that specific models extend this interface, e.g. Random forest, Linear Regression) </a:t>
            </a:r>
          </a:p>
          <a:p>
            <a:r>
              <a:rPr lang="en-US" b="1" dirty="0"/>
              <a:t>Database</a:t>
            </a:r>
            <a:r>
              <a:rPr lang="en-US" dirty="0"/>
              <a:t>: MySQL is used for now. The user history will be used in the advanced recommendation feature. So for now, we only have history table, where it stores the </a:t>
            </a:r>
            <a:r>
              <a:rPr lang="en-US" dirty="0" err="1"/>
              <a:t>user_id</a:t>
            </a:r>
            <a:r>
              <a:rPr lang="en-US" dirty="0"/>
              <a:t>, topic, </a:t>
            </a:r>
            <a:r>
              <a:rPr lang="en-US" dirty="0" err="1"/>
              <a:t>link_to_video</a:t>
            </a:r>
            <a:r>
              <a:rPr lang="en-US" dirty="0"/>
              <a:t>(Amazon S3 links), etc.</a:t>
            </a:r>
          </a:p>
          <a:p>
            <a:r>
              <a:rPr lang="en-US" dirty="0"/>
              <a:t>Most important part: communication with the frontend teammate and data science teammate, to know what they need, so that we have consensus on the interface, so that each teammate can work independently and efficiently.  </a:t>
            </a:r>
          </a:p>
          <a:p>
            <a:endParaRPr lang="en-US" dirty="0"/>
          </a:p>
          <a:p>
            <a:endParaRPr lang="en-US" dirty="0"/>
          </a:p>
          <a:p>
            <a:endParaRPr lang="en-US" dirty="0"/>
          </a:p>
        </p:txBody>
      </p:sp>
    </p:spTree>
    <p:extLst>
      <p:ext uri="{BB962C8B-B14F-4D97-AF65-F5344CB8AC3E}">
        <p14:creationId xmlns:p14="http://schemas.microsoft.com/office/powerpoint/2010/main" val="2687642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347</Words>
  <Application>Microsoft Macintosh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Final Presentation  Zhida Zhang (Group 3)</vt:lpstr>
      <vt:lpstr>Overall Project Structure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Project Structure</dc:title>
  <dc:creator>weixin1016026283@gmail.com</dc:creator>
  <cp:lastModifiedBy>weixin1016026283@gmail.com</cp:lastModifiedBy>
  <cp:revision>27</cp:revision>
  <dcterms:created xsi:type="dcterms:W3CDTF">2019-10-25T20:31:20Z</dcterms:created>
  <dcterms:modified xsi:type="dcterms:W3CDTF">2019-10-25T21:27:39Z</dcterms:modified>
</cp:coreProperties>
</file>