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2"/>
  </p:notesMasterIdLst>
  <p:sldIdLst>
    <p:sldId id="258" r:id="rId2"/>
    <p:sldId id="51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473" r:id="rId13"/>
    <p:sldId id="260" r:id="rId14"/>
    <p:sldId id="525" r:id="rId15"/>
    <p:sldId id="309" r:id="rId16"/>
    <p:sldId id="261" r:id="rId17"/>
    <p:sldId id="262" r:id="rId18"/>
    <p:sldId id="310" r:id="rId19"/>
    <p:sldId id="265" r:id="rId20"/>
    <p:sldId id="266" r:id="rId21"/>
    <p:sldId id="267" r:id="rId22"/>
    <p:sldId id="400" r:id="rId23"/>
    <p:sldId id="311" r:id="rId24"/>
    <p:sldId id="275" r:id="rId25"/>
    <p:sldId id="276" r:id="rId26"/>
    <p:sldId id="411" r:id="rId27"/>
    <p:sldId id="286" r:id="rId28"/>
    <p:sldId id="274" r:id="rId29"/>
    <p:sldId id="415" r:id="rId30"/>
    <p:sldId id="287" r:id="rId31"/>
    <p:sldId id="288" r:id="rId32"/>
    <p:sldId id="290" r:id="rId33"/>
    <p:sldId id="291" r:id="rId34"/>
    <p:sldId id="312" r:id="rId35"/>
    <p:sldId id="292" r:id="rId36"/>
    <p:sldId id="416" r:id="rId37"/>
    <p:sldId id="296" r:id="rId38"/>
    <p:sldId id="297" r:id="rId39"/>
    <p:sldId id="298" r:id="rId40"/>
    <p:sldId id="299" r:id="rId41"/>
    <p:sldId id="300" r:id="rId42"/>
    <p:sldId id="301" r:id="rId43"/>
    <p:sldId id="304" r:id="rId44"/>
    <p:sldId id="402" r:id="rId45"/>
    <p:sldId id="282" r:id="rId46"/>
    <p:sldId id="283" r:id="rId47"/>
    <p:sldId id="401" r:id="rId48"/>
    <p:sldId id="403" r:id="rId49"/>
    <p:sldId id="306" r:id="rId50"/>
    <p:sldId id="429" r:id="rId51"/>
    <p:sldId id="474" r:id="rId52"/>
    <p:sldId id="417" r:id="rId53"/>
    <p:sldId id="418" r:id="rId54"/>
    <p:sldId id="419" r:id="rId55"/>
    <p:sldId id="421" r:id="rId56"/>
    <p:sldId id="426" r:id="rId57"/>
    <p:sldId id="427" r:id="rId58"/>
    <p:sldId id="428" r:id="rId59"/>
    <p:sldId id="422" r:id="rId60"/>
    <p:sldId id="423" r:id="rId61"/>
    <p:sldId id="430" r:id="rId62"/>
    <p:sldId id="424" r:id="rId63"/>
    <p:sldId id="432" r:id="rId64"/>
    <p:sldId id="431" r:id="rId65"/>
    <p:sldId id="458" r:id="rId66"/>
    <p:sldId id="457" r:id="rId67"/>
    <p:sldId id="475" r:id="rId68"/>
    <p:sldId id="434" r:id="rId69"/>
    <p:sldId id="435" r:id="rId70"/>
    <p:sldId id="436" r:id="rId71"/>
    <p:sldId id="437" r:id="rId72"/>
    <p:sldId id="439" r:id="rId73"/>
    <p:sldId id="440" r:id="rId74"/>
    <p:sldId id="441" r:id="rId75"/>
    <p:sldId id="443" r:id="rId76"/>
    <p:sldId id="442" r:id="rId77"/>
    <p:sldId id="459" r:id="rId78"/>
    <p:sldId id="470" r:id="rId79"/>
    <p:sldId id="469" r:id="rId80"/>
    <p:sldId id="465" r:id="rId81"/>
    <p:sldId id="466" r:id="rId82"/>
    <p:sldId id="460" r:id="rId83"/>
    <p:sldId id="461" r:id="rId84"/>
    <p:sldId id="462" r:id="rId85"/>
    <p:sldId id="444" r:id="rId86"/>
    <p:sldId id="445" r:id="rId87"/>
    <p:sldId id="446" r:id="rId88"/>
    <p:sldId id="447" r:id="rId89"/>
    <p:sldId id="448" r:id="rId90"/>
    <p:sldId id="449" r:id="rId91"/>
    <p:sldId id="450" r:id="rId92"/>
    <p:sldId id="451" r:id="rId93"/>
    <p:sldId id="452" r:id="rId94"/>
    <p:sldId id="453" r:id="rId95"/>
    <p:sldId id="454" r:id="rId96"/>
    <p:sldId id="455" r:id="rId97"/>
    <p:sldId id="456" r:id="rId98"/>
    <p:sldId id="467" r:id="rId99"/>
    <p:sldId id="316" r:id="rId100"/>
    <p:sldId id="317" r:id="rId101"/>
    <p:sldId id="318" r:id="rId102"/>
    <p:sldId id="319" r:id="rId103"/>
    <p:sldId id="320" r:id="rId104"/>
    <p:sldId id="433" r:id="rId105"/>
    <p:sldId id="471" r:id="rId106"/>
    <p:sldId id="324" r:id="rId107"/>
    <p:sldId id="321" r:id="rId108"/>
    <p:sldId id="325" r:id="rId109"/>
    <p:sldId id="326" r:id="rId110"/>
    <p:sldId id="327" r:id="rId111"/>
    <p:sldId id="329" r:id="rId112"/>
    <p:sldId id="330" r:id="rId113"/>
    <p:sldId id="331" r:id="rId114"/>
    <p:sldId id="332" r:id="rId115"/>
    <p:sldId id="333" r:id="rId116"/>
    <p:sldId id="334" r:id="rId117"/>
    <p:sldId id="335" r:id="rId118"/>
    <p:sldId id="336" r:id="rId119"/>
    <p:sldId id="337" r:id="rId120"/>
    <p:sldId id="339" r:id="rId121"/>
    <p:sldId id="340" r:id="rId122"/>
    <p:sldId id="348" r:id="rId123"/>
    <p:sldId id="349" r:id="rId124"/>
    <p:sldId id="350" r:id="rId125"/>
    <p:sldId id="351" r:id="rId126"/>
    <p:sldId id="352" r:id="rId127"/>
    <p:sldId id="353" r:id="rId128"/>
    <p:sldId id="354" r:id="rId129"/>
    <p:sldId id="355" r:id="rId130"/>
    <p:sldId id="359" r:id="rId131"/>
    <p:sldId id="360" r:id="rId132"/>
    <p:sldId id="405" r:id="rId133"/>
    <p:sldId id="370" r:id="rId134"/>
    <p:sldId id="472" r:id="rId135"/>
    <p:sldId id="513" r:id="rId136"/>
    <p:sldId id="476" r:id="rId137"/>
    <p:sldId id="477" r:id="rId138"/>
    <p:sldId id="479" r:id="rId139"/>
    <p:sldId id="480" r:id="rId140"/>
    <p:sldId id="507" r:id="rId141"/>
    <p:sldId id="481" r:id="rId142"/>
    <p:sldId id="482" r:id="rId143"/>
    <p:sldId id="483" r:id="rId144"/>
    <p:sldId id="484" r:id="rId145"/>
    <p:sldId id="485" r:id="rId146"/>
    <p:sldId id="508" r:id="rId147"/>
    <p:sldId id="509" r:id="rId148"/>
    <p:sldId id="486" r:id="rId149"/>
    <p:sldId id="487" r:id="rId150"/>
    <p:sldId id="488" r:id="rId151"/>
    <p:sldId id="489" r:id="rId152"/>
    <p:sldId id="490" r:id="rId153"/>
    <p:sldId id="491" r:id="rId154"/>
    <p:sldId id="492" r:id="rId155"/>
    <p:sldId id="493" r:id="rId156"/>
    <p:sldId id="494" r:id="rId157"/>
    <p:sldId id="495" r:id="rId158"/>
    <p:sldId id="496" r:id="rId159"/>
    <p:sldId id="497" r:id="rId160"/>
    <p:sldId id="498" r:id="rId161"/>
    <p:sldId id="499" r:id="rId162"/>
    <p:sldId id="500" r:id="rId163"/>
    <p:sldId id="501" r:id="rId164"/>
    <p:sldId id="502" r:id="rId165"/>
    <p:sldId id="503" r:id="rId166"/>
    <p:sldId id="504" r:id="rId167"/>
    <p:sldId id="505" r:id="rId168"/>
    <p:sldId id="512" r:id="rId169"/>
    <p:sldId id="510" r:id="rId170"/>
    <p:sldId id="511" r:id="rId17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olo Merialdo" initials="p.m.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605" autoAdjust="0"/>
  </p:normalViewPr>
  <p:slideViewPr>
    <p:cSldViewPr snapToGrid="0" snapToObjects="1">
      <p:cViewPr varScale="1">
        <p:scale>
          <a:sx n="104" d="100"/>
          <a:sy n="104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1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notesMaster" Target="notesMasters/notesMaster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printerSettings" Target="printerSettings/printerSettings1.bin"/><Relationship Id="rId174" Type="http://schemas.openxmlformats.org/officeDocument/2006/relationships/commentAuthors" Target="commentAuthors.xml"/><Relationship Id="rId175" Type="http://schemas.openxmlformats.org/officeDocument/2006/relationships/presProps" Target="presProps.xml"/><Relationship Id="rId176" Type="http://schemas.openxmlformats.org/officeDocument/2006/relationships/viewProps" Target="viewProps.xml"/><Relationship Id="rId177" Type="http://schemas.openxmlformats.org/officeDocument/2006/relationships/theme" Target="theme/theme1.xml"/><Relationship Id="rId178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75452-8E9B-2A4A-993A-81C6082A6AE5}" type="datetimeFigureOut">
              <a:rPr lang="it-IT" smtClean="0"/>
              <a:t>19/04/17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FDC54-0F6D-2A4D-9375-4DA1EF8B8D51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7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8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9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B111A-9E8D-AE42-AF40-7D7AD69A6457}" type="slidenum">
              <a:rPr lang="it-IT"/>
              <a:pPr eaLnBrk="1" hangingPunct="1"/>
              <a:t>1</a:t>
            </a:fld>
            <a:endParaRPr lang="it-IT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9A1B83-88C8-3A4F-826B-E2E1CA77CB10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286DB0-5312-D240-AC31-8B108BD0B4DB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B4F434-81E0-E649-89C6-964C5B667615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3C36B7-A81D-8D47-B362-923097A177AF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8B7DB2-C069-8E4A-B4B5-C5657B88EA24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305ED5-F64E-5942-8630-78AE06BAD40D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68379D-3242-CB45-A258-747E810FD076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297A2F-79CE-5E4B-BA7C-ECE4CF9C0A90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E3FFF4-1AE4-354C-9B5B-757EB7CC92D5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BFF81A-1359-014A-B503-DEE6C0D19BB3}" type="slidenum">
              <a:rPr lang="en-US"/>
              <a:pPr eaLnBrk="1" hangingPunct="1"/>
              <a:t>41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FED909-36B0-FF42-AC87-04E8CAD5A521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5067E4-5830-1145-ACE8-9ECB13F209B4}" type="slidenum">
              <a:rPr lang="en-US"/>
              <a:pPr eaLnBrk="1" hangingPunct="1"/>
              <a:t>42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1D7BA1-8ECC-E54B-9B2F-F21FBE7DA597}" type="slidenum">
              <a:rPr lang="en-US"/>
              <a:pPr eaLnBrk="1" hangingPunct="1"/>
              <a:t>49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1D7BA1-8ECC-E54B-9B2F-F21FBE7DA597}" type="slidenum">
              <a:rPr lang="en-US"/>
              <a:pPr eaLnBrk="1" hangingPunct="1"/>
              <a:t>50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611D8E-8849-674D-96EF-1C7F3EF7A8FE}" type="slidenum">
              <a:rPr lang="en-US"/>
              <a:pPr eaLnBrk="1" hangingPunct="1"/>
              <a:t>52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9" y="4342851"/>
            <a:ext cx="5028124" cy="41144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905466-5E41-C141-9E7B-E00DCBACCBC0}" type="slidenum">
              <a:rPr lang="en-US"/>
              <a:pPr eaLnBrk="1" hangingPunct="1"/>
              <a:t>53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9" y="4342851"/>
            <a:ext cx="5028124" cy="41144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2302B6-F193-5043-8C4A-445DD6A89A95}" type="slidenum">
              <a:rPr lang="en-US"/>
              <a:pPr eaLnBrk="1" hangingPunct="1"/>
              <a:t>54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9" y="4342851"/>
            <a:ext cx="5028124" cy="41144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168174-E996-1E4E-B6FA-8CCC9D551AF1}" type="slidenum">
              <a:rPr lang="it-IT"/>
              <a:pPr eaLnBrk="1" hangingPunct="1"/>
              <a:t>55</a:t>
            </a:fld>
            <a:endParaRPr lang="it-IT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168174-E996-1E4E-B6FA-8CCC9D551AF1}" type="slidenum">
              <a:rPr lang="it-IT"/>
              <a:pPr eaLnBrk="1" hangingPunct="1"/>
              <a:t>58</a:t>
            </a:fld>
            <a:endParaRPr lang="it-IT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50CCF0-D5C6-B545-BAF7-2A47C5735FD2}" type="slidenum">
              <a:rPr lang="it-IT"/>
              <a:pPr eaLnBrk="1" hangingPunct="1"/>
              <a:t>59</a:t>
            </a:fld>
            <a:endParaRPr lang="it-IT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FF9FD6-4F34-BB48-85F8-8F00D6307278}" type="slidenum">
              <a:rPr lang="it-IT"/>
              <a:pPr eaLnBrk="1" hangingPunct="1"/>
              <a:t>60</a:t>
            </a:fld>
            <a:endParaRPr lang="it-IT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EDB830-293C-5E40-AB68-929C7F107917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1D7BA1-8ECC-E54B-9B2F-F21FBE7DA597}" type="slidenum">
              <a:rPr lang="en-US"/>
              <a:pPr eaLnBrk="1" hangingPunct="1"/>
              <a:t>66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7B23DF-C10C-CD46-8CBA-41987CA753FA}" type="slidenum">
              <a:rPr lang="en-US"/>
              <a:pPr eaLnBrk="1" hangingPunct="1"/>
              <a:t>68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B02FA1-E9E6-6844-8B62-3416E95B6A5D}" type="slidenum">
              <a:rPr lang="en-US"/>
              <a:pPr eaLnBrk="1" hangingPunct="1"/>
              <a:t>69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138A6F-D245-CB4D-BC19-5ED65AD16CF5}" type="slidenum">
              <a:rPr lang="en-US"/>
              <a:pPr eaLnBrk="1" hangingPunct="1"/>
              <a:t>70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F6D7F1-F75B-8649-B0D5-D7AB17A15E12}" type="slidenum">
              <a:rPr lang="en-US"/>
              <a:pPr eaLnBrk="1" hangingPunct="1"/>
              <a:t>71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42709C-89BE-1242-B861-11918E31766B}" type="slidenum">
              <a:rPr lang="en-US"/>
              <a:pPr eaLnBrk="1" hangingPunct="1"/>
              <a:t>72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B1156D-B6B2-F24B-A163-14B6DDA7DFFB}" type="slidenum">
              <a:rPr lang="en-US"/>
              <a:pPr eaLnBrk="1" hangingPunct="1"/>
              <a:t>73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B55AC5-D7AB-A14D-9334-E31EBD6F3B88}" type="slidenum">
              <a:rPr lang="en-US"/>
              <a:pPr eaLnBrk="1" hangingPunct="1"/>
              <a:t>74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43F37A-8FE3-4F4B-B80E-B66001F8B577}" type="slidenum">
              <a:rPr lang="en-US"/>
              <a:pPr eaLnBrk="1" hangingPunct="1"/>
              <a:t>75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DB138F-D7AE-0244-A476-334A23C14DC3}" type="slidenum">
              <a:rPr lang="en-US"/>
              <a:pPr eaLnBrk="1" hangingPunct="1"/>
              <a:t>76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593AC1-DCCC-304F-8743-AC8E6D2D3F3F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D855CA-2703-5A4D-9D85-819FD8F077C8}" type="slidenum">
              <a:rPr lang="en-US"/>
              <a:pPr eaLnBrk="1" hangingPunct="1"/>
              <a:t>87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8F9A06-FB85-5B4D-9246-C4756CAB9328}" type="slidenum">
              <a:rPr lang="en-US"/>
              <a:pPr eaLnBrk="1" hangingPunct="1"/>
              <a:t>88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58F8D7-E4A9-B243-B470-E87BFE348A1B}" type="slidenum">
              <a:rPr lang="en-US"/>
              <a:pPr eaLnBrk="1" hangingPunct="1"/>
              <a:t>89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ED7561-1E46-C440-B4B0-02457AD99CD4}" type="slidenum">
              <a:rPr lang="en-US"/>
              <a:pPr eaLnBrk="1" hangingPunct="1"/>
              <a:t>90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73037B-634D-874D-86FC-ECFCE2880486}" type="slidenum">
              <a:rPr lang="en-US"/>
              <a:pPr eaLnBrk="1" hangingPunct="1"/>
              <a:t>93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09840E-BAB9-FC49-A103-2E6304900001}" type="slidenum">
              <a:rPr lang="en-US"/>
              <a:pPr eaLnBrk="1" hangingPunct="1"/>
              <a:t>94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C39F47-0C66-DF4A-8854-DD88696A22BF}" type="slidenum">
              <a:rPr lang="en-US"/>
              <a:pPr eaLnBrk="1" hangingPunct="1"/>
              <a:t>95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81BF5A-16A6-CB40-BD82-812CB62B2F10}" type="slidenum">
              <a:rPr lang="en-US"/>
              <a:pPr eaLnBrk="1" hangingPunct="1"/>
              <a:t>96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5A5AD0-0D3D-684D-B6DC-1E826C81C48F}" type="slidenum">
              <a:rPr lang="en-US"/>
              <a:pPr eaLnBrk="1" hangingPunct="1"/>
              <a:t>97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D5D7DA-E771-E749-878A-5505736B45E8}" type="slidenum">
              <a:rPr lang="it-IT"/>
              <a:pPr eaLnBrk="1" hangingPunct="1"/>
              <a:t>99</a:t>
            </a:fld>
            <a:endParaRPr lang="it-IT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E79A6A-7B03-754C-B7A9-F681A8E02199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55446D5-1BAE-964C-B29A-55C2CF91D287}" type="slidenum">
              <a:rPr lang="it-IT"/>
              <a:pPr eaLnBrk="1" hangingPunct="1"/>
              <a:t>100</a:t>
            </a:fld>
            <a:endParaRPr lang="it-IT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62C09B-646B-8046-AF57-31EC491FBFEB}" type="slidenum">
              <a:rPr lang="it-IT"/>
              <a:pPr eaLnBrk="1" hangingPunct="1"/>
              <a:t>101</a:t>
            </a:fld>
            <a:endParaRPr lang="it-IT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3D6A3C-5CAE-4848-BC51-5B6843039F33}" type="slidenum">
              <a:rPr lang="it-IT"/>
              <a:pPr eaLnBrk="1" hangingPunct="1"/>
              <a:t>102</a:t>
            </a:fld>
            <a:endParaRPr lang="it-IT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F001C4-9F1A-4D4E-9498-51869836F60F}" type="slidenum">
              <a:rPr lang="it-IT"/>
              <a:pPr eaLnBrk="1" hangingPunct="1"/>
              <a:t>103</a:t>
            </a:fld>
            <a:endParaRPr lang="it-IT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55446D5-1BAE-964C-B29A-55C2CF91D287}" type="slidenum">
              <a:rPr lang="it-IT"/>
              <a:pPr eaLnBrk="1" hangingPunct="1"/>
              <a:t>104</a:t>
            </a:fld>
            <a:endParaRPr lang="it-IT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9C2766-9F91-1A49-8B54-641658F0A1F7}" type="slidenum">
              <a:rPr lang="it-IT"/>
              <a:pPr eaLnBrk="1" hangingPunct="1"/>
              <a:t>106</a:t>
            </a:fld>
            <a:endParaRPr lang="it-IT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292266-3043-6A46-9E12-526DDE2C35B9}" type="slidenum">
              <a:rPr lang="it-IT"/>
              <a:pPr eaLnBrk="1" hangingPunct="1"/>
              <a:t>107</a:t>
            </a:fld>
            <a:endParaRPr lang="it-IT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F3814D-FE8A-FE40-BE2A-FD0E9655899C}" type="slidenum">
              <a:rPr lang="it-IT"/>
              <a:pPr eaLnBrk="1" hangingPunct="1"/>
              <a:t>108</a:t>
            </a:fld>
            <a:endParaRPr lang="it-IT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19AEC8-FC07-9946-8002-D18FFDFEB259}" type="slidenum">
              <a:rPr lang="it-IT"/>
              <a:pPr eaLnBrk="1" hangingPunct="1"/>
              <a:t>109</a:t>
            </a:fld>
            <a:endParaRPr lang="it-IT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461BC2-7822-8C43-8DD5-469E784E768A}" type="slidenum">
              <a:rPr lang="it-IT"/>
              <a:pPr eaLnBrk="1" hangingPunct="1"/>
              <a:t>110</a:t>
            </a:fld>
            <a:endParaRPr lang="it-IT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90E06D-970F-F44B-8C8B-F3EAF2D15A25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6F4659-A287-1F4A-A376-43D0DC30203F}" type="slidenum">
              <a:rPr lang="it-IT"/>
              <a:pPr eaLnBrk="1" hangingPunct="1"/>
              <a:t>111</a:t>
            </a:fld>
            <a:endParaRPr lang="it-IT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E1519D-7DEA-2849-A6BA-917C1D6DF6C1}" type="slidenum">
              <a:rPr lang="it-IT"/>
              <a:pPr eaLnBrk="1" hangingPunct="1"/>
              <a:t>112</a:t>
            </a:fld>
            <a:endParaRPr lang="it-IT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77C2FB-077F-FC4E-886C-AA0246B743BB}" type="slidenum">
              <a:rPr lang="it-IT"/>
              <a:pPr eaLnBrk="1" hangingPunct="1"/>
              <a:t>113</a:t>
            </a:fld>
            <a:endParaRPr lang="it-IT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687988-CCB6-224A-9938-4A4530428675}" type="slidenum">
              <a:rPr lang="it-IT"/>
              <a:pPr eaLnBrk="1" hangingPunct="1"/>
              <a:t>114</a:t>
            </a:fld>
            <a:endParaRPr lang="it-IT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9FF684-CFE7-FA42-A88F-0216B715F86C}" type="slidenum">
              <a:rPr lang="it-IT"/>
              <a:pPr eaLnBrk="1" hangingPunct="1"/>
              <a:t>115</a:t>
            </a:fld>
            <a:endParaRPr lang="it-IT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FC3376-4FD4-3B4C-9228-92E58AE37C35}" type="slidenum">
              <a:rPr lang="it-IT"/>
              <a:pPr eaLnBrk="1" hangingPunct="1"/>
              <a:t>116</a:t>
            </a:fld>
            <a:endParaRPr lang="it-IT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90C855-B596-D449-98E8-246EBD42FCFF}" type="slidenum">
              <a:rPr lang="it-IT"/>
              <a:pPr eaLnBrk="1" hangingPunct="1"/>
              <a:t>117</a:t>
            </a:fld>
            <a:endParaRPr lang="it-IT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BA0929-B8E6-A147-8CEA-2C152D0D4973}" type="slidenum">
              <a:rPr lang="it-IT"/>
              <a:pPr eaLnBrk="1" hangingPunct="1"/>
              <a:t>118</a:t>
            </a:fld>
            <a:endParaRPr lang="it-IT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3C8265-5ED1-8A4B-A059-6E9EA8591631}" type="slidenum">
              <a:rPr lang="it-IT"/>
              <a:pPr eaLnBrk="1" hangingPunct="1"/>
              <a:t>119</a:t>
            </a:fld>
            <a:endParaRPr lang="it-IT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87D5AB-4F78-C64C-88F9-206D2D3329BD}" type="slidenum">
              <a:rPr lang="it-IT"/>
              <a:pPr eaLnBrk="1" hangingPunct="1"/>
              <a:t>120</a:t>
            </a:fld>
            <a:endParaRPr lang="it-IT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E803F0-69EC-1042-B519-46755855F2CF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7A4E16-5EBE-044C-BD85-B6EE6CC8744C}" type="slidenum">
              <a:rPr lang="it-IT"/>
              <a:pPr eaLnBrk="1" hangingPunct="1"/>
              <a:t>121</a:t>
            </a:fld>
            <a:endParaRPr lang="it-IT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7BC4B-E3B4-E649-BB39-7B4B1DCB539C}" type="slidenum">
              <a:rPr lang="it-IT"/>
              <a:pPr eaLnBrk="1" hangingPunct="1"/>
              <a:t>122</a:t>
            </a:fld>
            <a:endParaRPr lang="it-IT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7AAB17-D574-DA48-932F-3F445271421A}" type="slidenum">
              <a:rPr lang="it-IT"/>
              <a:pPr eaLnBrk="1" hangingPunct="1"/>
              <a:t>123</a:t>
            </a:fld>
            <a:endParaRPr lang="it-IT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6ED5A4-B2BB-BE45-B22E-241A7310C48D}" type="slidenum">
              <a:rPr lang="it-IT"/>
              <a:pPr eaLnBrk="1" hangingPunct="1"/>
              <a:t>124</a:t>
            </a:fld>
            <a:endParaRPr lang="it-IT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F9EB6A-F5EB-274D-B0A3-250133690CDC}" type="slidenum">
              <a:rPr lang="it-IT"/>
              <a:pPr eaLnBrk="1" hangingPunct="1"/>
              <a:t>125</a:t>
            </a:fld>
            <a:endParaRPr lang="it-IT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6E88E3-4A47-3A4B-8A96-5FAD914BEB3A}" type="slidenum">
              <a:rPr lang="it-IT"/>
              <a:pPr eaLnBrk="1" hangingPunct="1"/>
              <a:t>126</a:t>
            </a:fld>
            <a:endParaRPr lang="it-IT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F51849-346B-7D48-BB0E-BE6B5E001F4C}" type="slidenum">
              <a:rPr lang="it-IT"/>
              <a:pPr eaLnBrk="1" hangingPunct="1"/>
              <a:t>127</a:t>
            </a:fld>
            <a:endParaRPr lang="it-IT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83D502-FC4E-BC4E-BE49-D12F5592AAF2}" type="slidenum">
              <a:rPr lang="it-IT"/>
              <a:pPr eaLnBrk="1" hangingPunct="1"/>
              <a:t>128</a:t>
            </a:fld>
            <a:endParaRPr lang="it-IT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705A0B-2C5F-434F-B7A4-E63515FEA4F5}" type="slidenum">
              <a:rPr lang="it-IT"/>
              <a:pPr eaLnBrk="1" hangingPunct="1"/>
              <a:t>129</a:t>
            </a:fld>
            <a:endParaRPr lang="it-IT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C08C03-EB18-314A-B31A-DDCEAD468FA8}" type="slidenum">
              <a:rPr lang="it-IT"/>
              <a:pPr eaLnBrk="1" hangingPunct="1"/>
              <a:t>130</a:t>
            </a:fld>
            <a:endParaRPr lang="it-IT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0A65F62-8A06-E342-874E-3B5F62AFDD69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E3AAEE-91E9-1748-AEE9-7C4E2D8CF0E6}" type="slidenum">
              <a:rPr lang="it-IT"/>
              <a:pPr eaLnBrk="1" hangingPunct="1"/>
              <a:t>131</a:t>
            </a:fld>
            <a:endParaRPr lang="it-IT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84B4C7-6F00-4840-8A04-373168BFE416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19/04/17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3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19/04/17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19/04/17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6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19/04/17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0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19/04/17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1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19/04/17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0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19/04/17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19/04/17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2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19/04/17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3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19/04/17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5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5A2E-4434-7E48-B506-6CB9726E48D0}" type="datetimeFigureOut">
              <a:rPr lang="it-IT" smtClean="0"/>
              <a:t>19/04/17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911D-13AB-8148-AE42-EE897161D6F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0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5A2E-4434-7E48-B506-6CB9726E48D0}" type="datetimeFigureOut">
              <a:rPr lang="it-IT" smtClean="0"/>
              <a:t>19/04/17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F911D-13AB-8148-AE42-EE897161D6F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1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wnload.eclipse.org/realeses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/siw-sevlet-es0/inserimento.html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it-IT" sz="2000" dirty="0">
                <a:latin typeface="Maiandra GD" charset="0"/>
              </a:rPr>
              <a:t>Sistemi informativi su Web</a:t>
            </a:r>
            <a:br>
              <a:rPr lang="it-IT" sz="2000" dirty="0">
                <a:latin typeface="Maiandra GD" charset="0"/>
              </a:rPr>
            </a:br>
            <a:r>
              <a:rPr lang="it-IT" dirty="0" err="1" smtClean="0">
                <a:solidFill>
                  <a:srgbClr val="008000"/>
                </a:solidFill>
                <a:latin typeface="Maiandra GD" charset="0"/>
              </a:rPr>
              <a:t>Servlet</a:t>
            </a:r>
            <a:r>
              <a:rPr lang="it-IT" dirty="0" smtClean="0">
                <a:solidFill>
                  <a:srgbClr val="008000"/>
                </a:solidFill>
                <a:latin typeface="Maiandra GD" charset="0"/>
              </a:rPr>
              <a:t>-JSP</a:t>
            </a:r>
            <a:r>
              <a:rPr lang="it-IT" dirty="0">
                <a:latin typeface="Maiandra GD" charset="0"/>
              </a:rPr>
              <a:t/>
            </a:r>
            <a:br>
              <a:rPr lang="it-IT" dirty="0">
                <a:latin typeface="Maiandra GD" charset="0"/>
              </a:rPr>
            </a:br>
            <a:endParaRPr lang="it-IT" dirty="0">
              <a:latin typeface="Maiandra GD" charset="0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68146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This work is licensed under a Creative Commons Attribution-Noncommercial-Share Alike 3.0 United States</a:t>
            </a:r>
            <a:br>
              <a:rPr lang="en-US" sz="1200" b="0" dirty="0"/>
            </a:br>
            <a:r>
              <a:rPr lang="en-US" sz="1200" b="0" dirty="0"/>
              <a:t>See http://creativecommons.org/licenses/by-nc-sa/3.0/us/ for details</a:t>
            </a:r>
          </a:p>
        </p:txBody>
      </p:sp>
      <p:pic>
        <p:nvPicPr>
          <p:cNvPr id="5" name="Picture 13" descr="creative-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6324600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084" y="4001343"/>
            <a:ext cx="941271" cy="51142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3875865" y="3908732"/>
            <a:ext cx="3430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Maiandra GD" charset="0"/>
                <a:ea typeface="+mj-ea"/>
                <a:cs typeface="+mj-cs"/>
              </a:rPr>
              <a:t>Paolo </a:t>
            </a:r>
            <a:r>
              <a:rPr lang="it-IT" dirty="0" smtClean="0">
                <a:latin typeface="Maiandra GD" charset="0"/>
                <a:ea typeface="+mj-ea"/>
                <a:cs typeface="+mj-cs"/>
              </a:rPr>
              <a:t>Merialdo</a:t>
            </a:r>
          </a:p>
          <a:p>
            <a:r>
              <a:rPr lang="it-IT" dirty="0" smtClean="0">
                <a:latin typeface="Maiandra GD" charset="0"/>
                <a:ea typeface="+mj-ea"/>
                <a:cs typeface="+mj-cs"/>
              </a:rPr>
              <a:t>Università degli Studi Roma Tre</a:t>
            </a:r>
            <a:endParaRPr lang="it-IT" dirty="0">
              <a:latin typeface="Maiandra GD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165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Maiandra GD" charset="0"/>
              </a:rPr>
              <a:t>Esempi</a:t>
            </a:r>
          </a:p>
          <a:p>
            <a:pPr lvl="1"/>
            <a:r>
              <a:rPr lang="it-IT" dirty="0">
                <a:latin typeface="Maiandra GD" charset="0"/>
              </a:rPr>
              <a:t>Java JEE (</a:t>
            </a:r>
            <a:r>
              <a:rPr lang="it-IT" dirty="0" err="1">
                <a:latin typeface="Maiandra GD" charset="0"/>
              </a:rPr>
              <a:t>Tomcat</a:t>
            </a:r>
            <a:r>
              <a:rPr lang="it-IT" dirty="0">
                <a:latin typeface="Maiandra GD" charset="0"/>
              </a:rPr>
              <a:t>, </a:t>
            </a:r>
            <a:r>
              <a:rPr lang="it-IT" dirty="0" err="1">
                <a:latin typeface="Maiandra GD" charset="0"/>
              </a:rPr>
              <a:t>Jboss</a:t>
            </a:r>
            <a:r>
              <a:rPr lang="it-IT" dirty="0">
                <a:latin typeface="Maiandra GD" charset="0"/>
              </a:rPr>
              <a:t>, </a:t>
            </a:r>
            <a:r>
              <a:rPr lang="it-IT" dirty="0" err="1">
                <a:latin typeface="Maiandra GD" charset="0"/>
              </a:rPr>
              <a:t>Glassfish</a:t>
            </a:r>
            <a:r>
              <a:rPr lang="it-IT" dirty="0">
                <a:latin typeface="Maiandra GD" charset="0"/>
              </a:rPr>
              <a:t>, …)</a:t>
            </a:r>
          </a:p>
          <a:p>
            <a:pPr lvl="1"/>
            <a:r>
              <a:rPr lang="it-IT" dirty="0">
                <a:latin typeface="Maiandra GD" charset="0"/>
              </a:rPr>
              <a:t>Ruby on </a:t>
            </a:r>
            <a:r>
              <a:rPr lang="it-IT" dirty="0" err="1">
                <a:latin typeface="Maiandra GD" charset="0"/>
              </a:rPr>
              <a:t>Rails</a:t>
            </a:r>
            <a:endParaRPr lang="it-IT" dirty="0">
              <a:latin typeface="Maiandra GD" charset="0"/>
            </a:endParaRPr>
          </a:p>
          <a:p>
            <a:pPr lvl="1"/>
            <a:r>
              <a:rPr lang="it-IT" dirty="0">
                <a:latin typeface="Maiandra GD" charset="0"/>
              </a:rPr>
              <a:t>LAMP (Linux Apache </a:t>
            </a:r>
            <a:r>
              <a:rPr lang="it-IT" dirty="0" err="1">
                <a:latin typeface="Maiandra GD" charset="0"/>
              </a:rPr>
              <a:t>MySQL</a:t>
            </a:r>
            <a:r>
              <a:rPr lang="it-IT" dirty="0">
                <a:latin typeface="Maiandra GD" charset="0"/>
              </a:rPr>
              <a:t> PHP)</a:t>
            </a:r>
          </a:p>
          <a:p>
            <a:pPr lvl="1"/>
            <a:r>
              <a:rPr lang="it-IT" dirty="0">
                <a:latin typeface="Maiandra GD" charset="0"/>
              </a:rPr>
              <a:t>molti altri</a:t>
            </a:r>
          </a:p>
        </p:txBody>
      </p:sp>
    </p:spTree>
    <p:extLst>
      <p:ext uri="{BB962C8B-B14F-4D97-AF65-F5344CB8AC3E}">
        <p14:creationId xmlns:p14="http://schemas.microsoft.com/office/powerpoint/2010/main" val="24951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>
                <a:latin typeface="Maiandra GD" charset="0"/>
              </a:rPr>
              <a:t>Esempio: </a:t>
            </a:r>
            <a:r>
              <a:rPr lang="it-IT">
                <a:latin typeface="Courier New" charset="0"/>
              </a:rPr>
              <a:t>semplice.jsp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&lt;!DOCTYPE html&gt;</a:t>
            </a:r>
          </a:p>
          <a:p>
            <a:pPr marL="0" indent="0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&lt;html&gt;</a:t>
            </a:r>
          </a:p>
          <a:p>
            <a:pPr marL="0" indent="0">
              <a:buFontTx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  &lt;</a:t>
            </a:r>
            <a:r>
              <a:rPr lang="en-US" sz="2000" b="1" dirty="0">
                <a:latin typeface="Courier New" charset="0"/>
                <a:cs typeface="Courier New" charset="0"/>
              </a:rPr>
              <a:t>head&gt;</a:t>
            </a:r>
          </a:p>
          <a:p>
            <a:pPr marL="0" indent="0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&lt;</a:t>
            </a:r>
            <a:r>
              <a:rPr lang="en-US" sz="2000" b="1" dirty="0">
                <a:latin typeface="Courier New" charset="0"/>
                <a:cs typeface="Courier New" charset="0"/>
              </a:rPr>
              <a:t>meta charset=</a:t>
            </a:r>
            <a:r>
              <a:rPr lang="en-US" sz="2000" b="1" i="1" dirty="0">
                <a:latin typeface="Courier New" charset="0"/>
                <a:cs typeface="Courier New" charset="0"/>
              </a:rPr>
              <a:t>"ISO-8859-1" /&gt;</a:t>
            </a:r>
          </a:p>
          <a:p>
            <a:pPr marL="0" indent="0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&lt;</a:t>
            </a:r>
            <a:r>
              <a:rPr lang="en-US" sz="2000" b="1" dirty="0">
                <a:latin typeface="Courier New" charset="0"/>
                <a:cs typeface="Courier New" charset="0"/>
              </a:rPr>
              <a:t>title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&gt;prima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jsp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&lt;</a:t>
            </a:r>
            <a:r>
              <a:rPr lang="en-US" sz="2000" b="1" dirty="0">
                <a:latin typeface="Courier New" charset="0"/>
                <a:cs typeface="Courier New" charset="0"/>
              </a:rPr>
              <a:t>/title&gt;</a:t>
            </a:r>
          </a:p>
          <a:p>
            <a:pPr marL="0" indent="0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&lt;</a:t>
            </a:r>
            <a:r>
              <a:rPr lang="en-US" sz="2000" b="1" dirty="0">
                <a:latin typeface="Courier New" charset="0"/>
                <a:cs typeface="Courier New" charset="0"/>
              </a:rPr>
              <a:t>/head&gt;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	&lt;body&gt;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	   &lt;</a:t>
            </a:r>
            <a:r>
              <a:rPr lang="it-IT" sz="2000" b="1" dirty="0" err="1">
                <a:latin typeface="Courier New" charset="0"/>
              </a:rPr>
              <a:t>p</a:t>
            </a:r>
            <a:r>
              <a:rPr lang="it-IT" sz="2000" b="1" dirty="0">
                <a:latin typeface="Courier New" charset="0"/>
              </a:rPr>
              <a:t>&gt;Questa </a:t>
            </a:r>
            <a:r>
              <a:rPr lang="it-IT" sz="2000" b="1" dirty="0" err="1">
                <a:latin typeface="Courier New" charset="0"/>
              </a:rPr>
              <a:t>servlet</a:t>
            </a:r>
            <a:r>
              <a:rPr lang="it-IT" sz="2000" b="1" dirty="0">
                <a:latin typeface="Courier New" charset="0"/>
              </a:rPr>
              <a:t> contiene tanto codice HTML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        ....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        &lt;h1&gt;e un piccolo elemento dinamico: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	    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&lt;</a:t>
            </a:r>
            <a:r>
              <a:rPr lang="it-IT" sz="2000" b="1" dirty="0" smtClean="0">
                <a:solidFill>
                  <a:srgbClr val="990000"/>
                </a:solidFill>
                <a:latin typeface="Courier New" charset="0"/>
              </a:rPr>
              <a:t>% </a:t>
            </a:r>
            <a:r>
              <a:rPr lang="it-IT" sz="2000" b="1" dirty="0" err="1" smtClean="0">
                <a:solidFill>
                  <a:srgbClr val="990000"/>
                </a:solidFill>
                <a:latin typeface="Courier New" charset="0"/>
              </a:rPr>
              <a:t>out.println</a:t>
            </a:r>
            <a:r>
              <a:rPr lang="it-IT" sz="2000" b="1" dirty="0" smtClean="0">
                <a:solidFill>
                  <a:srgbClr val="990000"/>
                </a:solidFill>
                <a:latin typeface="Courier New" charset="0"/>
              </a:rPr>
              <a:t>(new </a:t>
            </a: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java.util.Date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(</a:t>
            </a:r>
            <a:r>
              <a:rPr lang="it-IT" sz="2000" b="1" dirty="0" smtClean="0">
                <a:solidFill>
                  <a:srgbClr val="990000"/>
                </a:solidFill>
                <a:latin typeface="Courier New" charset="0"/>
              </a:rPr>
              <a:t>)) 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%&gt;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		&lt;/</a:t>
            </a:r>
            <a:r>
              <a:rPr lang="it-IT" sz="2000" b="1" dirty="0" err="1">
                <a:latin typeface="Courier New" charset="0"/>
              </a:rPr>
              <a:t>p</a:t>
            </a:r>
            <a:r>
              <a:rPr lang="it-IT" sz="2000" b="1" dirty="0">
                <a:latin typeface="Courier New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	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9719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>
                <a:latin typeface="Maiandra GD" charset="0"/>
              </a:rPr>
              <a:t>Pagine JSP e Servlet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sz="2800" dirty="0">
                <a:latin typeface="Maiandra GD" charset="0"/>
              </a:rPr>
              <a:t>Una JSP corrisponde ad un modo diverso di scrivere una classe </a:t>
            </a:r>
            <a:r>
              <a:rPr lang="it-IT" sz="2800" dirty="0" err="1">
                <a:latin typeface="Maiandra GD" charset="0"/>
              </a:rPr>
              <a:t>servlet</a:t>
            </a:r>
            <a:endParaRPr lang="it-IT" sz="2800" dirty="0">
              <a:latin typeface="Maiandra GD" charset="0"/>
            </a:endParaRPr>
          </a:p>
          <a:p>
            <a:pPr eaLnBrk="1" hangingPunct="1"/>
            <a:r>
              <a:rPr lang="it-IT" sz="2800" dirty="0" smtClean="0">
                <a:latin typeface="Maiandra GD" charset="0"/>
              </a:rPr>
              <a:t>L'idea </a:t>
            </a:r>
            <a:r>
              <a:rPr lang="it-IT" sz="2800" dirty="0">
                <a:latin typeface="Maiandra GD" charset="0"/>
              </a:rPr>
              <a:t>è</a:t>
            </a:r>
            <a:r>
              <a:rPr lang="it-IT" sz="2800" dirty="0" smtClean="0">
                <a:latin typeface="Maiandra GD" charset="0"/>
              </a:rPr>
              <a:t> </a:t>
            </a:r>
            <a:r>
              <a:rPr lang="it-IT" sz="2800" dirty="0">
                <a:latin typeface="Maiandra GD" charset="0"/>
              </a:rPr>
              <a:t>quella di immergere nel codice HTML codice Java e di lasciare al sistema </a:t>
            </a:r>
            <a:r>
              <a:rPr lang="it-IT" sz="2800" dirty="0" smtClean="0">
                <a:latin typeface="Maiandra GD" charset="0"/>
              </a:rPr>
              <a:t>l'onere </a:t>
            </a:r>
            <a:r>
              <a:rPr lang="it-IT" sz="2800" dirty="0">
                <a:latin typeface="Maiandra GD" charset="0"/>
              </a:rPr>
              <a:t>di tradurre la pagina in una classe </a:t>
            </a:r>
            <a:r>
              <a:rPr lang="it-IT" sz="2800" dirty="0" err="1">
                <a:latin typeface="Maiandra GD" charset="0"/>
              </a:rPr>
              <a:t>servlet</a:t>
            </a:r>
            <a:endParaRPr lang="it-IT" sz="2800" dirty="0">
              <a:latin typeface="Maiandra GD" charset="0"/>
            </a:endParaRPr>
          </a:p>
          <a:p>
            <a:pPr eaLnBrk="1" hangingPunct="1"/>
            <a:r>
              <a:rPr lang="it-IT" sz="2800" dirty="0">
                <a:latin typeface="Maiandra GD" charset="0"/>
              </a:rPr>
              <a:t>La traduzione avviene alla prima richiesta della pagina JSP</a:t>
            </a:r>
          </a:p>
          <a:p>
            <a:pPr eaLnBrk="1" hangingPunct="1"/>
            <a:r>
              <a:rPr lang="it-IT" sz="2800" dirty="0">
                <a:latin typeface="Maiandra GD" charset="0"/>
              </a:rPr>
              <a:t>Alla traduzione segue la compilazione e il </a:t>
            </a:r>
            <a:r>
              <a:rPr lang="it-IT" sz="2800" dirty="0" smtClean="0">
                <a:latin typeface="Maiandra GD" charset="0"/>
              </a:rPr>
              <a:t>caricamento </a:t>
            </a:r>
            <a:r>
              <a:rPr lang="it-IT" sz="2800" dirty="0">
                <a:latin typeface="Maiandra GD" charset="0"/>
              </a:rPr>
              <a:t>della classe nel contenitore</a:t>
            </a:r>
          </a:p>
        </p:txBody>
      </p:sp>
    </p:spTree>
    <p:extLst>
      <p:ext uri="{BB962C8B-B14F-4D97-AF65-F5344CB8AC3E}">
        <p14:creationId xmlns:p14="http://schemas.microsoft.com/office/powerpoint/2010/main" val="81242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>
                <a:latin typeface="Maiandra GD" charset="0"/>
              </a:rPr>
              <a:t>JSP: ciclo di vita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sz="2800">
                <a:latin typeface="Maiandra GD" charset="0"/>
              </a:rPr>
              <a:t>Quando il contenitore riceve la richiesta di una JSP, ne cerca la classe corrispondete: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>
                <a:latin typeface="Maiandra GD" charset="0"/>
              </a:rPr>
              <a:t>se la classe non esiste il contenitore traduce automaticamente il codice JSP nel codice Java di una classe servlet, lo compila, carica la classe e ne crea un</a:t>
            </a:r>
            <a:r>
              <a:rPr lang="ja-JP" altLang="it-IT" sz="2400">
                <a:latin typeface="Maiandra GD" charset="0"/>
              </a:rPr>
              <a:t>’</a:t>
            </a:r>
            <a:r>
              <a:rPr lang="it-IT" sz="2400">
                <a:latin typeface="Maiandra GD" charset="0"/>
              </a:rPr>
              <a:t>istanza alla quale invia la richiesta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>
                <a:latin typeface="Maiandra GD" charset="0"/>
              </a:rPr>
              <a:t>alle richieste successive il contenitore verifica la versione del codice (il programmatore potrebbe aver aggiornato il codice JSP): se non ci sono stati aggiornamenti ogni richiesta corrisponde a invocare la classe dell</a:t>
            </a:r>
            <a:r>
              <a:rPr lang="ja-JP" altLang="it-IT" sz="2400">
                <a:latin typeface="Maiandra GD" charset="0"/>
              </a:rPr>
              <a:t>’</a:t>
            </a:r>
            <a:r>
              <a:rPr lang="it-IT" sz="2400">
                <a:latin typeface="Maiandra GD" charset="0"/>
              </a:rPr>
              <a:t>ultima servlet generata; se ci sono stati aggiornamenti la servlet viene rigenerata e ricaricata</a:t>
            </a:r>
          </a:p>
          <a:p>
            <a:pPr eaLnBrk="1" hangingPunct="1">
              <a:lnSpc>
                <a:spcPct val="90000"/>
              </a:lnSpc>
            </a:pPr>
            <a:endParaRPr lang="it-IT" sz="280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Maiandra GD" charset="0"/>
              </a:rPr>
              <a:t>JSP: ciclo di vita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it-IT" sz="2800" dirty="0"/>
              <a:t>Una JSP assume tre forme diverse: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2400" dirty="0"/>
              <a:t>Il file sorgente .</a:t>
            </a:r>
            <a:r>
              <a:rPr lang="it-IT" sz="2400" dirty="0" err="1"/>
              <a:t>jsp</a:t>
            </a:r>
            <a:r>
              <a:rPr lang="it-IT" sz="2400" dirty="0"/>
              <a:t> contenente il codice HTML e gli elementi JSP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2400" dirty="0"/>
              <a:t>Il codice sorgente Java di una classe </a:t>
            </a:r>
            <a:r>
              <a:rPr lang="it-IT" sz="2400" dirty="0" err="1"/>
              <a:t>servlet</a:t>
            </a:r>
            <a:endParaRPr lang="it-IT" sz="24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it-IT" sz="2400" dirty="0"/>
              <a:t>	(NOTA: questo codice, in </a:t>
            </a:r>
            <a:r>
              <a:rPr lang="it-IT" sz="2400" dirty="0" err="1"/>
              <a:t>Tomcat</a:t>
            </a:r>
            <a:r>
              <a:rPr lang="it-IT" sz="2400" dirty="0"/>
              <a:t> è nella directory 			</a:t>
            </a:r>
            <a:r>
              <a:rPr lang="it-IT" sz="2400" b="1" dirty="0" smtClean="0"/>
              <a:t>work/Catalina</a:t>
            </a:r>
            <a:r>
              <a:rPr lang="it-IT" sz="2400" b="1" dirty="0"/>
              <a:t>/</a:t>
            </a:r>
            <a:r>
              <a:rPr lang="it-IT" sz="2400" b="1" dirty="0" err="1" smtClean="0"/>
              <a:t>localhost</a:t>
            </a:r>
            <a:r>
              <a:rPr lang="it-IT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2400" dirty="0"/>
              <a:t>La classe Java </a:t>
            </a:r>
            <a:r>
              <a:rPr lang="it-IT" sz="2400" dirty="0" smtClean="0"/>
              <a:t>compilata</a:t>
            </a:r>
            <a:endParaRPr lang="it-IT" sz="2800" dirty="0" smtClean="0"/>
          </a:p>
          <a:p>
            <a:pPr eaLnBrk="1" hangingPunct="1">
              <a:lnSpc>
                <a:spcPct val="80000"/>
              </a:lnSpc>
            </a:pPr>
            <a:r>
              <a:rPr lang="it-IT" sz="2800" dirty="0" smtClean="0"/>
              <a:t>JSP </a:t>
            </a:r>
            <a:r>
              <a:rPr lang="it-IT" sz="2800" dirty="0"/>
              <a:t>o </a:t>
            </a:r>
            <a:r>
              <a:rPr lang="it-IT" sz="2800" dirty="0" err="1"/>
              <a:t>Servlet</a:t>
            </a:r>
            <a:r>
              <a:rPr lang="it-IT" sz="2800" dirty="0"/>
              <a:t> ?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2400" dirty="0"/>
              <a:t>JSP si focalizza sulla produzione delle pagine HTML da inviare al </a:t>
            </a:r>
            <a:r>
              <a:rPr lang="it-IT" sz="2400" dirty="0" smtClean="0"/>
              <a:t>client</a:t>
            </a:r>
            <a:endParaRPr lang="it-IT" sz="2800" dirty="0"/>
          </a:p>
          <a:p>
            <a:pPr eaLnBrk="1" hangingPunct="1">
              <a:lnSpc>
                <a:spcPct val="80000"/>
              </a:lnSpc>
            </a:pPr>
            <a:r>
              <a:rPr lang="it-IT" sz="2800" dirty="0"/>
              <a:t>NOTA: Scrivere applicazioni Web usando solo JSP </a:t>
            </a:r>
            <a:r>
              <a:rPr lang="it-IT" sz="2800" dirty="0" smtClean="0"/>
              <a:t>è molto </a:t>
            </a:r>
            <a:r>
              <a:rPr lang="it-IT" sz="2800" dirty="0"/>
              <a:t>simile a scrivere applicazioni Web che adottano altre tecnologie (ad es. </a:t>
            </a:r>
            <a:r>
              <a:rPr lang="it-IT" sz="2800" dirty="0" err="1" smtClean="0"/>
              <a:t>php</a:t>
            </a:r>
            <a:r>
              <a:rPr lang="it-IT" sz="2800" dirty="0" smtClean="0"/>
              <a:t>)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14116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smtClean="0">
                <a:latin typeface="Maiandra GD" charset="0"/>
              </a:rPr>
              <a:t>Sorgente</a:t>
            </a:r>
            <a:endParaRPr lang="it-IT" dirty="0">
              <a:latin typeface="Courier New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&lt;!DOCTYPE html&gt;</a:t>
            </a:r>
          </a:p>
          <a:p>
            <a:pPr marL="0" indent="0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&lt;html&gt;</a:t>
            </a:r>
          </a:p>
          <a:p>
            <a:pPr marL="0" indent="0">
              <a:buFontTx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  &lt;</a:t>
            </a:r>
            <a:r>
              <a:rPr lang="en-US" sz="2000" b="1" dirty="0">
                <a:latin typeface="Courier New" charset="0"/>
                <a:cs typeface="Courier New" charset="0"/>
              </a:rPr>
              <a:t>head&gt;</a:t>
            </a:r>
          </a:p>
          <a:p>
            <a:pPr marL="0" indent="0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&lt;</a:t>
            </a:r>
            <a:r>
              <a:rPr lang="en-US" sz="2000" b="1" dirty="0">
                <a:latin typeface="Courier New" charset="0"/>
                <a:cs typeface="Courier New" charset="0"/>
              </a:rPr>
              <a:t>title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&gt;prima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jsp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&lt;</a:t>
            </a:r>
            <a:r>
              <a:rPr lang="en-US" sz="2000" b="1" dirty="0">
                <a:latin typeface="Courier New" charset="0"/>
                <a:cs typeface="Courier New" charset="0"/>
              </a:rPr>
              <a:t>/title&gt;</a:t>
            </a:r>
          </a:p>
          <a:p>
            <a:pPr marL="0" indent="0"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&lt;</a:t>
            </a:r>
            <a:r>
              <a:rPr lang="en-US" sz="2000" b="1" dirty="0">
                <a:latin typeface="Courier New" charset="0"/>
                <a:cs typeface="Courier New" charset="0"/>
              </a:rPr>
              <a:t>/head&gt;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	&lt;body&gt;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	   &lt;</a:t>
            </a:r>
            <a:r>
              <a:rPr lang="it-IT" sz="2000" b="1" dirty="0" err="1">
                <a:latin typeface="Courier New" charset="0"/>
              </a:rPr>
              <a:t>p</a:t>
            </a:r>
            <a:r>
              <a:rPr lang="it-IT" sz="2000" b="1" dirty="0">
                <a:latin typeface="Courier New" charset="0"/>
              </a:rPr>
              <a:t>&gt;Questa </a:t>
            </a:r>
            <a:r>
              <a:rPr lang="it-IT" sz="2000" b="1" dirty="0" err="1">
                <a:latin typeface="Courier New" charset="0"/>
              </a:rPr>
              <a:t>servlet</a:t>
            </a:r>
            <a:r>
              <a:rPr lang="it-IT" sz="2000" b="1" dirty="0">
                <a:latin typeface="Courier New" charset="0"/>
              </a:rPr>
              <a:t> contiene tanto codice HTML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        ....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        </a:t>
            </a:r>
            <a:r>
              <a:rPr lang="it-IT" sz="2000" b="1" dirty="0" smtClean="0">
                <a:latin typeface="Courier New" charset="0"/>
              </a:rPr>
              <a:t>e </a:t>
            </a:r>
            <a:r>
              <a:rPr lang="it-IT" sz="2000" b="1" dirty="0">
                <a:latin typeface="Courier New" charset="0"/>
              </a:rPr>
              <a:t>un piccolo elemento dinamico: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	    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&lt;</a:t>
            </a:r>
            <a:r>
              <a:rPr lang="it-IT" sz="2000" b="1" dirty="0" smtClean="0">
                <a:solidFill>
                  <a:srgbClr val="990000"/>
                </a:solidFill>
                <a:latin typeface="Courier New" charset="0"/>
              </a:rPr>
              <a:t>% </a:t>
            </a:r>
            <a:r>
              <a:rPr lang="it-IT" sz="2000" b="1" dirty="0" err="1" smtClean="0">
                <a:solidFill>
                  <a:srgbClr val="990000"/>
                </a:solidFill>
                <a:latin typeface="Courier New" charset="0"/>
              </a:rPr>
              <a:t>out.println</a:t>
            </a:r>
            <a:r>
              <a:rPr lang="it-IT" sz="2000" b="1" dirty="0" smtClean="0">
                <a:solidFill>
                  <a:srgbClr val="990000"/>
                </a:solidFill>
                <a:latin typeface="Courier New" charset="0"/>
              </a:rPr>
              <a:t>(new </a:t>
            </a: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java.util.Date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(</a:t>
            </a:r>
            <a:r>
              <a:rPr lang="it-IT" sz="2000" b="1" dirty="0" smtClean="0">
                <a:solidFill>
                  <a:srgbClr val="990000"/>
                </a:solidFill>
                <a:latin typeface="Courier New" charset="0"/>
              </a:rPr>
              <a:t>)); 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%</a:t>
            </a:r>
            <a:r>
              <a:rPr lang="it-IT" sz="2000" b="1" dirty="0" smtClean="0">
                <a:solidFill>
                  <a:srgbClr val="990000"/>
                </a:solidFill>
                <a:latin typeface="Courier New" charset="0"/>
              </a:rPr>
              <a:t>&gt;</a:t>
            </a:r>
            <a:endParaRPr lang="it-IT" sz="2000" b="1" dirty="0">
              <a:solidFill>
                <a:srgbClr val="990000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None/>
            </a:pPr>
            <a:r>
              <a:rPr lang="it-IT" sz="2000" b="1" dirty="0">
                <a:latin typeface="Courier New" charset="0"/>
              </a:rPr>
              <a:t>		 </a:t>
            </a:r>
            <a:r>
              <a:rPr lang="it-IT" sz="2000" b="1" dirty="0" smtClean="0">
                <a:latin typeface="Courier New" charset="0"/>
              </a:rPr>
              <a:t>  &lt;</a:t>
            </a:r>
            <a:r>
              <a:rPr lang="it-IT" sz="2000" b="1" dirty="0">
                <a:latin typeface="Courier New" charset="0"/>
              </a:rPr>
              <a:t>/</a:t>
            </a:r>
            <a:r>
              <a:rPr lang="it-IT" sz="2000" b="1" dirty="0" err="1">
                <a:latin typeface="Courier New" charset="0"/>
              </a:rPr>
              <a:t>p</a:t>
            </a:r>
            <a:r>
              <a:rPr lang="it-IT" sz="2000" b="1" dirty="0">
                <a:latin typeface="Courier New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	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6540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JSP: Semantica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codice JSP viene tradotto in una classe </a:t>
            </a:r>
            <a:r>
              <a:rPr lang="it-IT" dirty="0" err="1"/>
              <a:t>servlet</a:t>
            </a:r>
            <a:r>
              <a:rPr lang="it-IT" dirty="0"/>
              <a:t> (</a:t>
            </a:r>
            <a:r>
              <a:rPr lang="it-IT" dirty="0" err="1"/>
              <a:t>Tomcat</a:t>
            </a:r>
            <a:r>
              <a:rPr lang="it-IT" dirty="0"/>
              <a:t>: nella cartella work)</a:t>
            </a:r>
          </a:p>
          <a:p>
            <a:r>
              <a:rPr lang="it-IT" dirty="0"/>
              <a:t>La classe </a:t>
            </a:r>
            <a:r>
              <a:rPr lang="it-IT" dirty="0" err="1"/>
              <a:t>servlet</a:t>
            </a:r>
            <a:r>
              <a:rPr lang="it-IT" dirty="0"/>
              <a:t> generata da una pagina JSP ha un metodo speciale, _</a:t>
            </a:r>
            <a:r>
              <a:rPr lang="it-IT" dirty="0" err="1"/>
              <a:t>jspService</a:t>
            </a:r>
            <a:r>
              <a:rPr lang="it-IT" dirty="0"/>
              <a:t>(), che viene invocato dal metodo service(), dentro il quale viene “copiato” il codice Java immerso nell’HTML attraverso gli </a:t>
            </a:r>
            <a:r>
              <a:rPr lang="it-IT" dirty="0" err="1"/>
              <a:t>scripting</a:t>
            </a:r>
            <a:r>
              <a:rPr lang="it-IT" dirty="0"/>
              <a:t> </a:t>
            </a:r>
            <a:r>
              <a:rPr lang="it-IT" dirty="0" err="1"/>
              <a:t>element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147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05838"/>
            <a:ext cx="8229600" cy="6418787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600" b="1" dirty="0">
                <a:latin typeface="Courier New" charset="0"/>
              </a:rPr>
              <a:t>package </a:t>
            </a:r>
            <a:r>
              <a:rPr lang="it-IT" sz="1600" b="1" dirty="0" err="1">
                <a:latin typeface="Courier New" charset="0"/>
              </a:rPr>
              <a:t>org.apache.jsp</a:t>
            </a:r>
            <a:r>
              <a:rPr lang="it-IT" sz="16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sz="1600" b="1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600" b="1" dirty="0">
                <a:latin typeface="Courier New" charset="0"/>
              </a:rPr>
              <a:t>+import </a:t>
            </a:r>
            <a:r>
              <a:rPr lang="it-IT" sz="1600" b="1" dirty="0" err="1">
                <a:latin typeface="Courier New" charset="0"/>
              </a:rPr>
              <a:t>javax.servlet</a:t>
            </a:r>
            <a:r>
              <a:rPr lang="it-IT" sz="1600" b="1" dirty="0">
                <a:latin typeface="Courier New" charset="0"/>
              </a:rPr>
              <a:t>.*;[…]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sz="1600" b="1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600" b="1" dirty="0">
                <a:latin typeface="Courier New" charset="0"/>
              </a:rPr>
              <a:t>public </a:t>
            </a:r>
            <a:r>
              <a:rPr lang="it-IT" sz="1600" b="1" dirty="0" err="1">
                <a:latin typeface="Courier New" charset="0"/>
              </a:rPr>
              <a:t>class</a:t>
            </a:r>
            <a:r>
              <a:rPr lang="it-IT" sz="1600" b="1" dirty="0">
                <a:latin typeface="Courier New" charset="0"/>
              </a:rPr>
              <a:t> </a:t>
            </a:r>
            <a:r>
              <a:rPr lang="it-IT" sz="1600" b="1" dirty="0" err="1">
                <a:latin typeface="Courier New" charset="0"/>
              </a:rPr>
              <a:t>facile_Jsp</a:t>
            </a:r>
            <a:r>
              <a:rPr lang="it-IT" sz="1600" b="1" dirty="0">
                <a:latin typeface="Courier New" charset="0"/>
              </a:rPr>
              <a:t> </a:t>
            </a:r>
            <a:r>
              <a:rPr lang="it-IT" sz="1600" b="1" dirty="0" err="1">
                <a:latin typeface="Courier New" charset="0"/>
              </a:rPr>
              <a:t>extends</a:t>
            </a:r>
            <a:r>
              <a:rPr lang="it-IT" sz="1600" b="1" dirty="0">
                <a:latin typeface="Courier New" charset="0"/>
              </a:rPr>
              <a:t> </a:t>
            </a:r>
            <a:r>
              <a:rPr lang="it-IT" sz="1600" b="1" dirty="0" err="1">
                <a:latin typeface="Courier New" charset="0"/>
              </a:rPr>
              <a:t>HttpJspBase</a:t>
            </a:r>
            <a:r>
              <a:rPr lang="it-IT" sz="16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600" b="1" dirty="0">
                <a:latin typeface="Courier New" charset="0"/>
              </a:rPr>
              <a:t>   public </a:t>
            </a:r>
            <a:r>
              <a:rPr lang="it-IT" sz="1600" b="1" dirty="0" err="1">
                <a:latin typeface="Courier New" charset="0"/>
              </a:rPr>
              <a:t>void</a:t>
            </a:r>
            <a:r>
              <a:rPr lang="it-IT" sz="1600" b="1" dirty="0">
                <a:latin typeface="Courier New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charset="0"/>
              </a:rPr>
              <a:t>_</a:t>
            </a:r>
            <a:r>
              <a:rPr lang="it-IT" sz="1600" b="1" dirty="0" err="1">
                <a:solidFill>
                  <a:srgbClr val="FF0000"/>
                </a:solidFill>
                <a:latin typeface="Courier New" charset="0"/>
              </a:rPr>
              <a:t>jspService</a:t>
            </a:r>
            <a:r>
              <a:rPr lang="it-IT" sz="1600" b="1" dirty="0">
                <a:latin typeface="Courier New" charset="0"/>
              </a:rPr>
              <a:t>(</a:t>
            </a:r>
            <a:r>
              <a:rPr lang="it-IT" sz="1600" b="1" dirty="0" err="1">
                <a:latin typeface="Courier New" charset="0"/>
              </a:rPr>
              <a:t>HttpServletRequest</a:t>
            </a:r>
            <a:r>
              <a:rPr lang="it-IT" sz="1600" b="1" dirty="0">
                <a:latin typeface="Courier New" charset="0"/>
              </a:rPr>
              <a:t> </a:t>
            </a:r>
            <a:r>
              <a:rPr lang="it-IT" sz="1600" b="1" dirty="0" err="1">
                <a:latin typeface="Courier New" charset="0"/>
              </a:rPr>
              <a:t>request</a:t>
            </a:r>
            <a:r>
              <a:rPr lang="it-IT" sz="1600" b="1" dirty="0">
                <a:latin typeface="Courier New" charset="0"/>
              </a:rPr>
              <a:t>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600" b="1" dirty="0">
                <a:latin typeface="Courier New" charset="0"/>
              </a:rPr>
              <a:t>                                   </a:t>
            </a:r>
            <a:r>
              <a:rPr lang="it-IT" sz="1600" b="1" dirty="0" err="1">
                <a:latin typeface="Courier New" charset="0"/>
              </a:rPr>
              <a:t>HttpServletResponse</a:t>
            </a:r>
            <a:r>
              <a:rPr lang="it-IT" sz="1600" b="1" dirty="0">
                <a:latin typeface="Courier New" charset="0"/>
              </a:rPr>
              <a:t> </a:t>
            </a:r>
            <a:r>
              <a:rPr lang="it-IT" sz="1600" b="1" dirty="0" err="1">
                <a:latin typeface="Courier New" charset="0"/>
              </a:rPr>
              <a:t>response</a:t>
            </a:r>
            <a:r>
              <a:rPr lang="it-IT" sz="1600" b="1" dirty="0">
                <a:latin typeface="Courier New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600" b="1" dirty="0">
                <a:latin typeface="Courier New" charset="0"/>
              </a:rPr>
              <a:t>        </a:t>
            </a:r>
            <a:r>
              <a:rPr lang="it-IT" sz="1600" b="1" dirty="0" err="1">
                <a:latin typeface="Courier New" charset="0"/>
              </a:rPr>
              <a:t>throws</a:t>
            </a:r>
            <a:r>
              <a:rPr lang="it-IT" sz="1600" b="1" dirty="0">
                <a:latin typeface="Courier New" charset="0"/>
              </a:rPr>
              <a:t> </a:t>
            </a:r>
            <a:r>
              <a:rPr lang="it-IT" sz="1600" b="1" dirty="0" err="1">
                <a:latin typeface="Courier New" charset="0"/>
              </a:rPr>
              <a:t>java.io.IOException</a:t>
            </a:r>
            <a:r>
              <a:rPr lang="it-IT" sz="1600" b="1" dirty="0">
                <a:latin typeface="Courier New" charset="0"/>
              </a:rPr>
              <a:t>, </a:t>
            </a:r>
            <a:r>
              <a:rPr lang="it-IT" sz="1600" b="1" dirty="0" err="1">
                <a:latin typeface="Courier New" charset="0"/>
              </a:rPr>
              <a:t>ServletException</a:t>
            </a:r>
            <a:r>
              <a:rPr lang="it-IT" sz="1600" b="1" dirty="0">
                <a:latin typeface="Courier New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600" b="1" dirty="0">
                <a:latin typeface="Courier New" charset="0"/>
              </a:rPr>
              <a:t>    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600" b="1" dirty="0">
                <a:latin typeface="Courier New" charset="0"/>
              </a:rPr>
              <a:t>    </a:t>
            </a:r>
            <a:r>
              <a:rPr lang="it-IT" sz="1600" b="1" dirty="0" err="1">
                <a:latin typeface="Courier New" charset="0"/>
              </a:rPr>
              <a:t>JspWriter</a:t>
            </a:r>
            <a:r>
              <a:rPr lang="it-IT" sz="1600" b="1" dirty="0">
                <a:latin typeface="Courier New" charset="0"/>
              </a:rPr>
              <a:t> out = </a:t>
            </a:r>
            <a:r>
              <a:rPr lang="it-IT" sz="1600" b="1" dirty="0" err="1">
                <a:latin typeface="Courier New" charset="0"/>
              </a:rPr>
              <a:t>pageContext.getOut</a:t>
            </a:r>
            <a:r>
              <a:rPr lang="it-IT" sz="1600" b="1" dirty="0">
                <a:latin typeface="Courier New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it-IT" sz="1600" b="1" dirty="0">
                <a:latin typeface="Courier New" charset="0"/>
              </a:rPr>
              <a:t>    </a:t>
            </a:r>
            <a:r>
              <a:rPr lang="it-IT" sz="1600" b="1" dirty="0" err="1">
                <a:latin typeface="Courier New" charset="0"/>
              </a:rPr>
              <a:t>out.println</a:t>
            </a:r>
            <a:r>
              <a:rPr lang="it-IT" sz="1600" b="1" dirty="0">
                <a:latin typeface="Courier New" charset="0"/>
              </a:rPr>
              <a:t>("&lt;!DOCTYPE html&gt;");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600" b="1" dirty="0">
                <a:latin typeface="Courier New" charset="0"/>
              </a:rPr>
              <a:t>    </a:t>
            </a:r>
            <a:r>
              <a:rPr lang="it-IT" sz="1600" b="1" dirty="0" err="1">
                <a:latin typeface="Courier New" charset="0"/>
              </a:rPr>
              <a:t>out.println</a:t>
            </a:r>
            <a:r>
              <a:rPr lang="it-IT" sz="1600" b="1" dirty="0" smtClean="0">
                <a:latin typeface="Courier New" charset="0"/>
              </a:rPr>
              <a:t>(</a:t>
            </a:r>
            <a:r>
              <a:rPr lang="it-IT" sz="1600" b="1" dirty="0">
                <a:latin typeface="Courier New" charset="0"/>
              </a:rPr>
              <a:t>"</a:t>
            </a:r>
            <a:r>
              <a:rPr lang="it-IT" sz="1600" b="1" dirty="0" smtClean="0">
                <a:latin typeface="Courier New" charset="0"/>
              </a:rPr>
              <a:t>&lt;</a:t>
            </a:r>
            <a:r>
              <a:rPr lang="it-IT" sz="1600" b="1" dirty="0">
                <a:latin typeface="Courier New" charset="0"/>
              </a:rPr>
              <a:t>html</a:t>
            </a:r>
            <a:r>
              <a:rPr lang="it-IT" sz="1600" b="1" dirty="0" smtClean="0">
                <a:latin typeface="Courier New" charset="0"/>
              </a:rPr>
              <a:t>&gt;</a:t>
            </a:r>
            <a:r>
              <a:rPr lang="it-IT" sz="1600" b="1" dirty="0">
                <a:latin typeface="Courier New" charset="0"/>
              </a:rPr>
              <a:t>"</a:t>
            </a:r>
            <a:r>
              <a:rPr lang="it-IT" sz="1600" b="1" dirty="0" smtClean="0">
                <a:latin typeface="Courier New" charset="0"/>
              </a:rPr>
              <a:t>)</a:t>
            </a:r>
            <a:r>
              <a:rPr lang="it-IT" sz="16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600" b="1" dirty="0">
                <a:latin typeface="Courier New" charset="0"/>
              </a:rPr>
              <a:t>         </a:t>
            </a:r>
            <a:r>
              <a:rPr lang="it-IT" sz="1600" b="1" dirty="0" err="1">
                <a:latin typeface="Courier New" charset="0"/>
              </a:rPr>
              <a:t>out.println</a:t>
            </a:r>
            <a:r>
              <a:rPr lang="it-IT" sz="1600" b="1" dirty="0" smtClean="0">
                <a:latin typeface="Courier New" charset="0"/>
              </a:rPr>
              <a:t>(</a:t>
            </a:r>
            <a:r>
              <a:rPr lang="it-IT" sz="1600" b="1" dirty="0">
                <a:latin typeface="Courier New" charset="0"/>
              </a:rPr>
              <a:t>"</a:t>
            </a:r>
            <a:r>
              <a:rPr lang="it-IT" sz="1600" b="1" dirty="0" smtClean="0">
                <a:latin typeface="Courier New" charset="0"/>
              </a:rPr>
              <a:t>&lt;</a:t>
            </a:r>
            <a:r>
              <a:rPr lang="it-IT" sz="1600" b="1" dirty="0">
                <a:latin typeface="Courier New" charset="0"/>
              </a:rPr>
              <a:t>head</a:t>
            </a:r>
            <a:r>
              <a:rPr lang="it-IT" sz="1600" b="1" dirty="0" smtClean="0">
                <a:latin typeface="Courier New" charset="0"/>
              </a:rPr>
              <a:t>&gt;</a:t>
            </a:r>
            <a:r>
              <a:rPr lang="it-IT" sz="1600" b="1" dirty="0">
                <a:latin typeface="Courier New" charset="0"/>
              </a:rPr>
              <a:t>"</a:t>
            </a:r>
            <a:r>
              <a:rPr lang="it-IT" sz="1600" b="1" dirty="0" smtClean="0">
                <a:latin typeface="Courier New" charset="0"/>
              </a:rPr>
              <a:t>)</a:t>
            </a:r>
            <a:r>
              <a:rPr lang="it-IT" sz="1600" b="1" dirty="0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it-IT" sz="1600" b="1" dirty="0">
                <a:latin typeface="Courier New" charset="0"/>
              </a:rPr>
              <a:t>    </a:t>
            </a:r>
            <a:r>
              <a:rPr lang="it-IT" sz="1600" b="1" dirty="0" err="1">
                <a:latin typeface="Courier New" charset="0"/>
              </a:rPr>
              <a:t>out.println</a:t>
            </a:r>
            <a:r>
              <a:rPr lang="it-IT" sz="1600" b="1" dirty="0" smtClean="0">
                <a:latin typeface="Courier New" charset="0"/>
              </a:rPr>
              <a:t>(</a:t>
            </a:r>
            <a:r>
              <a:rPr lang="it-IT" sz="1600" b="1" dirty="0">
                <a:latin typeface="Courier New" charset="0"/>
              </a:rPr>
              <a:t>"</a:t>
            </a:r>
            <a:r>
              <a:rPr lang="it-IT" sz="1600" b="1" dirty="0" smtClean="0">
                <a:latin typeface="Courier New" charset="0"/>
              </a:rPr>
              <a:t>&lt;</a:t>
            </a:r>
            <a:r>
              <a:rPr lang="it-IT" sz="1600" b="1" dirty="0" err="1">
                <a:latin typeface="Courier New" charset="0"/>
              </a:rPr>
              <a:t>title</a:t>
            </a:r>
            <a:r>
              <a:rPr lang="it-IT" sz="1600" b="1" dirty="0" smtClean="0">
                <a:latin typeface="Courier New" charset="0"/>
              </a:rPr>
              <a:t>&gt;</a:t>
            </a:r>
            <a:r>
              <a:rPr lang="en-US" sz="1600" b="1" dirty="0">
                <a:latin typeface="Courier New" charset="0"/>
                <a:cs typeface="Courier New" charset="0"/>
              </a:rPr>
              <a:t>prima </a:t>
            </a:r>
            <a:r>
              <a:rPr lang="en-US" sz="1600" b="1" dirty="0" err="1">
                <a:latin typeface="Courier New" charset="0"/>
                <a:cs typeface="Courier New" charset="0"/>
              </a:rPr>
              <a:t>jsp</a:t>
            </a:r>
            <a:r>
              <a:rPr lang="it-IT" sz="1600" b="1" dirty="0" smtClean="0">
                <a:latin typeface="Courier New" charset="0"/>
              </a:rPr>
              <a:t>&lt;</a:t>
            </a:r>
            <a:r>
              <a:rPr lang="it-IT" sz="1600" b="1" dirty="0">
                <a:latin typeface="Courier New" charset="0"/>
              </a:rPr>
              <a:t>/</a:t>
            </a:r>
            <a:r>
              <a:rPr lang="it-IT" sz="1600" b="1" dirty="0" err="1">
                <a:latin typeface="Courier New" charset="0"/>
              </a:rPr>
              <a:t>title</a:t>
            </a:r>
            <a:r>
              <a:rPr lang="it-IT" sz="1600" b="1" dirty="0" smtClean="0">
                <a:latin typeface="Courier New" charset="0"/>
              </a:rPr>
              <a:t>&gt;</a:t>
            </a:r>
            <a:r>
              <a:rPr lang="it-IT" sz="1600" b="1" dirty="0">
                <a:latin typeface="Courier New" charset="0"/>
              </a:rPr>
              <a:t>"</a:t>
            </a:r>
            <a:r>
              <a:rPr lang="it-IT" sz="1600" b="1" dirty="0" smtClean="0">
                <a:latin typeface="Courier New" charset="0"/>
              </a:rPr>
              <a:t>)</a:t>
            </a:r>
            <a:r>
              <a:rPr lang="it-IT" sz="16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600" b="1" dirty="0">
                <a:latin typeface="Courier New" charset="0"/>
              </a:rPr>
              <a:t>    </a:t>
            </a:r>
            <a:r>
              <a:rPr lang="it-IT" sz="1600" b="1" dirty="0" err="1">
                <a:latin typeface="Courier New" charset="0"/>
              </a:rPr>
              <a:t>out.println</a:t>
            </a:r>
            <a:r>
              <a:rPr lang="it-IT" sz="1600" b="1" dirty="0" smtClean="0">
                <a:latin typeface="Courier New" charset="0"/>
              </a:rPr>
              <a:t>(</a:t>
            </a:r>
            <a:r>
              <a:rPr lang="it-IT" sz="1600" b="1" dirty="0">
                <a:latin typeface="Courier New" charset="0"/>
              </a:rPr>
              <a:t>"</a:t>
            </a:r>
            <a:r>
              <a:rPr lang="it-IT" sz="1600" b="1" dirty="0" smtClean="0">
                <a:latin typeface="Courier New" charset="0"/>
              </a:rPr>
              <a:t>&lt;</a:t>
            </a:r>
            <a:r>
              <a:rPr lang="it-IT" sz="1600" b="1" dirty="0">
                <a:latin typeface="Courier New" charset="0"/>
              </a:rPr>
              <a:t>/head</a:t>
            </a:r>
            <a:r>
              <a:rPr lang="it-IT" sz="1600" b="1" dirty="0" smtClean="0">
                <a:latin typeface="Courier New" charset="0"/>
              </a:rPr>
              <a:t>&gt;</a:t>
            </a:r>
            <a:r>
              <a:rPr lang="it-IT" sz="1600" b="1" dirty="0">
                <a:latin typeface="Courier New" charset="0"/>
              </a:rPr>
              <a:t>"</a:t>
            </a:r>
            <a:r>
              <a:rPr lang="it-IT" sz="1600" b="1" dirty="0" smtClean="0">
                <a:latin typeface="Courier New" charset="0"/>
              </a:rPr>
              <a:t>)</a:t>
            </a:r>
            <a:r>
              <a:rPr lang="it-IT" sz="16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600" b="1" dirty="0">
                <a:latin typeface="Courier New" charset="0"/>
              </a:rPr>
              <a:t>    </a:t>
            </a:r>
            <a:r>
              <a:rPr lang="it-IT" sz="1600" b="1" dirty="0" err="1">
                <a:latin typeface="Courier New" charset="0"/>
              </a:rPr>
              <a:t>out.println</a:t>
            </a:r>
            <a:r>
              <a:rPr lang="it-IT" sz="1600" b="1" dirty="0" smtClean="0">
                <a:latin typeface="Courier New" charset="0"/>
              </a:rPr>
              <a:t>(</a:t>
            </a:r>
            <a:r>
              <a:rPr lang="it-IT" sz="1600" b="1" dirty="0">
                <a:latin typeface="Courier New" charset="0"/>
              </a:rPr>
              <a:t>"</a:t>
            </a:r>
            <a:r>
              <a:rPr lang="it-IT" sz="1600" b="1" dirty="0" smtClean="0">
                <a:latin typeface="Courier New" charset="0"/>
              </a:rPr>
              <a:t>&lt;</a:t>
            </a:r>
            <a:r>
              <a:rPr lang="it-IT" sz="1600" b="1" dirty="0">
                <a:latin typeface="Courier New" charset="0"/>
              </a:rPr>
              <a:t>body</a:t>
            </a:r>
            <a:r>
              <a:rPr lang="it-IT" sz="1600" b="1" dirty="0" smtClean="0">
                <a:latin typeface="Courier New" charset="0"/>
              </a:rPr>
              <a:t>&gt;</a:t>
            </a:r>
            <a:r>
              <a:rPr lang="it-IT" sz="1600" b="1" dirty="0">
                <a:latin typeface="Courier New" charset="0"/>
              </a:rPr>
              <a:t>"</a:t>
            </a:r>
            <a:r>
              <a:rPr lang="it-IT" sz="1600" b="1" dirty="0" smtClean="0">
                <a:latin typeface="Courier New" charset="0"/>
              </a:rPr>
              <a:t>)</a:t>
            </a:r>
            <a:r>
              <a:rPr lang="it-IT" sz="16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600" b="1" dirty="0">
                <a:latin typeface="Courier New" charset="0"/>
              </a:rPr>
              <a:t>    </a:t>
            </a:r>
            <a:r>
              <a:rPr lang="it-IT" sz="1600" b="1" dirty="0" err="1">
                <a:latin typeface="Courier New" charset="0"/>
              </a:rPr>
              <a:t>out.println</a:t>
            </a:r>
            <a:r>
              <a:rPr lang="it-IT" sz="1600" b="1" dirty="0" smtClean="0">
                <a:latin typeface="Courier New" charset="0"/>
              </a:rPr>
              <a:t>(</a:t>
            </a:r>
            <a:r>
              <a:rPr lang="it-IT" sz="1600" b="1" dirty="0">
                <a:latin typeface="Courier New" charset="0"/>
              </a:rPr>
              <a:t>"</a:t>
            </a:r>
            <a:r>
              <a:rPr lang="it-IT" sz="1600" b="1" dirty="0" smtClean="0">
                <a:latin typeface="Courier New" charset="0"/>
              </a:rPr>
              <a:t>&lt;</a:t>
            </a:r>
            <a:r>
              <a:rPr lang="it-IT" sz="1600" b="1" dirty="0" err="1">
                <a:latin typeface="Courier New" charset="0"/>
              </a:rPr>
              <a:t>p</a:t>
            </a:r>
            <a:r>
              <a:rPr lang="it-IT" sz="1600" b="1" dirty="0">
                <a:latin typeface="Courier New" charset="0"/>
              </a:rPr>
              <a:t>&gt;Questa </a:t>
            </a:r>
            <a:r>
              <a:rPr lang="it-IT" sz="1600" b="1" dirty="0" err="1">
                <a:latin typeface="Courier New" charset="0"/>
              </a:rPr>
              <a:t>servlet</a:t>
            </a:r>
            <a:r>
              <a:rPr lang="it-IT" sz="1600" b="1" dirty="0">
                <a:latin typeface="Courier New" charset="0"/>
              </a:rPr>
              <a:t> contiene tanto codice </a:t>
            </a:r>
            <a:r>
              <a:rPr lang="it-IT" sz="1600" b="1" dirty="0" smtClean="0">
                <a:latin typeface="Courier New" charset="0"/>
              </a:rPr>
              <a:t>HTML</a:t>
            </a:r>
            <a:r>
              <a:rPr lang="it-IT" sz="1600" b="1" dirty="0">
                <a:latin typeface="Courier New" charset="0"/>
              </a:rPr>
              <a:t>"</a:t>
            </a:r>
            <a:r>
              <a:rPr lang="it-IT" sz="1600" b="1" dirty="0" smtClean="0">
                <a:latin typeface="Courier New" charset="0"/>
              </a:rPr>
              <a:t>)</a:t>
            </a:r>
            <a:r>
              <a:rPr lang="it-IT" sz="16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600" b="1" dirty="0">
                <a:latin typeface="Courier New" charset="0"/>
              </a:rPr>
              <a:t>    </a:t>
            </a:r>
            <a:r>
              <a:rPr lang="it-IT" sz="1600" b="1" dirty="0" err="1">
                <a:latin typeface="Courier New" charset="0"/>
              </a:rPr>
              <a:t>out.println</a:t>
            </a:r>
            <a:r>
              <a:rPr lang="it-IT" sz="1600" b="1" dirty="0" smtClean="0">
                <a:latin typeface="Courier New" charset="0"/>
              </a:rPr>
              <a:t>(</a:t>
            </a:r>
            <a:r>
              <a:rPr lang="it-IT" sz="1600" b="1" dirty="0">
                <a:latin typeface="Courier New" charset="0"/>
              </a:rPr>
              <a:t>"</a:t>
            </a:r>
            <a:r>
              <a:rPr lang="it-IT" sz="1600" b="1" dirty="0" smtClean="0">
                <a:latin typeface="Courier New" charset="0"/>
              </a:rPr>
              <a:t>.</a:t>
            </a:r>
            <a:r>
              <a:rPr lang="it-IT" sz="1600" b="1" dirty="0">
                <a:latin typeface="Courier New" charset="0"/>
              </a:rPr>
              <a:t>..</a:t>
            </a:r>
            <a:r>
              <a:rPr lang="it-IT" sz="1600" b="1" dirty="0" smtClean="0">
                <a:latin typeface="Courier New" charset="0"/>
              </a:rPr>
              <a:t>.</a:t>
            </a:r>
            <a:r>
              <a:rPr lang="it-IT" sz="1600" b="1" dirty="0">
                <a:latin typeface="Courier New" charset="0"/>
              </a:rPr>
              <a:t>"</a:t>
            </a:r>
            <a:r>
              <a:rPr lang="it-IT" sz="1600" b="1" dirty="0" smtClean="0">
                <a:latin typeface="Courier New" charset="0"/>
              </a:rPr>
              <a:t>)</a:t>
            </a:r>
            <a:r>
              <a:rPr lang="it-IT" sz="16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600" b="1" dirty="0">
                <a:latin typeface="Courier New" charset="0"/>
              </a:rPr>
              <a:t>    </a:t>
            </a:r>
            <a:r>
              <a:rPr lang="it-IT" sz="1600" b="1" dirty="0" err="1" smtClean="0">
                <a:latin typeface="Courier New" charset="0"/>
              </a:rPr>
              <a:t>out.println</a:t>
            </a:r>
            <a:r>
              <a:rPr lang="it-IT" sz="1600" b="1" dirty="0" smtClean="0">
                <a:latin typeface="Courier New" charset="0"/>
              </a:rPr>
              <a:t>(</a:t>
            </a:r>
            <a:r>
              <a:rPr lang="it-IT" sz="1600" b="1" dirty="0">
                <a:latin typeface="Courier New" charset="0"/>
              </a:rPr>
              <a:t>"</a:t>
            </a:r>
            <a:r>
              <a:rPr lang="it-IT" sz="1600" b="1" dirty="0" smtClean="0">
                <a:latin typeface="Courier New" charset="0"/>
              </a:rPr>
              <a:t>e </a:t>
            </a:r>
            <a:r>
              <a:rPr lang="it-IT" sz="1600" b="1" dirty="0">
                <a:latin typeface="Courier New" charset="0"/>
              </a:rPr>
              <a:t>un piccolo elemento dinamico: "</a:t>
            </a:r>
            <a:r>
              <a:rPr lang="it-IT" sz="1600" b="1" dirty="0" smtClean="0">
                <a:latin typeface="Courier New" charset="0"/>
              </a:rPr>
              <a:t>)</a:t>
            </a:r>
            <a:r>
              <a:rPr lang="it-IT" sz="16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charset="0"/>
              </a:rPr>
              <a:t>    </a:t>
            </a:r>
            <a:r>
              <a:rPr lang="it-IT" sz="1600" b="1" dirty="0" err="1">
                <a:solidFill>
                  <a:srgbClr val="FF0000"/>
                </a:solidFill>
                <a:latin typeface="Courier New" charset="0"/>
              </a:rPr>
              <a:t>out.println</a:t>
            </a:r>
            <a:r>
              <a:rPr lang="it-IT" sz="1600" b="1" dirty="0">
                <a:solidFill>
                  <a:srgbClr val="FF0000"/>
                </a:solidFill>
                <a:latin typeface="Courier New" charset="0"/>
              </a:rPr>
              <a:t>(new </a:t>
            </a:r>
            <a:r>
              <a:rPr lang="it-IT" sz="1600" b="1" dirty="0" err="1">
                <a:solidFill>
                  <a:srgbClr val="FF0000"/>
                </a:solidFill>
                <a:latin typeface="Courier New" charset="0"/>
              </a:rPr>
              <a:t>java.util.Date</a:t>
            </a:r>
            <a:r>
              <a:rPr lang="it-IT" sz="1600" b="1" dirty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it-IT" sz="1600" b="1" dirty="0" smtClean="0">
                <a:solidFill>
                  <a:srgbClr val="FF0000"/>
                </a:solidFill>
                <a:latin typeface="Courier New" charset="0"/>
              </a:rPr>
              <a:t>))</a:t>
            </a:r>
            <a:r>
              <a:rPr lang="it-IT" sz="1600" b="1" dirty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it-IT" sz="1600" b="1" dirty="0">
                <a:latin typeface="Courier New" charset="0"/>
              </a:rPr>
              <a:t> </a:t>
            </a:r>
            <a:r>
              <a:rPr lang="it-IT" sz="1600" b="1" dirty="0" smtClean="0">
                <a:latin typeface="Courier New" charset="0"/>
              </a:rPr>
              <a:t>   </a:t>
            </a:r>
            <a:r>
              <a:rPr lang="it-IT" sz="1600" b="1" dirty="0" err="1" smtClean="0">
                <a:latin typeface="Courier New" charset="0"/>
              </a:rPr>
              <a:t>out.println</a:t>
            </a:r>
            <a:r>
              <a:rPr lang="it-IT" sz="1600" b="1" dirty="0">
                <a:latin typeface="Courier New" charset="0"/>
              </a:rPr>
              <a:t>("&lt;/</a:t>
            </a:r>
            <a:r>
              <a:rPr lang="it-IT" sz="1600" b="1" dirty="0" err="1">
                <a:latin typeface="Courier New" charset="0"/>
              </a:rPr>
              <a:t>p</a:t>
            </a:r>
            <a:r>
              <a:rPr lang="it-IT" sz="1600" b="1" dirty="0" smtClean="0">
                <a:latin typeface="Courier New" charset="0"/>
              </a:rPr>
              <a:t>&gt;"</a:t>
            </a:r>
            <a:r>
              <a:rPr lang="it-IT" sz="1600" b="1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600" b="1" dirty="0" smtClean="0">
                <a:latin typeface="Courier New" charset="0"/>
              </a:rPr>
              <a:t>    </a:t>
            </a:r>
            <a:r>
              <a:rPr lang="it-IT" sz="1600" b="1" dirty="0" err="1">
                <a:latin typeface="Courier New" charset="0"/>
              </a:rPr>
              <a:t>out.println</a:t>
            </a:r>
            <a:r>
              <a:rPr lang="it-IT" sz="1600" b="1" dirty="0" smtClean="0">
                <a:latin typeface="Courier New" charset="0"/>
              </a:rPr>
              <a:t>("&lt;</a:t>
            </a:r>
            <a:r>
              <a:rPr lang="it-IT" sz="1600" b="1" dirty="0">
                <a:latin typeface="Courier New" charset="0"/>
              </a:rPr>
              <a:t>/body</a:t>
            </a:r>
            <a:r>
              <a:rPr lang="it-IT" sz="1600" b="1" dirty="0" smtClean="0">
                <a:latin typeface="Courier New" charset="0"/>
              </a:rPr>
              <a:t>&gt;</a:t>
            </a:r>
            <a:r>
              <a:rPr lang="it-IT" sz="1600" b="1" dirty="0">
                <a:latin typeface="Courier New" charset="0"/>
              </a:rPr>
              <a:t>"</a:t>
            </a:r>
            <a:r>
              <a:rPr lang="it-IT" sz="1600" b="1" dirty="0" smtClean="0">
                <a:latin typeface="Courier New" charset="0"/>
              </a:rPr>
              <a:t>)</a:t>
            </a:r>
            <a:r>
              <a:rPr lang="it-IT" sz="16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600" b="1" dirty="0">
                <a:latin typeface="Courier New" charset="0"/>
              </a:rPr>
              <a:t>    </a:t>
            </a:r>
            <a:r>
              <a:rPr lang="it-IT" sz="1600" b="1" dirty="0" err="1">
                <a:latin typeface="Courier New" charset="0"/>
              </a:rPr>
              <a:t>out.println</a:t>
            </a:r>
            <a:r>
              <a:rPr lang="it-IT" sz="1600" b="1" dirty="0" smtClean="0">
                <a:latin typeface="Courier New" charset="0"/>
              </a:rPr>
              <a:t>(</a:t>
            </a:r>
            <a:r>
              <a:rPr lang="it-IT" sz="1600" b="1" dirty="0">
                <a:latin typeface="Courier New" charset="0"/>
              </a:rPr>
              <a:t>"</a:t>
            </a:r>
            <a:r>
              <a:rPr lang="it-IT" sz="1600" b="1" dirty="0" smtClean="0">
                <a:latin typeface="Courier New" charset="0"/>
              </a:rPr>
              <a:t>&lt;</a:t>
            </a:r>
            <a:r>
              <a:rPr lang="it-IT" sz="1600" b="1" dirty="0">
                <a:latin typeface="Courier New" charset="0"/>
              </a:rPr>
              <a:t>/html</a:t>
            </a:r>
            <a:r>
              <a:rPr lang="it-IT" sz="1600" b="1" dirty="0" smtClean="0">
                <a:latin typeface="Courier New" charset="0"/>
              </a:rPr>
              <a:t>&gt;</a:t>
            </a:r>
            <a:r>
              <a:rPr lang="it-IT" sz="1600" b="1" dirty="0">
                <a:latin typeface="Courier New" charset="0"/>
              </a:rPr>
              <a:t>"</a:t>
            </a:r>
            <a:r>
              <a:rPr lang="it-IT" sz="1600" b="1" dirty="0" smtClean="0">
                <a:latin typeface="Courier New" charset="0"/>
              </a:rPr>
              <a:t>)</a:t>
            </a:r>
            <a:r>
              <a:rPr lang="it-IT" sz="16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600" b="1" dirty="0">
                <a:latin typeface="Courier New" charset="0"/>
              </a:rPr>
              <a:t>  </a:t>
            </a:r>
            <a:r>
              <a:rPr lang="it-IT" sz="1600" b="1" dirty="0" smtClean="0">
                <a:latin typeface="Courier New" charset="0"/>
              </a:rPr>
              <a:t>}</a:t>
            </a:r>
            <a:endParaRPr lang="it-IT" sz="1600" b="1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600" b="1" dirty="0">
                <a:latin typeface="Courier New" charset="0"/>
              </a:rPr>
              <a:t>  public </a:t>
            </a:r>
            <a:r>
              <a:rPr lang="it-IT" sz="1600" b="1" dirty="0" err="1">
                <a:latin typeface="Courier New" charset="0"/>
              </a:rPr>
              <a:t>void</a:t>
            </a:r>
            <a:r>
              <a:rPr lang="it-IT" sz="1600" b="1" dirty="0">
                <a:latin typeface="Courier New" charset="0"/>
              </a:rPr>
              <a:t> service(</a:t>
            </a:r>
            <a:r>
              <a:rPr lang="it-IT" sz="1600" b="1" dirty="0" err="1">
                <a:latin typeface="Courier New" charset="0"/>
              </a:rPr>
              <a:t>HttpServletRequest</a:t>
            </a:r>
            <a:r>
              <a:rPr lang="it-IT" sz="1600" b="1" dirty="0">
                <a:latin typeface="Courier New" charset="0"/>
              </a:rPr>
              <a:t> </a:t>
            </a:r>
            <a:r>
              <a:rPr lang="it-IT" sz="1600" b="1" dirty="0" err="1">
                <a:latin typeface="Courier New" charset="0"/>
              </a:rPr>
              <a:t>request</a:t>
            </a:r>
            <a:r>
              <a:rPr lang="it-IT" sz="1600" b="1" dirty="0">
                <a:latin typeface="Courier New" charset="0"/>
              </a:rPr>
              <a:t>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600" b="1" dirty="0">
                <a:latin typeface="Courier New" charset="0"/>
              </a:rPr>
              <a:t>                    	</a:t>
            </a:r>
            <a:r>
              <a:rPr lang="it-IT" sz="1600" b="1" dirty="0" err="1">
                <a:latin typeface="Courier New" charset="0"/>
              </a:rPr>
              <a:t>HttpServletResponse</a:t>
            </a:r>
            <a:r>
              <a:rPr lang="it-IT" sz="1600" b="1" dirty="0">
                <a:latin typeface="Courier New" charset="0"/>
              </a:rPr>
              <a:t> </a:t>
            </a:r>
            <a:r>
              <a:rPr lang="it-IT" sz="1600" b="1" dirty="0" err="1">
                <a:latin typeface="Courier New" charset="0"/>
              </a:rPr>
              <a:t>response</a:t>
            </a:r>
            <a:r>
              <a:rPr lang="it-IT" sz="1600" b="1" dirty="0">
                <a:latin typeface="Courier New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600" b="1" dirty="0">
                <a:latin typeface="Courier New" charset="0"/>
              </a:rPr>
              <a:t>	</a:t>
            </a:r>
            <a:r>
              <a:rPr lang="it-IT" sz="1600" b="1" dirty="0">
                <a:solidFill>
                  <a:srgbClr val="FF0000"/>
                </a:solidFill>
                <a:latin typeface="Courier New" charset="0"/>
              </a:rPr>
              <a:t>_</a:t>
            </a:r>
            <a:r>
              <a:rPr lang="it-IT" sz="1600" b="1" dirty="0" err="1">
                <a:solidFill>
                  <a:srgbClr val="FF0000"/>
                </a:solidFill>
                <a:latin typeface="Courier New" charset="0"/>
              </a:rPr>
              <a:t>jspService</a:t>
            </a:r>
            <a:r>
              <a:rPr lang="it-IT" sz="1600" b="1" dirty="0">
                <a:latin typeface="Courier New" charset="0"/>
              </a:rPr>
              <a:t>(</a:t>
            </a:r>
            <a:r>
              <a:rPr lang="it-IT" sz="1600" b="1" dirty="0" err="1">
                <a:latin typeface="Courier New" charset="0"/>
              </a:rPr>
              <a:t>request</a:t>
            </a:r>
            <a:r>
              <a:rPr lang="it-IT" sz="1600" b="1" dirty="0">
                <a:latin typeface="Courier New" charset="0"/>
              </a:rPr>
              <a:t>, </a:t>
            </a:r>
            <a:r>
              <a:rPr lang="it-IT" sz="1600" b="1" dirty="0" err="1">
                <a:latin typeface="Courier New" charset="0"/>
              </a:rPr>
              <a:t>response</a:t>
            </a:r>
            <a:r>
              <a:rPr lang="it-IT" sz="1600" b="1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6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331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>
                <a:latin typeface="Maiandra GD" charset="0"/>
              </a:rPr>
              <a:t>JSP: sviluppo e installazione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819765"/>
            <a:ext cx="8137525" cy="4327525"/>
          </a:xfrm>
        </p:spPr>
        <p:txBody>
          <a:bodyPr/>
          <a:lstStyle/>
          <a:p>
            <a:pPr eaLnBrk="1" hangingPunct="1"/>
            <a:r>
              <a:rPr lang="it-IT" sz="2800" dirty="0">
                <a:latin typeface="Maiandra GD" charset="0"/>
              </a:rPr>
              <a:t>Sviluppo: abbastanza semplice </a:t>
            </a:r>
            <a:br>
              <a:rPr lang="it-IT" sz="2800" dirty="0">
                <a:latin typeface="Maiandra GD" charset="0"/>
              </a:rPr>
            </a:br>
            <a:r>
              <a:rPr lang="it-IT" sz="2800" dirty="0">
                <a:latin typeface="Maiandra GD" charset="0"/>
              </a:rPr>
              <a:t>(se la JSP è usata </a:t>
            </a:r>
            <a:r>
              <a:rPr lang="it-IT" sz="2800" dirty="0" smtClean="0">
                <a:latin typeface="Maiandra GD" charset="0"/>
              </a:rPr>
              <a:t>correttamente, cioè per produrre la risposta)</a:t>
            </a:r>
            <a:endParaRPr lang="it-IT" sz="2800" dirty="0">
              <a:latin typeface="Maiandra GD" charset="0"/>
            </a:endParaRPr>
          </a:p>
          <a:p>
            <a:pPr eaLnBrk="1" hangingPunct="1"/>
            <a:r>
              <a:rPr lang="it-IT" sz="2800" dirty="0" smtClean="0">
                <a:latin typeface="Maiandra GD" charset="0"/>
              </a:rPr>
              <a:t>La </a:t>
            </a:r>
            <a:r>
              <a:rPr lang="it-IT" sz="2800" dirty="0">
                <a:latin typeface="Maiandra GD" charset="0"/>
              </a:rPr>
              <a:t>pagina JSP </a:t>
            </a:r>
            <a:r>
              <a:rPr lang="it-IT" sz="2800" dirty="0" smtClean="0">
                <a:latin typeface="Maiandra GD" charset="0"/>
              </a:rPr>
              <a:t>deve stare nella radice della applicazione Web (o in una sottodirectory)</a:t>
            </a:r>
            <a:endParaRPr lang="it-IT" sz="2800" dirty="0">
              <a:latin typeface="Maiandra GD" charset="0"/>
            </a:endParaRPr>
          </a:p>
          <a:p>
            <a:pPr lvl="1" eaLnBrk="1" hangingPunct="1"/>
            <a:r>
              <a:rPr lang="it-IT" sz="2400" dirty="0" smtClean="0">
                <a:latin typeface="Maiandra GD" charset="0"/>
              </a:rPr>
              <a:t>l'URI coincide con il nome del file JSP (ma si può associare un nome diverso con il descrittore dell'applicazione)</a:t>
            </a:r>
            <a:endParaRPr lang="it-IT" sz="2400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7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prstClr val="black"/>
                </a:solidFill>
                <a:latin typeface="Maiandra GD" charset="0"/>
              </a:rPr>
              <a:t>Struttura pagina </a:t>
            </a:r>
            <a:r>
              <a:rPr lang="it-IT" dirty="0" smtClean="0">
                <a:solidFill>
                  <a:prstClr val="black"/>
                </a:solidFill>
                <a:latin typeface="Maiandra GD" charset="0"/>
              </a:rPr>
              <a:t>JSP</a:t>
            </a:r>
            <a:endParaRPr lang="it-IT" dirty="0">
              <a:latin typeface="Maiandra GD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it-IT" sz="2800" dirty="0">
                <a:latin typeface="Maiandra GD" charset="0"/>
              </a:rPr>
              <a:t>Elementi principali</a:t>
            </a:r>
          </a:p>
          <a:p>
            <a:pPr lvl="1" eaLnBrk="1" hangingPunct="1"/>
            <a:r>
              <a:rPr lang="it-IT" sz="2400" dirty="0" err="1" smtClean="0">
                <a:latin typeface="Maiandra GD" charset="0"/>
              </a:rPr>
              <a:t>Template</a:t>
            </a:r>
            <a:endParaRPr lang="it-IT" sz="2400" dirty="0">
              <a:latin typeface="Maiandra GD" charset="0"/>
            </a:endParaRPr>
          </a:p>
          <a:p>
            <a:pPr lvl="2" eaLnBrk="1" hangingPunct="1"/>
            <a:r>
              <a:rPr lang="it-IT" sz="2000" dirty="0">
                <a:latin typeface="Maiandra GD" charset="0"/>
              </a:rPr>
              <a:t>Codice HTML</a:t>
            </a:r>
          </a:p>
          <a:p>
            <a:pPr lvl="1" eaLnBrk="1" hangingPunct="1"/>
            <a:r>
              <a:rPr lang="it-IT" sz="2400" dirty="0" err="1" smtClean="0">
                <a:latin typeface="Maiandra GD" charset="0"/>
              </a:rPr>
              <a:t>Scriptlet</a:t>
            </a:r>
            <a:endParaRPr lang="it-IT" sz="2400" dirty="0">
              <a:latin typeface="Maiandra GD" charset="0"/>
            </a:endParaRPr>
          </a:p>
          <a:p>
            <a:pPr lvl="2" eaLnBrk="1" hangingPunct="1"/>
            <a:r>
              <a:rPr lang="it-IT" sz="2000" dirty="0">
                <a:latin typeface="Maiandra GD" charset="0"/>
              </a:rPr>
              <a:t>Istruzioni Java, oggetti predefiniti </a:t>
            </a:r>
          </a:p>
          <a:p>
            <a:pPr lvl="1"/>
            <a:r>
              <a:rPr lang="it-IT" sz="2400" dirty="0">
                <a:latin typeface="Maiandra GD" charset="0"/>
              </a:rPr>
              <a:t>Direttive Java</a:t>
            </a:r>
          </a:p>
          <a:p>
            <a:pPr lvl="2"/>
            <a:r>
              <a:rPr lang="it-IT" sz="2000" dirty="0">
                <a:latin typeface="Maiandra GD" charset="0"/>
              </a:rPr>
              <a:t>Specifiche che influenzano la costruzione della classe </a:t>
            </a:r>
            <a:r>
              <a:rPr lang="it-IT" sz="2000" dirty="0" err="1" smtClean="0">
                <a:latin typeface="Maiandra GD" charset="0"/>
              </a:rPr>
              <a:t>servlet</a:t>
            </a:r>
            <a:endParaRPr lang="it-IT" sz="2400" dirty="0" smtClean="0">
              <a:latin typeface="Maiandra GD" charset="0"/>
            </a:endParaRPr>
          </a:p>
          <a:p>
            <a:pPr lvl="1" eaLnBrk="1" hangingPunct="1"/>
            <a:r>
              <a:rPr lang="it-IT" sz="2400" dirty="0" smtClean="0">
                <a:latin typeface="Maiandra GD" charset="0"/>
              </a:rPr>
              <a:t>Espressioni</a:t>
            </a:r>
            <a:endParaRPr lang="it-IT" sz="2400" dirty="0">
              <a:latin typeface="Maiandra GD" charset="0"/>
            </a:endParaRPr>
          </a:p>
          <a:p>
            <a:pPr lvl="2" eaLnBrk="1" hangingPunct="1"/>
            <a:r>
              <a:rPr lang="it-IT" sz="2000" dirty="0" smtClean="0">
                <a:latin typeface="Maiandra GD" charset="0"/>
              </a:rPr>
              <a:t>Espressioni: il risultato è riportato nella pagina risultante</a:t>
            </a:r>
          </a:p>
          <a:p>
            <a:pPr lvl="1"/>
            <a:r>
              <a:rPr lang="it-IT" sz="2400" dirty="0" smtClean="0">
                <a:latin typeface="Maiandra GD" charset="0"/>
              </a:rPr>
              <a:t>JSTL</a:t>
            </a:r>
            <a:endParaRPr lang="it-IT" sz="2400" dirty="0">
              <a:latin typeface="Maiandra GD" charset="0"/>
            </a:endParaRPr>
          </a:p>
          <a:p>
            <a:pPr lvl="2"/>
            <a:r>
              <a:rPr lang="it-IT" sz="2000" dirty="0">
                <a:latin typeface="Maiandra GD" charset="0"/>
              </a:rPr>
              <a:t>I</a:t>
            </a:r>
            <a:r>
              <a:rPr lang="it-IT" sz="2000" dirty="0" smtClean="0">
                <a:latin typeface="Maiandra GD" charset="0"/>
              </a:rPr>
              <a:t>struzioni di controllo espresse tramite </a:t>
            </a:r>
            <a:r>
              <a:rPr lang="it-IT" sz="2000" dirty="0" err="1" smtClean="0">
                <a:latin typeface="Maiandra GD" charset="0"/>
              </a:rPr>
              <a:t>tag</a:t>
            </a:r>
            <a:endParaRPr lang="it-IT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96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prstClr val="black"/>
                </a:solidFill>
                <a:latin typeface="Maiandra GD" charset="0"/>
              </a:rPr>
              <a:t>Struttura </a:t>
            </a:r>
            <a:r>
              <a:rPr lang="it-IT" dirty="0" smtClean="0">
                <a:solidFill>
                  <a:prstClr val="black"/>
                </a:solidFill>
                <a:latin typeface="Maiandra GD" charset="0"/>
              </a:rPr>
              <a:t>pagina </a:t>
            </a:r>
            <a:r>
              <a:rPr lang="it-IT" dirty="0">
                <a:solidFill>
                  <a:prstClr val="black"/>
                </a:solidFill>
                <a:latin typeface="Maiandra GD" charset="0"/>
              </a:rPr>
              <a:t>JSP: </a:t>
            </a:r>
            <a:r>
              <a:rPr lang="it-IT" dirty="0" err="1">
                <a:solidFill>
                  <a:prstClr val="black"/>
                </a:solidFill>
                <a:latin typeface="Maiandra GD" charset="0"/>
              </a:rPr>
              <a:t>T</a:t>
            </a:r>
            <a:r>
              <a:rPr lang="it-IT" dirty="0" err="1" smtClean="0">
                <a:solidFill>
                  <a:prstClr val="black"/>
                </a:solidFill>
                <a:latin typeface="Maiandra GD" charset="0"/>
              </a:rPr>
              <a:t>emplate</a:t>
            </a:r>
            <a:endParaRPr lang="it-IT" sz="3600" dirty="0">
              <a:latin typeface="Maiandra GD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it-IT">
                <a:latin typeface="Maiandra GD" charset="0"/>
              </a:rPr>
              <a:t>Nella maggior parte dei casi una larga percentuale del codice di una pagina JSP dovrebbe essere codice HTML</a:t>
            </a:r>
          </a:p>
          <a:p>
            <a:pPr eaLnBrk="1" hangingPunct="1"/>
            <a:r>
              <a:rPr lang="it-IT">
                <a:latin typeface="Maiandra GD" charset="0"/>
              </a:rPr>
              <a:t>Questo codice HTML deve seguire le regole normale dell'HTML (rispettare il DTD)</a:t>
            </a:r>
          </a:p>
          <a:p>
            <a:pPr eaLnBrk="1" hangingPunct="1"/>
            <a:r>
              <a:rPr lang="it-IT">
                <a:latin typeface="Maiandra GD" charset="0"/>
              </a:rPr>
              <a:t>Il codice HTML viene stampato nel corpo della risposta </a:t>
            </a:r>
          </a:p>
          <a:p>
            <a:pPr lvl="1" eaLnBrk="1" hangingPunct="1"/>
            <a:r>
              <a:rPr lang="it-IT">
                <a:latin typeface="Maiandra GD" charset="0"/>
              </a:rPr>
              <a:t>Con riferimento al codice Java della classe servlet generata a partire dal codice JSP, corrisponde sequenze di istruzioni </a:t>
            </a:r>
            <a:r>
              <a:rPr lang="it-IT">
                <a:latin typeface="Courier New" charset="0"/>
              </a:rPr>
              <a:t>out.print(</a:t>
            </a:r>
            <a:r>
              <a:rPr lang="it-IT" i="1">
                <a:latin typeface="Courier New" charset="0"/>
              </a:rPr>
              <a:t>codiceHTML</a:t>
            </a:r>
            <a:r>
              <a:rPr lang="it-IT">
                <a:latin typeface="Courier New" charset="0"/>
              </a:rPr>
              <a:t>)</a:t>
            </a:r>
            <a:r>
              <a:rPr lang="it-IT">
                <a:latin typeface="Maiandra GD" charset="0"/>
              </a:rPr>
              <a:t> in </a:t>
            </a:r>
            <a:r>
              <a:rPr lang="it-IT">
                <a:latin typeface="Courier New" charset="0"/>
              </a:rPr>
              <a:t>_jspService()</a:t>
            </a:r>
          </a:p>
        </p:txBody>
      </p:sp>
    </p:spTree>
    <p:extLst>
      <p:ext uri="{BB962C8B-B14F-4D97-AF65-F5344CB8AC3E}">
        <p14:creationId xmlns:p14="http://schemas.microsoft.com/office/powerpoint/2010/main" val="47920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Architettura</a:t>
            </a:r>
            <a:r>
              <a:rPr lang="en-US" dirty="0"/>
              <a:t> 3-Tier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Persistence Tier</a:t>
            </a:r>
          </a:p>
          <a:p>
            <a:pPr lvl="1"/>
            <a:r>
              <a:rPr lang="en-US" dirty="0" smtClean="0"/>
              <a:t>ha la </a:t>
            </a:r>
            <a:r>
              <a:rPr lang="en-US" dirty="0" err="1" smtClean="0"/>
              <a:t>responsabilità</a:t>
            </a:r>
            <a:r>
              <a:rPr lang="en-US" dirty="0" smtClean="0"/>
              <a:t> di </a:t>
            </a:r>
            <a:r>
              <a:rPr lang="en-US" dirty="0" err="1" smtClean="0"/>
              <a:t>gestire</a:t>
            </a:r>
            <a:r>
              <a:rPr lang="en-US" dirty="0" smtClean="0"/>
              <a:t> la </a:t>
            </a:r>
            <a:r>
              <a:rPr lang="en-US" dirty="0" err="1" smtClean="0"/>
              <a:t>persistenza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, di </a:t>
            </a:r>
            <a:r>
              <a:rPr lang="en-US" dirty="0" err="1" smtClean="0"/>
              <a:t>solito</a:t>
            </a:r>
            <a:r>
              <a:rPr lang="en-US" dirty="0" smtClean="0"/>
              <a:t> </a:t>
            </a:r>
            <a:r>
              <a:rPr lang="en-US" dirty="0" err="1" smtClean="0"/>
              <a:t>è</a:t>
            </a:r>
            <a:r>
              <a:rPr lang="en-US" dirty="0" smtClean="0"/>
              <a:t> un DBMS </a:t>
            </a:r>
            <a:r>
              <a:rPr lang="en-US" dirty="0" err="1" smtClean="0"/>
              <a:t>relazionale</a:t>
            </a:r>
            <a:endParaRPr lang="en-US" dirty="0" smtClean="0"/>
          </a:p>
          <a:p>
            <a:pPr lvl="1"/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l'unico</a:t>
            </a:r>
            <a:r>
              <a:rPr lang="en-US" dirty="0" smtClean="0"/>
              <a:t> Tier in cui non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applicare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ridondante</a:t>
            </a:r>
            <a:r>
              <a:rPr lang="en-US" dirty="0" smtClean="0"/>
              <a:t> </a:t>
            </a:r>
            <a:r>
              <a:rPr lang="en-US" i="1" dirty="0" smtClean="0"/>
              <a:t>shared-nothing</a:t>
            </a:r>
          </a:p>
          <a:p>
            <a:pPr lvl="1"/>
            <a:r>
              <a:rPr lang="en-US" dirty="0" smtClean="0"/>
              <a:t>per </a:t>
            </a:r>
            <a:r>
              <a:rPr lang="en-US" dirty="0" err="1" smtClean="0"/>
              <a:t>ovviare</a:t>
            </a:r>
            <a:r>
              <a:rPr lang="en-US" dirty="0" smtClean="0"/>
              <a:t>, </a:t>
            </a:r>
            <a:r>
              <a:rPr lang="en-US" dirty="0" err="1" smtClean="0"/>
              <a:t>considerando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SIW le </a:t>
            </a:r>
            <a:r>
              <a:rPr lang="en-US" dirty="0" err="1" smtClean="0"/>
              <a:t>operazioni</a:t>
            </a:r>
            <a:r>
              <a:rPr lang="en-US" dirty="0" smtClean="0"/>
              <a:t> di </a:t>
            </a:r>
            <a:r>
              <a:rPr lang="en-US" dirty="0" err="1" smtClean="0"/>
              <a:t>lettura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molto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numerose</a:t>
            </a:r>
            <a:r>
              <a:rPr lang="en-US" dirty="0" smtClean="0"/>
              <a:t> e </a:t>
            </a:r>
            <a:r>
              <a:rPr lang="en-US" dirty="0" err="1" smtClean="0"/>
              <a:t>frequenti</a:t>
            </a:r>
            <a:r>
              <a:rPr lang="en-US" dirty="0" smtClean="0"/>
              <a:t> di </a:t>
            </a:r>
            <a:r>
              <a:rPr lang="en-US" dirty="0" err="1" smtClean="0"/>
              <a:t>quelle</a:t>
            </a:r>
            <a:r>
              <a:rPr lang="en-US" dirty="0" smtClean="0"/>
              <a:t> di </a:t>
            </a:r>
            <a:r>
              <a:rPr lang="en-US" dirty="0" err="1" smtClean="0"/>
              <a:t>scrittura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applicano</a:t>
            </a:r>
            <a:r>
              <a:rPr lang="en-US" dirty="0" smtClean="0"/>
              <a:t> </a:t>
            </a:r>
            <a:r>
              <a:rPr lang="en-US" dirty="0" err="1" smtClean="0"/>
              <a:t>archietetture</a:t>
            </a:r>
            <a:r>
              <a:rPr lang="en-US" dirty="0" smtClean="0"/>
              <a:t> </a:t>
            </a:r>
            <a:r>
              <a:rPr lang="en-US" i="1" dirty="0" smtClean="0"/>
              <a:t>master-slave</a:t>
            </a:r>
            <a:endParaRPr lang="en-US" dirty="0" smtClean="0"/>
          </a:p>
          <a:p>
            <a:pPr lvl="2"/>
            <a:r>
              <a:rPr lang="en-US" dirty="0" err="1" smtClean="0"/>
              <a:t>qualunque</a:t>
            </a:r>
            <a:r>
              <a:rPr lang="en-US" dirty="0" smtClean="0"/>
              <a:t> </a:t>
            </a:r>
            <a:r>
              <a:rPr lang="en-US" i="1" dirty="0" smtClean="0"/>
              <a:t>slave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soddisfare</a:t>
            </a:r>
            <a:r>
              <a:rPr lang="en-US" dirty="0" smtClean="0"/>
              <a:t> </a:t>
            </a:r>
            <a:r>
              <a:rPr lang="en-US" dirty="0" err="1" smtClean="0"/>
              <a:t>richieste</a:t>
            </a:r>
            <a:r>
              <a:rPr lang="en-US" dirty="0" smtClean="0"/>
              <a:t> di </a:t>
            </a:r>
            <a:r>
              <a:rPr lang="en-US" dirty="0" err="1" smtClean="0"/>
              <a:t>lettura</a:t>
            </a:r>
            <a:endParaRPr lang="en-US" dirty="0" smtClean="0"/>
          </a:p>
          <a:p>
            <a:pPr lvl="2"/>
            <a:r>
              <a:rPr lang="en-US" dirty="0" smtClean="0"/>
              <a:t>solo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i="1" dirty="0" smtClean="0"/>
              <a:t>master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soddificare</a:t>
            </a:r>
            <a:r>
              <a:rPr lang="en-US" dirty="0" smtClean="0"/>
              <a:t> </a:t>
            </a:r>
            <a:r>
              <a:rPr lang="en-US" dirty="0" err="1" smtClean="0"/>
              <a:t>richieste</a:t>
            </a:r>
            <a:r>
              <a:rPr lang="en-US" dirty="0" smtClean="0"/>
              <a:t> di </a:t>
            </a:r>
            <a:r>
              <a:rPr lang="en-US" dirty="0" err="1" smtClean="0"/>
              <a:t>scrittura</a:t>
            </a:r>
            <a:r>
              <a:rPr lang="en-US" dirty="0" smtClean="0"/>
              <a:t> (e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preoccupa</a:t>
            </a:r>
            <a:r>
              <a:rPr lang="en-US" dirty="0" smtClean="0"/>
              <a:t> di </a:t>
            </a:r>
            <a:r>
              <a:rPr lang="en-US" dirty="0" err="1" smtClean="0"/>
              <a:t>propagare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aggiornamenti </a:t>
            </a:r>
            <a:r>
              <a:rPr lang="en-US" dirty="0" err="1" smtClean="0"/>
              <a:t>agli</a:t>
            </a:r>
            <a:r>
              <a:rPr lang="en-US" dirty="0" smtClean="0"/>
              <a:t> slave)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>
                <a:latin typeface="Maiandra GD" charset="0"/>
              </a:rPr>
              <a:t>Struttura </a:t>
            </a:r>
            <a:r>
              <a:rPr lang="it-IT" dirty="0" smtClean="0">
                <a:latin typeface="Maiandra GD" charset="0"/>
              </a:rPr>
              <a:t>pagina </a:t>
            </a:r>
            <a:r>
              <a:rPr lang="it-IT" dirty="0">
                <a:latin typeface="Maiandra GD" charset="0"/>
              </a:rPr>
              <a:t>JSP: </a:t>
            </a:r>
            <a:r>
              <a:rPr lang="it-IT" dirty="0" smtClean="0">
                <a:latin typeface="Maiandra GD" charset="0"/>
              </a:rPr>
              <a:t>Commenti</a:t>
            </a:r>
            <a:endParaRPr lang="it-IT" dirty="0">
              <a:latin typeface="Maiandra GD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it-IT">
                <a:latin typeface="Maiandra GD" charset="0"/>
              </a:rPr>
              <a:t>Due tipi di commenti</a:t>
            </a:r>
          </a:p>
          <a:p>
            <a:pPr lvl="1" eaLnBrk="1" hangingPunct="1"/>
            <a:r>
              <a:rPr lang="it-IT">
                <a:latin typeface="Maiandra GD" charset="0"/>
              </a:rPr>
              <a:t>commenti HTML </a:t>
            </a:r>
            <a:br>
              <a:rPr lang="it-IT">
                <a:latin typeface="Maiandra GD" charset="0"/>
              </a:rPr>
            </a:br>
            <a:r>
              <a:rPr lang="it-IT" b="1">
                <a:solidFill>
                  <a:srgbClr val="990000"/>
                </a:solidFill>
                <a:latin typeface="Courier New" charset="0"/>
              </a:rPr>
              <a:t>&lt;!--  </a:t>
            </a:r>
            <a:r>
              <a:rPr lang="it-IT" b="1" i="1">
                <a:solidFill>
                  <a:srgbClr val="990000"/>
                </a:solidFill>
                <a:latin typeface="Courier New" charset="0"/>
              </a:rPr>
              <a:t>testo commento</a:t>
            </a:r>
            <a:r>
              <a:rPr lang="it-IT" b="1">
                <a:solidFill>
                  <a:srgbClr val="990000"/>
                </a:solidFill>
                <a:latin typeface="Courier New" charset="0"/>
              </a:rPr>
              <a:t> HTML --&gt;</a:t>
            </a:r>
          </a:p>
          <a:p>
            <a:pPr lvl="1" eaLnBrk="1" hangingPunct="1"/>
            <a:r>
              <a:rPr lang="it-IT">
                <a:latin typeface="Maiandra GD" charset="0"/>
              </a:rPr>
              <a:t>commenti JSP </a:t>
            </a:r>
            <a:br>
              <a:rPr lang="it-IT">
                <a:latin typeface="Maiandra GD" charset="0"/>
              </a:rPr>
            </a:br>
            <a:r>
              <a:rPr lang="it-IT" b="1">
                <a:solidFill>
                  <a:srgbClr val="990000"/>
                </a:solidFill>
                <a:latin typeface="Courier New" charset="0"/>
              </a:rPr>
              <a:t>&lt;%-- </a:t>
            </a:r>
            <a:r>
              <a:rPr lang="it-IT" b="1" i="1">
                <a:solidFill>
                  <a:srgbClr val="990000"/>
                </a:solidFill>
                <a:latin typeface="Courier New" charset="0"/>
              </a:rPr>
              <a:t>testo commento</a:t>
            </a:r>
            <a:r>
              <a:rPr lang="it-IT" b="1">
                <a:solidFill>
                  <a:srgbClr val="990000"/>
                </a:solidFill>
                <a:latin typeface="Courier New" charset="0"/>
              </a:rPr>
              <a:t> JSP --%&gt;</a:t>
            </a:r>
            <a:endParaRPr lang="it-IT">
              <a:solidFill>
                <a:srgbClr val="990000"/>
              </a:solidFill>
              <a:latin typeface="Maiandra GD" charset="0"/>
            </a:endParaRPr>
          </a:p>
          <a:p>
            <a:pPr eaLnBrk="1" hangingPunct="1"/>
            <a:r>
              <a:rPr lang="it-IT">
                <a:latin typeface="Maiandra GD" charset="0"/>
              </a:rPr>
              <a:t>I commenti HTML sono riportati nella risposta (viene generata una istruzione </a:t>
            </a:r>
            <a:r>
              <a:rPr lang="it-IT" sz="2400">
                <a:latin typeface="Courier New" charset="0"/>
              </a:rPr>
              <a:t>out.print(</a:t>
            </a:r>
            <a:r>
              <a:rPr lang="it-IT" sz="2400" i="1">
                <a:latin typeface="Courier New" charset="0"/>
              </a:rPr>
              <a:t>"&lt;!– testo commento HTML--&gt;"</a:t>
            </a:r>
            <a:r>
              <a:rPr lang="it-IT" sz="2400">
                <a:latin typeface="Courier New" charset="0"/>
              </a:rPr>
              <a:t>)</a:t>
            </a:r>
            <a:r>
              <a:rPr lang="it-IT" sz="2400">
                <a:latin typeface="Maiandra GD" charset="0"/>
              </a:rPr>
              <a:t> </a:t>
            </a:r>
            <a:r>
              <a:rPr lang="it-IT">
                <a:latin typeface="Maiandra GD" charset="0"/>
              </a:rPr>
              <a:t>in </a:t>
            </a:r>
            <a:r>
              <a:rPr lang="it-IT" sz="2400">
                <a:latin typeface="Courier New" charset="0"/>
              </a:rPr>
              <a:t>_jspService()</a:t>
            </a:r>
            <a:r>
              <a:rPr lang="it-IT">
                <a:latin typeface="Maiandra GD" charset="0"/>
              </a:rPr>
              <a:t>)</a:t>
            </a:r>
          </a:p>
          <a:p>
            <a:pPr eaLnBrk="1" hangingPunct="1"/>
            <a:r>
              <a:rPr lang="it-IT">
                <a:latin typeface="Maiandra GD" charset="0"/>
              </a:rPr>
              <a:t>I commenti JSP NON sono riportati nella risposta (non generano nessuna istruzione)</a:t>
            </a:r>
          </a:p>
        </p:txBody>
      </p:sp>
    </p:spTree>
    <p:extLst>
      <p:ext uri="{BB962C8B-B14F-4D97-AF65-F5344CB8AC3E}">
        <p14:creationId xmlns:p14="http://schemas.microsoft.com/office/powerpoint/2010/main" val="234199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Maiandra GD" charset="0"/>
              </a:rPr>
              <a:t>Struttura </a:t>
            </a:r>
            <a:r>
              <a:rPr lang="it-IT" dirty="0" smtClean="0">
                <a:latin typeface="Maiandra GD" charset="0"/>
              </a:rPr>
              <a:t>pagina </a:t>
            </a:r>
            <a:r>
              <a:rPr lang="it-IT" dirty="0">
                <a:latin typeface="Maiandra GD" charset="0"/>
              </a:rPr>
              <a:t>JSP: </a:t>
            </a:r>
            <a:r>
              <a:rPr lang="it-IT" dirty="0" err="1" smtClean="0">
                <a:latin typeface="Maiandra GD" charset="0"/>
              </a:rPr>
              <a:t>Scriplet</a:t>
            </a:r>
            <a:endParaRPr lang="it-IT" dirty="0">
              <a:latin typeface="Maiandra GD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it-IT" sz="2800" dirty="0">
                <a:latin typeface="Maiandra GD" charset="0"/>
              </a:rPr>
              <a:t>Sono vere e proprie sequenze di istruzioni Java che possono essere arbitrariamente immerse nel </a:t>
            </a:r>
            <a:r>
              <a:rPr lang="it-IT" sz="2800" dirty="0" err="1" smtClean="0">
                <a:latin typeface="Maiandra GD" charset="0"/>
              </a:rPr>
              <a:t>template</a:t>
            </a:r>
            <a:r>
              <a:rPr lang="it-IT" sz="2800" dirty="0" smtClean="0">
                <a:latin typeface="Maiandra GD" charset="0"/>
              </a:rPr>
              <a:t> HTML </a:t>
            </a:r>
            <a:r>
              <a:rPr lang="it-IT" sz="2800" dirty="0">
                <a:latin typeface="Maiandra GD" charset="0"/>
              </a:rPr>
              <a:t>attraverso un opportuno marcatore</a:t>
            </a:r>
          </a:p>
          <a:p>
            <a:pPr lvl="1" eaLnBrk="1" hangingPunct="1"/>
            <a:r>
              <a:rPr lang="it-IT" sz="2400" dirty="0">
                <a:latin typeface="Maiandra GD" charset="0"/>
              </a:rPr>
              <a:t>sintassi: 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&lt;% </a:t>
            </a:r>
            <a:r>
              <a:rPr lang="it-IT" sz="2400" b="1" i="1" dirty="0">
                <a:solidFill>
                  <a:srgbClr val="990000"/>
                </a:solidFill>
                <a:latin typeface="Courier New" charset="0"/>
              </a:rPr>
              <a:t>istruzioni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 %&gt;</a:t>
            </a:r>
          </a:p>
          <a:p>
            <a:pPr lvl="1" eaLnBrk="1" hangingPunct="1"/>
            <a:r>
              <a:rPr lang="it-IT" sz="2400" dirty="0">
                <a:latin typeface="Maiandra GD" charset="0"/>
              </a:rPr>
              <a:t>in sostanza compongono (con le stampe del </a:t>
            </a:r>
            <a:r>
              <a:rPr lang="it-IT" sz="2400" dirty="0" err="1">
                <a:latin typeface="Maiandra GD" charset="0"/>
              </a:rPr>
              <a:t>template</a:t>
            </a:r>
            <a:r>
              <a:rPr lang="it-IT" sz="2400" dirty="0">
                <a:latin typeface="Maiandra GD" charset="0"/>
              </a:rPr>
              <a:t> HTML) il metodo </a:t>
            </a:r>
            <a:r>
              <a:rPr lang="it-IT" sz="2400" dirty="0">
                <a:latin typeface="Courier New" charset="0"/>
              </a:rPr>
              <a:t>_</a:t>
            </a:r>
            <a:r>
              <a:rPr lang="it-IT" sz="2400" dirty="0" err="1">
                <a:latin typeface="Courier New" charset="0"/>
              </a:rPr>
              <a:t>jspService</a:t>
            </a:r>
            <a:r>
              <a:rPr lang="it-IT" sz="2400" dirty="0">
                <a:latin typeface="Courier New" charset="0"/>
              </a:rPr>
              <a:t>()</a:t>
            </a:r>
            <a:r>
              <a:rPr lang="it-IT" sz="2400" dirty="0">
                <a:latin typeface="Maiandra GD" charset="0"/>
              </a:rPr>
              <a:t> della classe </a:t>
            </a:r>
            <a:r>
              <a:rPr lang="it-IT" sz="2400" dirty="0" err="1">
                <a:latin typeface="Maiandra GD" charset="0"/>
              </a:rPr>
              <a:t>servlet</a:t>
            </a:r>
            <a:r>
              <a:rPr lang="it-IT" sz="2400" dirty="0">
                <a:latin typeface="Maiandra GD" charset="0"/>
              </a:rPr>
              <a:t> generata dalla JSP</a:t>
            </a:r>
          </a:p>
          <a:p>
            <a:pPr lvl="1" eaLnBrk="1" hangingPunct="1"/>
            <a:r>
              <a:rPr lang="it-IT" sz="2400" dirty="0">
                <a:latin typeface="Maiandra GD" charset="0"/>
              </a:rPr>
              <a:t>è possibile specificare qualsiasi operazione ammessa nei metodi </a:t>
            </a:r>
            <a:r>
              <a:rPr lang="it-IT" sz="2400" dirty="0" err="1">
                <a:latin typeface="Courier New" charset="0"/>
              </a:rPr>
              <a:t>doGet</a:t>
            </a:r>
            <a:r>
              <a:rPr lang="it-IT" sz="2400" dirty="0">
                <a:latin typeface="Courier New" charset="0"/>
              </a:rPr>
              <a:t>()</a:t>
            </a:r>
            <a:r>
              <a:rPr lang="it-IT" sz="2400" dirty="0">
                <a:latin typeface="Maiandra GD" charset="0"/>
              </a:rPr>
              <a:t> e </a:t>
            </a:r>
            <a:r>
              <a:rPr lang="it-IT" sz="2400" dirty="0" err="1">
                <a:latin typeface="Courier New" charset="0"/>
              </a:rPr>
              <a:t>doPost</a:t>
            </a:r>
            <a:r>
              <a:rPr lang="it-IT" sz="2400" dirty="0">
                <a:latin typeface="Courier New" charset="0"/>
              </a:rPr>
              <a:t>()</a:t>
            </a:r>
            <a:r>
              <a:rPr lang="it-IT" sz="2400" dirty="0">
                <a:latin typeface="Maiandra GD" charset="0"/>
              </a:rPr>
              <a:t> di una classe </a:t>
            </a:r>
            <a:r>
              <a:rPr lang="it-IT" sz="2400" dirty="0" err="1">
                <a:latin typeface="Maiandra GD" charset="0"/>
              </a:rPr>
              <a:t>servlet</a:t>
            </a:r>
            <a:endParaRPr lang="it-IT" sz="2400" dirty="0">
              <a:latin typeface="Maiandra GD" charset="0"/>
            </a:endParaRPr>
          </a:p>
          <a:p>
            <a:pPr lvl="1" eaLnBrk="1" hangingPunct="1"/>
            <a:r>
              <a:rPr lang="it-IT" sz="2400" dirty="0">
                <a:latin typeface="Maiandra GD" charset="0"/>
              </a:rPr>
              <a:t>Negli </a:t>
            </a:r>
            <a:r>
              <a:rPr lang="it-IT" sz="2400" dirty="0" err="1">
                <a:latin typeface="Maiandra GD" charset="0"/>
              </a:rPr>
              <a:t>scriplet</a:t>
            </a:r>
            <a:r>
              <a:rPr lang="it-IT" sz="2400" dirty="0">
                <a:latin typeface="Maiandra GD" charset="0"/>
              </a:rPr>
              <a:t> sono visibili una serie di </a:t>
            </a:r>
            <a:br>
              <a:rPr lang="it-IT" sz="2400" dirty="0">
                <a:latin typeface="Maiandra GD" charset="0"/>
              </a:rPr>
            </a:br>
            <a:r>
              <a:rPr lang="it-IT" sz="2400" b="1" dirty="0">
                <a:solidFill>
                  <a:srgbClr val="990000"/>
                </a:solidFill>
                <a:latin typeface="Maiandra GD" charset="0"/>
              </a:rPr>
              <a:t>oggetti predefiniti</a:t>
            </a:r>
          </a:p>
        </p:txBody>
      </p:sp>
    </p:spTree>
    <p:extLst>
      <p:ext uri="{BB962C8B-B14F-4D97-AF65-F5344CB8AC3E}">
        <p14:creationId xmlns:p14="http://schemas.microsoft.com/office/powerpoint/2010/main" val="89679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>
                <a:latin typeface="Maiandra GD" charset="0"/>
              </a:rPr>
              <a:t>Oggetti </a:t>
            </a:r>
            <a:r>
              <a:rPr lang="it-IT" dirty="0" smtClean="0">
                <a:latin typeface="Maiandra GD" charset="0"/>
              </a:rPr>
              <a:t>predefiniti</a:t>
            </a:r>
            <a:endParaRPr lang="it-IT" dirty="0">
              <a:latin typeface="Maiandra GD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it-IT" sz="2400">
                <a:latin typeface="Maiandra GD" charset="0"/>
              </a:rPr>
              <a:t>Oggetti predefiniti visibili negli scriptlet e nelle espressioni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000" b="1">
                <a:latin typeface="Courier New" charset="0"/>
              </a:rPr>
              <a:t>HttpServletRequet </a:t>
            </a:r>
            <a:r>
              <a:rPr lang="it-IT" sz="2000" b="1">
                <a:solidFill>
                  <a:srgbClr val="990000"/>
                </a:solidFill>
                <a:latin typeface="Courier New" charset="0"/>
              </a:rPr>
              <a:t>request</a:t>
            </a:r>
            <a:r>
              <a:rPr lang="it-IT" sz="2000">
                <a:latin typeface="Maiandra GD" charset="0"/>
              </a:rPr>
              <a:t> </a:t>
            </a:r>
            <a:br>
              <a:rPr lang="it-IT" sz="2000">
                <a:latin typeface="Maiandra GD" charset="0"/>
              </a:rPr>
            </a:br>
            <a:r>
              <a:rPr lang="it-IT" sz="2000">
                <a:latin typeface="Maiandra GD" charset="0"/>
              </a:rPr>
              <a:t>rappresenta il parametro </a:t>
            </a:r>
            <a:r>
              <a:rPr lang="it-IT" sz="2000" b="1">
                <a:latin typeface="Courier New" charset="0"/>
              </a:rPr>
              <a:t>HttpServletRequest </a:t>
            </a:r>
            <a:r>
              <a:rPr lang="it-IT" sz="2000">
                <a:latin typeface="Maiandra GD" charset="0"/>
              </a:rPr>
              <a:t>del metodo </a:t>
            </a:r>
            <a:r>
              <a:rPr lang="it-IT" sz="2000" b="1">
                <a:latin typeface="Courier New" charset="0"/>
              </a:rPr>
              <a:t>service()</a:t>
            </a:r>
            <a:endParaRPr lang="it-IT" sz="2000" b="1">
              <a:solidFill>
                <a:srgbClr val="FFFF66"/>
              </a:solidFill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it-IT" sz="2000" b="1">
                <a:latin typeface="Courier New" charset="0"/>
              </a:rPr>
              <a:t>HttpServletResponse </a:t>
            </a:r>
            <a:r>
              <a:rPr lang="it-IT" sz="2000" b="1">
                <a:solidFill>
                  <a:srgbClr val="990000"/>
                </a:solidFill>
                <a:latin typeface="Courier New" charset="0"/>
              </a:rPr>
              <a:t>response</a:t>
            </a:r>
            <a:r>
              <a:rPr lang="it-IT" sz="2000">
                <a:latin typeface="Maiandra GD" charset="0"/>
              </a:rPr>
              <a:t> </a:t>
            </a:r>
            <a:br>
              <a:rPr lang="it-IT" sz="2000">
                <a:latin typeface="Maiandra GD" charset="0"/>
              </a:rPr>
            </a:br>
            <a:r>
              <a:rPr lang="it-IT" sz="2000">
                <a:latin typeface="Maiandra GD" charset="0"/>
              </a:rPr>
              <a:t>rappresenta il parametro </a:t>
            </a:r>
            <a:r>
              <a:rPr lang="it-IT" sz="2000" b="1">
                <a:latin typeface="Courier New" charset="0"/>
              </a:rPr>
              <a:t>HttpServletResponse </a:t>
            </a:r>
            <a:r>
              <a:rPr lang="it-IT" sz="2000">
                <a:latin typeface="Maiandra GD" charset="0"/>
              </a:rPr>
              <a:t>del metodo </a:t>
            </a:r>
            <a:r>
              <a:rPr lang="it-IT" sz="2000" b="1">
                <a:latin typeface="Courier New" charset="0"/>
              </a:rPr>
              <a:t>service()</a:t>
            </a:r>
            <a:endParaRPr lang="it-IT" sz="2000" b="1">
              <a:solidFill>
                <a:srgbClr val="FFFF66"/>
              </a:solidFill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it-IT" sz="2000" b="1">
                <a:latin typeface="Courier New" charset="0"/>
              </a:rPr>
              <a:t>HttpSession </a:t>
            </a:r>
            <a:r>
              <a:rPr lang="it-IT" sz="2000" b="1">
                <a:solidFill>
                  <a:srgbClr val="990000"/>
                </a:solidFill>
                <a:latin typeface="Courier New" charset="0"/>
              </a:rPr>
              <a:t>session</a:t>
            </a:r>
            <a:r>
              <a:rPr lang="it-IT" sz="2000">
                <a:latin typeface="Maiandra GD" charset="0"/>
              </a:rPr>
              <a:t/>
            </a:r>
            <a:br>
              <a:rPr lang="it-IT" sz="2000">
                <a:latin typeface="Maiandra GD" charset="0"/>
              </a:rPr>
            </a:br>
            <a:r>
              <a:rPr lang="it-IT" sz="2000">
                <a:latin typeface="Maiandra GD" charset="0"/>
              </a:rPr>
              <a:t>rappresenta l'oggetto </a:t>
            </a:r>
            <a:r>
              <a:rPr lang="it-IT" sz="2000" b="1">
                <a:latin typeface="Courier New" charset="0"/>
              </a:rPr>
              <a:t>HttpSession</a:t>
            </a:r>
            <a:r>
              <a:rPr lang="it-IT" sz="2000">
                <a:latin typeface="Maiandra GD" charset="0"/>
              </a:rPr>
              <a:t> che si otterebbe con </a:t>
            </a:r>
            <a:r>
              <a:rPr lang="it-IT" sz="2000" b="1">
                <a:latin typeface="Courier New" charset="0"/>
              </a:rPr>
              <a:t>request.getSession()</a:t>
            </a:r>
            <a:endParaRPr lang="it-IT" sz="2000" b="1">
              <a:solidFill>
                <a:srgbClr val="FFFF66"/>
              </a:solidFill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it-IT" sz="2000" b="1">
                <a:latin typeface="Courier New" charset="0"/>
              </a:rPr>
              <a:t>ServletContext </a:t>
            </a:r>
            <a:r>
              <a:rPr lang="it-IT" sz="2000" b="1">
                <a:solidFill>
                  <a:srgbClr val="990000"/>
                </a:solidFill>
                <a:latin typeface="Courier New" charset="0"/>
              </a:rPr>
              <a:t>application</a:t>
            </a:r>
            <a:r>
              <a:rPr lang="it-IT" sz="2000">
                <a:latin typeface="Maiandra GD" charset="0"/>
              </a:rPr>
              <a:t> </a:t>
            </a:r>
            <a:br>
              <a:rPr lang="it-IT" sz="2000">
                <a:latin typeface="Maiandra GD" charset="0"/>
              </a:rPr>
            </a:br>
            <a:r>
              <a:rPr lang="it-IT" sz="2000">
                <a:latin typeface="Maiandra GD" charset="0"/>
              </a:rPr>
              <a:t>rappresenta l'oggetto </a:t>
            </a:r>
            <a:r>
              <a:rPr lang="it-IT" sz="2000" b="1">
                <a:latin typeface="Courier New" charset="0"/>
              </a:rPr>
              <a:t>ServletContext</a:t>
            </a:r>
            <a:r>
              <a:rPr lang="it-IT" sz="2000">
                <a:latin typeface="Maiandra GD" charset="0"/>
              </a:rPr>
              <a:t> che si otterrebbe con </a:t>
            </a:r>
            <a:r>
              <a:rPr lang="it-IT" sz="2000" b="1">
                <a:latin typeface="Courier New" charset="0"/>
              </a:rPr>
              <a:t>getServletContext()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000" b="1">
                <a:latin typeface="Courier New" charset="0"/>
              </a:rPr>
              <a:t>JspWriter </a:t>
            </a:r>
            <a:r>
              <a:rPr lang="it-IT" sz="2000" b="1">
                <a:solidFill>
                  <a:srgbClr val="990000"/>
                </a:solidFill>
                <a:latin typeface="Courier New" charset="0"/>
              </a:rPr>
              <a:t>out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sz="2000">
                <a:latin typeface="Maiandra GD" charset="0"/>
              </a:rPr>
              <a:t>	rappresenta l'oggetto </a:t>
            </a:r>
            <a:r>
              <a:rPr lang="it-IT" sz="2000" b="1">
                <a:latin typeface="Courier New" charset="0"/>
              </a:rPr>
              <a:t>PrintWriter</a:t>
            </a:r>
            <a:r>
              <a:rPr lang="it-IT" sz="2000">
                <a:latin typeface="Maiandra GD" charset="0"/>
              </a:rPr>
              <a:t> su cui stampare il corpo della risposta; è in qualche modo equivalente all'oggetto che si ottiene con l'istruzione </a:t>
            </a:r>
            <a:r>
              <a:rPr lang="en-US" sz="2000" b="1">
                <a:latin typeface="Courier New" charset="0"/>
              </a:rPr>
              <a:t>response.getWriter()</a:t>
            </a:r>
            <a:r>
              <a:rPr lang="en-US" sz="2000">
                <a:latin typeface="Maiandra GD" charset="0"/>
              </a:rPr>
              <a:t>. </a:t>
            </a:r>
            <a:r>
              <a:rPr lang="it-IT" sz="2000" b="1">
                <a:latin typeface="Courier New" charset="0"/>
              </a:rPr>
              <a:t>JspWriter</a:t>
            </a:r>
            <a:r>
              <a:rPr lang="it-IT" sz="2000">
                <a:latin typeface="Maiandra GD" charset="0"/>
              </a:rPr>
              <a:t> estende </a:t>
            </a:r>
            <a:r>
              <a:rPr lang="it-IT" sz="2000" b="1">
                <a:latin typeface="Courier New" charset="0"/>
              </a:rPr>
              <a:t>PrintWriter</a:t>
            </a:r>
            <a:r>
              <a:rPr lang="it-IT" sz="2000">
                <a:latin typeface="Maiandra GD" charset="0"/>
              </a:rPr>
              <a:t>: è una versione bufferizzata di </a:t>
            </a:r>
            <a:r>
              <a:rPr lang="it-IT" sz="2000" b="1">
                <a:latin typeface="Courier New" charset="0"/>
              </a:rPr>
              <a:t>PrintWriter</a:t>
            </a:r>
            <a:endParaRPr lang="it-IT" sz="2000">
              <a:latin typeface="Maiandra GD" charset="0"/>
            </a:endParaRPr>
          </a:p>
          <a:p>
            <a:pPr lvl="1" eaLnBrk="1" hangingPunct="1">
              <a:lnSpc>
                <a:spcPct val="90000"/>
              </a:lnSpc>
            </a:pPr>
            <a:endParaRPr lang="it-IT" sz="2000" b="1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58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>
                <a:latin typeface="Maiandra GD" charset="0"/>
              </a:rPr>
              <a:t>Oggetti predefiniti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dirty="0" smtClean="0">
                <a:latin typeface="Maiandra GD" charset="0"/>
              </a:rPr>
              <a:t>Facilitano la </a:t>
            </a:r>
            <a:r>
              <a:rPr lang="it-IT" dirty="0">
                <a:latin typeface="Maiandra GD" charset="0"/>
              </a:rPr>
              <a:t>produzione del codice</a:t>
            </a:r>
          </a:p>
          <a:p>
            <a:r>
              <a:rPr lang="it-IT" dirty="0" smtClean="0">
                <a:latin typeface="Maiandra GD" charset="0"/>
              </a:rPr>
              <a:t>Sono </a:t>
            </a:r>
            <a:r>
              <a:rPr lang="it-IT" dirty="0">
                <a:latin typeface="Maiandra GD" charset="0"/>
              </a:rPr>
              <a:t>visibili solo negli </a:t>
            </a:r>
            <a:r>
              <a:rPr lang="it-IT" dirty="0" err="1" smtClean="0">
                <a:latin typeface="Maiandra GD" charset="0"/>
              </a:rPr>
              <a:t>scriplet</a:t>
            </a:r>
            <a:endParaRPr lang="it-IT" dirty="0">
              <a:latin typeface="Maiandra GD" charset="0"/>
            </a:endParaRPr>
          </a:p>
          <a:p>
            <a:r>
              <a:rPr lang="it-IT" dirty="0">
                <a:latin typeface="Maiandra GD" charset="0"/>
              </a:rPr>
              <a:t>Non è necessario </a:t>
            </a:r>
            <a:r>
              <a:rPr lang="it-IT" dirty="0" smtClean="0">
                <a:latin typeface="Maiandra GD" charset="0"/>
              </a:rPr>
              <a:t>(è sbagliato) creare </a:t>
            </a:r>
            <a:r>
              <a:rPr lang="it-IT" dirty="0">
                <a:latin typeface="Maiandra GD" charset="0"/>
              </a:rPr>
              <a:t>questi oggetti</a:t>
            </a:r>
          </a:p>
        </p:txBody>
      </p:sp>
    </p:spTree>
    <p:extLst>
      <p:ext uri="{BB962C8B-B14F-4D97-AF65-F5344CB8AC3E}">
        <p14:creationId xmlns:p14="http://schemas.microsoft.com/office/powerpoint/2010/main" val="364134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>
                <a:latin typeface="Maiandra GD" charset="0"/>
              </a:rPr>
              <a:t>Oggetti </a:t>
            </a:r>
            <a:r>
              <a:rPr lang="it-IT" dirty="0" smtClean="0">
                <a:latin typeface="Maiandra GD" charset="0"/>
              </a:rPr>
              <a:t>predefiniti</a:t>
            </a:r>
            <a:endParaRPr lang="it-IT" dirty="0">
              <a:latin typeface="Maiandra GD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it-IT" dirty="0">
                <a:latin typeface="Maiandra GD" charset="0"/>
              </a:rPr>
              <a:t>In pratica nel metodo </a:t>
            </a:r>
            <a:r>
              <a:rPr lang="it-IT" b="1" dirty="0">
                <a:latin typeface="Courier New" charset="0"/>
              </a:rPr>
              <a:t>_</a:t>
            </a:r>
            <a:r>
              <a:rPr lang="it-IT" b="1" dirty="0" err="1">
                <a:latin typeface="Courier New" charset="0"/>
              </a:rPr>
              <a:t>jspService</a:t>
            </a:r>
            <a:r>
              <a:rPr lang="it-IT" b="1" dirty="0">
                <a:latin typeface="Courier New" charset="0"/>
              </a:rPr>
              <a:t>()</a:t>
            </a:r>
            <a:r>
              <a:rPr lang="it-IT" dirty="0">
                <a:latin typeface="Maiandra GD" charset="0"/>
              </a:rPr>
              <a:t> abbiamo una struttura predefinita</a:t>
            </a:r>
          </a:p>
          <a:p>
            <a:pPr eaLnBrk="1" hangingPunct="1">
              <a:buFontTx/>
              <a:buNone/>
            </a:pPr>
            <a:endParaRPr lang="it-IT" sz="2000" b="1" dirty="0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it-IT" sz="2000" b="1" dirty="0">
                <a:latin typeface="Courier New" charset="0"/>
              </a:rPr>
              <a:t>public </a:t>
            </a:r>
            <a:r>
              <a:rPr lang="it-IT" sz="2000" b="1" dirty="0" err="1">
                <a:latin typeface="Courier New" charset="0"/>
              </a:rPr>
              <a:t>void</a:t>
            </a:r>
            <a:r>
              <a:rPr lang="it-IT" sz="2000" b="1" dirty="0">
                <a:latin typeface="Courier New" charset="0"/>
              </a:rPr>
              <a:t> _</a:t>
            </a:r>
            <a:r>
              <a:rPr lang="it-IT" sz="2000" b="1" dirty="0" err="1">
                <a:latin typeface="Courier New" charset="0"/>
              </a:rPr>
              <a:t>jspService</a:t>
            </a:r>
            <a:r>
              <a:rPr lang="it-IT" sz="2000" b="1" dirty="0">
                <a:latin typeface="Courier New" charset="0"/>
              </a:rPr>
              <a:t>(</a:t>
            </a:r>
            <a:r>
              <a:rPr lang="it-IT" sz="2000" b="1" dirty="0" err="1">
                <a:latin typeface="Courier New" charset="0"/>
              </a:rPr>
              <a:t>HttpServletRequest</a:t>
            </a:r>
            <a:r>
              <a:rPr lang="it-IT" sz="2000" b="1" dirty="0">
                <a:latin typeface="Courier New" charset="0"/>
              </a:rPr>
              <a:t> </a:t>
            </a: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request</a:t>
            </a:r>
            <a:r>
              <a:rPr lang="it-IT" sz="2000" b="1" dirty="0">
                <a:latin typeface="Courier New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it-IT" sz="2000" b="1" dirty="0">
                <a:latin typeface="Courier New" charset="0"/>
              </a:rPr>
              <a:t>                       </a:t>
            </a:r>
            <a:r>
              <a:rPr lang="it-IT" sz="2000" b="1" dirty="0" err="1">
                <a:latin typeface="Courier New" charset="0"/>
              </a:rPr>
              <a:t>HttpServletResponse</a:t>
            </a:r>
            <a:r>
              <a:rPr lang="it-IT" sz="2000" b="1" dirty="0">
                <a:latin typeface="Courier New" charset="0"/>
              </a:rPr>
              <a:t> </a:t>
            </a: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response</a:t>
            </a:r>
            <a:r>
              <a:rPr lang="it-IT" sz="2000" b="1" dirty="0">
                <a:latin typeface="Courier New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it-IT" sz="2000" b="1" dirty="0">
                <a:latin typeface="Courier New" charset="0"/>
              </a:rPr>
              <a:t>   </a:t>
            </a:r>
            <a:r>
              <a:rPr lang="it-IT" sz="2000" b="1" dirty="0" err="1">
                <a:latin typeface="Courier New" charset="0"/>
              </a:rPr>
              <a:t>throws</a:t>
            </a:r>
            <a:r>
              <a:rPr lang="it-IT" sz="2000" b="1" dirty="0">
                <a:latin typeface="Courier New" charset="0"/>
              </a:rPr>
              <a:t> </a:t>
            </a:r>
            <a:r>
              <a:rPr lang="it-IT" sz="2000" b="1" dirty="0" err="1">
                <a:latin typeface="Courier New" charset="0"/>
              </a:rPr>
              <a:t>java.io.IOException</a:t>
            </a:r>
            <a:r>
              <a:rPr lang="it-IT" sz="2000" b="1" dirty="0">
                <a:latin typeface="Courier New" charset="0"/>
              </a:rPr>
              <a:t>, </a:t>
            </a:r>
            <a:r>
              <a:rPr lang="it-IT" sz="2000" b="1" dirty="0" err="1">
                <a:latin typeface="Courier New" charset="0"/>
              </a:rPr>
              <a:t>ServletException</a:t>
            </a:r>
            <a:r>
              <a:rPr lang="it-IT" sz="2000" b="1" dirty="0">
                <a:latin typeface="Courier New" charset="0"/>
              </a:rPr>
              <a:t> {</a:t>
            </a:r>
          </a:p>
          <a:p>
            <a:pPr lvl="1" eaLnBrk="1" hangingPunct="1">
              <a:buFontTx/>
              <a:buNone/>
            </a:pPr>
            <a:endParaRPr lang="it-IT" sz="2000" b="1" dirty="0">
              <a:latin typeface="Courier New" charset="0"/>
            </a:endParaRPr>
          </a:p>
          <a:p>
            <a:pPr lvl="1" eaLnBrk="1" hangingPunct="1">
              <a:buFontTx/>
              <a:buNone/>
            </a:pPr>
            <a:r>
              <a:rPr lang="it-IT" sz="2000" b="1" dirty="0" err="1">
                <a:latin typeface="Courier New" charset="0"/>
              </a:rPr>
              <a:t>ServletContext</a:t>
            </a:r>
            <a:r>
              <a:rPr lang="it-IT" sz="2000" b="1" dirty="0">
                <a:latin typeface="Courier New" charset="0"/>
              </a:rPr>
              <a:t> </a:t>
            </a: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application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 </a:t>
            </a:r>
            <a:r>
              <a:rPr lang="it-IT" sz="2000" b="1" dirty="0" smtClean="0">
                <a:latin typeface="Courier New" charset="0"/>
              </a:rPr>
              <a:t>= </a:t>
            </a:r>
            <a:r>
              <a:rPr lang="it-IT" sz="2000" b="1" dirty="0" err="1" smtClean="0">
                <a:latin typeface="Courier New" charset="0"/>
              </a:rPr>
              <a:t>getServletContext</a:t>
            </a:r>
            <a:r>
              <a:rPr lang="it-IT" sz="2000" b="1" dirty="0">
                <a:latin typeface="Courier New" charset="0"/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it-IT" sz="2000" b="1" dirty="0" err="1">
                <a:latin typeface="Courier New" charset="0"/>
              </a:rPr>
              <a:t>HttpSession</a:t>
            </a:r>
            <a:r>
              <a:rPr lang="it-IT" sz="2000" b="1" dirty="0">
                <a:latin typeface="Courier New" charset="0"/>
              </a:rPr>
              <a:t> 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session</a:t>
            </a:r>
            <a:r>
              <a:rPr lang="it-IT" sz="2000" b="1" dirty="0">
                <a:solidFill>
                  <a:srgbClr val="FFFF66"/>
                </a:solidFill>
                <a:latin typeface="Courier New" charset="0"/>
              </a:rPr>
              <a:t> </a:t>
            </a:r>
            <a:r>
              <a:rPr lang="it-IT" sz="2000" b="1" dirty="0" smtClean="0">
                <a:latin typeface="Courier New" charset="0"/>
              </a:rPr>
              <a:t>= </a:t>
            </a:r>
            <a:r>
              <a:rPr lang="it-IT" sz="2000" b="1" dirty="0" err="1" smtClean="0">
                <a:latin typeface="Courier New" charset="0"/>
              </a:rPr>
              <a:t>request.getSession</a:t>
            </a:r>
            <a:r>
              <a:rPr lang="it-IT" sz="2000" b="1" dirty="0">
                <a:latin typeface="Courier New" charset="0"/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it-IT" sz="2000" b="1" dirty="0" err="1">
                <a:latin typeface="Courier New" charset="0"/>
              </a:rPr>
              <a:t>JspWriter</a:t>
            </a:r>
            <a:r>
              <a:rPr lang="it-IT" sz="2000" b="1" dirty="0">
                <a:latin typeface="Courier New" charset="0"/>
              </a:rPr>
              <a:t> 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out</a:t>
            </a:r>
            <a:r>
              <a:rPr lang="it-IT" sz="2000" b="1" dirty="0">
                <a:latin typeface="Courier New" charset="0"/>
              </a:rPr>
              <a:t> = </a:t>
            </a:r>
            <a:r>
              <a:rPr lang="it-IT" sz="2000" b="1" dirty="0" err="1">
                <a:latin typeface="Courier New" charset="0"/>
              </a:rPr>
              <a:t>response.getWriter</a:t>
            </a:r>
            <a:r>
              <a:rPr lang="it-IT" sz="2000" b="1" dirty="0">
                <a:latin typeface="Courier New" charset="0"/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response.setContentType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(</a:t>
            </a:r>
            <a:r>
              <a:rPr lang="ja-JP" altLang="it-IT" sz="2000" b="1" dirty="0">
                <a:solidFill>
                  <a:srgbClr val="990000"/>
                </a:solidFill>
                <a:latin typeface="Courier New" charset="0"/>
              </a:rPr>
              <a:t>“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text/html</a:t>
            </a:r>
            <a:r>
              <a:rPr lang="ja-JP" altLang="it-IT" sz="2000" b="1" dirty="0">
                <a:solidFill>
                  <a:srgbClr val="990000"/>
                </a:solidFill>
                <a:latin typeface="Courier New" charset="0"/>
              </a:rPr>
              <a:t>”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it-IT" sz="2000" b="1" dirty="0">
                <a:latin typeface="Courier New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it-IT" sz="24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574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Maiandra GD" charset="0"/>
              </a:rPr>
              <a:t>Struttura pagina JSP: </a:t>
            </a:r>
            <a:r>
              <a:rPr lang="it-IT" dirty="0" err="1">
                <a:latin typeface="Maiandra GD" charset="0"/>
              </a:rPr>
              <a:t>Scriplet</a:t>
            </a:r>
            <a:endParaRPr lang="it-IT" dirty="0">
              <a:latin typeface="Maiandra GD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6713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Il codice degli </a:t>
            </a:r>
            <a:r>
              <a:rPr lang="it-IT" dirty="0" err="1">
                <a:latin typeface="Maiandra GD" charset="0"/>
              </a:rPr>
              <a:t>scriptlet</a:t>
            </a:r>
            <a:r>
              <a:rPr lang="it-IT" dirty="0">
                <a:latin typeface="Maiandra GD" charset="0"/>
              </a:rPr>
              <a:t> viene aggiunto </a:t>
            </a:r>
            <a:br>
              <a:rPr lang="it-IT" dirty="0">
                <a:latin typeface="Maiandra GD" charset="0"/>
              </a:rPr>
            </a:br>
            <a:r>
              <a:rPr lang="it-IT" dirty="0">
                <a:latin typeface="Maiandra GD" charset="0"/>
              </a:rPr>
              <a:t>al metodo </a:t>
            </a:r>
            <a:r>
              <a:rPr lang="it-IT" b="1" dirty="0">
                <a:latin typeface="Courier New" charset="0"/>
              </a:rPr>
              <a:t>_</a:t>
            </a:r>
            <a:r>
              <a:rPr lang="it-IT" b="1" dirty="0" err="1">
                <a:latin typeface="Courier New" charset="0"/>
              </a:rPr>
              <a:t>jspService</a:t>
            </a:r>
            <a:r>
              <a:rPr lang="it-IT" b="1" dirty="0">
                <a:latin typeface="Courier New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Esempio: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  &lt;html&gt;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  &lt;body&gt;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1800" b="1" dirty="0">
                <a:solidFill>
                  <a:srgbClr val="FFFF66"/>
                </a:solidFill>
                <a:latin typeface="Courier New" charset="0"/>
              </a:rPr>
              <a:t>  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&lt;% </a:t>
            </a:r>
            <a:r>
              <a:rPr lang="it-IT" sz="1800" b="1" dirty="0" err="1">
                <a:solidFill>
                  <a:srgbClr val="990000"/>
                </a:solidFill>
                <a:latin typeface="Courier New" charset="0"/>
              </a:rPr>
              <a:t>String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 </a:t>
            </a:r>
            <a:r>
              <a:rPr lang="it-IT" sz="1800" b="1" dirty="0" smtClean="0">
                <a:solidFill>
                  <a:srgbClr val="990000"/>
                </a:solidFill>
                <a:latin typeface="Courier New" charset="0"/>
              </a:rPr>
              <a:t>nome = </a:t>
            </a:r>
            <a:r>
              <a:rPr lang="it-IT" sz="1800" b="1" dirty="0" err="1" smtClean="0">
                <a:solidFill>
                  <a:srgbClr val="990000"/>
                </a:solidFill>
                <a:latin typeface="Courier New" charset="0"/>
              </a:rPr>
              <a:t>request.getParameter</a:t>
            </a:r>
            <a:r>
              <a:rPr lang="it-IT" sz="1800" b="1" dirty="0" smtClean="0">
                <a:solidFill>
                  <a:srgbClr val="990000"/>
                </a:solidFill>
                <a:latin typeface="Courier New" charset="0"/>
              </a:rPr>
              <a:t>(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"</a:t>
            </a:r>
            <a:r>
              <a:rPr lang="it-IT" sz="1800" b="1" dirty="0" smtClean="0">
                <a:solidFill>
                  <a:srgbClr val="990000"/>
                </a:solidFill>
                <a:latin typeface="Courier New" charset="0"/>
              </a:rPr>
              <a:t>nome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"</a:t>
            </a:r>
            <a:r>
              <a:rPr lang="it-IT" sz="1800" b="1" dirty="0" smtClean="0">
                <a:solidFill>
                  <a:srgbClr val="990000"/>
                </a:solidFill>
                <a:latin typeface="Courier New" charset="0"/>
              </a:rPr>
              <a:t>); %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  &lt;</a:t>
            </a:r>
            <a:r>
              <a:rPr lang="it-IT" sz="1800" b="1" dirty="0" err="1">
                <a:latin typeface="Courier New" charset="0"/>
              </a:rPr>
              <a:t>p</a:t>
            </a:r>
            <a:r>
              <a:rPr lang="it-IT" sz="1800" b="1" dirty="0">
                <a:latin typeface="Courier New" charset="0"/>
              </a:rPr>
              <a:t>&gt;Benvenuto, 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&lt;% </a:t>
            </a:r>
            <a:r>
              <a:rPr lang="it-IT" sz="1800" b="1" dirty="0" err="1">
                <a:solidFill>
                  <a:srgbClr val="990000"/>
                </a:solidFill>
                <a:latin typeface="Courier New" charset="0"/>
              </a:rPr>
              <a:t>out.print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(nome);%&gt;.</a:t>
            </a:r>
            <a:r>
              <a:rPr lang="it-IT" sz="1800" b="1" dirty="0">
                <a:solidFill>
                  <a:srgbClr val="FFFF66"/>
                </a:solidFill>
                <a:latin typeface="Courier New" charset="0"/>
              </a:rPr>
              <a:t> </a:t>
            </a:r>
            <a:r>
              <a:rPr lang="it-IT" sz="1800" b="1" dirty="0">
                <a:latin typeface="Courier New" charset="0"/>
              </a:rPr>
              <a:t>La data di oggi e</a:t>
            </a:r>
            <a:r>
              <a:rPr lang="ja-JP" altLang="it-IT" sz="1800" b="1" dirty="0">
                <a:latin typeface="Courier New" charset="0"/>
              </a:rPr>
              <a:t>’</a:t>
            </a:r>
            <a:r>
              <a:rPr lang="it-IT" sz="1800" b="1" dirty="0">
                <a:latin typeface="Courier New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  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&lt;% Date </a:t>
            </a:r>
            <a:r>
              <a:rPr lang="it-IT" sz="1800" b="1" dirty="0" smtClean="0">
                <a:solidFill>
                  <a:srgbClr val="990000"/>
                </a:solidFill>
                <a:latin typeface="Courier New" charset="0"/>
              </a:rPr>
              <a:t>d = 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new </a:t>
            </a:r>
            <a:r>
              <a:rPr lang="it-IT" sz="1800" b="1" dirty="0" err="1">
                <a:solidFill>
                  <a:srgbClr val="990000"/>
                </a:solidFill>
                <a:latin typeface="Courier New" charset="0"/>
              </a:rPr>
              <a:t>java.util.Date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     </a:t>
            </a:r>
            <a:r>
              <a:rPr lang="it-IT" sz="1800" b="1" dirty="0" err="1">
                <a:solidFill>
                  <a:srgbClr val="990000"/>
                </a:solidFill>
                <a:latin typeface="Courier New" charset="0"/>
              </a:rPr>
              <a:t>out.print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(d); %&gt;</a:t>
            </a:r>
            <a:r>
              <a:rPr lang="it-IT" sz="1800" b="1" dirty="0">
                <a:solidFill>
                  <a:srgbClr val="FFFF66"/>
                </a:solidFill>
                <a:latin typeface="Courier New" charset="0"/>
              </a:rPr>
              <a:t> </a:t>
            </a:r>
            <a:r>
              <a:rPr lang="it-IT" sz="1800" b="1" dirty="0">
                <a:latin typeface="Courier New" charset="0"/>
              </a:rPr>
              <a:t>&lt;/</a:t>
            </a:r>
            <a:r>
              <a:rPr lang="it-IT" sz="1800" b="1" dirty="0" err="1">
                <a:latin typeface="Courier New" charset="0"/>
              </a:rPr>
              <a:t>p</a:t>
            </a:r>
            <a:r>
              <a:rPr lang="it-IT" sz="1800" b="1" dirty="0"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  &lt;/body&gt;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  &lt;/html&gt;</a:t>
            </a:r>
            <a:endParaRPr lang="it-IT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85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629199"/>
            <a:ext cx="8118475" cy="58054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public </a:t>
            </a:r>
            <a:r>
              <a:rPr lang="it-IT" sz="1800" b="1" dirty="0" err="1">
                <a:latin typeface="Courier New" charset="0"/>
              </a:rPr>
              <a:t>void</a:t>
            </a:r>
            <a:r>
              <a:rPr lang="it-IT" sz="1800" b="1" dirty="0">
                <a:latin typeface="Courier New" charset="0"/>
              </a:rPr>
              <a:t> _</a:t>
            </a:r>
            <a:r>
              <a:rPr lang="it-IT" sz="1800" b="1" dirty="0" err="1">
                <a:latin typeface="Courier New" charset="0"/>
              </a:rPr>
              <a:t>jspService</a:t>
            </a:r>
            <a:r>
              <a:rPr lang="it-IT" sz="1800" b="1" dirty="0">
                <a:latin typeface="Courier New" charset="0"/>
              </a:rPr>
              <a:t>(</a:t>
            </a:r>
            <a:r>
              <a:rPr lang="it-IT" sz="1800" b="1" dirty="0" err="1">
                <a:latin typeface="Courier New" charset="0"/>
              </a:rPr>
              <a:t>HttpServletRequest</a:t>
            </a:r>
            <a:r>
              <a:rPr lang="it-IT" sz="1800" b="1" dirty="0">
                <a:latin typeface="Courier New" charset="0"/>
              </a:rPr>
              <a:t> </a:t>
            </a:r>
            <a:r>
              <a:rPr lang="it-IT" sz="1800" b="1" dirty="0" err="1">
                <a:solidFill>
                  <a:srgbClr val="990000"/>
                </a:solidFill>
                <a:latin typeface="Courier New" charset="0"/>
              </a:rPr>
              <a:t>request</a:t>
            </a:r>
            <a:r>
              <a:rPr lang="it-IT" sz="1800" b="1" dirty="0">
                <a:latin typeface="Courier New" charset="0"/>
              </a:rPr>
              <a:t>,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				</a:t>
            </a:r>
            <a:r>
              <a:rPr lang="it-IT" sz="1800" b="1" dirty="0" err="1">
                <a:latin typeface="Courier New" charset="0"/>
              </a:rPr>
              <a:t>HttpServletResponse</a:t>
            </a:r>
            <a:r>
              <a:rPr lang="it-IT" sz="1800" b="1" dirty="0">
                <a:latin typeface="Courier New" charset="0"/>
              </a:rPr>
              <a:t> </a:t>
            </a:r>
            <a:r>
              <a:rPr lang="it-IT" sz="1800" b="1" dirty="0" err="1">
                <a:solidFill>
                  <a:srgbClr val="990000"/>
                </a:solidFill>
                <a:latin typeface="Courier New" charset="0"/>
              </a:rPr>
              <a:t>response</a:t>
            </a:r>
            <a:r>
              <a:rPr lang="it-IT" sz="1800" b="1" dirty="0">
                <a:latin typeface="Courier New" charset="0"/>
              </a:rPr>
              <a:t>)</a:t>
            </a:r>
          </a:p>
          <a:p>
            <a:pPr marL="179388" lvl="1" indent="0"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   	   </a:t>
            </a:r>
            <a:r>
              <a:rPr lang="it-IT" sz="1800" b="1" dirty="0" err="1">
                <a:latin typeface="Courier New" charset="0"/>
              </a:rPr>
              <a:t>throws</a:t>
            </a:r>
            <a:r>
              <a:rPr lang="it-IT" sz="1800" b="1" dirty="0">
                <a:latin typeface="Courier New" charset="0"/>
              </a:rPr>
              <a:t> </a:t>
            </a:r>
            <a:r>
              <a:rPr lang="it-IT" sz="1800" b="1" dirty="0" err="1">
                <a:latin typeface="Courier New" charset="0"/>
              </a:rPr>
              <a:t>java.io.IOException</a:t>
            </a:r>
            <a:r>
              <a:rPr lang="it-IT" sz="1800" b="1" dirty="0">
                <a:latin typeface="Courier New" charset="0"/>
              </a:rPr>
              <a:t>, </a:t>
            </a:r>
            <a:r>
              <a:rPr lang="it-IT" sz="1800" b="1" dirty="0" err="1">
                <a:latin typeface="Courier New" charset="0"/>
              </a:rPr>
              <a:t>ServletException</a:t>
            </a:r>
            <a:r>
              <a:rPr lang="it-IT" sz="1800" b="1" dirty="0">
                <a:latin typeface="Courier New" charset="0"/>
              </a:rPr>
              <a:t>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 	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	</a:t>
            </a:r>
            <a:r>
              <a:rPr lang="it-IT" sz="1800" b="1" dirty="0" err="1">
                <a:latin typeface="Courier New" charset="0"/>
              </a:rPr>
              <a:t>ServletContext</a:t>
            </a:r>
            <a:r>
              <a:rPr lang="it-IT" sz="1800" b="1" dirty="0">
                <a:latin typeface="Courier New" charset="0"/>
              </a:rPr>
              <a:t> </a:t>
            </a:r>
            <a:r>
              <a:rPr lang="it-IT" sz="1800" b="1" dirty="0" err="1">
                <a:solidFill>
                  <a:srgbClr val="990000"/>
                </a:solidFill>
                <a:latin typeface="Courier New" charset="0"/>
              </a:rPr>
              <a:t>application</a:t>
            </a:r>
            <a:r>
              <a:rPr lang="it-IT" sz="1800" b="1" dirty="0">
                <a:solidFill>
                  <a:srgbClr val="FFFF66"/>
                </a:solidFill>
                <a:latin typeface="Courier New" charset="0"/>
              </a:rPr>
              <a:t> </a:t>
            </a:r>
            <a:r>
              <a:rPr lang="it-IT" sz="1800" b="1" dirty="0" smtClean="0">
                <a:latin typeface="Courier New" charset="0"/>
              </a:rPr>
              <a:t>= </a:t>
            </a:r>
            <a:r>
              <a:rPr lang="it-IT" sz="1800" b="1" dirty="0" err="1" smtClean="0">
                <a:latin typeface="Courier New" charset="0"/>
              </a:rPr>
              <a:t>getServletContext</a:t>
            </a:r>
            <a:r>
              <a:rPr lang="it-IT" sz="1800" b="1" dirty="0">
                <a:latin typeface="Courier New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 	</a:t>
            </a:r>
            <a:r>
              <a:rPr lang="it-IT" sz="1800" b="1" dirty="0" err="1">
                <a:latin typeface="Courier New" charset="0"/>
              </a:rPr>
              <a:t>HttpSession</a:t>
            </a:r>
            <a:r>
              <a:rPr lang="it-IT" sz="1800" b="1" dirty="0">
                <a:latin typeface="Courier New" charset="0"/>
              </a:rPr>
              <a:t> 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session</a:t>
            </a:r>
            <a:r>
              <a:rPr lang="it-IT" sz="1800" b="1" dirty="0">
                <a:solidFill>
                  <a:srgbClr val="FFFF66"/>
                </a:solidFill>
                <a:latin typeface="Courier New" charset="0"/>
              </a:rPr>
              <a:t> </a:t>
            </a:r>
            <a:r>
              <a:rPr lang="it-IT" sz="1800" b="1" dirty="0" smtClean="0">
                <a:latin typeface="Courier New" charset="0"/>
              </a:rPr>
              <a:t>= </a:t>
            </a:r>
            <a:r>
              <a:rPr lang="it-IT" sz="1800" b="1" dirty="0" err="1" smtClean="0">
                <a:latin typeface="Courier New" charset="0"/>
              </a:rPr>
              <a:t>request.getSession</a:t>
            </a:r>
            <a:r>
              <a:rPr lang="it-IT" sz="1800" b="1" dirty="0">
                <a:latin typeface="Courier New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 	</a:t>
            </a:r>
            <a:r>
              <a:rPr lang="it-IT" sz="1800" b="1" dirty="0" err="1">
                <a:latin typeface="Courier New" charset="0"/>
              </a:rPr>
              <a:t>JspWriter</a:t>
            </a:r>
            <a:r>
              <a:rPr lang="it-IT" sz="1800" b="1" dirty="0">
                <a:latin typeface="Courier New" charset="0"/>
              </a:rPr>
              <a:t> 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out</a:t>
            </a:r>
            <a:r>
              <a:rPr lang="it-IT" sz="1800" b="1" dirty="0">
                <a:latin typeface="Courier New" charset="0"/>
              </a:rPr>
              <a:t> = </a:t>
            </a:r>
            <a:r>
              <a:rPr lang="it-IT" sz="1800" b="1" dirty="0" err="1">
                <a:latin typeface="Courier New" charset="0"/>
              </a:rPr>
              <a:t>response.getWriter</a:t>
            </a:r>
            <a:r>
              <a:rPr lang="it-IT" sz="1800" b="1" dirty="0">
                <a:latin typeface="Courier New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 	</a:t>
            </a:r>
            <a:r>
              <a:rPr lang="it-IT" sz="1800" b="1" dirty="0" err="1">
                <a:latin typeface="Courier New" charset="0"/>
              </a:rPr>
              <a:t>response.setContentType</a:t>
            </a:r>
            <a:r>
              <a:rPr lang="it-IT" sz="1800" b="1" dirty="0">
                <a:latin typeface="Courier New" charset="0"/>
              </a:rPr>
              <a:t>(</a:t>
            </a:r>
            <a:r>
              <a:rPr lang="ja-JP" altLang="it-IT" sz="1800" b="1" dirty="0">
                <a:latin typeface="Courier New" charset="0"/>
              </a:rPr>
              <a:t>“</a:t>
            </a:r>
            <a:r>
              <a:rPr lang="it-IT" sz="1800" b="1" dirty="0">
                <a:latin typeface="Courier New" charset="0"/>
              </a:rPr>
              <a:t>text/html</a:t>
            </a:r>
            <a:r>
              <a:rPr lang="ja-JP" altLang="it-IT" sz="1800" b="1" dirty="0">
                <a:latin typeface="Courier New" charset="0"/>
              </a:rPr>
              <a:t>”</a:t>
            </a:r>
            <a:r>
              <a:rPr lang="it-IT" sz="1800" b="1" dirty="0">
                <a:latin typeface="Courier New" charset="0"/>
              </a:rPr>
              <a:t>);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 	</a:t>
            </a:r>
            <a:r>
              <a:rPr lang="it-IT" sz="1800" b="1" dirty="0" err="1">
                <a:latin typeface="Courier New" charset="0"/>
              </a:rPr>
              <a:t>out.println</a:t>
            </a:r>
            <a:r>
              <a:rPr lang="it-IT" sz="1800" b="1" dirty="0">
                <a:latin typeface="Courier New" charset="0"/>
              </a:rPr>
              <a:t>(</a:t>
            </a:r>
            <a:r>
              <a:rPr lang="ja-JP" altLang="it-IT" sz="1800" b="1" dirty="0">
                <a:latin typeface="Courier New" charset="0"/>
              </a:rPr>
              <a:t>“</a:t>
            </a:r>
            <a:r>
              <a:rPr lang="it-IT" sz="1800" b="1" dirty="0">
                <a:latin typeface="Courier New" charset="0"/>
              </a:rPr>
              <a:t>&lt;html&gt;</a:t>
            </a:r>
            <a:r>
              <a:rPr lang="ja-JP" altLang="it-IT" sz="1800" b="1" dirty="0">
                <a:latin typeface="Courier New" charset="0"/>
              </a:rPr>
              <a:t>”</a:t>
            </a:r>
            <a:r>
              <a:rPr lang="it-IT" sz="1800" b="1" dirty="0">
                <a:latin typeface="Courier New" charset="0"/>
              </a:rPr>
              <a:t>);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 	</a:t>
            </a:r>
            <a:r>
              <a:rPr lang="it-IT" sz="1800" b="1" dirty="0" err="1">
                <a:latin typeface="Courier New" charset="0"/>
              </a:rPr>
              <a:t>out.println</a:t>
            </a:r>
            <a:r>
              <a:rPr lang="it-IT" sz="1800" b="1" dirty="0">
                <a:latin typeface="Courier New" charset="0"/>
              </a:rPr>
              <a:t>(</a:t>
            </a:r>
            <a:r>
              <a:rPr lang="ja-JP" altLang="it-IT" sz="1800" b="1" dirty="0">
                <a:latin typeface="Courier New" charset="0"/>
              </a:rPr>
              <a:t>“</a:t>
            </a:r>
            <a:r>
              <a:rPr lang="it-IT" sz="1800" b="1" dirty="0">
                <a:latin typeface="Courier New" charset="0"/>
              </a:rPr>
              <a:t>&lt;body&gt;</a:t>
            </a:r>
            <a:r>
              <a:rPr lang="ja-JP" altLang="it-IT" sz="1800" b="1" dirty="0">
                <a:latin typeface="Courier New" charset="0"/>
              </a:rPr>
              <a:t>”</a:t>
            </a:r>
            <a:r>
              <a:rPr lang="it-IT" sz="1800" b="1" dirty="0">
                <a:latin typeface="Courier New" charset="0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solidFill>
                  <a:srgbClr val="FFFF66"/>
                </a:solidFill>
                <a:latin typeface="Courier New" charset="0"/>
              </a:rPr>
              <a:t> 	</a:t>
            </a:r>
            <a:r>
              <a:rPr lang="it-IT" sz="1800" b="1" dirty="0" err="1">
                <a:solidFill>
                  <a:srgbClr val="990000"/>
                </a:solidFill>
                <a:latin typeface="Courier New" charset="0"/>
              </a:rPr>
              <a:t>String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 </a:t>
            </a:r>
            <a:r>
              <a:rPr lang="it-IT" sz="1800" b="1" dirty="0" smtClean="0">
                <a:solidFill>
                  <a:srgbClr val="990000"/>
                </a:solidFill>
                <a:latin typeface="Courier New" charset="0"/>
              </a:rPr>
              <a:t>nome = </a:t>
            </a:r>
            <a:r>
              <a:rPr lang="it-IT" sz="1800" b="1" dirty="0" err="1" smtClean="0">
                <a:solidFill>
                  <a:srgbClr val="990000"/>
                </a:solidFill>
                <a:latin typeface="Courier New" charset="0"/>
              </a:rPr>
              <a:t>request.getParameter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(</a:t>
            </a:r>
            <a:r>
              <a:rPr lang="ja-JP" altLang="it-IT" sz="1800" b="1" dirty="0">
                <a:solidFill>
                  <a:srgbClr val="990000"/>
                </a:solidFill>
                <a:latin typeface="Courier New" charset="0"/>
              </a:rPr>
              <a:t>“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nome</a:t>
            </a:r>
            <a:r>
              <a:rPr lang="ja-JP" altLang="it-IT" sz="1800" b="1" dirty="0">
                <a:solidFill>
                  <a:srgbClr val="990000"/>
                </a:solidFill>
                <a:latin typeface="Courier New" charset="0"/>
              </a:rPr>
              <a:t>”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solidFill>
                  <a:srgbClr val="FFFF66"/>
                </a:solidFill>
                <a:latin typeface="Courier New" charset="0"/>
              </a:rPr>
              <a:t>	</a:t>
            </a:r>
            <a:r>
              <a:rPr lang="it-IT" sz="1800" b="1" dirty="0" err="1">
                <a:latin typeface="Courier New" charset="0"/>
              </a:rPr>
              <a:t>out.println</a:t>
            </a:r>
            <a:r>
              <a:rPr lang="it-IT" sz="1800" b="1" dirty="0">
                <a:latin typeface="Courier New" charset="0"/>
              </a:rPr>
              <a:t>(</a:t>
            </a:r>
            <a:r>
              <a:rPr lang="ja-JP" altLang="it-IT" sz="1800" b="1" dirty="0">
                <a:latin typeface="Courier New" charset="0"/>
              </a:rPr>
              <a:t>“</a:t>
            </a:r>
            <a:r>
              <a:rPr lang="it-IT" sz="1800" b="1" dirty="0">
                <a:latin typeface="Courier New" charset="0"/>
              </a:rPr>
              <a:t>&lt;</a:t>
            </a:r>
            <a:r>
              <a:rPr lang="it-IT" sz="1800" b="1" dirty="0" err="1">
                <a:latin typeface="Courier New" charset="0"/>
              </a:rPr>
              <a:t>p</a:t>
            </a:r>
            <a:r>
              <a:rPr lang="it-IT" sz="1800" b="1" dirty="0">
                <a:latin typeface="Courier New" charset="0"/>
              </a:rPr>
              <a:t>&gt;Benvenuto,</a:t>
            </a:r>
            <a:r>
              <a:rPr lang="ja-JP" altLang="it-IT" sz="1800" b="1" dirty="0">
                <a:latin typeface="Courier New" charset="0"/>
              </a:rPr>
              <a:t>”</a:t>
            </a:r>
            <a:r>
              <a:rPr lang="it-IT" sz="1800" b="1" dirty="0">
                <a:latin typeface="Courier New" charset="0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 	</a:t>
            </a:r>
            <a:r>
              <a:rPr lang="it-IT" sz="1800" b="1" dirty="0" err="1">
                <a:solidFill>
                  <a:srgbClr val="FF0000"/>
                </a:solidFill>
                <a:latin typeface="Courier New" charset="0"/>
              </a:rPr>
              <a:t>out.print</a:t>
            </a:r>
            <a:r>
              <a:rPr lang="it-IT" sz="1800" b="1" dirty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ja-JP" altLang="it-IT" sz="1800" b="1" dirty="0">
                <a:solidFill>
                  <a:srgbClr val="FF0000"/>
                </a:solidFill>
                <a:latin typeface="Courier New" charset="0"/>
              </a:rPr>
              <a:t>“</a:t>
            </a:r>
            <a:r>
              <a:rPr lang="it-IT" sz="1800" b="1" dirty="0">
                <a:solidFill>
                  <a:srgbClr val="FF0000"/>
                </a:solidFill>
                <a:latin typeface="Courier New" charset="0"/>
              </a:rPr>
              <a:t>nome");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 	</a:t>
            </a:r>
            <a:r>
              <a:rPr lang="it-IT" sz="1800" b="1" dirty="0" err="1">
                <a:latin typeface="Courier New" charset="0"/>
              </a:rPr>
              <a:t>out.print</a:t>
            </a:r>
            <a:r>
              <a:rPr lang="it-IT" sz="1800" b="1" dirty="0">
                <a:latin typeface="Courier New" charset="0"/>
              </a:rPr>
              <a:t>(</a:t>
            </a:r>
            <a:r>
              <a:rPr lang="ja-JP" altLang="it-IT" sz="1800" b="1" dirty="0">
                <a:latin typeface="Courier New" charset="0"/>
              </a:rPr>
              <a:t>“</a:t>
            </a:r>
            <a:r>
              <a:rPr lang="it-IT" sz="1800" b="1" dirty="0">
                <a:latin typeface="Courier New" charset="0"/>
              </a:rPr>
              <a:t>La data di oggi e</a:t>
            </a:r>
            <a:r>
              <a:rPr lang="ja-JP" altLang="it-IT" sz="1800" b="1" dirty="0">
                <a:latin typeface="Courier New" charset="0"/>
              </a:rPr>
              <a:t>’</a:t>
            </a:r>
            <a:r>
              <a:rPr lang="it-IT" sz="1800" b="1" dirty="0">
                <a:latin typeface="Courier New" charset="0"/>
              </a:rPr>
              <a:t>:</a:t>
            </a:r>
            <a:r>
              <a:rPr lang="ja-JP" altLang="it-IT" sz="1800" b="1" dirty="0">
                <a:latin typeface="Courier New" charset="0"/>
              </a:rPr>
              <a:t>”</a:t>
            </a:r>
            <a:r>
              <a:rPr lang="it-IT" sz="1800" b="1" dirty="0">
                <a:latin typeface="Courier New" charset="0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 	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Date d= new </a:t>
            </a:r>
            <a:r>
              <a:rPr lang="it-IT" sz="1800" b="1" dirty="0" err="1">
                <a:solidFill>
                  <a:srgbClr val="990000"/>
                </a:solidFill>
                <a:latin typeface="Courier New" charset="0"/>
              </a:rPr>
              <a:t>java.util.Date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solidFill>
                  <a:srgbClr val="FFFF66"/>
                </a:solidFill>
                <a:latin typeface="Courier New" charset="0"/>
              </a:rPr>
              <a:t> 	</a:t>
            </a:r>
            <a:r>
              <a:rPr lang="it-IT" sz="1800" b="1" dirty="0" err="1">
                <a:solidFill>
                  <a:srgbClr val="990000"/>
                </a:solidFill>
                <a:latin typeface="Courier New" charset="0"/>
              </a:rPr>
              <a:t>out.print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(d);</a:t>
            </a:r>
            <a:r>
              <a:rPr lang="it-IT" sz="1800" b="1" dirty="0">
                <a:solidFill>
                  <a:srgbClr val="FFFF66"/>
                </a:solidFill>
                <a:latin typeface="Courier New" charset="0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 	</a:t>
            </a:r>
            <a:r>
              <a:rPr lang="it-IT" sz="1800" b="1" dirty="0" err="1">
                <a:latin typeface="Courier New" charset="0"/>
              </a:rPr>
              <a:t>out.println</a:t>
            </a:r>
            <a:r>
              <a:rPr lang="it-IT" sz="1800" b="1" dirty="0">
                <a:latin typeface="Courier New" charset="0"/>
              </a:rPr>
              <a:t>(</a:t>
            </a:r>
            <a:r>
              <a:rPr lang="ja-JP" altLang="it-IT" sz="1800" b="1" dirty="0">
                <a:latin typeface="Courier New" charset="0"/>
              </a:rPr>
              <a:t>“</a:t>
            </a:r>
            <a:r>
              <a:rPr lang="it-IT" sz="1800" b="1" dirty="0">
                <a:latin typeface="Courier New" charset="0"/>
              </a:rPr>
              <a:t>&lt;/</a:t>
            </a:r>
            <a:r>
              <a:rPr lang="it-IT" sz="1800" b="1" dirty="0" err="1">
                <a:latin typeface="Courier New" charset="0"/>
              </a:rPr>
              <a:t>p</a:t>
            </a:r>
            <a:r>
              <a:rPr lang="it-IT" sz="1800" b="1" dirty="0">
                <a:latin typeface="Courier New" charset="0"/>
              </a:rPr>
              <a:t>&gt;</a:t>
            </a:r>
            <a:r>
              <a:rPr lang="ja-JP" altLang="it-IT" sz="1800" b="1" dirty="0">
                <a:latin typeface="Courier New" charset="0"/>
              </a:rPr>
              <a:t>”</a:t>
            </a:r>
            <a:r>
              <a:rPr lang="it-IT" sz="1800" b="1" dirty="0">
                <a:latin typeface="Courier New" charset="0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 	</a:t>
            </a:r>
            <a:r>
              <a:rPr lang="it-IT" sz="1800" b="1" dirty="0" err="1">
                <a:latin typeface="Courier New" charset="0"/>
              </a:rPr>
              <a:t>out.println</a:t>
            </a:r>
            <a:r>
              <a:rPr lang="it-IT" sz="1800" b="1" dirty="0">
                <a:latin typeface="Courier New" charset="0"/>
              </a:rPr>
              <a:t>(</a:t>
            </a:r>
            <a:r>
              <a:rPr lang="ja-JP" altLang="it-IT" sz="1800" b="1" dirty="0">
                <a:latin typeface="Courier New" charset="0"/>
              </a:rPr>
              <a:t>“</a:t>
            </a:r>
            <a:r>
              <a:rPr lang="it-IT" sz="1800" b="1" dirty="0">
                <a:latin typeface="Courier New" charset="0"/>
              </a:rPr>
              <a:t>&lt;/body&gt;</a:t>
            </a:r>
            <a:r>
              <a:rPr lang="ja-JP" altLang="it-IT" sz="1800" b="1" dirty="0">
                <a:latin typeface="Courier New" charset="0"/>
              </a:rPr>
              <a:t>”</a:t>
            </a:r>
            <a:r>
              <a:rPr lang="it-IT" sz="1800" b="1" dirty="0">
                <a:latin typeface="Courier New" charset="0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 	</a:t>
            </a:r>
            <a:r>
              <a:rPr lang="it-IT" sz="1800" b="1" dirty="0" err="1">
                <a:latin typeface="Courier New" charset="0"/>
              </a:rPr>
              <a:t>out.println</a:t>
            </a:r>
            <a:r>
              <a:rPr lang="it-IT" sz="1800" b="1" dirty="0">
                <a:latin typeface="Courier New" charset="0"/>
              </a:rPr>
              <a:t>(</a:t>
            </a:r>
            <a:r>
              <a:rPr lang="ja-JP" altLang="it-IT" sz="1800" b="1" dirty="0">
                <a:latin typeface="Courier New" charset="0"/>
              </a:rPr>
              <a:t>“</a:t>
            </a:r>
            <a:r>
              <a:rPr lang="it-IT" sz="1800" b="1" dirty="0">
                <a:latin typeface="Courier New" charset="0"/>
              </a:rPr>
              <a:t>&lt;/html&gt;</a:t>
            </a:r>
            <a:r>
              <a:rPr lang="ja-JP" altLang="it-IT" sz="1800" b="1" dirty="0">
                <a:latin typeface="Courier New" charset="0"/>
              </a:rPr>
              <a:t>”</a:t>
            </a:r>
            <a:r>
              <a:rPr lang="it-IT" sz="1800" b="1" dirty="0">
                <a:latin typeface="Courier New" charset="0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275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Maiandra GD" charset="0"/>
              </a:rPr>
              <a:t>Struttura pagina JSP: </a:t>
            </a:r>
            <a:r>
              <a:rPr lang="it-IT" dirty="0" err="1">
                <a:latin typeface="Maiandra GD" charset="0"/>
              </a:rPr>
              <a:t>Scriplet</a:t>
            </a:r>
            <a:endParaRPr lang="it-IT" dirty="0">
              <a:latin typeface="Maiandra GD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dirty="0" smtClean="0">
                <a:latin typeface="Maiandra GD" charset="0"/>
              </a:rPr>
              <a:t>E</a:t>
            </a:r>
            <a:r>
              <a:rPr lang="it-IT" dirty="0">
                <a:latin typeface="Maiandra GD" charset="0"/>
              </a:rPr>
              <a:t>'</a:t>
            </a:r>
            <a:r>
              <a:rPr lang="it-IT" dirty="0" smtClean="0">
                <a:latin typeface="Maiandra GD" charset="0"/>
              </a:rPr>
              <a:t> </a:t>
            </a:r>
            <a:r>
              <a:rPr lang="it-IT" dirty="0">
                <a:latin typeface="Maiandra GD" charset="0"/>
              </a:rPr>
              <a:t>possibile immergere i </a:t>
            </a:r>
            <a:r>
              <a:rPr lang="it-IT" dirty="0" err="1">
                <a:latin typeface="Maiandra GD" charset="0"/>
              </a:rPr>
              <a:t>tag</a:t>
            </a:r>
            <a:r>
              <a:rPr lang="it-IT" dirty="0">
                <a:latin typeface="Maiandra GD" charset="0"/>
              </a:rPr>
              <a:t> nelle strutture di controllo</a:t>
            </a:r>
          </a:p>
          <a:p>
            <a:pPr eaLnBrk="1" hangingPunct="1"/>
            <a:r>
              <a:rPr lang="it-IT" dirty="0">
                <a:latin typeface="Maiandra GD" charset="0"/>
              </a:rPr>
              <a:t>Esempio:</a:t>
            </a:r>
          </a:p>
          <a:p>
            <a:pPr eaLnBrk="1" hangingPunct="1">
              <a:buFontTx/>
              <a:buNone/>
            </a:pPr>
            <a:r>
              <a:rPr lang="it-IT" sz="1800" b="1" dirty="0">
                <a:solidFill>
                  <a:srgbClr val="FFFF66"/>
                </a:solidFill>
                <a:latin typeface="Courier New" charset="0"/>
              </a:rPr>
              <a:t>  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&lt;% </a:t>
            </a:r>
            <a:r>
              <a:rPr lang="it-IT" sz="1800" b="1" dirty="0" err="1">
                <a:solidFill>
                  <a:srgbClr val="990000"/>
                </a:solidFill>
                <a:latin typeface="Courier New" charset="0"/>
              </a:rPr>
              <a:t>String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 </a:t>
            </a:r>
            <a:r>
              <a:rPr lang="it-IT" sz="1800" b="1" dirty="0" smtClean="0">
                <a:solidFill>
                  <a:srgbClr val="990000"/>
                </a:solidFill>
                <a:latin typeface="Courier New" charset="0"/>
              </a:rPr>
              <a:t>nome = </a:t>
            </a:r>
            <a:r>
              <a:rPr lang="it-IT" sz="1800" b="1" dirty="0" err="1" smtClean="0">
                <a:solidFill>
                  <a:srgbClr val="990000"/>
                </a:solidFill>
                <a:latin typeface="Courier New" charset="0"/>
              </a:rPr>
              <a:t>request.getAttribute</a:t>
            </a:r>
            <a:r>
              <a:rPr lang="it-IT" sz="1800" b="1" dirty="0" smtClean="0">
                <a:solidFill>
                  <a:srgbClr val="990000"/>
                </a:solidFill>
                <a:latin typeface="Courier New" charset="0"/>
              </a:rPr>
              <a:t>(</a:t>
            </a:r>
            <a:r>
              <a:rPr lang="ja-JP" altLang="it-IT" sz="1800" b="1" dirty="0" smtClean="0">
                <a:solidFill>
                  <a:srgbClr val="990000"/>
                </a:solidFill>
                <a:latin typeface="Courier New" charset="0"/>
              </a:rPr>
              <a:t>“</a:t>
            </a:r>
            <a:r>
              <a:rPr lang="it-IT" sz="1800" b="1" dirty="0" smtClean="0">
                <a:solidFill>
                  <a:srgbClr val="990000"/>
                </a:solidFill>
                <a:latin typeface="Courier New" charset="0"/>
              </a:rPr>
              <a:t>NOME</a:t>
            </a:r>
            <a:r>
              <a:rPr lang="ja-JP" altLang="it-IT" sz="1800" b="1" dirty="0" smtClean="0">
                <a:solidFill>
                  <a:srgbClr val="990000"/>
                </a:solidFill>
                <a:latin typeface="Courier New" charset="0"/>
              </a:rPr>
              <a:t>”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     </a:t>
            </a:r>
            <a:r>
              <a:rPr lang="it-IT" sz="1800" b="1" dirty="0" err="1">
                <a:solidFill>
                  <a:srgbClr val="990000"/>
                </a:solidFill>
                <a:latin typeface="Courier New" charset="0"/>
              </a:rPr>
              <a:t>if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 (nome==</a:t>
            </a:r>
            <a:r>
              <a:rPr lang="it-IT" sz="1800" b="1" dirty="0" err="1">
                <a:solidFill>
                  <a:srgbClr val="990000"/>
                </a:solidFill>
                <a:latin typeface="Courier New" charset="0"/>
              </a:rPr>
              <a:t>null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) { %&gt;</a:t>
            </a:r>
          </a:p>
          <a:p>
            <a:pPr eaLnBrk="1" hangingPunct="1">
              <a:buFontTx/>
              <a:buNone/>
            </a:pPr>
            <a:r>
              <a:rPr lang="it-IT" sz="1800" b="1" dirty="0">
                <a:latin typeface="Courier New" charset="0"/>
              </a:rPr>
              <a:t>     &lt;</a:t>
            </a:r>
            <a:r>
              <a:rPr lang="it-IT" sz="1800" b="1" dirty="0" err="1">
                <a:latin typeface="Courier New" charset="0"/>
              </a:rPr>
              <a:t>p</a:t>
            </a:r>
            <a:r>
              <a:rPr lang="it-IT" sz="1800" b="1" dirty="0">
                <a:latin typeface="Courier New" charset="0"/>
              </a:rPr>
              <a:t>&gt;Benvenuto, immetti il tuo nome&lt;/</a:t>
            </a:r>
            <a:r>
              <a:rPr lang="it-IT" sz="1800" b="1" dirty="0" err="1">
                <a:latin typeface="Courier New" charset="0"/>
              </a:rPr>
              <a:t>p</a:t>
            </a:r>
            <a:r>
              <a:rPr lang="it-IT" sz="1800" b="1" dirty="0">
                <a:latin typeface="Courier New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it-IT" sz="1800" b="1" dirty="0">
                <a:latin typeface="Courier New" charset="0"/>
              </a:rPr>
              <a:t>     &lt;</a:t>
            </a:r>
            <a:r>
              <a:rPr lang="it-IT" sz="1800" b="1" dirty="0" err="1">
                <a:latin typeface="Courier New" charset="0"/>
              </a:rPr>
              <a:t>form</a:t>
            </a:r>
            <a:r>
              <a:rPr lang="it-IT" sz="1800" b="1" dirty="0">
                <a:latin typeface="Courier New" charset="0"/>
              </a:rPr>
              <a:t> </a:t>
            </a:r>
            <a:r>
              <a:rPr lang="it-IT" sz="1800" b="1" dirty="0" err="1">
                <a:latin typeface="Courier New" charset="0"/>
              </a:rPr>
              <a:t>action</a:t>
            </a:r>
            <a:r>
              <a:rPr lang="it-IT" sz="1800" b="1" dirty="0">
                <a:latin typeface="Courier New" charset="0"/>
              </a:rPr>
              <a:t>=</a:t>
            </a:r>
            <a:r>
              <a:rPr lang="ja-JP" altLang="it-IT" sz="1800" b="1" dirty="0">
                <a:latin typeface="Courier New" charset="0"/>
              </a:rPr>
              <a:t>“</a:t>
            </a:r>
            <a:r>
              <a:rPr lang="it-IT" sz="1800" b="1" dirty="0">
                <a:latin typeface="Courier New" charset="0"/>
              </a:rPr>
              <a:t>...</a:t>
            </a:r>
            <a:r>
              <a:rPr lang="ja-JP" altLang="it-IT" sz="1800" b="1" dirty="0">
                <a:latin typeface="Courier New" charset="0"/>
              </a:rPr>
              <a:t>”</a:t>
            </a:r>
            <a:r>
              <a:rPr lang="it-IT" sz="1800" b="1" dirty="0">
                <a:latin typeface="Courier New" charset="0"/>
              </a:rPr>
              <a:t> </a:t>
            </a:r>
            <a:r>
              <a:rPr lang="it-IT" sz="1800" b="1" dirty="0" err="1">
                <a:latin typeface="Courier New" charset="0"/>
              </a:rPr>
              <a:t>method</a:t>
            </a:r>
            <a:r>
              <a:rPr lang="it-IT" sz="1800" b="1" dirty="0">
                <a:latin typeface="Courier New" charset="0"/>
              </a:rPr>
              <a:t>=</a:t>
            </a:r>
            <a:r>
              <a:rPr lang="ja-JP" altLang="it-IT" sz="1800" b="1" dirty="0">
                <a:latin typeface="Courier New" charset="0"/>
              </a:rPr>
              <a:t>“</a:t>
            </a:r>
            <a:r>
              <a:rPr lang="it-IT" sz="1800" b="1" dirty="0">
                <a:latin typeface="Courier New" charset="0"/>
              </a:rPr>
              <a:t>...</a:t>
            </a:r>
            <a:r>
              <a:rPr lang="ja-JP" altLang="it-IT" sz="1800" b="1" dirty="0">
                <a:latin typeface="Courier New" charset="0"/>
              </a:rPr>
              <a:t>”</a:t>
            </a:r>
            <a:r>
              <a:rPr lang="it-IT" sz="1800" b="1" dirty="0">
                <a:latin typeface="Courier New" charset="0"/>
              </a:rPr>
              <a:t>&gt;...&lt;/</a:t>
            </a:r>
            <a:r>
              <a:rPr lang="it-IT" sz="1800" b="1" dirty="0" err="1">
                <a:latin typeface="Courier New" charset="0"/>
              </a:rPr>
              <a:t>form</a:t>
            </a:r>
            <a:r>
              <a:rPr lang="it-IT" sz="1800" b="1" dirty="0">
                <a:latin typeface="Courier New" charset="0"/>
              </a:rPr>
              <a:t>&gt; </a:t>
            </a:r>
          </a:p>
          <a:p>
            <a:pPr eaLnBrk="1" hangingPunct="1">
              <a:buFontTx/>
              <a:buNone/>
            </a:pPr>
            <a:r>
              <a:rPr lang="it-IT" sz="1800" b="1" dirty="0">
                <a:latin typeface="Courier New" charset="0"/>
              </a:rPr>
              <a:t>  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&lt;% } else { %&gt;</a:t>
            </a:r>
          </a:p>
          <a:p>
            <a:pPr eaLnBrk="1" hangingPunct="1">
              <a:buFontTx/>
              <a:buNone/>
            </a:pPr>
            <a:r>
              <a:rPr lang="it-IT" sz="1800" b="1" dirty="0">
                <a:solidFill>
                  <a:srgbClr val="FFFF66"/>
                </a:solidFill>
                <a:latin typeface="Courier New" charset="0"/>
              </a:rPr>
              <a:t>     </a:t>
            </a:r>
            <a:r>
              <a:rPr lang="it-IT" sz="1800" b="1" dirty="0">
                <a:latin typeface="Courier New" charset="0"/>
              </a:rPr>
              <a:t>&lt;</a:t>
            </a:r>
            <a:r>
              <a:rPr lang="it-IT" sz="1800" b="1" dirty="0" err="1">
                <a:latin typeface="Courier New" charset="0"/>
              </a:rPr>
              <a:t>p</a:t>
            </a:r>
            <a:r>
              <a:rPr lang="it-IT" sz="1800" b="1" dirty="0">
                <a:latin typeface="Courier New" charset="0"/>
              </a:rPr>
              <a:t>&gt;Benvenuto, 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&lt;% </a:t>
            </a:r>
            <a:r>
              <a:rPr lang="it-IT" sz="1800" b="1" dirty="0" err="1">
                <a:solidFill>
                  <a:srgbClr val="990000"/>
                </a:solidFill>
                <a:latin typeface="Courier New" charset="0"/>
              </a:rPr>
              <a:t>out.print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(nome);%&gt;</a:t>
            </a:r>
            <a:r>
              <a:rPr lang="it-IT" sz="1800" b="1" dirty="0">
                <a:solidFill>
                  <a:srgbClr val="FFFF66"/>
                </a:solidFill>
                <a:latin typeface="Courier New" charset="0"/>
              </a:rPr>
              <a:t> </a:t>
            </a:r>
            <a:r>
              <a:rPr lang="it-IT" sz="1800" b="1" dirty="0">
                <a:latin typeface="Courier New" charset="0"/>
              </a:rPr>
              <a:t>&lt;/</a:t>
            </a:r>
            <a:r>
              <a:rPr lang="it-IT" sz="1800" b="1" dirty="0" err="1">
                <a:latin typeface="Courier New" charset="0"/>
              </a:rPr>
              <a:t>p</a:t>
            </a:r>
            <a:r>
              <a:rPr lang="it-IT" sz="1800" b="1" dirty="0">
                <a:latin typeface="Courier New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  &lt;% } %&gt;</a:t>
            </a:r>
          </a:p>
        </p:txBody>
      </p:sp>
    </p:spTree>
    <p:extLst>
      <p:ext uri="{BB962C8B-B14F-4D97-AF65-F5344CB8AC3E}">
        <p14:creationId xmlns:p14="http://schemas.microsoft.com/office/powerpoint/2010/main" val="2939284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Maiandra GD" charset="0"/>
              </a:rPr>
              <a:t>Struttura pagina JSP: </a:t>
            </a:r>
            <a:r>
              <a:rPr lang="it-IT" dirty="0" err="1">
                <a:latin typeface="Maiandra GD" charset="0"/>
              </a:rPr>
              <a:t>Scriplet</a:t>
            </a:r>
            <a:endParaRPr lang="it-IT" dirty="0">
              <a:latin typeface="Maiandra GD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it-IT" sz="3600" dirty="0">
                <a:latin typeface="Maiandra GD" charset="0"/>
              </a:rPr>
              <a:t>Traduzione in _</a:t>
            </a:r>
            <a:r>
              <a:rPr lang="it-IT" sz="3600" dirty="0" err="1">
                <a:latin typeface="Maiandra GD" charset="0"/>
              </a:rPr>
              <a:t>jspService</a:t>
            </a:r>
            <a:r>
              <a:rPr lang="it-IT" sz="3600" dirty="0">
                <a:latin typeface="Maiandra GD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sz="2000" b="1" dirty="0">
              <a:solidFill>
                <a:srgbClr val="FFFF66"/>
              </a:solidFill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	</a:t>
            </a:r>
            <a:r>
              <a:rPr lang="it-IT" sz="1900" b="1" dirty="0">
                <a:latin typeface="Courier New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900" b="1" dirty="0">
                <a:solidFill>
                  <a:srgbClr val="FFFF66"/>
                </a:solidFill>
                <a:latin typeface="Courier New" charset="0"/>
              </a:rPr>
              <a:t>	</a:t>
            </a:r>
            <a:r>
              <a:rPr lang="it-IT" sz="1900" b="1" dirty="0" err="1">
                <a:solidFill>
                  <a:srgbClr val="990000"/>
                </a:solidFill>
                <a:latin typeface="Courier New" charset="0"/>
              </a:rPr>
              <a:t>String</a:t>
            </a:r>
            <a:r>
              <a:rPr lang="it-IT" sz="1900" b="1" dirty="0">
                <a:solidFill>
                  <a:srgbClr val="990000"/>
                </a:solidFill>
                <a:latin typeface="Courier New" charset="0"/>
              </a:rPr>
              <a:t> nome=(</a:t>
            </a:r>
            <a:r>
              <a:rPr lang="it-IT" sz="1900" b="1" dirty="0" err="1">
                <a:solidFill>
                  <a:srgbClr val="990000"/>
                </a:solidFill>
                <a:latin typeface="Courier New" charset="0"/>
              </a:rPr>
              <a:t>String</a:t>
            </a:r>
            <a:r>
              <a:rPr lang="it-IT" sz="1900" b="1" dirty="0">
                <a:solidFill>
                  <a:srgbClr val="990000"/>
                </a:solidFill>
                <a:latin typeface="Courier New" charset="0"/>
              </a:rPr>
              <a:t>)</a:t>
            </a:r>
            <a:r>
              <a:rPr lang="it-IT" sz="1900" b="1" dirty="0" err="1">
                <a:solidFill>
                  <a:srgbClr val="990000"/>
                </a:solidFill>
                <a:latin typeface="Courier New" charset="0"/>
              </a:rPr>
              <a:t>request.getParameter</a:t>
            </a:r>
            <a:r>
              <a:rPr lang="it-IT" sz="1900" b="1" dirty="0">
                <a:solidFill>
                  <a:srgbClr val="990000"/>
                </a:solidFill>
                <a:latin typeface="Courier New" charset="0"/>
              </a:rPr>
              <a:t>(</a:t>
            </a:r>
            <a:r>
              <a:rPr lang="ja-JP" altLang="it-IT" sz="1900" b="1" dirty="0">
                <a:solidFill>
                  <a:srgbClr val="990000"/>
                </a:solidFill>
                <a:latin typeface="Courier New" charset="0"/>
              </a:rPr>
              <a:t>“</a:t>
            </a:r>
            <a:r>
              <a:rPr lang="it-IT" sz="1900" b="1" dirty="0">
                <a:solidFill>
                  <a:srgbClr val="990000"/>
                </a:solidFill>
                <a:latin typeface="Courier New" charset="0"/>
              </a:rPr>
              <a:t>nome</a:t>
            </a:r>
            <a:r>
              <a:rPr lang="ja-JP" altLang="it-IT" sz="1900" b="1" dirty="0">
                <a:solidFill>
                  <a:srgbClr val="990000"/>
                </a:solidFill>
                <a:latin typeface="Courier New" charset="0"/>
              </a:rPr>
              <a:t>”</a:t>
            </a:r>
            <a:r>
              <a:rPr lang="it-IT" sz="1900" b="1" dirty="0">
                <a:solidFill>
                  <a:srgbClr val="990000"/>
                </a:solidFill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900" b="1" dirty="0">
                <a:solidFill>
                  <a:srgbClr val="990000"/>
                </a:solidFill>
                <a:latin typeface="Courier New" charset="0"/>
              </a:rPr>
              <a:t>  	</a:t>
            </a:r>
            <a:r>
              <a:rPr lang="it-IT" sz="1900" b="1" dirty="0" err="1">
                <a:solidFill>
                  <a:srgbClr val="990000"/>
                </a:solidFill>
                <a:latin typeface="Courier New" charset="0"/>
              </a:rPr>
              <a:t>if</a:t>
            </a:r>
            <a:r>
              <a:rPr lang="it-IT" sz="1900" b="1" dirty="0">
                <a:solidFill>
                  <a:srgbClr val="990000"/>
                </a:solidFill>
                <a:latin typeface="Courier New" charset="0"/>
              </a:rPr>
              <a:t> (nome==</a:t>
            </a:r>
            <a:r>
              <a:rPr lang="it-IT" sz="1900" b="1" dirty="0" err="1">
                <a:solidFill>
                  <a:srgbClr val="990000"/>
                </a:solidFill>
                <a:latin typeface="Courier New" charset="0"/>
              </a:rPr>
              <a:t>null</a:t>
            </a:r>
            <a:r>
              <a:rPr lang="it-IT" sz="1900" b="1" dirty="0">
                <a:solidFill>
                  <a:srgbClr val="990000"/>
                </a:solidFill>
                <a:latin typeface="Courier New" charset="0"/>
              </a:rPr>
              <a:t>) {</a:t>
            </a:r>
            <a:r>
              <a:rPr lang="it-IT" sz="1900" b="1" dirty="0">
                <a:solidFill>
                  <a:srgbClr val="FFFF66"/>
                </a:solidFill>
                <a:latin typeface="Courier New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900" b="1" dirty="0">
                <a:latin typeface="Courier New" charset="0"/>
              </a:rPr>
              <a:t>     </a:t>
            </a:r>
            <a:r>
              <a:rPr lang="it-IT" sz="1900" b="1" dirty="0" err="1">
                <a:latin typeface="Courier New" charset="0"/>
              </a:rPr>
              <a:t>out.println</a:t>
            </a:r>
            <a:r>
              <a:rPr lang="it-IT" sz="1900" b="1" dirty="0">
                <a:latin typeface="Courier New" charset="0"/>
              </a:rPr>
              <a:t>(</a:t>
            </a:r>
            <a:r>
              <a:rPr lang="ja-JP" altLang="it-IT" sz="1900" b="1" dirty="0">
                <a:latin typeface="Courier New" charset="0"/>
              </a:rPr>
              <a:t>“</a:t>
            </a:r>
            <a:r>
              <a:rPr lang="it-IT" sz="1900" b="1" dirty="0">
                <a:latin typeface="Courier New" charset="0"/>
              </a:rPr>
              <a:t>&lt;</a:t>
            </a:r>
            <a:r>
              <a:rPr lang="it-IT" sz="1900" b="1" dirty="0" err="1">
                <a:latin typeface="Courier New" charset="0"/>
              </a:rPr>
              <a:t>p</a:t>
            </a:r>
            <a:r>
              <a:rPr lang="it-IT" sz="1900" b="1" dirty="0">
                <a:latin typeface="Courier New" charset="0"/>
              </a:rPr>
              <a:t>&gt;Benvenuto, immetti il tuo nome&lt;/</a:t>
            </a:r>
            <a:r>
              <a:rPr lang="it-IT" sz="1900" b="1" dirty="0" err="1">
                <a:latin typeface="Courier New" charset="0"/>
              </a:rPr>
              <a:t>p</a:t>
            </a:r>
            <a:r>
              <a:rPr lang="it-IT" sz="1900" b="1" dirty="0">
                <a:latin typeface="Courier New" charset="0"/>
              </a:rPr>
              <a:t>&gt;</a:t>
            </a:r>
            <a:r>
              <a:rPr lang="ja-JP" altLang="it-IT" sz="1900" b="1" dirty="0">
                <a:latin typeface="Courier New" charset="0"/>
              </a:rPr>
              <a:t>”</a:t>
            </a:r>
            <a:r>
              <a:rPr lang="it-IT" sz="1900" b="1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900" b="1" dirty="0">
                <a:latin typeface="Courier New" charset="0"/>
              </a:rPr>
              <a:t>     </a:t>
            </a:r>
            <a:r>
              <a:rPr lang="it-IT" sz="1900" b="1" dirty="0" err="1">
                <a:latin typeface="Courier New" charset="0"/>
              </a:rPr>
              <a:t>out.println</a:t>
            </a:r>
            <a:r>
              <a:rPr lang="it-IT" sz="1900" b="1" dirty="0">
                <a:latin typeface="Courier New" charset="0"/>
              </a:rPr>
              <a:t>(</a:t>
            </a:r>
            <a:r>
              <a:rPr lang="ja-JP" altLang="it-IT" sz="1900" b="1" dirty="0">
                <a:latin typeface="Courier New" charset="0"/>
              </a:rPr>
              <a:t>“</a:t>
            </a:r>
            <a:r>
              <a:rPr lang="it-IT" sz="1900" b="1" dirty="0">
                <a:latin typeface="Courier New" charset="0"/>
              </a:rPr>
              <a:t>&lt;</a:t>
            </a:r>
            <a:r>
              <a:rPr lang="it-IT" sz="1900" b="1" dirty="0" err="1">
                <a:latin typeface="Courier New" charset="0"/>
              </a:rPr>
              <a:t>form</a:t>
            </a:r>
            <a:r>
              <a:rPr lang="it-IT" sz="1900" b="1" dirty="0">
                <a:latin typeface="Courier New" charset="0"/>
              </a:rPr>
              <a:t> </a:t>
            </a:r>
            <a:r>
              <a:rPr lang="it-IT" sz="1900" b="1" dirty="0" err="1">
                <a:latin typeface="Courier New" charset="0"/>
              </a:rPr>
              <a:t>action</a:t>
            </a:r>
            <a:r>
              <a:rPr lang="it-IT" sz="1900" b="1" dirty="0">
                <a:latin typeface="Courier New" charset="0"/>
              </a:rPr>
              <a:t>=\</a:t>
            </a:r>
            <a:r>
              <a:rPr lang="ja-JP" altLang="it-IT" sz="1900" b="1" dirty="0">
                <a:latin typeface="Courier New" charset="0"/>
              </a:rPr>
              <a:t>“</a:t>
            </a:r>
            <a:r>
              <a:rPr lang="it-IT" sz="1900" b="1" dirty="0">
                <a:latin typeface="Courier New" charset="0"/>
              </a:rPr>
              <a:t>...\</a:t>
            </a:r>
            <a:r>
              <a:rPr lang="ja-JP" altLang="it-IT" sz="1900" b="1" dirty="0">
                <a:latin typeface="Courier New" charset="0"/>
              </a:rPr>
              <a:t>”</a:t>
            </a:r>
            <a:r>
              <a:rPr lang="it-IT" sz="1900" b="1" dirty="0">
                <a:latin typeface="Courier New" charset="0"/>
              </a:rPr>
              <a:t> </a:t>
            </a:r>
            <a:r>
              <a:rPr lang="it-IT" sz="1900" b="1" dirty="0" err="1">
                <a:latin typeface="Courier New" charset="0"/>
              </a:rPr>
              <a:t>method</a:t>
            </a:r>
            <a:r>
              <a:rPr lang="it-IT" sz="1900" b="1" dirty="0">
                <a:latin typeface="Courier New" charset="0"/>
              </a:rPr>
              <a:t>=\</a:t>
            </a:r>
            <a:r>
              <a:rPr lang="ja-JP" altLang="it-IT" sz="1900" b="1" dirty="0">
                <a:latin typeface="Courier New" charset="0"/>
              </a:rPr>
              <a:t>“</a:t>
            </a:r>
            <a:r>
              <a:rPr lang="it-IT" sz="1900" b="1" dirty="0">
                <a:latin typeface="Courier New" charset="0"/>
              </a:rPr>
              <a:t>...\</a:t>
            </a:r>
            <a:r>
              <a:rPr lang="ja-JP" altLang="it-IT" sz="1900" b="1" dirty="0">
                <a:latin typeface="Courier New" charset="0"/>
              </a:rPr>
              <a:t>”</a:t>
            </a:r>
            <a:r>
              <a:rPr lang="it-IT" sz="1900" b="1" dirty="0">
                <a:latin typeface="Courier New" charset="0"/>
              </a:rPr>
              <a:t>&gt;</a:t>
            </a:r>
            <a:r>
              <a:rPr lang="ja-JP" altLang="it-IT" sz="1900" b="1" dirty="0">
                <a:latin typeface="Courier New" charset="0"/>
              </a:rPr>
              <a:t>”</a:t>
            </a:r>
            <a:r>
              <a:rPr lang="it-IT" sz="1900" b="1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900" b="1" dirty="0">
                <a:latin typeface="Courier New" charset="0"/>
              </a:rPr>
              <a:t> 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900" b="1" dirty="0">
                <a:latin typeface="Courier New" charset="0"/>
              </a:rPr>
              <a:t>     </a:t>
            </a:r>
            <a:r>
              <a:rPr lang="it-IT" sz="1900" b="1" dirty="0" err="1">
                <a:latin typeface="Courier New" charset="0"/>
              </a:rPr>
              <a:t>out.println</a:t>
            </a:r>
            <a:r>
              <a:rPr lang="it-IT" sz="1900" b="1" dirty="0">
                <a:latin typeface="Courier New" charset="0"/>
              </a:rPr>
              <a:t>(</a:t>
            </a:r>
            <a:r>
              <a:rPr lang="ja-JP" altLang="it-IT" sz="1900" b="1" dirty="0">
                <a:latin typeface="Courier New" charset="0"/>
              </a:rPr>
              <a:t>“</a:t>
            </a:r>
            <a:r>
              <a:rPr lang="it-IT" sz="1900" b="1" dirty="0">
                <a:latin typeface="Courier New" charset="0"/>
              </a:rPr>
              <a:t>&lt;/</a:t>
            </a:r>
            <a:r>
              <a:rPr lang="it-IT" sz="1900" b="1" dirty="0" err="1">
                <a:latin typeface="Courier New" charset="0"/>
              </a:rPr>
              <a:t>form</a:t>
            </a:r>
            <a:r>
              <a:rPr lang="it-IT" sz="1900" b="1" dirty="0">
                <a:latin typeface="Courier New" charset="0"/>
              </a:rPr>
              <a:t>&gt;</a:t>
            </a:r>
            <a:r>
              <a:rPr lang="ja-JP" altLang="it-IT" sz="1900" b="1" dirty="0">
                <a:latin typeface="Courier New" charset="0"/>
              </a:rPr>
              <a:t>”</a:t>
            </a:r>
            <a:r>
              <a:rPr lang="it-IT" sz="1900" b="1" dirty="0">
                <a:latin typeface="Courier New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900" b="1" dirty="0">
                <a:solidFill>
                  <a:srgbClr val="990000"/>
                </a:solidFill>
                <a:latin typeface="Courier New" charset="0"/>
              </a:rPr>
              <a:t>  	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900" b="1" dirty="0">
                <a:solidFill>
                  <a:srgbClr val="990000"/>
                </a:solidFill>
                <a:latin typeface="Courier New" charset="0"/>
              </a:rPr>
              <a:t>	else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900" b="1" dirty="0">
                <a:solidFill>
                  <a:srgbClr val="FFFF66"/>
                </a:solidFill>
                <a:latin typeface="Courier New" charset="0"/>
              </a:rPr>
              <a:t>      	</a:t>
            </a:r>
            <a:r>
              <a:rPr lang="it-IT" sz="1900" b="1" dirty="0" err="1">
                <a:latin typeface="Courier New" charset="0"/>
              </a:rPr>
              <a:t>out.println</a:t>
            </a:r>
            <a:r>
              <a:rPr lang="it-IT" sz="1900" b="1" dirty="0">
                <a:latin typeface="Courier New" charset="0"/>
              </a:rPr>
              <a:t>(</a:t>
            </a:r>
            <a:r>
              <a:rPr lang="ja-JP" altLang="it-IT" sz="1900" b="1" dirty="0">
                <a:latin typeface="Courier New" charset="0"/>
              </a:rPr>
              <a:t>“</a:t>
            </a:r>
            <a:r>
              <a:rPr lang="it-IT" sz="1900" b="1" dirty="0">
                <a:latin typeface="Courier New" charset="0"/>
              </a:rPr>
              <a:t>&lt;</a:t>
            </a:r>
            <a:r>
              <a:rPr lang="it-IT" sz="1900" b="1" dirty="0" err="1">
                <a:latin typeface="Courier New" charset="0"/>
              </a:rPr>
              <a:t>p</a:t>
            </a:r>
            <a:r>
              <a:rPr lang="it-IT" sz="1900" b="1" dirty="0">
                <a:latin typeface="Courier New" charset="0"/>
              </a:rPr>
              <a:t>&gt;Benvenuto,</a:t>
            </a:r>
            <a:r>
              <a:rPr lang="ja-JP" altLang="it-IT" sz="1900" b="1" dirty="0">
                <a:latin typeface="Courier New" charset="0"/>
              </a:rPr>
              <a:t>”</a:t>
            </a:r>
            <a:r>
              <a:rPr lang="it-IT" sz="1900" b="1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900" b="1" dirty="0">
                <a:solidFill>
                  <a:srgbClr val="990000"/>
                </a:solidFill>
                <a:latin typeface="Courier New" charset="0"/>
              </a:rPr>
              <a:t> 		</a:t>
            </a:r>
            <a:r>
              <a:rPr lang="it-IT" sz="1900" b="1" dirty="0" err="1">
                <a:latin typeface="Courier New" charset="0"/>
              </a:rPr>
              <a:t>out.print</a:t>
            </a:r>
            <a:r>
              <a:rPr lang="it-IT" sz="1900" b="1" dirty="0">
                <a:latin typeface="Courier New" charset="0"/>
              </a:rPr>
              <a:t>(</a:t>
            </a:r>
            <a:r>
              <a:rPr lang="it-IT" sz="1900" b="1" dirty="0">
                <a:solidFill>
                  <a:srgbClr val="990000"/>
                </a:solidFill>
                <a:latin typeface="Courier New" charset="0"/>
              </a:rPr>
              <a:t>nome);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900" b="1" dirty="0">
                <a:latin typeface="Courier New" charset="0"/>
              </a:rPr>
              <a:t> 		</a:t>
            </a:r>
            <a:r>
              <a:rPr lang="it-IT" sz="1900" b="1" dirty="0" err="1">
                <a:latin typeface="Courier New" charset="0"/>
              </a:rPr>
              <a:t>out.print</a:t>
            </a:r>
            <a:r>
              <a:rPr lang="it-IT" sz="1900" b="1" dirty="0">
                <a:latin typeface="Courier New" charset="0"/>
              </a:rPr>
              <a:t>(</a:t>
            </a:r>
            <a:r>
              <a:rPr lang="ja-JP" altLang="it-IT" sz="1900" b="1" dirty="0">
                <a:latin typeface="Courier New" charset="0"/>
              </a:rPr>
              <a:t>“</a:t>
            </a:r>
            <a:r>
              <a:rPr lang="it-IT" sz="1900" b="1" dirty="0">
                <a:latin typeface="Courier New" charset="0"/>
              </a:rPr>
              <a:t>&lt;/</a:t>
            </a:r>
            <a:r>
              <a:rPr lang="it-IT" sz="1900" b="1" dirty="0" err="1">
                <a:latin typeface="Courier New" charset="0"/>
              </a:rPr>
              <a:t>p</a:t>
            </a:r>
            <a:r>
              <a:rPr lang="it-IT" sz="1900" b="1" dirty="0">
                <a:latin typeface="Courier New" charset="0"/>
              </a:rPr>
              <a:t>&gt;</a:t>
            </a:r>
            <a:r>
              <a:rPr lang="ja-JP" altLang="it-IT" sz="1900" b="1" dirty="0">
                <a:latin typeface="Courier New" charset="0"/>
              </a:rPr>
              <a:t>”</a:t>
            </a:r>
            <a:r>
              <a:rPr lang="it-IT" sz="1900" b="1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900" b="1" dirty="0">
                <a:latin typeface="Courier New" charset="0"/>
              </a:rPr>
              <a:t>	</a:t>
            </a:r>
            <a:r>
              <a:rPr lang="it-IT" sz="1900" b="1" dirty="0">
                <a:solidFill>
                  <a:srgbClr val="990000"/>
                </a:solidFill>
                <a:latin typeface="Courier New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900" b="1" dirty="0">
                <a:latin typeface="Courier New" charset="0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4175408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Maiandra GD" charset="0"/>
              </a:rPr>
              <a:t>Struttura pagina JSP: </a:t>
            </a:r>
            <a:r>
              <a:rPr lang="it-IT" dirty="0" err="1">
                <a:latin typeface="Maiandra GD" charset="0"/>
              </a:rPr>
              <a:t>Scriplet</a:t>
            </a:r>
            <a:endParaRPr lang="it-IT" dirty="0">
              <a:latin typeface="Maiandra GD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it-IT" dirty="0">
                <a:solidFill>
                  <a:prstClr val="black"/>
                </a:solidFill>
                <a:latin typeface="Maiandra GD" charset="0"/>
              </a:rPr>
              <a:t>E' possibile immergere i </a:t>
            </a:r>
            <a:r>
              <a:rPr lang="it-IT" dirty="0" err="1">
                <a:solidFill>
                  <a:prstClr val="black"/>
                </a:solidFill>
                <a:latin typeface="Maiandra GD" charset="0"/>
              </a:rPr>
              <a:t>tag</a:t>
            </a:r>
            <a:r>
              <a:rPr lang="it-IT" dirty="0">
                <a:solidFill>
                  <a:prstClr val="black"/>
                </a:solidFill>
                <a:latin typeface="Maiandra GD" charset="0"/>
              </a:rPr>
              <a:t> nelle strutture di </a:t>
            </a:r>
            <a:r>
              <a:rPr lang="it-IT" dirty="0" smtClean="0">
                <a:solidFill>
                  <a:prstClr val="black"/>
                </a:solidFill>
                <a:latin typeface="Maiandra GD" charset="0"/>
              </a:rPr>
              <a:t>controllo (ma vedremo forme più opportune)</a:t>
            </a:r>
            <a:endParaRPr lang="it-IT" dirty="0">
              <a:solidFill>
                <a:prstClr val="black"/>
              </a:solidFill>
              <a:latin typeface="Maiandra GD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sz="2000" b="1" dirty="0" smtClean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 smtClean="0">
                <a:latin typeface="Courier New" charset="0"/>
              </a:rPr>
              <a:t>&lt;</a:t>
            </a:r>
            <a:r>
              <a:rPr lang="it-IT" sz="2000" b="1" dirty="0">
                <a:latin typeface="Courier New" charset="0"/>
              </a:rPr>
              <a:t>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	&lt;body&gt;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		&lt;h1&gt;Tavola pitagorica&lt;/h1&gt;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		&lt;</a:t>
            </a:r>
            <a:r>
              <a:rPr lang="it-IT" sz="2000" b="1" dirty="0" err="1">
                <a:latin typeface="Courier New" charset="0"/>
              </a:rPr>
              <a:t>table</a:t>
            </a:r>
            <a:r>
              <a:rPr lang="it-IT" sz="2000" b="1" dirty="0">
                <a:latin typeface="Courier New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&lt;% for (</a:t>
            </a: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int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 i = 1; i&lt;= 10; i++) { %&gt;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dirty="0">
                <a:latin typeface="Courier New" charset="0"/>
              </a:rPr>
              <a:t>		</a:t>
            </a:r>
            <a:r>
              <a:rPr lang="it-IT" sz="2000" b="1" dirty="0">
                <a:latin typeface="Courier New" charset="0"/>
              </a:rPr>
              <a:t>&lt;</a:t>
            </a:r>
            <a:r>
              <a:rPr lang="it-IT" sz="2000" b="1" dirty="0" err="1">
                <a:latin typeface="Courier New" charset="0"/>
              </a:rPr>
              <a:t>tr</a:t>
            </a:r>
            <a:r>
              <a:rPr lang="it-IT" sz="2000" b="1" dirty="0">
                <a:latin typeface="Courier New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solidFill>
                  <a:schemeClr val="accent2"/>
                </a:solidFill>
                <a:latin typeface="Courier New" charset="0"/>
              </a:rPr>
              <a:t>	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&lt;% for (</a:t>
            </a: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int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 </a:t>
            </a: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j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=1; </a:t>
            </a: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j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&lt;= 10; </a:t>
            </a: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j++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) { %&gt;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dirty="0">
                <a:latin typeface="Courier New" charset="0"/>
              </a:rPr>
              <a:t>			</a:t>
            </a:r>
            <a:r>
              <a:rPr lang="it-IT" sz="2000" b="1" dirty="0">
                <a:latin typeface="Courier New" charset="0"/>
              </a:rPr>
              <a:t>&lt;</a:t>
            </a:r>
            <a:r>
              <a:rPr lang="it-IT" sz="2000" b="1" dirty="0" err="1">
                <a:latin typeface="Courier New" charset="0"/>
              </a:rPr>
              <a:t>td</a:t>
            </a:r>
            <a:r>
              <a:rPr lang="it-IT" sz="2000" b="1" dirty="0">
                <a:latin typeface="Courier New" charset="0"/>
              </a:rPr>
              <a:t>&gt;</a:t>
            </a:r>
            <a:r>
              <a:rPr lang="it-IT" sz="2000" dirty="0">
                <a:latin typeface="Courier New" charset="0"/>
              </a:rPr>
              <a:t> 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&lt;% </a:t>
            </a: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out.print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(i*</a:t>
            </a: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j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); %&gt;</a:t>
            </a:r>
            <a:r>
              <a:rPr lang="it-IT" sz="2000" dirty="0">
                <a:latin typeface="Courier New" charset="0"/>
              </a:rPr>
              <a:t> </a:t>
            </a:r>
            <a:r>
              <a:rPr lang="it-IT" sz="2000" b="1" dirty="0">
                <a:latin typeface="Courier New" charset="0"/>
              </a:rPr>
              <a:t>&lt;/</a:t>
            </a:r>
            <a:r>
              <a:rPr lang="it-IT" sz="2000" b="1" dirty="0" err="1">
                <a:latin typeface="Courier New" charset="0"/>
              </a:rPr>
              <a:t>td</a:t>
            </a:r>
            <a:r>
              <a:rPr lang="it-IT" sz="2000" b="1" dirty="0">
                <a:latin typeface="Courier New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dirty="0">
                <a:solidFill>
                  <a:srgbClr val="990000"/>
                </a:solidFill>
                <a:latin typeface="Courier New" charset="0"/>
              </a:rPr>
              <a:t>	 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&lt;% }%&gt;</a:t>
            </a:r>
            <a:endParaRPr lang="it-IT" sz="2000" dirty="0">
              <a:solidFill>
                <a:srgbClr val="990000"/>
              </a:solidFill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dirty="0">
                <a:latin typeface="Courier New" charset="0"/>
              </a:rPr>
              <a:t>		</a:t>
            </a:r>
            <a:r>
              <a:rPr lang="it-IT" sz="2000" b="1" dirty="0">
                <a:latin typeface="Courier New" charset="0"/>
              </a:rPr>
              <a:t>&lt;/</a:t>
            </a:r>
            <a:r>
              <a:rPr lang="it-IT" sz="2000" b="1" dirty="0" err="1">
                <a:latin typeface="Courier New" charset="0"/>
              </a:rPr>
              <a:t>tr</a:t>
            </a:r>
            <a:r>
              <a:rPr lang="it-IT" sz="2000" b="1" dirty="0">
                <a:latin typeface="Courier New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&lt;% }%&gt;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		&lt;/</a:t>
            </a:r>
            <a:r>
              <a:rPr lang="it-IT" sz="2000" b="1" dirty="0" err="1">
                <a:latin typeface="Courier New" charset="0"/>
              </a:rPr>
              <a:t>table</a:t>
            </a:r>
            <a:r>
              <a:rPr lang="it-IT" sz="2000" b="1" dirty="0">
                <a:latin typeface="Courier New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	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000" b="1" dirty="0">
                <a:latin typeface="Courier New" charset="0"/>
              </a:rPr>
              <a:t>&lt;/html&gt;</a:t>
            </a:r>
          </a:p>
          <a:p>
            <a:pPr eaLnBrk="1" hangingPunct="1">
              <a:lnSpc>
                <a:spcPct val="80000"/>
              </a:lnSpc>
            </a:pPr>
            <a:endParaRPr lang="it-IT" sz="20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89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Sommario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Servlet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iclo</a:t>
            </a:r>
            <a:r>
              <a:rPr lang="en-US" dirty="0" smtClean="0"/>
              <a:t> di vita</a:t>
            </a:r>
          </a:p>
          <a:p>
            <a:pPr lvl="1"/>
            <a:r>
              <a:rPr lang="en-US" dirty="0" err="1" smtClean="0"/>
              <a:t>Sviluppo</a:t>
            </a:r>
            <a:r>
              <a:rPr lang="en-US" dirty="0" smtClean="0"/>
              <a:t> con Eclipse</a:t>
            </a:r>
          </a:p>
          <a:p>
            <a:pPr lvl="1"/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richiesta</a:t>
            </a:r>
            <a:r>
              <a:rPr lang="en-US" dirty="0" smtClean="0"/>
              <a:t>,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risposta</a:t>
            </a:r>
            <a:endParaRPr lang="en-US" dirty="0" smtClean="0"/>
          </a:p>
          <a:p>
            <a:pPr lvl="1"/>
            <a:r>
              <a:rPr lang="en-US" dirty="0" err="1" smtClean="0"/>
              <a:t>Esercizio</a:t>
            </a:r>
            <a:endParaRPr lang="en-US" dirty="0" smtClean="0"/>
          </a:p>
          <a:p>
            <a:pPr lvl="1"/>
            <a:r>
              <a:rPr lang="en-US" dirty="0" err="1" smtClean="0"/>
              <a:t>Inoltro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richieste</a:t>
            </a:r>
            <a:endParaRPr lang="en-US" dirty="0" smtClean="0"/>
          </a:p>
          <a:p>
            <a:pPr lvl="1"/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sessione</a:t>
            </a:r>
            <a:r>
              <a:rPr lang="en-US" dirty="0" smtClean="0"/>
              <a:t> e </a:t>
            </a:r>
            <a:r>
              <a:rPr lang="en-US" dirty="0" err="1" smtClean="0"/>
              <a:t>dei</a:t>
            </a:r>
            <a:r>
              <a:rPr lang="en-US" dirty="0" smtClean="0"/>
              <a:t> cookie</a:t>
            </a:r>
          </a:p>
          <a:p>
            <a:r>
              <a:rPr lang="en-US" dirty="0" smtClean="0"/>
              <a:t>JSP</a:t>
            </a:r>
          </a:p>
          <a:p>
            <a:pPr lvl="1"/>
            <a:r>
              <a:rPr lang="en-US" dirty="0" err="1"/>
              <a:t>Ciclo</a:t>
            </a:r>
            <a:r>
              <a:rPr lang="en-US" dirty="0"/>
              <a:t> di vita</a:t>
            </a:r>
          </a:p>
          <a:p>
            <a:pPr lvl="1"/>
            <a:r>
              <a:rPr lang="en-US" dirty="0" err="1" smtClean="0"/>
              <a:t>Struttura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JSP</a:t>
            </a:r>
            <a:endParaRPr lang="en-US" dirty="0"/>
          </a:p>
          <a:p>
            <a:pPr lvl="1"/>
            <a:r>
              <a:rPr lang="en-US" dirty="0" err="1" smtClean="0"/>
              <a:t>Scriplet</a:t>
            </a:r>
            <a:r>
              <a:rPr lang="en-US" dirty="0"/>
              <a:t>, </a:t>
            </a:r>
            <a:r>
              <a:rPr lang="en-US" dirty="0" err="1"/>
              <a:t>dichiarazioni</a:t>
            </a:r>
            <a:r>
              <a:rPr lang="en-US" dirty="0"/>
              <a:t>,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 smtClean="0"/>
              <a:t>predefinite</a:t>
            </a:r>
            <a:r>
              <a:rPr lang="en-US" dirty="0" smtClean="0"/>
              <a:t>, </a:t>
            </a:r>
            <a:r>
              <a:rPr lang="en-US" dirty="0" err="1"/>
              <a:t>d</a:t>
            </a:r>
            <a:r>
              <a:rPr lang="en-US" dirty="0" err="1" smtClean="0"/>
              <a:t>irettive</a:t>
            </a:r>
            <a:endParaRPr lang="en-US" dirty="0"/>
          </a:p>
          <a:p>
            <a:pPr lvl="1"/>
            <a:r>
              <a:rPr lang="en-US" dirty="0" err="1" smtClean="0"/>
              <a:t>Espressioni</a:t>
            </a:r>
            <a:endParaRPr lang="en-US" dirty="0"/>
          </a:p>
          <a:p>
            <a:pPr lvl="1"/>
            <a:r>
              <a:rPr lang="en-US" dirty="0" smtClean="0"/>
              <a:t>JSTL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latin typeface="Maiandra GD" charset="0"/>
              </a:rPr>
              <a:t>Struttura pagina JSP: </a:t>
            </a:r>
            <a:r>
              <a:rPr lang="it-IT" dirty="0" smtClean="0">
                <a:latin typeface="Maiandra GD" charset="0"/>
              </a:rPr>
              <a:t>Espressioni</a:t>
            </a:r>
            <a:endParaRPr lang="it-IT" dirty="0">
              <a:latin typeface="Maiandra GD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199151"/>
            <a:ext cx="8593138" cy="56880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it-IT" sz="2800" dirty="0">
                <a:latin typeface="Maiandra GD" charset="0"/>
              </a:rPr>
              <a:t>Sono espressioni Java marcate con un'opportuna sintassi: il risultato dell'espressione viene convertito in una stringa e stampato</a:t>
            </a:r>
          </a:p>
          <a:p>
            <a:pPr eaLnBrk="1" hangingPunct="1"/>
            <a:r>
              <a:rPr lang="it-IT" sz="2800" dirty="0">
                <a:latin typeface="Maiandra GD" charset="0"/>
              </a:rPr>
              <a:t>Sostanzialmente possono essere usati come una forma rapida per la stampa di stringhe</a:t>
            </a:r>
          </a:p>
          <a:p>
            <a:pPr lvl="1" eaLnBrk="1" hangingPunct="1"/>
            <a:r>
              <a:rPr lang="it-IT" sz="2400" dirty="0">
                <a:latin typeface="Maiandra GD" charset="0"/>
              </a:rPr>
              <a:t>sintassi: 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&lt;%= </a:t>
            </a:r>
            <a:r>
              <a:rPr lang="it-IT" sz="2400" b="1" i="1" dirty="0">
                <a:solidFill>
                  <a:srgbClr val="990000"/>
                </a:solidFill>
                <a:latin typeface="Courier New" charset="0"/>
              </a:rPr>
              <a:t>espressione 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%&gt;</a:t>
            </a:r>
          </a:p>
          <a:p>
            <a:pPr lvl="1" eaLnBrk="1" hangingPunct="1"/>
            <a:r>
              <a:rPr lang="it-IT" sz="2400" dirty="0">
                <a:latin typeface="Maiandra GD" charset="0"/>
              </a:rPr>
              <a:t>semantica: il risultato </a:t>
            </a:r>
            <a:r>
              <a:rPr lang="it-IT" sz="2400" dirty="0" err="1">
                <a:latin typeface="Maiandra GD" charset="0"/>
              </a:rPr>
              <a:t>dell</a:t>
            </a:r>
            <a:r>
              <a:rPr lang="ja-JP" altLang="it-IT" sz="2400" dirty="0">
                <a:latin typeface="Maiandra GD" charset="0"/>
              </a:rPr>
              <a:t>’</a:t>
            </a:r>
            <a:r>
              <a:rPr lang="it-IT" sz="2400" dirty="0">
                <a:latin typeface="Maiandra GD" charset="0"/>
              </a:rPr>
              <a:t>espressione convertito in stringa viene stampato su out</a:t>
            </a:r>
          </a:p>
          <a:p>
            <a:pPr lvl="1" eaLnBrk="1" hangingPunct="1"/>
            <a:r>
              <a:rPr lang="it-IT" sz="2400" dirty="0">
                <a:latin typeface="Maiandra GD" charset="0"/>
              </a:rPr>
              <a:t>del tutto equivalente a</a:t>
            </a:r>
            <a:br>
              <a:rPr lang="it-IT" sz="2400" dirty="0">
                <a:latin typeface="Maiandra GD" charset="0"/>
              </a:rPr>
            </a:b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&lt;% </a:t>
            </a: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out.print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(</a:t>
            </a:r>
            <a:r>
              <a:rPr lang="it-IT" sz="2000" b="1" i="1" dirty="0" err="1">
                <a:solidFill>
                  <a:srgbClr val="990000"/>
                </a:solidFill>
                <a:latin typeface="Courier New" charset="0"/>
              </a:rPr>
              <a:t>espressione.</a:t>
            </a: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toString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()); %&gt;</a:t>
            </a:r>
            <a:endParaRPr lang="it-IT" sz="2400" b="1" dirty="0">
              <a:solidFill>
                <a:srgbClr val="990000"/>
              </a:solidFill>
              <a:latin typeface="Courier New" charset="0"/>
            </a:endParaRPr>
          </a:p>
          <a:p>
            <a:pPr lvl="1" eaLnBrk="1" hangingPunct="1">
              <a:buFontTx/>
              <a:buNone/>
            </a:pPr>
            <a:endParaRPr lang="it-IT" sz="2000" dirty="0">
              <a:latin typeface="Maiandra GD" charset="0"/>
            </a:endParaRPr>
          </a:p>
          <a:p>
            <a:pPr lvl="1" eaLnBrk="1" hangingPunct="1">
              <a:buFontTx/>
              <a:buNone/>
            </a:pPr>
            <a:r>
              <a:rPr lang="it-IT" sz="2000" dirty="0">
                <a:latin typeface="Maiandra GD" charset="0"/>
              </a:rPr>
              <a:t>Esempio: 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&lt;%= new </a:t>
            </a: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java.util.Date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() %&gt;</a:t>
            </a:r>
            <a:endParaRPr lang="it-IT" sz="2000" dirty="0">
              <a:latin typeface="Maiandra GD" charset="0"/>
            </a:endParaRPr>
          </a:p>
          <a:p>
            <a:pPr lvl="1" eaLnBrk="1" hangingPunct="1">
              <a:buFontTx/>
              <a:buNone/>
            </a:pPr>
            <a:r>
              <a:rPr lang="it-IT" sz="2000" dirty="0">
                <a:latin typeface="Maiandra GD" charset="0"/>
              </a:rPr>
              <a:t>Equivale a: 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&lt;% </a:t>
            </a: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out.print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(</a:t>
            </a:r>
            <a:br>
              <a:rPr lang="it-IT" sz="2000" b="1" dirty="0">
                <a:solidFill>
                  <a:srgbClr val="990000"/>
                </a:solidFill>
                <a:latin typeface="Courier New" charset="0"/>
              </a:rPr>
            </a:b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	(new </a:t>
            </a: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java.util.Date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()).</a:t>
            </a: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toString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()); %&gt;</a:t>
            </a:r>
          </a:p>
        </p:txBody>
      </p:sp>
    </p:spTree>
    <p:extLst>
      <p:ext uri="{BB962C8B-B14F-4D97-AF65-F5344CB8AC3E}">
        <p14:creationId xmlns:p14="http://schemas.microsoft.com/office/powerpoint/2010/main" val="252781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latin typeface="Maiandra GD" charset="0"/>
              </a:rPr>
              <a:t>Struttura pagina JSP: Espressioni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it-IT" sz="2800">
                <a:latin typeface="Maiandra GD" charset="0"/>
              </a:rPr>
              <a:t>Motivazione: </a:t>
            </a:r>
          </a:p>
          <a:p>
            <a:pPr lvl="1" eaLnBrk="1" hangingPunct="1"/>
            <a:r>
              <a:rPr lang="it-IT" sz="2400">
                <a:latin typeface="Maiandra GD" charset="0"/>
              </a:rPr>
              <a:t>Il metodo </a:t>
            </a:r>
            <a:r>
              <a:rPr lang="it-IT" sz="2400" b="1">
                <a:latin typeface="Courier New" charset="0"/>
              </a:rPr>
              <a:t>print()</a:t>
            </a:r>
            <a:r>
              <a:rPr lang="it-IT" sz="2400">
                <a:latin typeface="Maiandra GD" charset="0"/>
              </a:rPr>
              <a:t> dovrebbe usato il meno possibile nelle pagine JSP </a:t>
            </a:r>
          </a:p>
          <a:p>
            <a:pPr lvl="1" eaLnBrk="1" hangingPunct="1"/>
            <a:r>
              <a:rPr lang="it-IT" sz="2400">
                <a:latin typeface="Maiandra GD" charset="0"/>
              </a:rPr>
              <a:t>Quando possibile dovrebbe essere sostituito da espressioni</a:t>
            </a:r>
          </a:p>
          <a:p>
            <a:pPr eaLnBrk="1" hangingPunct="1"/>
            <a:r>
              <a:rPr lang="it-IT" sz="2800">
                <a:latin typeface="Maiandra GD" charset="0"/>
              </a:rPr>
              <a:t>Esempio</a:t>
            </a:r>
          </a:p>
          <a:p>
            <a:pPr eaLnBrk="1" hangingPunct="1">
              <a:buFontTx/>
              <a:buNone/>
            </a:pPr>
            <a:r>
              <a:rPr lang="it-IT" sz="1600" b="1">
                <a:latin typeface="Courier New" charset="0"/>
              </a:rPr>
              <a:t>  &lt;html&gt;</a:t>
            </a:r>
          </a:p>
          <a:p>
            <a:pPr eaLnBrk="1" hangingPunct="1">
              <a:buFontTx/>
              <a:buNone/>
            </a:pPr>
            <a:r>
              <a:rPr lang="it-IT" sz="1600" b="1">
                <a:latin typeface="Courier New" charset="0"/>
              </a:rPr>
              <a:t>  &lt;body&gt;</a:t>
            </a:r>
          </a:p>
          <a:p>
            <a:pPr eaLnBrk="1" hangingPunct="1">
              <a:buFontTx/>
              <a:buNone/>
            </a:pPr>
            <a:r>
              <a:rPr lang="it-IT" sz="1600" b="1">
                <a:latin typeface="Courier New" charset="0"/>
              </a:rPr>
              <a:t>  &lt;% String nome=(String)request.getParameter(</a:t>
            </a:r>
            <a:r>
              <a:rPr lang="ja-JP" altLang="it-IT" sz="1600" b="1">
                <a:latin typeface="Courier New" charset="0"/>
              </a:rPr>
              <a:t>“</a:t>
            </a:r>
            <a:r>
              <a:rPr lang="it-IT" sz="1600" b="1">
                <a:latin typeface="Courier New" charset="0"/>
              </a:rPr>
              <a:t>nome</a:t>
            </a:r>
            <a:r>
              <a:rPr lang="ja-JP" altLang="it-IT" sz="1600" b="1">
                <a:latin typeface="Courier New" charset="0"/>
              </a:rPr>
              <a:t>”</a:t>
            </a:r>
            <a:r>
              <a:rPr lang="it-IT" sz="1600" b="1">
                <a:latin typeface="Courier New" charset="0"/>
              </a:rPr>
              <a:t>); %&gt;</a:t>
            </a:r>
          </a:p>
          <a:p>
            <a:pPr eaLnBrk="1" hangingPunct="1">
              <a:buFontTx/>
              <a:buNone/>
            </a:pPr>
            <a:r>
              <a:rPr lang="it-IT" sz="1600" b="1">
                <a:latin typeface="Courier New" charset="0"/>
              </a:rPr>
              <a:t>  &lt;p&gt;Benvenuto, </a:t>
            </a:r>
            <a:r>
              <a:rPr lang="it-IT" sz="1600" b="1">
                <a:solidFill>
                  <a:srgbClr val="990000"/>
                </a:solidFill>
                <a:latin typeface="Courier New" charset="0"/>
              </a:rPr>
              <a:t>&lt;%= nome %&gt;.</a:t>
            </a:r>
            <a:r>
              <a:rPr lang="it-IT" sz="1600" b="1">
                <a:solidFill>
                  <a:srgbClr val="FFFF66"/>
                </a:solidFill>
                <a:latin typeface="Courier New" charset="0"/>
              </a:rPr>
              <a:t> </a:t>
            </a:r>
            <a:r>
              <a:rPr lang="it-IT" sz="1600" b="1">
                <a:latin typeface="Courier New" charset="0"/>
              </a:rPr>
              <a:t>La data di oggi e</a:t>
            </a:r>
            <a:r>
              <a:rPr lang="ja-JP" altLang="it-IT" sz="1600" b="1">
                <a:latin typeface="Courier New" charset="0"/>
              </a:rPr>
              <a:t>’</a:t>
            </a:r>
            <a:r>
              <a:rPr lang="it-IT" sz="1600" b="1">
                <a:latin typeface="Courier New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it-IT" sz="1600" b="1">
                <a:latin typeface="Courier New" charset="0"/>
              </a:rPr>
              <a:t>     </a:t>
            </a:r>
            <a:r>
              <a:rPr lang="it-IT" sz="1600" b="1">
                <a:solidFill>
                  <a:srgbClr val="990000"/>
                </a:solidFill>
                <a:latin typeface="Courier New" charset="0"/>
              </a:rPr>
              <a:t>&lt;%= new java.util.Date() %&gt;</a:t>
            </a:r>
            <a:r>
              <a:rPr lang="it-IT" sz="1600" b="1">
                <a:solidFill>
                  <a:srgbClr val="FFFF66"/>
                </a:solidFill>
                <a:latin typeface="Courier New" charset="0"/>
              </a:rPr>
              <a:t> </a:t>
            </a:r>
            <a:r>
              <a:rPr lang="it-IT" sz="1600" b="1">
                <a:latin typeface="Courier New" charset="0"/>
              </a:rPr>
              <a:t>&lt;/p&gt;</a:t>
            </a:r>
          </a:p>
          <a:p>
            <a:pPr eaLnBrk="1" hangingPunct="1">
              <a:buFontTx/>
              <a:buNone/>
            </a:pPr>
            <a:r>
              <a:rPr lang="it-IT" sz="1600" b="1">
                <a:latin typeface="Courier New" charset="0"/>
              </a:rPr>
              <a:t>  &lt;/body&gt;</a:t>
            </a:r>
          </a:p>
          <a:p>
            <a:pPr eaLnBrk="1" hangingPunct="1">
              <a:buFontTx/>
              <a:buNone/>
            </a:pPr>
            <a:r>
              <a:rPr lang="it-IT" sz="1600" b="1">
                <a:latin typeface="Courier New" charset="0"/>
              </a:rPr>
              <a:t>  &lt;/html&gt;</a:t>
            </a:r>
            <a:endParaRPr lang="it-IT" sz="2800" b="1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02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Maiandra GD" charset="0"/>
              </a:rPr>
              <a:t>Struttura pagina JSP: </a:t>
            </a:r>
            <a:r>
              <a:rPr lang="it-IT" dirty="0" smtClean="0">
                <a:latin typeface="Maiandra GD" charset="0"/>
              </a:rPr>
              <a:t>Direttive</a:t>
            </a:r>
            <a:endParaRPr lang="it-IT" dirty="0">
              <a:latin typeface="Maiandra GD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05484" y="1596804"/>
            <a:ext cx="8748712" cy="5688013"/>
          </a:xfrm>
        </p:spPr>
        <p:txBody>
          <a:bodyPr/>
          <a:lstStyle/>
          <a:p>
            <a:pPr eaLnBrk="1" hangingPunct="1"/>
            <a:r>
              <a:rPr lang="it-IT" sz="2800" dirty="0">
                <a:latin typeface="Maiandra GD" charset="0"/>
              </a:rPr>
              <a:t>Una direttiva JSP influisce sulla struttura </a:t>
            </a:r>
            <a:r>
              <a:rPr lang="it-IT" sz="2800" dirty="0" smtClean="0">
                <a:latin typeface="Maiandra GD" charset="0"/>
              </a:rPr>
              <a:t>della </a:t>
            </a:r>
            <a:r>
              <a:rPr lang="it-IT" sz="2800" dirty="0">
                <a:latin typeface="Maiandra GD" charset="0"/>
              </a:rPr>
              <a:t>classe </a:t>
            </a:r>
            <a:r>
              <a:rPr lang="it-IT" sz="2800" dirty="0" err="1">
                <a:latin typeface="Maiandra GD" charset="0"/>
              </a:rPr>
              <a:t>servlet</a:t>
            </a:r>
            <a:r>
              <a:rPr lang="it-IT" sz="2800" dirty="0">
                <a:latin typeface="Maiandra GD" charset="0"/>
              </a:rPr>
              <a:t> che verrà costruita a partire dal codice JSP</a:t>
            </a:r>
          </a:p>
          <a:p>
            <a:pPr eaLnBrk="1" hangingPunct="1"/>
            <a:r>
              <a:rPr lang="it-IT" sz="2800" dirty="0">
                <a:latin typeface="Maiandra GD" charset="0"/>
              </a:rPr>
              <a:t>Abbiamo tre principali direttive: </a:t>
            </a:r>
          </a:p>
          <a:p>
            <a:pPr lvl="1" eaLnBrk="1" hangingPunct="1"/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page</a:t>
            </a:r>
          </a:p>
          <a:p>
            <a:pPr lvl="1" eaLnBrk="1" hangingPunct="1"/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include</a:t>
            </a:r>
          </a:p>
          <a:p>
            <a:pPr lvl="1" eaLnBrk="1" hangingPunct="1"/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taglib</a:t>
            </a:r>
            <a:endParaRPr lang="it-IT" sz="2400" b="1" dirty="0">
              <a:solidFill>
                <a:srgbClr val="990000"/>
              </a:solidFill>
              <a:latin typeface="Courier New" charset="0"/>
            </a:endParaRPr>
          </a:p>
          <a:p>
            <a:pPr eaLnBrk="1" hangingPunct="1"/>
            <a:r>
              <a:rPr lang="it-IT" sz="2800" dirty="0">
                <a:latin typeface="Maiandra GD" charset="0"/>
              </a:rPr>
              <a:t>Ad ogni direttiva è associato un insieme di coppie attributo-valore</a:t>
            </a:r>
          </a:p>
          <a:p>
            <a:pPr eaLnBrk="1" hangingPunct="1"/>
            <a:r>
              <a:rPr lang="it-IT" sz="2800" dirty="0">
                <a:latin typeface="Maiandra GD" charset="0"/>
              </a:rPr>
              <a:t>Sintatticamente, la forma generale di una direttiva è</a:t>
            </a:r>
          </a:p>
          <a:p>
            <a:pPr eaLnBrk="1" hangingPunct="1">
              <a:buFontTx/>
              <a:buNone/>
            </a:pPr>
            <a:r>
              <a:rPr lang="it-IT" sz="2800" b="1" dirty="0">
                <a:solidFill>
                  <a:srgbClr val="990000"/>
                </a:solidFill>
                <a:latin typeface="Courier New" charset="0"/>
              </a:rPr>
              <a:t>	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&lt;%@ direttiva att1="val1" … </a:t>
            </a: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attN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="</a:t>
            </a: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valN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" %&gt;</a:t>
            </a:r>
          </a:p>
          <a:p>
            <a:pPr eaLnBrk="1" hangingPunct="1">
              <a:buFontTx/>
              <a:buNone/>
            </a:pPr>
            <a:r>
              <a:rPr lang="it-IT" sz="2800" dirty="0">
                <a:latin typeface="Courier New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161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>
                <a:latin typeface="Maiandra GD" charset="0"/>
              </a:rPr>
              <a:t>Direttiva </a:t>
            </a:r>
            <a:r>
              <a:rPr lang="it-IT">
                <a:latin typeface="Courier New" charset="0"/>
              </a:rPr>
              <a:t>page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&lt;%@ page </a:t>
            </a:r>
            <a:r>
              <a:rPr lang="it-IT" sz="2400" b="1" i="1" dirty="0">
                <a:solidFill>
                  <a:srgbClr val="990000"/>
                </a:solidFill>
                <a:latin typeface="Courier New" charset="0"/>
              </a:rPr>
              <a:t>attr1=</a:t>
            </a:r>
            <a:r>
              <a:rPr lang="ja-JP" altLang="it-IT" sz="2400" b="1" i="1" dirty="0">
                <a:solidFill>
                  <a:srgbClr val="990000"/>
                </a:solidFill>
                <a:latin typeface="Courier New" charset="0"/>
              </a:rPr>
              <a:t>“</a:t>
            </a:r>
            <a:r>
              <a:rPr lang="it-IT" sz="2400" b="1" i="1" dirty="0">
                <a:solidFill>
                  <a:srgbClr val="990000"/>
                </a:solidFill>
                <a:latin typeface="Courier New" charset="0"/>
              </a:rPr>
              <a:t>val1</a:t>
            </a:r>
            <a:r>
              <a:rPr lang="ja-JP" altLang="it-IT" sz="2400" b="1" i="1" dirty="0">
                <a:solidFill>
                  <a:srgbClr val="990000"/>
                </a:solidFill>
                <a:latin typeface="Courier New" charset="0"/>
              </a:rPr>
              <a:t>”</a:t>
            </a:r>
            <a:r>
              <a:rPr lang="it-IT" sz="2400" b="1" i="1" dirty="0">
                <a:solidFill>
                  <a:srgbClr val="990000"/>
                </a:solidFill>
                <a:latin typeface="Courier New" charset="0"/>
              </a:rPr>
              <a:t>, attr2=</a:t>
            </a:r>
            <a:r>
              <a:rPr lang="ja-JP" altLang="it-IT" sz="2400" b="1" i="1" dirty="0">
                <a:solidFill>
                  <a:srgbClr val="990000"/>
                </a:solidFill>
                <a:latin typeface="Courier New" charset="0"/>
              </a:rPr>
              <a:t>“</a:t>
            </a:r>
            <a:r>
              <a:rPr lang="it-IT" sz="2400" b="1" i="1" dirty="0">
                <a:solidFill>
                  <a:srgbClr val="990000"/>
                </a:solidFill>
                <a:latin typeface="Courier New" charset="0"/>
              </a:rPr>
              <a:t>val2</a:t>
            </a:r>
            <a:r>
              <a:rPr lang="ja-JP" altLang="it-IT" sz="2400" b="1" i="1" dirty="0">
                <a:solidFill>
                  <a:srgbClr val="990000"/>
                </a:solidFill>
                <a:latin typeface="Courier New" charset="0"/>
              </a:rPr>
              <a:t>”</a:t>
            </a:r>
            <a:r>
              <a:rPr lang="it-IT" sz="2400" b="1" i="1" dirty="0">
                <a:solidFill>
                  <a:srgbClr val="990000"/>
                </a:solidFill>
                <a:latin typeface="Courier New" charset="0"/>
              </a:rPr>
              <a:t>, … %&gt;</a:t>
            </a:r>
            <a:endParaRPr lang="it-IT" sz="2400" b="1" dirty="0">
              <a:solidFill>
                <a:srgbClr val="990000"/>
              </a:solidFill>
              <a:latin typeface="Maiandra GD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dirty="0" smtClean="0">
                <a:latin typeface="Maiandra GD" charset="0"/>
              </a:rPr>
              <a:t>Alcuni </a:t>
            </a:r>
            <a:r>
              <a:rPr lang="it-IT" dirty="0">
                <a:latin typeface="Maiandra GD" charset="0"/>
              </a:rPr>
              <a:t>a</a:t>
            </a:r>
            <a:r>
              <a:rPr lang="it-IT" dirty="0" smtClean="0">
                <a:latin typeface="Maiandra GD" charset="0"/>
              </a:rPr>
              <a:t>ttributi (</a:t>
            </a:r>
            <a:r>
              <a:rPr lang="it-IT" dirty="0">
                <a:latin typeface="Maiandra GD" charset="0"/>
              </a:rPr>
              <a:t>ce ne sono altri)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3200" b="1" dirty="0">
                <a:latin typeface="Courier New" charset="0"/>
              </a:rPr>
              <a:t>import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3200" b="1" dirty="0" err="1">
                <a:latin typeface="Courier New" charset="0"/>
              </a:rPr>
              <a:t>content-</a:t>
            </a:r>
            <a:r>
              <a:rPr lang="it-IT" sz="3200" b="1" dirty="0" err="1" smtClean="0">
                <a:latin typeface="Courier New" charset="0"/>
              </a:rPr>
              <a:t>type</a:t>
            </a:r>
            <a:endParaRPr lang="it-IT" sz="3200" b="1" dirty="0"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it-IT" sz="3200" b="1" dirty="0" err="1">
                <a:latin typeface="Courier New" charset="0"/>
              </a:rPr>
              <a:t>errorPage</a:t>
            </a:r>
            <a:endParaRPr lang="it-IT" sz="3200" b="1" dirty="0"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it-IT" sz="3200" b="1" dirty="0" err="1">
                <a:latin typeface="Courier New" charset="0"/>
              </a:rPr>
              <a:t>isErrorPage</a:t>
            </a:r>
            <a:endParaRPr lang="it-IT" sz="32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</a:pPr>
            <a:endParaRPr lang="it-IT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>
                <a:latin typeface="Maiandra GD" charset="0"/>
              </a:rPr>
              <a:t>Direttiva </a:t>
            </a:r>
            <a:r>
              <a:rPr lang="it-IT" dirty="0">
                <a:latin typeface="Courier New" charset="0"/>
              </a:rPr>
              <a:t>page</a:t>
            </a:r>
            <a:r>
              <a:rPr lang="it-IT" dirty="0">
                <a:latin typeface="Maiandra GD" charset="0"/>
              </a:rPr>
              <a:t>, attributo </a:t>
            </a:r>
            <a:r>
              <a:rPr lang="it-IT" dirty="0">
                <a:latin typeface="Courier New" charset="0"/>
              </a:rPr>
              <a:t>import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it-IT" sz="2400">
                <a:latin typeface="Maiandra GD" charset="0"/>
              </a:rPr>
              <a:t>Attributo</a:t>
            </a:r>
            <a:r>
              <a:rPr lang="it-IT" sz="2400">
                <a:latin typeface="Courier New" charset="0"/>
              </a:rPr>
              <a:t> </a:t>
            </a:r>
            <a:r>
              <a:rPr lang="it-IT" sz="2400" b="1">
                <a:solidFill>
                  <a:srgbClr val="990000"/>
                </a:solidFill>
                <a:latin typeface="Courier New" charset="0"/>
              </a:rPr>
              <a:t>import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000">
                <a:latin typeface="Maiandra GD" charset="0"/>
              </a:rPr>
              <a:t>specifica i package e le classi da importare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000">
                <a:latin typeface="Maiandra GD" charset="0"/>
              </a:rPr>
              <a:t>può essercene più di una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000">
                <a:latin typeface="Maiandra GD" charset="0"/>
              </a:rPr>
              <a:t>normalmente all</a:t>
            </a:r>
            <a:r>
              <a:rPr lang="ja-JP" altLang="it-IT" sz="2000">
                <a:latin typeface="Maiandra GD" charset="0"/>
              </a:rPr>
              <a:t>’</a:t>
            </a:r>
            <a:r>
              <a:rPr lang="it-IT" sz="2000">
                <a:latin typeface="Maiandra GD" charset="0"/>
              </a:rPr>
              <a:t>inizio della pagina</a:t>
            </a:r>
          </a:p>
          <a:p>
            <a:pPr eaLnBrk="1" hangingPunct="1">
              <a:lnSpc>
                <a:spcPct val="90000"/>
              </a:lnSpc>
            </a:pPr>
            <a:r>
              <a:rPr lang="it-IT" sz="2400">
                <a:latin typeface="Maiandra GD" charset="0"/>
              </a:rPr>
              <a:t>Esempio: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000">
                <a:latin typeface="Maiandra GD" charset="0"/>
              </a:rPr>
              <a:t>Nella pagina JSP: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sz="1600" b="1">
                <a:latin typeface="Courier New" charset="0"/>
              </a:rPr>
              <a:t>  &lt;%@ page import="java.util.*" %&gt;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000">
                <a:latin typeface="Maiandra GD" charset="0"/>
              </a:rPr>
              <a:t>Nella classe servlet corrispondente:</a:t>
            </a:r>
            <a:endParaRPr lang="it-IT" sz="1600" b="1"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sz="1600" b="1">
                <a:latin typeface="Courier New" charset="0"/>
              </a:rPr>
              <a:t> 	import="java.util.*;</a:t>
            </a:r>
          </a:p>
          <a:p>
            <a:pPr eaLnBrk="1" hangingPunct="1">
              <a:lnSpc>
                <a:spcPct val="90000"/>
              </a:lnSpc>
            </a:pPr>
            <a:r>
              <a:rPr lang="it-IT" sz="2400">
                <a:latin typeface="Maiandra GD" charset="0"/>
              </a:rPr>
              <a:t>E' prevista anche una forma abbreviata per importare più package con un</a:t>
            </a:r>
            <a:r>
              <a:rPr lang="ja-JP" altLang="it-IT" sz="2400">
                <a:latin typeface="Maiandra GD" charset="0"/>
              </a:rPr>
              <a:t>’</a:t>
            </a:r>
            <a:r>
              <a:rPr lang="it-IT" sz="2400">
                <a:latin typeface="Maiandra GD" charset="0"/>
              </a:rPr>
              <a:t>unica direttiva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1800" b="1">
                <a:latin typeface="Courier New" charset="0"/>
              </a:rPr>
              <a:t>	&lt;%@ page import="java.util.*, java.sql.*" %&gt;</a:t>
            </a:r>
            <a:endParaRPr lang="it-IT" sz="2400">
              <a:latin typeface="Maiandra GD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400">
                <a:latin typeface="Maiandra GD" charset="0"/>
              </a:rPr>
              <a:t>Importazioni automatiche (quindi non necessarie)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000" b="1">
                <a:latin typeface="Courier New" charset="0"/>
              </a:rPr>
              <a:t>javax.servlet.*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000" b="1">
                <a:latin typeface="Courier New" charset="0"/>
              </a:rPr>
              <a:t>javax.servlet.http.*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000" b="1">
                <a:latin typeface="Courier New" charset="0"/>
              </a:rPr>
              <a:t>javax.servlet.jsp.*</a:t>
            </a:r>
          </a:p>
        </p:txBody>
      </p:sp>
    </p:spTree>
    <p:extLst>
      <p:ext uri="{BB962C8B-B14F-4D97-AF65-F5344CB8AC3E}">
        <p14:creationId xmlns:p14="http://schemas.microsoft.com/office/powerpoint/2010/main" val="222328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Maiandra GD" charset="0"/>
              </a:rPr>
              <a:t>Direttiva </a:t>
            </a:r>
            <a:r>
              <a:rPr lang="it-IT" dirty="0">
                <a:latin typeface="Courier New" charset="0"/>
              </a:rPr>
              <a:t>page</a:t>
            </a:r>
            <a:r>
              <a:rPr lang="it-IT" dirty="0">
                <a:latin typeface="Maiandra GD" charset="0"/>
              </a:rPr>
              <a:t>, attributo </a:t>
            </a:r>
            <a:r>
              <a:rPr lang="it-IT" dirty="0">
                <a:latin typeface="Courier New" charset="0"/>
              </a:rPr>
              <a:t>import</a:t>
            </a:r>
            <a:endParaRPr lang="it-IT" dirty="0">
              <a:latin typeface="Maiandra GD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Nota</a:t>
            </a:r>
          </a:p>
          <a:p>
            <a:pPr lvl="1"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normalmente sono visibili tutte le classi nella cartella </a:t>
            </a:r>
            <a:r>
              <a:rPr lang="it-IT" b="1" dirty="0">
                <a:latin typeface="Courier New" charset="0"/>
              </a:rPr>
              <a:t>WEB-INF/</a:t>
            </a:r>
            <a:r>
              <a:rPr lang="it-IT" b="1" dirty="0" err="1">
                <a:latin typeface="Courier New" charset="0"/>
              </a:rPr>
              <a:t>classes</a:t>
            </a:r>
            <a:endParaRPr lang="it-IT" b="1" dirty="0"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è necessario importare esplicitamente le classi con la direttiva </a:t>
            </a:r>
            <a:r>
              <a:rPr lang="it-IT" b="1" dirty="0">
                <a:latin typeface="Courier New" charset="0"/>
              </a:rPr>
              <a:t>page</a:t>
            </a:r>
            <a:r>
              <a:rPr lang="it-IT" dirty="0">
                <a:latin typeface="Maiandra GD" charset="0"/>
              </a:rPr>
              <a:t> e l</a:t>
            </a:r>
            <a:r>
              <a:rPr lang="ja-JP" altLang="it-IT" dirty="0">
                <a:latin typeface="Maiandra GD" charset="0"/>
              </a:rPr>
              <a:t>’</a:t>
            </a:r>
            <a:r>
              <a:rPr lang="it-IT" dirty="0">
                <a:latin typeface="Maiandra GD" charset="0"/>
              </a:rPr>
              <a:t>attributo </a:t>
            </a:r>
            <a:r>
              <a:rPr lang="it-IT" b="1" dirty="0" smtClean="0">
                <a:latin typeface="Courier New" charset="0"/>
              </a:rPr>
              <a:t>import</a:t>
            </a:r>
            <a:endParaRPr lang="it-IT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044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04775"/>
            <a:ext cx="8748712" cy="765175"/>
          </a:xfrm>
        </p:spPr>
        <p:txBody>
          <a:bodyPr/>
          <a:lstStyle/>
          <a:p>
            <a:pPr eaLnBrk="1" hangingPunct="1"/>
            <a:r>
              <a:rPr lang="it-IT" sz="3200">
                <a:latin typeface="Maiandra GD" charset="0"/>
              </a:rPr>
              <a:t>Direttiva </a:t>
            </a:r>
            <a:r>
              <a:rPr lang="it-IT" sz="3200">
                <a:latin typeface="Courier New" charset="0"/>
              </a:rPr>
              <a:t>page</a:t>
            </a:r>
            <a:r>
              <a:rPr lang="it-IT" sz="3200">
                <a:latin typeface="Maiandra GD" charset="0"/>
              </a:rPr>
              <a:t>, attributo </a:t>
            </a:r>
            <a:r>
              <a:rPr lang="it-IT" sz="3200">
                <a:latin typeface="Courier New" charset="0"/>
              </a:rPr>
              <a:t>content-type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981075"/>
            <a:ext cx="9361488" cy="5688013"/>
          </a:xfrm>
        </p:spPr>
        <p:txBody>
          <a:bodyPr/>
          <a:lstStyle/>
          <a:p>
            <a:pPr eaLnBrk="1" hangingPunct="1"/>
            <a:r>
              <a:rPr lang="it-IT">
                <a:latin typeface="Maiandra GD" charset="0"/>
              </a:rPr>
              <a:t>Attributo</a:t>
            </a:r>
            <a:r>
              <a:rPr lang="it-IT">
                <a:latin typeface="Courier New" charset="0"/>
              </a:rPr>
              <a:t> </a:t>
            </a:r>
            <a:r>
              <a:rPr lang="it-IT" b="1">
                <a:solidFill>
                  <a:srgbClr val="990000"/>
                </a:solidFill>
                <a:latin typeface="Courier New" charset="0"/>
              </a:rPr>
              <a:t>content-type</a:t>
            </a:r>
          </a:p>
          <a:p>
            <a:pPr lvl="1" eaLnBrk="1" hangingPunct="1"/>
            <a:r>
              <a:rPr lang="it-IT">
                <a:latin typeface="Maiandra GD" charset="0"/>
              </a:rPr>
              <a:t>specifica il content-type della risposta</a:t>
            </a:r>
          </a:p>
          <a:p>
            <a:pPr lvl="1" eaLnBrk="1" hangingPunct="1"/>
            <a:r>
              <a:rPr lang="it-IT">
                <a:latin typeface="Maiandra GD" charset="0"/>
              </a:rPr>
              <a:t>Se non specificato il default è text/html</a:t>
            </a:r>
          </a:p>
          <a:p>
            <a:pPr lvl="1" eaLnBrk="1" hangingPunct="1"/>
            <a:r>
              <a:rPr lang="it-IT">
                <a:latin typeface="Maiandra GD" charset="0"/>
              </a:rPr>
              <a:t>normalmente all</a:t>
            </a:r>
            <a:r>
              <a:rPr lang="ja-JP" altLang="it-IT">
                <a:latin typeface="Maiandra GD" charset="0"/>
              </a:rPr>
              <a:t>’</a:t>
            </a:r>
            <a:r>
              <a:rPr lang="it-IT">
                <a:latin typeface="Maiandra GD" charset="0"/>
              </a:rPr>
              <a:t>inizio della pagina</a:t>
            </a:r>
          </a:p>
          <a:p>
            <a:pPr eaLnBrk="1" hangingPunct="1"/>
            <a:r>
              <a:rPr lang="it-IT">
                <a:latin typeface="Maiandra GD" charset="0"/>
              </a:rPr>
              <a:t>Esempio:</a:t>
            </a:r>
          </a:p>
          <a:p>
            <a:pPr lvl="1" eaLnBrk="1" hangingPunct="1"/>
            <a:r>
              <a:rPr lang="it-IT">
                <a:latin typeface="Maiandra GD" charset="0"/>
              </a:rPr>
              <a:t>Nella pagina JSP:</a:t>
            </a:r>
          </a:p>
          <a:p>
            <a:pPr lvl="1" eaLnBrk="1" hangingPunct="1">
              <a:buFontTx/>
              <a:buNone/>
            </a:pPr>
            <a:r>
              <a:rPr lang="it-IT" sz="2000" b="1">
                <a:latin typeface="Courier New" charset="0"/>
              </a:rPr>
              <a:t>  &lt;%@ page contentType="application/vnd.ms-excel" %&gt;</a:t>
            </a:r>
          </a:p>
          <a:p>
            <a:pPr lvl="1" eaLnBrk="1" hangingPunct="1"/>
            <a:r>
              <a:rPr lang="it-IT">
                <a:latin typeface="Maiandra GD" charset="0"/>
              </a:rPr>
              <a:t>Nel metodo </a:t>
            </a:r>
            <a:r>
              <a:rPr lang="it-IT" b="1">
                <a:latin typeface="Courier New" charset="0"/>
              </a:rPr>
              <a:t>_jspService()</a:t>
            </a:r>
            <a:r>
              <a:rPr lang="it-IT">
                <a:latin typeface="Maiandra GD" charset="0"/>
              </a:rPr>
              <a:t> della classe servlet corrispondente:</a:t>
            </a:r>
            <a:r>
              <a:rPr lang="it-IT" sz="2000" b="1">
                <a:latin typeface="Courier New" charset="0"/>
              </a:rPr>
              <a:t> response.setContentType(</a:t>
            </a:r>
            <a:r>
              <a:rPr lang="ja-JP" altLang="it-IT" sz="2000" b="1">
                <a:latin typeface="Courier New" charset="0"/>
              </a:rPr>
              <a:t>“</a:t>
            </a:r>
            <a:r>
              <a:rPr lang="it-IT" sz="2000" b="1">
                <a:latin typeface="Courier New" charset="0"/>
              </a:rPr>
              <a:t>application/vnd.ms-excel</a:t>
            </a:r>
            <a:r>
              <a:rPr lang="ja-JP" altLang="it-IT" sz="2000" b="1">
                <a:latin typeface="Courier New" charset="0"/>
              </a:rPr>
              <a:t>”</a:t>
            </a:r>
            <a:r>
              <a:rPr lang="it-IT" sz="2000" b="1">
                <a:latin typeface="Courier New" charset="0"/>
              </a:rPr>
              <a:t>);</a:t>
            </a:r>
            <a:r>
              <a:rPr lang="it-IT" b="1">
                <a:latin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5058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04775"/>
            <a:ext cx="8748712" cy="765175"/>
          </a:xfrm>
        </p:spPr>
        <p:txBody>
          <a:bodyPr/>
          <a:lstStyle/>
          <a:p>
            <a:pPr eaLnBrk="1" hangingPunct="1"/>
            <a:r>
              <a:rPr lang="it-IT">
                <a:latin typeface="Maiandra GD" charset="0"/>
              </a:rPr>
              <a:t>Direttiva </a:t>
            </a:r>
            <a:r>
              <a:rPr lang="it-IT">
                <a:latin typeface="Courier New" charset="0"/>
              </a:rPr>
              <a:t>page</a:t>
            </a:r>
            <a:r>
              <a:rPr lang="it-IT">
                <a:latin typeface="Maiandra GD" charset="0"/>
              </a:rPr>
              <a:t>, attributo </a:t>
            </a:r>
            <a:r>
              <a:rPr lang="it-IT">
                <a:latin typeface="Courier New" charset="0"/>
              </a:rPr>
              <a:t>session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981075"/>
            <a:ext cx="8748713" cy="5688013"/>
          </a:xfrm>
        </p:spPr>
        <p:txBody>
          <a:bodyPr/>
          <a:lstStyle/>
          <a:p>
            <a:pPr eaLnBrk="1" hangingPunct="1"/>
            <a:r>
              <a:rPr lang="it-IT">
                <a:latin typeface="Maiandra GD" charset="0"/>
              </a:rPr>
              <a:t>Attributo</a:t>
            </a:r>
            <a:r>
              <a:rPr lang="it-IT">
                <a:latin typeface="Courier New" charset="0"/>
              </a:rPr>
              <a:t> </a:t>
            </a:r>
            <a:r>
              <a:rPr lang="it-IT" b="1">
                <a:solidFill>
                  <a:srgbClr val="990000"/>
                </a:solidFill>
                <a:latin typeface="Courier New" charset="0"/>
              </a:rPr>
              <a:t>session</a:t>
            </a:r>
          </a:p>
          <a:p>
            <a:pPr lvl="1" eaLnBrk="1" hangingPunct="1"/>
            <a:r>
              <a:rPr lang="it-IT">
                <a:latin typeface="Maiandra GD" charset="0"/>
              </a:rPr>
              <a:t>Controlla se alla pagina è associata una sessione</a:t>
            </a:r>
          </a:p>
          <a:p>
            <a:pPr lvl="1" eaLnBrk="1" hangingPunct="1"/>
            <a:r>
              <a:rPr lang="it-IT">
                <a:latin typeface="Maiandra GD" charset="0"/>
              </a:rPr>
              <a:t>Assume una delle due forme</a:t>
            </a:r>
          </a:p>
          <a:p>
            <a:pPr lvl="1" eaLnBrk="1" hangingPunct="1">
              <a:buFontTx/>
              <a:buNone/>
            </a:pPr>
            <a:r>
              <a:rPr lang="it-IT" sz="2000" b="1">
                <a:latin typeface="Courier New" charset="0"/>
              </a:rPr>
              <a:t>	&lt;%@ page session="true" %&gt;</a:t>
            </a:r>
          </a:p>
          <a:p>
            <a:pPr lvl="1" eaLnBrk="1" hangingPunct="1">
              <a:buFontTx/>
              <a:buNone/>
            </a:pPr>
            <a:r>
              <a:rPr lang="it-IT" sz="2000" b="1">
                <a:latin typeface="Courier New" charset="0"/>
              </a:rPr>
              <a:t>	&lt;%@ page session="false" %&gt;</a:t>
            </a:r>
            <a:endParaRPr lang="it-IT">
              <a:latin typeface="Maiandra GD" charset="0"/>
            </a:endParaRPr>
          </a:p>
          <a:p>
            <a:pPr lvl="1" eaLnBrk="1" hangingPunct="1"/>
            <a:r>
              <a:rPr lang="it-IT">
                <a:latin typeface="Maiandra GD" charset="0"/>
              </a:rPr>
              <a:t>La prima forma è il default</a:t>
            </a:r>
          </a:p>
          <a:p>
            <a:pPr eaLnBrk="1" hangingPunct="1"/>
            <a:r>
              <a:rPr lang="it-IT">
                <a:latin typeface="Maiandra GD" charset="0"/>
              </a:rPr>
              <a:t>Comporta la presenza o meno nel metodo </a:t>
            </a:r>
            <a:r>
              <a:rPr lang="it-IT" b="1">
                <a:latin typeface="Courier New" charset="0"/>
              </a:rPr>
              <a:t>_jspService()</a:t>
            </a:r>
            <a:r>
              <a:rPr lang="it-IT">
                <a:latin typeface="Maiandra GD" charset="0"/>
              </a:rPr>
              <a:t> dell'istruzione</a:t>
            </a:r>
            <a:r>
              <a:rPr lang="it-IT" sz="2400" b="1">
                <a:latin typeface="Courier New" charset="0"/>
              </a:rPr>
              <a:t> </a:t>
            </a:r>
            <a:br>
              <a:rPr lang="it-IT" sz="2400" b="1">
                <a:latin typeface="Courier New" charset="0"/>
              </a:rPr>
            </a:br>
            <a:r>
              <a:rPr lang="it-IT" sz="2400" b="1">
                <a:latin typeface="Courier New" charset="0"/>
              </a:rPr>
              <a:t>HttpSession session=response.getSession();</a:t>
            </a:r>
            <a:r>
              <a:rPr lang="it-IT" b="1">
                <a:latin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595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z="3600">
                <a:latin typeface="Maiandra GD" charset="0"/>
              </a:rPr>
              <a:t>Direttiva </a:t>
            </a:r>
            <a:r>
              <a:rPr lang="it-IT" sz="3600">
                <a:latin typeface="Courier New" charset="0"/>
              </a:rPr>
              <a:t>page</a:t>
            </a:r>
            <a:r>
              <a:rPr lang="it-IT" sz="3600">
                <a:latin typeface="Maiandra GD" charset="0"/>
              </a:rPr>
              <a:t> attributo </a:t>
            </a:r>
            <a:r>
              <a:rPr lang="it-IT" sz="3600">
                <a:latin typeface="Courier New" charset="0"/>
              </a:rPr>
              <a:t>errorPage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>
                <a:latin typeface="Maiandra GD" charset="0"/>
              </a:rPr>
              <a:t>Attributo</a:t>
            </a:r>
            <a:r>
              <a:rPr lang="it-IT">
                <a:latin typeface="Courier New" charset="0"/>
              </a:rPr>
              <a:t> </a:t>
            </a:r>
            <a:r>
              <a:rPr lang="it-IT" b="1">
                <a:solidFill>
                  <a:srgbClr val="990000"/>
                </a:solidFill>
                <a:latin typeface="Courier New" charset="0"/>
              </a:rPr>
              <a:t>errorPage</a:t>
            </a:r>
          </a:p>
          <a:p>
            <a:pPr lvl="1" eaLnBrk="1" hangingPunct="1">
              <a:lnSpc>
                <a:spcPct val="90000"/>
              </a:lnSpc>
            </a:pPr>
            <a:r>
              <a:rPr lang="it-IT">
                <a:latin typeface="Maiandra GD" charset="0"/>
              </a:rPr>
              <a:t>serve a specificare l</a:t>
            </a:r>
            <a:r>
              <a:rPr lang="ja-JP" altLang="it-IT">
                <a:latin typeface="Maiandra GD" charset="0"/>
              </a:rPr>
              <a:t>’</a:t>
            </a:r>
            <a:r>
              <a:rPr lang="it-IT">
                <a:latin typeface="Maiandra GD" charset="0"/>
              </a:rPr>
              <a:t>URL di una pagina (HTML o JSP) a cui reindirizzare il browser in caso di errori nell</a:t>
            </a:r>
            <a:r>
              <a:rPr lang="ja-JP" altLang="it-IT">
                <a:latin typeface="Maiandra GD" charset="0"/>
              </a:rPr>
              <a:t>’</a:t>
            </a:r>
            <a:r>
              <a:rPr lang="it-IT">
                <a:latin typeface="Maiandra GD" charset="0"/>
              </a:rPr>
              <a:t>esecuzione della pagina</a:t>
            </a:r>
          </a:p>
          <a:p>
            <a:pPr eaLnBrk="1" hangingPunct="1">
              <a:lnSpc>
                <a:spcPct val="90000"/>
              </a:lnSpc>
            </a:pPr>
            <a:r>
              <a:rPr lang="it-IT">
                <a:latin typeface="Maiandra GD" charset="0"/>
              </a:rPr>
              <a:t>Esempio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sz="2000" b="1">
                <a:latin typeface="Courier New" charset="0"/>
              </a:rPr>
              <a:t>  &lt;%@ page errorPage="errore.jsp" %&gt;</a:t>
            </a:r>
          </a:p>
          <a:p>
            <a:pPr lvl="1" eaLnBrk="1" hangingPunct="1">
              <a:lnSpc>
                <a:spcPct val="90000"/>
              </a:lnSpc>
            </a:pPr>
            <a:r>
              <a:rPr lang="it-IT">
                <a:latin typeface="Maiandra GD" charset="0"/>
              </a:rPr>
              <a:t>in caso di errore la risposta viene reindirizzata alla pagina </a:t>
            </a:r>
            <a:r>
              <a:rPr lang="ja-JP" altLang="it-IT">
                <a:latin typeface="Maiandra GD" charset="0"/>
              </a:rPr>
              <a:t>“</a:t>
            </a:r>
            <a:r>
              <a:rPr lang="it-IT">
                <a:latin typeface="Courier New" charset="0"/>
              </a:rPr>
              <a:t>errore.jsp</a:t>
            </a:r>
            <a:r>
              <a:rPr lang="ja-JP" altLang="it-IT">
                <a:latin typeface="Maiandra GD" charset="0"/>
              </a:rPr>
              <a:t>”</a:t>
            </a:r>
            <a:endParaRPr lang="it-IT" sz="2000" b="1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277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z="3600">
                <a:latin typeface="Maiandra GD" charset="0"/>
              </a:rPr>
              <a:t>Direttiva </a:t>
            </a:r>
            <a:r>
              <a:rPr lang="it-IT" sz="3600">
                <a:latin typeface="Courier New" charset="0"/>
              </a:rPr>
              <a:t>page</a:t>
            </a:r>
            <a:r>
              <a:rPr lang="it-IT" sz="3600">
                <a:latin typeface="Maiandra GD" charset="0"/>
              </a:rPr>
              <a:t> attributo </a:t>
            </a:r>
            <a:r>
              <a:rPr lang="it-IT" sz="3600">
                <a:latin typeface="Courier New" charset="0"/>
              </a:rPr>
              <a:t>isErrorPage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>
                <a:latin typeface="Maiandra GD" charset="0"/>
              </a:rPr>
              <a:t>Attributo</a:t>
            </a:r>
            <a:r>
              <a:rPr lang="it-IT">
                <a:latin typeface="Courier New" charset="0"/>
              </a:rPr>
              <a:t> </a:t>
            </a:r>
            <a:r>
              <a:rPr lang="it-IT" b="1">
                <a:solidFill>
                  <a:srgbClr val="990000"/>
                </a:solidFill>
                <a:latin typeface="Courier New" charset="0"/>
              </a:rPr>
              <a:t>isErrorPage</a:t>
            </a:r>
          </a:p>
          <a:p>
            <a:pPr lvl="1" eaLnBrk="1" hangingPunct="1"/>
            <a:r>
              <a:rPr lang="it-IT">
                <a:latin typeface="Maiandra GD" charset="0"/>
              </a:rPr>
              <a:t>serve a specificare che la pagina può essere utilizzata come pagina di errore</a:t>
            </a:r>
          </a:p>
          <a:p>
            <a:pPr lvl="1" eaLnBrk="1" hangingPunct="1"/>
            <a:r>
              <a:rPr lang="it-IT">
                <a:latin typeface="Maiandra GD" charset="0"/>
              </a:rPr>
              <a:t>valore </a:t>
            </a:r>
            <a:r>
              <a:rPr lang="it-IT">
                <a:latin typeface="Courier New" charset="0"/>
              </a:rPr>
              <a:t>true</a:t>
            </a:r>
            <a:r>
              <a:rPr lang="it-IT">
                <a:latin typeface="Maiandra GD" charset="0"/>
              </a:rPr>
              <a:t> o </a:t>
            </a:r>
            <a:r>
              <a:rPr lang="it-IT">
                <a:latin typeface="Courier New" charset="0"/>
              </a:rPr>
              <a:t>false</a:t>
            </a:r>
          </a:p>
          <a:p>
            <a:pPr eaLnBrk="1" hangingPunct="1"/>
            <a:r>
              <a:rPr lang="it-IT">
                <a:latin typeface="Maiandra GD" charset="0"/>
              </a:rPr>
              <a:t>Esempio</a:t>
            </a:r>
          </a:p>
          <a:p>
            <a:pPr lvl="1" eaLnBrk="1" hangingPunct="1">
              <a:buFontTx/>
              <a:buNone/>
            </a:pPr>
            <a:r>
              <a:rPr lang="it-IT" sz="2000" b="1">
                <a:latin typeface="Courier New" charset="0"/>
              </a:rPr>
              <a:t>  &lt;%@ page isErrorPage="true" %&gt;</a:t>
            </a:r>
          </a:p>
          <a:p>
            <a:pPr lvl="1" eaLnBrk="1" hangingPunct="1"/>
            <a:r>
              <a:rPr lang="it-IT">
                <a:latin typeface="Maiandra GD" charset="0"/>
              </a:rPr>
              <a:t>Con riferimento all'esempio precedente questa direttiva deve essere specificata nella pagina </a:t>
            </a:r>
            <a:r>
              <a:rPr lang="ja-JP" altLang="it-IT">
                <a:latin typeface="Maiandra GD" charset="0"/>
              </a:rPr>
              <a:t>“</a:t>
            </a:r>
            <a:r>
              <a:rPr lang="it-IT">
                <a:latin typeface="Courier New" charset="0"/>
              </a:rPr>
              <a:t>errore.jsp</a:t>
            </a:r>
            <a:r>
              <a:rPr lang="ja-JP" altLang="it-IT">
                <a:latin typeface="Maiandra GD" charset="0"/>
              </a:rPr>
              <a:t>”</a:t>
            </a:r>
            <a:endParaRPr lang="it-IT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17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>
                <a:latin typeface="Maiandra GD" charset="0"/>
              </a:rPr>
              <a:t>Servlet: introduzione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it-IT" sz="2800" dirty="0">
                <a:latin typeface="Maiandra GD" charset="0"/>
              </a:rPr>
              <a:t>Classe </a:t>
            </a:r>
            <a:r>
              <a:rPr lang="it-IT" sz="2800" dirty="0" smtClean="0">
                <a:latin typeface="Maiandra GD" charset="0"/>
              </a:rPr>
              <a:t>Java per la comunicazione </a:t>
            </a:r>
            <a:r>
              <a:rPr lang="it-IT" sz="2800" dirty="0" err="1">
                <a:latin typeface="Maiandra GD" charset="0"/>
              </a:rPr>
              <a:t>client-server</a:t>
            </a:r>
            <a:endParaRPr lang="it-IT" sz="2800" dirty="0">
              <a:latin typeface="Maiandra GD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riceve messaggi di richiesta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produce messaggi di risposta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 smtClean="0">
                <a:latin typeface="Maiandra GD" charset="0"/>
              </a:rPr>
              <a:t>estende una classe del </a:t>
            </a:r>
            <a:r>
              <a:rPr lang="it-IT" sz="2400" dirty="0" err="1" smtClean="0">
                <a:latin typeface="Maiandra GD" charset="0"/>
              </a:rPr>
              <a:t>framework</a:t>
            </a:r>
            <a:endParaRPr lang="it-IT" sz="2400" dirty="0">
              <a:latin typeface="Maiandra GD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800" dirty="0">
                <a:latin typeface="Maiandra GD" charset="0"/>
              </a:rPr>
              <a:t>Le istanze di una classe </a:t>
            </a:r>
            <a:r>
              <a:rPr lang="it-IT" sz="2800" dirty="0" err="1">
                <a:latin typeface="Maiandra GD" charset="0"/>
              </a:rPr>
              <a:t>servlet</a:t>
            </a:r>
            <a:r>
              <a:rPr lang="it-IT" sz="2800" dirty="0">
                <a:latin typeface="Maiandra GD" charset="0"/>
              </a:rPr>
              <a:t> "vivono" </a:t>
            </a:r>
            <a:r>
              <a:rPr lang="it-IT" sz="2800" dirty="0" err="1">
                <a:latin typeface="Maiandra GD" charset="0"/>
              </a:rPr>
              <a:t>nell'application</a:t>
            </a:r>
            <a:r>
              <a:rPr lang="it-IT" sz="2800" dirty="0">
                <a:latin typeface="Maiandra GD" charset="0"/>
              </a:rPr>
              <a:t> </a:t>
            </a:r>
            <a:r>
              <a:rPr lang="it-IT" sz="2800" dirty="0" smtClean="0">
                <a:latin typeface="Maiandra GD" charset="0"/>
              </a:rPr>
              <a:t>server (</a:t>
            </a:r>
            <a:r>
              <a:rPr lang="it-IT" sz="2800" b="1" i="1" dirty="0" smtClean="0">
                <a:latin typeface="Maiandra GD" charset="0"/>
              </a:rPr>
              <a:t>contenitore</a:t>
            </a:r>
            <a:r>
              <a:rPr lang="it-IT" sz="2800" dirty="0" smtClean="0">
                <a:latin typeface="Maiandra GD" charset="0"/>
              </a:rPr>
              <a:t>)</a:t>
            </a:r>
            <a:endParaRPr lang="it-IT" sz="2800" dirty="0">
              <a:latin typeface="Maiandra GD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800" dirty="0">
                <a:latin typeface="Maiandra GD" charset="0"/>
              </a:rPr>
              <a:t>In particolare il contenitore si preoccupa di: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i</a:t>
            </a:r>
            <a:r>
              <a:rPr lang="it-IT" sz="2400" dirty="0" smtClean="0">
                <a:latin typeface="Maiandra GD" charset="0"/>
              </a:rPr>
              <a:t>stanziare </a:t>
            </a:r>
            <a:r>
              <a:rPr lang="it-IT" sz="2400" dirty="0">
                <a:latin typeface="Maiandra GD" charset="0"/>
              </a:rPr>
              <a:t>gli oggetti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i</a:t>
            </a:r>
            <a:r>
              <a:rPr lang="it-IT" sz="2400" dirty="0" smtClean="0">
                <a:latin typeface="Maiandra GD" charset="0"/>
              </a:rPr>
              <a:t>nvocare </a:t>
            </a:r>
            <a:r>
              <a:rPr lang="it-IT" sz="2400" dirty="0">
                <a:latin typeface="Maiandra GD" charset="0"/>
              </a:rPr>
              <a:t>i metodi di gestione della richiesta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d</a:t>
            </a:r>
            <a:r>
              <a:rPr lang="it-IT" sz="2400" dirty="0" smtClean="0">
                <a:latin typeface="Maiandra GD" charset="0"/>
              </a:rPr>
              <a:t>istruggere </a:t>
            </a:r>
            <a:r>
              <a:rPr lang="it-IT" sz="2400" dirty="0">
                <a:latin typeface="Maiandra GD" charset="0"/>
              </a:rPr>
              <a:t>gli oggetti</a:t>
            </a:r>
          </a:p>
          <a:p>
            <a:pPr eaLnBrk="1" hangingPunct="1">
              <a:lnSpc>
                <a:spcPct val="90000"/>
              </a:lnSpc>
            </a:pPr>
            <a:r>
              <a:rPr lang="it-IT" sz="2800" dirty="0">
                <a:latin typeface="Maiandra GD" charset="0"/>
              </a:rPr>
              <a:t>Queste attività corrispondono ad un “ciclo di vita”</a:t>
            </a:r>
          </a:p>
        </p:txBody>
      </p:sp>
    </p:spTree>
    <p:extLst>
      <p:ext uri="{BB962C8B-B14F-4D97-AF65-F5344CB8AC3E}">
        <p14:creationId xmlns:p14="http://schemas.microsoft.com/office/powerpoint/2010/main" val="220117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Maiandra GD" charset="0"/>
              </a:rPr>
              <a:t>Riassunto JSP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77192" y="1436637"/>
            <a:ext cx="8748712" cy="5688013"/>
          </a:xfrm>
        </p:spPr>
        <p:txBody>
          <a:bodyPr/>
          <a:lstStyle/>
          <a:p>
            <a:pPr eaLnBrk="1" hangingPunct="1"/>
            <a:r>
              <a:rPr lang="it-IT" dirty="0">
                <a:latin typeface="Maiandra GD" charset="0"/>
              </a:rPr>
              <a:t>La semantica degli elementi si comprende ragionando sulla corrispondenza JSP-</a:t>
            </a:r>
            <a:r>
              <a:rPr lang="it-IT" dirty="0" err="1">
                <a:latin typeface="Maiandra GD" charset="0"/>
              </a:rPr>
              <a:t>Servlet</a:t>
            </a:r>
            <a:endParaRPr lang="it-IT" dirty="0">
              <a:latin typeface="Maiandra GD" charset="0"/>
            </a:endParaRPr>
          </a:p>
          <a:p>
            <a:pPr lvl="1" eaLnBrk="1" hangingPunct="1"/>
            <a:r>
              <a:rPr lang="it-IT" dirty="0">
                <a:latin typeface="Maiandra GD" charset="0"/>
              </a:rPr>
              <a:t>la pagina JSP viene tradotta dal contenitore in una classe </a:t>
            </a:r>
            <a:r>
              <a:rPr lang="it-IT" dirty="0" err="1">
                <a:latin typeface="Maiandra GD" charset="0"/>
              </a:rPr>
              <a:t>servlet</a:t>
            </a:r>
            <a:r>
              <a:rPr lang="it-IT" dirty="0">
                <a:latin typeface="Maiandra GD" charset="0"/>
              </a:rPr>
              <a:t> istanza di </a:t>
            </a:r>
            <a:r>
              <a:rPr lang="it-IT" dirty="0" err="1">
                <a:latin typeface="Courier New" charset="0"/>
              </a:rPr>
              <a:t>javax.servlet.jsp.HttpJspPage</a:t>
            </a:r>
            <a:endParaRPr lang="it-IT" dirty="0">
              <a:latin typeface="Courier New" charset="0"/>
            </a:endParaRPr>
          </a:p>
          <a:p>
            <a:pPr lvl="1" eaLnBrk="1" hangingPunct="1"/>
            <a:r>
              <a:rPr lang="it-IT" dirty="0">
                <a:latin typeface="Maiandra GD" charset="0"/>
              </a:rPr>
              <a:t>metodi fondamentali: </a:t>
            </a:r>
            <a:r>
              <a:rPr lang="it-IT" dirty="0">
                <a:latin typeface="Courier New" charset="0"/>
              </a:rPr>
              <a:t>_</a:t>
            </a:r>
            <a:r>
              <a:rPr lang="it-IT" dirty="0" err="1">
                <a:latin typeface="Courier New" charset="0"/>
              </a:rPr>
              <a:t>jspService</a:t>
            </a:r>
            <a:r>
              <a:rPr lang="it-IT" dirty="0">
                <a:latin typeface="Courier New" charset="0"/>
              </a:rPr>
              <a:t>(), </a:t>
            </a:r>
            <a:r>
              <a:rPr lang="it-IT" dirty="0" err="1">
                <a:latin typeface="Courier New" charset="0"/>
              </a:rPr>
              <a:t>jspInit</a:t>
            </a:r>
            <a:r>
              <a:rPr lang="it-IT" dirty="0">
                <a:latin typeface="Courier New" charset="0"/>
              </a:rPr>
              <a:t>(), </a:t>
            </a:r>
            <a:r>
              <a:rPr lang="it-IT" dirty="0" err="1">
                <a:latin typeface="Courier New" charset="0"/>
              </a:rPr>
              <a:t>jspDestroy</a:t>
            </a:r>
            <a:r>
              <a:rPr lang="it-IT" dirty="0">
                <a:latin typeface="Courier New" charset="0"/>
              </a:rPr>
              <a:t>()</a:t>
            </a:r>
          </a:p>
          <a:p>
            <a:pPr lvl="1" eaLnBrk="1" hangingPunct="1"/>
            <a:r>
              <a:rPr lang="it-IT" dirty="0">
                <a:latin typeface="Maiandra GD" charset="0"/>
              </a:rPr>
              <a:t>La classe </a:t>
            </a:r>
            <a:r>
              <a:rPr lang="it-IT" dirty="0" err="1">
                <a:latin typeface="Maiandra GD" charset="0"/>
              </a:rPr>
              <a:t>servlet</a:t>
            </a:r>
            <a:r>
              <a:rPr lang="it-IT" dirty="0">
                <a:latin typeface="Maiandra GD" charset="0"/>
              </a:rPr>
              <a:t> viene ricompilata e inizializzata ogni volta che il file </a:t>
            </a:r>
            <a:r>
              <a:rPr lang="it-IT" dirty="0" err="1">
                <a:latin typeface="Maiandra GD" charset="0"/>
              </a:rPr>
              <a:t>jsp</a:t>
            </a:r>
            <a:r>
              <a:rPr lang="it-IT" dirty="0">
                <a:latin typeface="Maiandra GD" charset="0"/>
              </a:rPr>
              <a:t> viene modificato</a:t>
            </a:r>
          </a:p>
        </p:txBody>
      </p:sp>
    </p:spTree>
    <p:extLst>
      <p:ext uri="{BB962C8B-B14F-4D97-AF65-F5344CB8AC3E}">
        <p14:creationId xmlns:p14="http://schemas.microsoft.com/office/powerpoint/2010/main" val="224961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Maiandra GD" charset="0"/>
              </a:rPr>
              <a:t>Riassunto JSP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it-IT" sz="2800" dirty="0">
                <a:latin typeface="Maiandra GD" charset="0"/>
              </a:rPr>
              <a:t>Costruzione della classe </a:t>
            </a:r>
            <a:r>
              <a:rPr lang="it-IT" sz="2800" dirty="0" err="1">
                <a:latin typeface="Maiandra GD" charset="0"/>
              </a:rPr>
              <a:t>servlet</a:t>
            </a:r>
            <a:r>
              <a:rPr lang="it-IT" sz="2800" dirty="0">
                <a:latin typeface="Maiandra GD" charset="0"/>
              </a:rPr>
              <a:t> a partire dalla pagina JSP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vengono importati i package standard e quelli specificati nella direttiva </a:t>
            </a:r>
            <a:r>
              <a:rPr lang="it-IT" sz="2400" dirty="0">
                <a:latin typeface="Courier New" charset="0"/>
              </a:rPr>
              <a:t>page</a:t>
            </a:r>
            <a:r>
              <a:rPr lang="it-IT" sz="2400" dirty="0">
                <a:latin typeface="Maiandra GD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 smtClean="0">
                <a:latin typeface="Maiandra GD" charset="0"/>
              </a:rPr>
              <a:t>Nel </a:t>
            </a:r>
            <a:r>
              <a:rPr lang="it-IT" sz="2400" dirty="0">
                <a:latin typeface="Maiandra GD" charset="0"/>
              </a:rPr>
              <a:t>metodo </a:t>
            </a:r>
            <a:r>
              <a:rPr lang="it-IT" sz="2400" dirty="0">
                <a:latin typeface="Courier New" charset="0"/>
              </a:rPr>
              <a:t>_</a:t>
            </a:r>
            <a:r>
              <a:rPr lang="it-IT" sz="2400" dirty="0" err="1">
                <a:latin typeface="Courier New" charset="0"/>
              </a:rPr>
              <a:t>jspService</a:t>
            </a:r>
            <a:r>
              <a:rPr lang="it-IT" sz="2400" dirty="0">
                <a:latin typeface="Courier New" charset="0"/>
              </a:rPr>
              <a:t>()</a:t>
            </a:r>
            <a:r>
              <a:rPr lang="it-IT" sz="2400" dirty="0">
                <a:latin typeface="Maiandra GD" charset="0"/>
              </a:rPr>
              <a:t> vengono inizializzati gli oggetti predefiniti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Viene assegnato il Content-</a:t>
            </a:r>
            <a:r>
              <a:rPr lang="it-IT" sz="2400" dirty="0" err="1">
                <a:latin typeface="Maiandra GD" charset="0"/>
              </a:rPr>
              <a:t>Type</a:t>
            </a:r>
            <a:r>
              <a:rPr lang="it-IT" sz="2400" dirty="0">
                <a:latin typeface="Maiandra GD" charset="0"/>
              </a:rPr>
              <a:t> predefinito (o quello impostato con la direttiva </a:t>
            </a:r>
            <a:r>
              <a:rPr lang="it-IT" sz="2400" dirty="0">
                <a:latin typeface="Courier New" charset="0"/>
              </a:rPr>
              <a:t>page</a:t>
            </a:r>
            <a:r>
              <a:rPr lang="it-IT" sz="2400" dirty="0">
                <a:latin typeface="Maiandra GD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Il </a:t>
            </a:r>
            <a:r>
              <a:rPr lang="it-IT" sz="2400" dirty="0" err="1">
                <a:latin typeface="Maiandra GD" charset="0"/>
              </a:rPr>
              <a:t>template</a:t>
            </a:r>
            <a:r>
              <a:rPr lang="it-IT" sz="2400" dirty="0">
                <a:latin typeface="Maiandra GD" charset="0"/>
              </a:rPr>
              <a:t> text della pagina </a:t>
            </a:r>
            <a:r>
              <a:rPr lang="it-IT" sz="2400" dirty="0" err="1">
                <a:latin typeface="Maiandra GD" charset="0"/>
              </a:rPr>
              <a:t>jsp</a:t>
            </a:r>
            <a:r>
              <a:rPr lang="it-IT" sz="2400" dirty="0">
                <a:latin typeface="Maiandra GD" charset="0"/>
              </a:rPr>
              <a:t> dà origine a chiamate a </a:t>
            </a:r>
            <a:r>
              <a:rPr lang="it-IT" sz="2400" dirty="0" err="1">
                <a:latin typeface="Courier New" charset="0"/>
              </a:rPr>
              <a:t>out.print</a:t>
            </a:r>
            <a:r>
              <a:rPr lang="it-IT" sz="2400" dirty="0">
                <a:latin typeface="Courier New" charset="0"/>
              </a:rPr>
              <a:t>(</a:t>
            </a:r>
            <a:r>
              <a:rPr lang="ja-JP" altLang="it-IT" sz="2400" dirty="0">
                <a:latin typeface="Courier New" charset="0"/>
              </a:rPr>
              <a:t>“</a:t>
            </a:r>
            <a:r>
              <a:rPr lang="it-IT" sz="2400" i="1" dirty="0">
                <a:latin typeface="Courier New" charset="0"/>
              </a:rPr>
              <a:t>testo HTML</a:t>
            </a:r>
            <a:r>
              <a:rPr lang="ja-JP" altLang="it-IT" sz="2400" dirty="0">
                <a:latin typeface="Courier New" charset="0"/>
              </a:rPr>
              <a:t>”</a:t>
            </a:r>
            <a:r>
              <a:rPr lang="it-IT" sz="2400" dirty="0">
                <a:latin typeface="Courier New" charset="0"/>
              </a:rPr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Il codice degli </a:t>
            </a:r>
            <a:r>
              <a:rPr lang="it-IT" sz="2400" dirty="0" err="1">
                <a:latin typeface="Maiandra GD" charset="0"/>
              </a:rPr>
              <a:t>scriptlet</a:t>
            </a:r>
            <a:r>
              <a:rPr lang="it-IT" sz="2400" dirty="0">
                <a:latin typeface="Maiandra GD" charset="0"/>
              </a:rPr>
              <a:t> viene incluso nel metodo </a:t>
            </a:r>
            <a:r>
              <a:rPr lang="it-IT" sz="2400" dirty="0">
                <a:latin typeface="Courier New" charset="0"/>
              </a:rPr>
              <a:t>_</a:t>
            </a:r>
            <a:r>
              <a:rPr lang="it-IT" sz="2400" dirty="0" err="1">
                <a:latin typeface="Courier New" charset="0"/>
              </a:rPr>
              <a:t>jspService</a:t>
            </a:r>
            <a:r>
              <a:rPr lang="it-IT" sz="2400" dirty="0">
                <a:latin typeface="Courier New" charset="0"/>
              </a:rPr>
              <a:t>()</a:t>
            </a:r>
            <a:endParaRPr lang="it-IT" sz="2400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Mettiamo</a:t>
            </a:r>
            <a:r>
              <a:rPr lang="en-US" dirty="0" smtClean="0"/>
              <a:t> </a:t>
            </a:r>
            <a:r>
              <a:rPr lang="en-US" dirty="0" err="1" smtClean="0"/>
              <a:t>tutto</a:t>
            </a:r>
            <a:r>
              <a:rPr lang="en-US" dirty="0" smtClean="0"/>
              <a:t> in </a:t>
            </a:r>
            <a:r>
              <a:rPr lang="en-US" dirty="0" err="1"/>
              <a:t>p</a:t>
            </a:r>
            <a:r>
              <a:rPr lang="en-US" dirty="0" err="1" smtClean="0"/>
              <a:t>ratica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" b="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571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aiandra GD" charset="0"/>
              </a:rPr>
              <a:t>Esercizio</a:t>
            </a:r>
            <a:r>
              <a:rPr lang="en-US" dirty="0" smtClean="0">
                <a:latin typeface="Maiandra GD" charset="0"/>
              </a:rPr>
              <a:t> 6</a:t>
            </a:r>
            <a:endParaRPr lang="en-US" dirty="0">
              <a:latin typeface="Maiandra GD" charset="0"/>
            </a:endParaRPr>
          </a:p>
        </p:txBody>
      </p:sp>
      <p:sp>
        <p:nvSpPr>
          <p:cNvPr id="14339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Maiandra GD" charset="0"/>
              </a:rPr>
              <a:t>Creare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il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progetto</a:t>
            </a:r>
            <a:r>
              <a:rPr lang="en-US" dirty="0" smtClean="0">
                <a:latin typeface="Maiandra GD" charset="0"/>
              </a:rPr>
              <a:t> siw-servlet-es6</a:t>
            </a:r>
          </a:p>
          <a:p>
            <a:r>
              <a:rPr lang="en-US" dirty="0" err="1" smtClean="0">
                <a:latin typeface="Maiandra GD" charset="0"/>
              </a:rPr>
              <a:t>Rifare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l'esercizio</a:t>
            </a:r>
            <a:r>
              <a:rPr lang="en-US" dirty="0" smtClean="0">
                <a:latin typeface="Maiandra GD" charset="0"/>
              </a:rPr>
              <a:t> 5 </a:t>
            </a:r>
            <a:r>
              <a:rPr lang="en-US" dirty="0" err="1" smtClean="0">
                <a:latin typeface="Maiandra GD" charset="0"/>
              </a:rPr>
              <a:t>usando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pagine</a:t>
            </a:r>
            <a:r>
              <a:rPr lang="en-US" dirty="0" smtClean="0">
                <a:latin typeface="Maiandra GD" charset="0"/>
              </a:rPr>
              <a:t> JSP al </a:t>
            </a:r>
            <a:r>
              <a:rPr lang="en-US" dirty="0" err="1" smtClean="0">
                <a:latin typeface="Maiandra GD" charset="0"/>
              </a:rPr>
              <a:t>posto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delle</a:t>
            </a:r>
            <a:r>
              <a:rPr lang="en-US" dirty="0" smtClean="0">
                <a:latin typeface="Maiandra GD" charset="0"/>
              </a:rPr>
              <a:t> servlet </a:t>
            </a:r>
            <a:r>
              <a:rPr lang="en-US" dirty="0" err="1" smtClean="0">
                <a:latin typeface="Maiandra GD" charset="0"/>
              </a:rPr>
              <a:t>che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producono</a:t>
            </a:r>
            <a:r>
              <a:rPr lang="en-US" dirty="0" smtClean="0">
                <a:latin typeface="Maiandra GD" charset="0"/>
              </a:rPr>
              <a:t> la </a:t>
            </a:r>
            <a:r>
              <a:rPr lang="en-US" dirty="0" err="1" smtClean="0">
                <a:latin typeface="Maiandra GD" charset="0"/>
              </a:rPr>
              <a:t>risposta</a:t>
            </a:r>
            <a:endParaRPr lang="en-US" dirty="0" smtClean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0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aiandra GD" charset="0"/>
              </a:rPr>
              <a:t>Esercizio</a:t>
            </a:r>
            <a:r>
              <a:rPr lang="en-US" dirty="0" smtClean="0">
                <a:latin typeface="Maiandra GD" charset="0"/>
              </a:rPr>
              <a:t> 7</a:t>
            </a:r>
            <a:endParaRPr lang="en-US" dirty="0">
              <a:latin typeface="Maiandra GD" charset="0"/>
            </a:endParaRPr>
          </a:p>
        </p:txBody>
      </p:sp>
      <p:sp>
        <p:nvSpPr>
          <p:cNvPr id="14339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>
                <a:latin typeface="Maiandra GD" charset="0"/>
              </a:rPr>
              <a:t>Creare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il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progetto</a:t>
            </a:r>
            <a:r>
              <a:rPr lang="en-US" sz="2400" dirty="0" smtClean="0">
                <a:latin typeface="Maiandra GD" charset="0"/>
              </a:rPr>
              <a:t> siw-servlet-es7</a:t>
            </a:r>
          </a:p>
          <a:p>
            <a:r>
              <a:rPr lang="en-US" sz="2400" dirty="0" err="1" smtClean="0">
                <a:latin typeface="Maiandra GD" charset="0"/>
              </a:rPr>
              <a:t>Estendiamo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l'Esercizio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>
                <a:latin typeface="Maiandra GD" charset="0"/>
              </a:rPr>
              <a:t>1 di </a:t>
            </a:r>
            <a:r>
              <a:rPr lang="en-US" sz="2400" dirty="0" err="1">
                <a:latin typeface="Maiandra GD" charset="0"/>
              </a:rPr>
              <a:t>questa</a:t>
            </a:r>
            <a:r>
              <a:rPr lang="en-US" sz="2400" dirty="0">
                <a:latin typeface="Maiandra GD" charset="0"/>
              </a:rPr>
              <a:t> </a:t>
            </a:r>
            <a:r>
              <a:rPr lang="en-US" sz="2400" dirty="0" err="1">
                <a:latin typeface="Maiandra GD" charset="0"/>
              </a:rPr>
              <a:t>dispensa</a:t>
            </a:r>
            <a:r>
              <a:rPr lang="en-US" sz="2400" dirty="0">
                <a:latin typeface="Maiandra GD" charset="0"/>
              </a:rPr>
              <a:t> </a:t>
            </a:r>
            <a:r>
              <a:rPr lang="en-US" sz="2400" dirty="0" smtClean="0">
                <a:latin typeface="Maiandra GD" charset="0"/>
              </a:rPr>
              <a:t>come segue</a:t>
            </a:r>
          </a:p>
          <a:p>
            <a:r>
              <a:rPr lang="en-US" sz="2400" dirty="0" err="1" smtClean="0">
                <a:latin typeface="Maiandra GD" charset="0"/>
              </a:rPr>
              <a:t>L'applicazione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deve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verificare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che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tutti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i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parametri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immessi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attraverso</a:t>
            </a:r>
            <a:r>
              <a:rPr lang="en-US" sz="2400" dirty="0" smtClean="0">
                <a:latin typeface="Maiandra GD" charset="0"/>
              </a:rPr>
              <a:t> la form </a:t>
            </a:r>
            <a:r>
              <a:rPr lang="en-US" sz="2400" dirty="0" err="1" smtClean="0">
                <a:latin typeface="Maiandra GD" charset="0"/>
              </a:rPr>
              <a:t>siano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validi</a:t>
            </a:r>
            <a:r>
              <a:rPr lang="en-US" sz="2400" dirty="0" smtClean="0">
                <a:latin typeface="Maiandra GD" charset="0"/>
              </a:rPr>
              <a:t> (per </a:t>
            </a:r>
            <a:r>
              <a:rPr lang="en-US" sz="2400" dirty="0" err="1" smtClean="0">
                <a:latin typeface="Maiandra GD" charset="0"/>
              </a:rPr>
              <a:t>semplicità</a:t>
            </a:r>
            <a:r>
              <a:rPr lang="en-US" sz="2400" dirty="0" smtClean="0">
                <a:latin typeface="Maiandra GD" charset="0"/>
              </a:rPr>
              <a:t>: le </a:t>
            </a:r>
            <a:r>
              <a:rPr lang="en-US" sz="2400" dirty="0" err="1" smtClean="0">
                <a:latin typeface="Maiandra GD" charset="0"/>
              </a:rPr>
              <a:t>stringhe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sono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valide</a:t>
            </a:r>
            <a:r>
              <a:rPr lang="en-US" sz="2400" dirty="0" smtClean="0">
                <a:latin typeface="Maiandra GD" charset="0"/>
              </a:rPr>
              <a:t> se diverse </a:t>
            </a:r>
            <a:r>
              <a:rPr lang="en-US" sz="2400" dirty="0" err="1" smtClean="0">
                <a:latin typeface="Maiandra GD" charset="0"/>
              </a:rPr>
              <a:t>dalla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stringa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vuota</a:t>
            </a:r>
            <a:r>
              <a:rPr lang="en-US" sz="2400" dirty="0" smtClean="0">
                <a:latin typeface="Maiandra GD" charset="0"/>
              </a:rPr>
              <a:t>, </a:t>
            </a:r>
            <a:r>
              <a:rPr lang="en-US" sz="2400" dirty="0">
                <a:latin typeface="Maiandra GD" charset="0"/>
              </a:rPr>
              <a:t>i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valori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numerici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devono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essere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numeri</a:t>
            </a:r>
            <a:r>
              <a:rPr lang="en-US" sz="2400" dirty="0" smtClean="0">
                <a:latin typeface="Maiandra GD" charset="0"/>
              </a:rPr>
              <a:t>, le date </a:t>
            </a:r>
            <a:r>
              <a:rPr lang="en-US" sz="2400" dirty="0" err="1" smtClean="0">
                <a:latin typeface="Maiandra GD" charset="0"/>
              </a:rPr>
              <a:t>devono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essere</a:t>
            </a:r>
            <a:r>
              <a:rPr lang="en-US" sz="2400" dirty="0" smtClean="0">
                <a:latin typeface="Maiandra GD" charset="0"/>
              </a:rPr>
              <a:t> date…)</a:t>
            </a:r>
          </a:p>
          <a:p>
            <a:pPr lvl="1"/>
            <a:r>
              <a:rPr lang="en-US" sz="1800" dirty="0">
                <a:latin typeface="Maiandra GD" charset="0"/>
              </a:rPr>
              <a:t>se </a:t>
            </a:r>
            <a:r>
              <a:rPr lang="en-US" sz="1800" dirty="0" err="1">
                <a:latin typeface="Maiandra GD" charset="0"/>
              </a:rPr>
              <a:t>tutti</a:t>
            </a:r>
            <a:r>
              <a:rPr lang="en-US" sz="1800" dirty="0">
                <a:latin typeface="Maiandra GD" charset="0"/>
              </a:rPr>
              <a:t> </a:t>
            </a:r>
            <a:r>
              <a:rPr lang="en-US" sz="1800" dirty="0" err="1">
                <a:latin typeface="Maiandra GD" charset="0"/>
              </a:rPr>
              <a:t>i</a:t>
            </a:r>
            <a:r>
              <a:rPr lang="en-US" sz="1800" dirty="0">
                <a:latin typeface="Maiandra GD" charset="0"/>
              </a:rPr>
              <a:t> </a:t>
            </a:r>
            <a:r>
              <a:rPr lang="en-US" sz="1800" dirty="0" err="1">
                <a:latin typeface="Maiandra GD" charset="0"/>
              </a:rPr>
              <a:t>valori</a:t>
            </a:r>
            <a:r>
              <a:rPr lang="en-US" sz="1800" dirty="0">
                <a:latin typeface="Maiandra GD" charset="0"/>
              </a:rPr>
              <a:t> </a:t>
            </a:r>
            <a:r>
              <a:rPr lang="en-US" sz="1800" dirty="0" err="1">
                <a:latin typeface="Maiandra GD" charset="0"/>
              </a:rPr>
              <a:t>inseriti</a:t>
            </a:r>
            <a:r>
              <a:rPr lang="en-US" sz="1800" dirty="0">
                <a:latin typeface="Maiandra GD" charset="0"/>
              </a:rPr>
              <a:t> </a:t>
            </a:r>
            <a:r>
              <a:rPr lang="en-US" sz="1800" dirty="0" err="1">
                <a:latin typeface="Maiandra GD" charset="0"/>
              </a:rPr>
              <a:t>sono</a:t>
            </a:r>
            <a:r>
              <a:rPr lang="en-US" sz="1800" dirty="0">
                <a:latin typeface="Maiandra GD" charset="0"/>
              </a:rPr>
              <a:t> </a:t>
            </a:r>
            <a:r>
              <a:rPr lang="en-US" sz="1800" dirty="0" err="1">
                <a:latin typeface="Maiandra GD" charset="0"/>
              </a:rPr>
              <a:t>validi</a:t>
            </a:r>
            <a:r>
              <a:rPr lang="en-US" sz="1800" dirty="0">
                <a:latin typeface="Maiandra GD" charset="0"/>
              </a:rPr>
              <a:t>, </a:t>
            </a:r>
            <a:r>
              <a:rPr lang="en-US" sz="1800" dirty="0" err="1" smtClean="0">
                <a:latin typeface="Maiandra GD" charset="0"/>
              </a:rPr>
              <a:t>viene</a:t>
            </a:r>
            <a:r>
              <a:rPr lang="en-US" sz="1800" dirty="0" smtClean="0">
                <a:latin typeface="Maiandra GD" charset="0"/>
              </a:rPr>
              <a:t> </a:t>
            </a:r>
            <a:r>
              <a:rPr lang="en-US" sz="1800" dirty="0" err="1" smtClean="0">
                <a:latin typeface="Maiandra GD" charset="0"/>
              </a:rPr>
              <a:t>presentata</a:t>
            </a:r>
            <a:r>
              <a:rPr lang="en-US" sz="1800" dirty="0" smtClean="0">
                <a:latin typeface="Maiandra GD" charset="0"/>
              </a:rPr>
              <a:t> </a:t>
            </a:r>
            <a:r>
              <a:rPr lang="en-US" sz="1800" dirty="0" err="1" smtClean="0">
                <a:latin typeface="Maiandra GD" charset="0"/>
              </a:rPr>
              <a:t>una</a:t>
            </a:r>
            <a:r>
              <a:rPr lang="en-US" sz="1800" dirty="0" smtClean="0">
                <a:latin typeface="Maiandra GD" charset="0"/>
              </a:rPr>
              <a:t> </a:t>
            </a:r>
            <a:r>
              <a:rPr lang="en-US" sz="1800" dirty="0" err="1" smtClean="0">
                <a:latin typeface="Maiandra GD" charset="0"/>
              </a:rPr>
              <a:t>pagina</a:t>
            </a:r>
            <a:r>
              <a:rPr lang="en-US" sz="1800" dirty="0" smtClean="0">
                <a:latin typeface="Maiandra GD" charset="0"/>
              </a:rPr>
              <a:t> </a:t>
            </a:r>
            <a:r>
              <a:rPr lang="en-US" sz="1800" dirty="0" err="1">
                <a:latin typeface="Maiandra GD" charset="0"/>
              </a:rPr>
              <a:t>che</a:t>
            </a:r>
            <a:r>
              <a:rPr lang="en-US" sz="1800" dirty="0">
                <a:latin typeface="Maiandra GD" charset="0"/>
              </a:rPr>
              <a:t> </a:t>
            </a:r>
            <a:r>
              <a:rPr lang="en-US" sz="1800" dirty="0" err="1" smtClean="0">
                <a:latin typeface="Maiandra GD" charset="0"/>
              </a:rPr>
              <a:t>presenta</a:t>
            </a:r>
            <a:r>
              <a:rPr lang="en-US" sz="1800" dirty="0">
                <a:latin typeface="Maiandra GD" charset="0"/>
              </a:rPr>
              <a:t> </a:t>
            </a:r>
            <a:r>
              <a:rPr lang="en-US" sz="1800" dirty="0" err="1" smtClean="0">
                <a:latin typeface="Maiandra GD" charset="0"/>
              </a:rPr>
              <a:t>i</a:t>
            </a:r>
            <a:r>
              <a:rPr lang="en-US" sz="1800" dirty="0">
                <a:latin typeface="Maiandra GD" charset="0"/>
              </a:rPr>
              <a:t> </a:t>
            </a:r>
            <a:r>
              <a:rPr lang="en-US" sz="1800" dirty="0" err="1" smtClean="0">
                <a:latin typeface="Maiandra GD" charset="0"/>
              </a:rPr>
              <a:t>dati</a:t>
            </a:r>
            <a:r>
              <a:rPr lang="en-US" sz="1800" dirty="0" smtClean="0">
                <a:latin typeface="Maiandra GD" charset="0"/>
              </a:rPr>
              <a:t> </a:t>
            </a:r>
            <a:r>
              <a:rPr lang="en-US" sz="1800" dirty="0" err="1" smtClean="0">
                <a:latin typeface="Maiandra GD" charset="0"/>
              </a:rPr>
              <a:t>inseriti</a:t>
            </a:r>
            <a:r>
              <a:rPr lang="en-US" sz="1800" dirty="0" smtClean="0">
                <a:latin typeface="Maiandra GD" charset="0"/>
              </a:rPr>
              <a:t> </a:t>
            </a:r>
            <a:r>
              <a:rPr lang="en-US" sz="1800" dirty="0" err="1" smtClean="0">
                <a:latin typeface="Maiandra GD" charset="0"/>
              </a:rPr>
              <a:t>nella</a:t>
            </a:r>
            <a:r>
              <a:rPr lang="en-US" sz="1800" dirty="0" smtClean="0">
                <a:latin typeface="Maiandra GD" charset="0"/>
              </a:rPr>
              <a:t> form </a:t>
            </a:r>
          </a:p>
          <a:p>
            <a:pPr lvl="1"/>
            <a:r>
              <a:rPr lang="en-US" sz="1800" dirty="0" smtClean="0">
                <a:latin typeface="Maiandra GD" charset="0"/>
              </a:rPr>
              <a:t>se </a:t>
            </a:r>
            <a:r>
              <a:rPr lang="en-US" sz="1800" dirty="0" err="1">
                <a:latin typeface="Maiandra GD" charset="0"/>
              </a:rPr>
              <a:t>qualche</a:t>
            </a:r>
            <a:r>
              <a:rPr lang="en-US" sz="1800" dirty="0">
                <a:latin typeface="Maiandra GD" charset="0"/>
              </a:rPr>
              <a:t> </a:t>
            </a:r>
            <a:r>
              <a:rPr lang="en-US" sz="1800" dirty="0" err="1" smtClean="0">
                <a:latin typeface="Maiandra GD" charset="0"/>
              </a:rPr>
              <a:t>valore</a:t>
            </a:r>
            <a:r>
              <a:rPr lang="en-US" sz="1800" dirty="0" smtClean="0">
                <a:latin typeface="Maiandra GD" charset="0"/>
              </a:rPr>
              <a:t> non </a:t>
            </a:r>
            <a:r>
              <a:rPr lang="en-US" sz="1800" dirty="0" err="1">
                <a:latin typeface="Maiandra GD" charset="0"/>
              </a:rPr>
              <a:t>è</a:t>
            </a:r>
            <a:r>
              <a:rPr lang="en-US" sz="1800" dirty="0">
                <a:latin typeface="Maiandra GD" charset="0"/>
              </a:rPr>
              <a:t> </a:t>
            </a:r>
            <a:r>
              <a:rPr lang="en-US" sz="1800" dirty="0" err="1" smtClean="0">
                <a:latin typeface="Maiandra GD" charset="0"/>
              </a:rPr>
              <a:t>valido</a:t>
            </a:r>
            <a:r>
              <a:rPr lang="en-US" sz="1800" dirty="0" smtClean="0">
                <a:latin typeface="Maiandra GD" charset="0"/>
              </a:rPr>
              <a:t>, </a:t>
            </a:r>
            <a:r>
              <a:rPr lang="en-US" sz="1800" dirty="0" err="1">
                <a:latin typeface="Maiandra GD" charset="0"/>
              </a:rPr>
              <a:t>viene</a:t>
            </a:r>
            <a:r>
              <a:rPr lang="en-US" sz="1800" dirty="0">
                <a:latin typeface="Maiandra GD" charset="0"/>
              </a:rPr>
              <a:t> </a:t>
            </a:r>
            <a:r>
              <a:rPr lang="en-US" sz="1800" dirty="0" err="1">
                <a:latin typeface="Maiandra GD" charset="0"/>
              </a:rPr>
              <a:t>presentata</a:t>
            </a:r>
            <a:r>
              <a:rPr lang="en-US" sz="1800" dirty="0">
                <a:latin typeface="Maiandra GD" charset="0"/>
              </a:rPr>
              <a:t> </a:t>
            </a:r>
            <a:r>
              <a:rPr lang="en-US" sz="1800" dirty="0" err="1">
                <a:latin typeface="Maiandra GD" charset="0"/>
              </a:rPr>
              <a:t>nuovamente</a:t>
            </a:r>
            <a:r>
              <a:rPr lang="en-US" sz="1800" dirty="0">
                <a:latin typeface="Maiandra GD" charset="0"/>
              </a:rPr>
              <a:t> la </a:t>
            </a:r>
            <a:r>
              <a:rPr lang="en-US" sz="1800" dirty="0" err="1">
                <a:latin typeface="Maiandra GD" charset="0"/>
              </a:rPr>
              <a:t>pagina</a:t>
            </a:r>
            <a:r>
              <a:rPr lang="en-US" sz="1800" dirty="0">
                <a:latin typeface="Maiandra GD" charset="0"/>
              </a:rPr>
              <a:t> con la form, con un </a:t>
            </a:r>
            <a:r>
              <a:rPr lang="en-US" sz="1800" dirty="0" err="1">
                <a:latin typeface="Maiandra GD" charset="0"/>
              </a:rPr>
              <a:t>opportuno</a:t>
            </a:r>
            <a:r>
              <a:rPr lang="en-US" sz="1800" dirty="0">
                <a:latin typeface="Maiandra GD" charset="0"/>
              </a:rPr>
              <a:t> </a:t>
            </a:r>
            <a:r>
              <a:rPr lang="en-US" sz="1800" dirty="0" err="1" smtClean="0">
                <a:latin typeface="Maiandra GD" charset="0"/>
              </a:rPr>
              <a:t>messaggio</a:t>
            </a:r>
            <a:r>
              <a:rPr lang="en-US" sz="1800" dirty="0" smtClean="0">
                <a:latin typeface="Maiandra GD" charset="0"/>
              </a:rPr>
              <a:t> di </a:t>
            </a:r>
            <a:r>
              <a:rPr lang="en-US" sz="1800" dirty="0" err="1" smtClean="0">
                <a:latin typeface="Maiandra GD" charset="0"/>
              </a:rPr>
              <a:t>errore</a:t>
            </a:r>
            <a:r>
              <a:rPr lang="en-US" sz="1800" dirty="0" smtClean="0">
                <a:latin typeface="Maiandra GD" charset="0"/>
              </a:rPr>
              <a:t> e </a:t>
            </a:r>
            <a:r>
              <a:rPr lang="en-US" sz="1800" dirty="0">
                <a:latin typeface="Maiandra GD" charset="0"/>
              </a:rPr>
              <a:t>con </a:t>
            </a:r>
            <a:r>
              <a:rPr lang="en-US" sz="1800" dirty="0" err="1" smtClean="0">
                <a:latin typeface="Maiandra GD" charset="0"/>
              </a:rPr>
              <a:t>i</a:t>
            </a:r>
            <a:r>
              <a:rPr lang="en-US" sz="1800" dirty="0" smtClean="0">
                <a:latin typeface="Maiandra GD" charset="0"/>
              </a:rPr>
              <a:t> </a:t>
            </a:r>
            <a:r>
              <a:rPr lang="en-US" sz="1800" dirty="0" err="1">
                <a:latin typeface="Maiandra GD" charset="0"/>
              </a:rPr>
              <a:t>campi</a:t>
            </a:r>
            <a:r>
              <a:rPr lang="en-US" sz="1800" dirty="0">
                <a:latin typeface="Maiandra GD" charset="0"/>
              </a:rPr>
              <a:t> </a:t>
            </a:r>
            <a:r>
              <a:rPr lang="en-US" sz="1800" dirty="0" err="1">
                <a:latin typeface="Maiandra GD" charset="0"/>
              </a:rPr>
              <a:t>precompilati</a:t>
            </a:r>
            <a:r>
              <a:rPr lang="en-US" sz="1800" dirty="0">
                <a:latin typeface="Maiandra GD" charset="0"/>
              </a:rPr>
              <a:t> con </a:t>
            </a:r>
            <a:r>
              <a:rPr lang="en-US" sz="1800" dirty="0" err="1">
                <a:latin typeface="Maiandra GD" charset="0"/>
              </a:rPr>
              <a:t>i</a:t>
            </a:r>
            <a:r>
              <a:rPr lang="en-US" sz="1800" dirty="0">
                <a:latin typeface="Maiandra GD" charset="0"/>
              </a:rPr>
              <a:t> </a:t>
            </a:r>
            <a:r>
              <a:rPr lang="en-US" sz="1800" dirty="0" err="1">
                <a:latin typeface="Maiandra GD" charset="0"/>
              </a:rPr>
              <a:t>valori</a:t>
            </a:r>
            <a:r>
              <a:rPr lang="en-US" sz="1800" dirty="0">
                <a:latin typeface="Maiandra GD" charset="0"/>
              </a:rPr>
              <a:t> </a:t>
            </a:r>
            <a:r>
              <a:rPr lang="en-US" sz="1800" dirty="0" err="1">
                <a:latin typeface="Maiandra GD" charset="0"/>
              </a:rPr>
              <a:t>precedentemente</a:t>
            </a:r>
            <a:r>
              <a:rPr lang="en-US" sz="1800" dirty="0">
                <a:latin typeface="Maiandra GD" charset="0"/>
              </a:rPr>
              <a:t> </a:t>
            </a:r>
            <a:r>
              <a:rPr lang="en-US" sz="1800" dirty="0" err="1">
                <a:latin typeface="Maiandra GD" charset="0"/>
              </a:rPr>
              <a:t>inseriti</a:t>
            </a:r>
            <a:r>
              <a:rPr lang="en-US" sz="1800" dirty="0">
                <a:latin typeface="Maiandra GD" charset="0"/>
              </a:rPr>
              <a:t> </a:t>
            </a:r>
          </a:p>
        </p:txBody>
      </p:sp>
      <p:sp>
        <p:nvSpPr>
          <p:cNvPr id="2" name="Fumetto 4 1"/>
          <p:cNvSpPr/>
          <p:nvPr/>
        </p:nvSpPr>
        <p:spPr>
          <a:xfrm>
            <a:off x="6440250" y="261810"/>
            <a:ext cx="2514520" cy="1269941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in aula </a:t>
            </a:r>
          </a:p>
          <a:p>
            <a:pPr algn="ctr"/>
            <a:r>
              <a:rPr lang="it-IT" sz="2000" dirty="0" smtClean="0"/>
              <a:t>"alla lavagna"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34221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aiandra GD" charset="0"/>
              </a:rPr>
              <a:t>Esercizio</a:t>
            </a:r>
            <a:r>
              <a:rPr lang="en-US" dirty="0" smtClean="0">
                <a:latin typeface="Maiandra GD" charset="0"/>
              </a:rPr>
              <a:t> 7 (cont.)</a:t>
            </a:r>
            <a:endParaRPr lang="en-US" dirty="0">
              <a:latin typeface="Maiandra GD" charset="0"/>
            </a:endParaRPr>
          </a:p>
        </p:txBody>
      </p:sp>
      <p:sp>
        <p:nvSpPr>
          <p:cNvPr id="14339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 smtClean="0">
                <a:latin typeface="Maiandra GD" charset="0"/>
              </a:rPr>
              <a:t>Organizzare</a:t>
            </a:r>
            <a:r>
              <a:rPr lang="en-US" sz="2800" dirty="0" smtClean="0">
                <a:latin typeface="Maiandra GD" charset="0"/>
              </a:rPr>
              <a:t> </a:t>
            </a:r>
            <a:r>
              <a:rPr lang="en-US" sz="2800" dirty="0" err="1" smtClean="0">
                <a:latin typeface="Maiandra GD" charset="0"/>
              </a:rPr>
              <a:t>il</a:t>
            </a:r>
            <a:r>
              <a:rPr lang="en-US" sz="2800" dirty="0" smtClean="0">
                <a:latin typeface="Maiandra GD" charset="0"/>
              </a:rPr>
              <a:t> </a:t>
            </a:r>
            <a:r>
              <a:rPr lang="en-US" sz="2800" dirty="0" err="1" smtClean="0">
                <a:latin typeface="Maiandra GD" charset="0"/>
              </a:rPr>
              <a:t>codice</a:t>
            </a:r>
            <a:r>
              <a:rPr lang="en-US" sz="2800" dirty="0" smtClean="0">
                <a:latin typeface="Maiandra GD" charset="0"/>
              </a:rPr>
              <a:t> come segue:</a:t>
            </a:r>
          </a:p>
          <a:p>
            <a:r>
              <a:rPr lang="en-US" sz="2400" dirty="0" smtClean="0">
                <a:latin typeface="Maiandra GD" charset="0"/>
              </a:rPr>
              <a:t>la </a:t>
            </a:r>
            <a:r>
              <a:rPr lang="en-US" sz="2400" dirty="0" err="1" smtClean="0">
                <a:latin typeface="Maiandra GD" charset="0"/>
              </a:rPr>
              <a:t>pagina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che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contiene</a:t>
            </a:r>
            <a:r>
              <a:rPr lang="en-US" sz="2400" dirty="0" smtClean="0">
                <a:latin typeface="Maiandra GD" charset="0"/>
              </a:rPr>
              <a:t> la form </a:t>
            </a:r>
            <a:r>
              <a:rPr lang="en-US" sz="2400" dirty="0" err="1" smtClean="0">
                <a:latin typeface="Maiandra GD" charset="0"/>
              </a:rPr>
              <a:t>è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una</a:t>
            </a:r>
            <a:r>
              <a:rPr lang="en-US" sz="2400" dirty="0" smtClean="0">
                <a:latin typeface="Maiandra GD" charset="0"/>
              </a:rPr>
              <a:t> JSP: </a:t>
            </a:r>
            <a:r>
              <a:rPr lang="en-US" sz="2400" dirty="0" err="1" smtClean="0">
                <a:latin typeface="Maiandra GD" charset="0"/>
              </a:rPr>
              <a:t>newStudente.jsp</a:t>
            </a:r>
            <a:endParaRPr lang="en-US" sz="2400" dirty="0" smtClean="0">
              <a:latin typeface="Maiandra GD" charset="0"/>
            </a:endParaRPr>
          </a:p>
          <a:p>
            <a:r>
              <a:rPr lang="en-US" sz="2400" dirty="0" smtClean="0">
                <a:latin typeface="Maiandra GD" charset="0"/>
              </a:rPr>
              <a:t>la </a:t>
            </a:r>
            <a:r>
              <a:rPr lang="en-US" sz="2400" dirty="0" err="1" smtClean="0">
                <a:latin typeface="Maiandra GD" charset="0"/>
              </a:rPr>
              <a:t>verifica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della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correttezza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dei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valori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viene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effettuata</a:t>
            </a:r>
            <a:r>
              <a:rPr lang="en-US" sz="2400" dirty="0" smtClean="0">
                <a:latin typeface="Maiandra GD" charset="0"/>
              </a:rPr>
              <a:t> </a:t>
            </a:r>
            <a:r>
              <a:rPr lang="en-US" sz="2400" dirty="0" err="1" smtClean="0">
                <a:latin typeface="Maiandra GD" charset="0"/>
              </a:rPr>
              <a:t>dalla</a:t>
            </a:r>
            <a:r>
              <a:rPr lang="en-US" sz="2400" dirty="0" smtClean="0">
                <a:latin typeface="Maiandra GD" charset="0"/>
              </a:rPr>
              <a:t> servlet /</a:t>
            </a:r>
            <a:r>
              <a:rPr lang="en-US" sz="2400" dirty="0" err="1" smtClean="0">
                <a:latin typeface="Maiandra GD" charset="0"/>
              </a:rPr>
              <a:t>studenteController</a:t>
            </a:r>
            <a:r>
              <a:rPr lang="en-US" sz="2400" dirty="0" smtClean="0">
                <a:latin typeface="Maiandra GD" charset="0"/>
              </a:rPr>
              <a:t>: </a:t>
            </a:r>
          </a:p>
          <a:p>
            <a:pPr lvl="1"/>
            <a:r>
              <a:rPr lang="en-US" sz="2000" dirty="0" smtClean="0">
                <a:latin typeface="Maiandra GD" charset="0"/>
              </a:rPr>
              <a:t>se </a:t>
            </a:r>
            <a:r>
              <a:rPr lang="en-US" sz="2000" dirty="0" err="1" smtClean="0">
                <a:latin typeface="Maiandra GD" charset="0"/>
              </a:rPr>
              <a:t>i</a:t>
            </a:r>
            <a:r>
              <a:rPr lang="en-US" sz="2000" dirty="0" smtClean="0">
                <a:latin typeface="Maiandra GD" charset="0"/>
              </a:rPr>
              <a:t> </a:t>
            </a:r>
            <a:r>
              <a:rPr lang="en-US" sz="2000" dirty="0" err="1" smtClean="0">
                <a:latin typeface="Maiandra GD" charset="0"/>
              </a:rPr>
              <a:t>valori</a:t>
            </a:r>
            <a:r>
              <a:rPr lang="en-US" sz="2000" dirty="0" smtClean="0">
                <a:latin typeface="Maiandra GD" charset="0"/>
              </a:rPr>
              <a:t> </a:t>
            </a:r>
            <a:r>
              <a:rPr lang="en-US" sz="2000" dirty="0" err="1" smtClean="0">
                <a:latin typeface="Maiandra GD" charset="0"/>
              </a:rPr>
              <a:t>sono</a:t>
            </a:r>
            <a:r>
              <a:rPr lang="en-US" sz="2000" dirty="0" smtClean="0">
                <a:latin typeface="Maiandra GD" charset="0"/>
              </a:rPr>
              <a:t> </a:t>
            </a:r>
            <a:r>
              <a:rPr lang="en-US" sz="2000" dirty="0" err="1" smtClean="0">
                <a:latin typeface="Maiandra GD" charset="0"/>
              </a:rPr>
              <a:t>corretti</a:t>
            </a:r>
            <a:r>
              <a:rPr lang="en-US" sz="2000" dirty="0" smtClean="0">
                <a:latin typeface="Maiandra GD" charset="0"/>
              </a:rPr>
              <a:t>, la servlet </a:t>
            </a:r>
            <a:r>
              <a:rPr lang="en-US" sz="2000" dirty="0" err="1" smtClean="0">
                <a:latin typeface="Maiandra GD" charset="0"/>
              </a:rPr>
              <a:t>crea</a:t>
            </a:r>
            <a:r>
              <a:rPr lang="en-US" sz="2000" dirty="0" smtClean="0">
                <a:latin typeface="Maiandra GD" charset="0"/>
              </a:rPr>
              <a:t> un </a:t>
            </a:r>
            <a:r>
              <a:rPr lang="en-US" sz="2000" dirty="0" err="1" smtClean="0">
                <a:latin typeface="Maiandra GD" charset="0"/>
              </a:rPr>
              <a:t>oggetto</a:t>
            </a:r>
            <a:r>
              <a:rPr lang="en-US" sz="2000" dirty="0" smtClean="0">
                <a:latin typeface="Maiandra GD" charset="0"/>
              </a:rPr>
              <a:t> </a:t>
            </a:r>
            <a:r>
              <a:rPr lang="en-US" sz="2000" dirty="0" err="1" smtClean="0">
                <a:latin typeface="Maiandra GD" charset="0"/>
              </a:rPr>
              <a:t>Studente</a:t>
            </a:r>
            <a:r>
              <a:rPr lang="en-US" sz="2000" dirty="0" smtClean="0">
                <a:latin typeface="Maiandra GD" charset="0"/>
              </a:rPr>
              <a:t>, lo </a:t>
            </a:r>
            <a:r>
              <a:rPr lang="en-US" sz="2000" dirty="0" err="1" smtClean="0">
                <a:latin typeface="Maiandra GD" charset="0"/>
              </a:rPr>
              <a:t>insersce</a:t>
            </a:r>
            <a:r>
              <a:rPr lang="en-US" sz="2000" dirty="0" smtClean="0">
                <a:latin typeface="Maiandra GD" charset="0"/>
              </a:rPr>
              <a:t> </a:t>
            </a:r>
            <a:r>
              <a:rPr lang="en-US" sz="2000" dirty="0" err="1" smtClean="0">
                <a:latin typeface="Maiandra GD" charset="0"/>
              </a:rPr>
              <a:t>nella</a:t>
            </a:r>
            <a:r>
              <a:rPr lang="en-US" sz="2000" dirty="0" smtClean="0">
                <a:latin typeface="Maiandra GD" charset="0"/>
              </a:rPr>
              <a:t> </a:t>
            </a:r>
            <a:r>
              <a:rPr lang="en-US" sz="2000" dirty="0" err="1" smtClean="0">
                <a:latin typeface="Maiandra GD" charset="0"/>
              </a:rPr>
              <a:t>richiesta</a:t>
            </a:r>
            <a:r>
              <a:rPr lang="en-US" sz="2000" dirty="0" smtClean="0">
                <a:latin typeface="Maiandra GD" charset="0"/>
              </a:rPr>
              <a:t> (</a:t>
            </a:r>
            <a:r>
              <a:rPr lang="en-US" sz="2000" dirty="0" err="1" smtClean="0">
                <a:latin typeface="Maiandra GD" charset="0"/>
              </a:rPr>
              <a:t>request.setAttribute</a:t>
            </a:r>
            <a:r>
              <a:rPr lang="en-US" sz="2000" dirty="0" smtClean="0">
                <a:latin typeface="Maiandra GD" charset="0"/>
              </a:rPr>
              <a:t>("</a:t>
            </a:r>
            <a:r>
              <a:rPr lang="en-US" sz="2000" dirty="0" err="1" smtClean="0">
                <a:latin typeface="Maiandra GD" charset="0"/>
              </a:rPr>
              <a:t>studente</a:t>
            </a:r>
            <a:r>
              <a:rPr lang="en-US" sz="2000" dirty="0" smtClean="0">
                <a:latin typeface="Maiandra GD" charset="0"/>
              </a:rPr>
              <a:t>", </a:t>
            </a:r>
            <a:r>
              <a:rPr lang="en-US" sz="2000" dirty="0" err="1" smtClean="0">
                <a:latin typeface="Maiandra GD" charset="0"/>
              </a:rPr>
              <a:t>studente</a:t>
            </a:r>
            <a:r>
              <a:rPr lang="en-US" sz="2000" dirty="0" smtClean="0">
                <a:latin typeface="Maiandra GD" charset="0"/>
              </a:rPr>
              <a:t>), e </a:t>
            </a:r>
            <a:r>
              <a:rPr lang="en-US" sz="2000" dirty="0" err="1" smtClean="0">
                <a:latin typeface="Maiandra GD" charset="0"/>
              </a:rPr>
              <a:t>inoltra</a:t>
            </a:r>
            <a:r>
              <a:rPr lang="en-US" sz="2000" dirty="0" smtClean="0">
                <a:latin typeface="Maiandra GD" charset="0"/>
              </a:rPr>
              <a:t> la </a:t>
            </a:r>
            <a:r>
              <a:rPr lang="en-US" sz="2000" dirty="0" err="1" smtClean="0">
                <a:latin typeface="Maiandra GD" charset="0"/>
              </a:rPr>
              <a:t>generazione</a:t>
            </a:r>
            <a:r>
              <a:rPr lang="en-US" sz="2000" dirty="0" smtClean="0">
                <a:latin typeface="Maiandra GD" charset="0"/>
              </a:rPr>
              <a:t> </a:t>
            </a:r>
            <a:r>
              <a:rPr lang="en-US" sz="2000" dirty="0" err="1" smtClean="0">
                <a:latin typeface="Maiandra GD" charset="0"/>
              </a:rPr>
              <a:t>della</a:t>
            </a:r>
            <a:r>
              <a:rPr lang="en-US" sz="2000" dirty="0" smtClean="0">
                <a:latin typeface="Maiandra GD" charset="0"/>
              </a:rPr>
              <a:t> </a:t>
            </a:r>
            <a:r>
              <a:rPr lang="en-US" sz="2000" dirty="0" err="1" smtClean="0">
                <a:latin typeface="Maiandra GD" charset="0"/>
              </a:rPr>
              <a:t>risposta</a:t>
            </a:r>
            <a:r>
              <a:rPr lang="en-US" sz="2000" dirty="0" smtClean="0">
                <a:latin typeface="Maiandra GD" charset="0"/>
              </a:rPr>
              <a:t> </a:t>
            </a:r>
            <a:r>
              <a:rPr lang="en-US" sz="2000" dirty="0" err="1" smtClean="0">
                <a:latin typeface="Maiandra GD" charset="0"/>
              </a:rPr>
              <a:t>alla</a:t>
            </a:r>
            <a:r>
              <a:rPr lang="en-US" sz="2000" dirty="0" smtClean="0">
                <a:latin typeface="Maiandra GD" charset="0"/>
              </a:rPr>
              <a:t> </a:t>
            </a:r>
            <a:r>
              <a:rPr lang="en-US" sz="2000" dirty="0" err="1" smtClean="0">
                <a:latin typeface="Maiandra GD" charset="0"/>
              </a:rPr>
              <a:t>pagina</a:t>
            </a:r>
            <a:r>
              <a:rPr lang="en-US" sz="2000" dirty="0" smtClean="0">
                <a:latin typeface="Maiandra GD" charset="0"/>
              </a:rPr>
              <a:t> JSP "</a:t>
            </a:r>
            <a:r>
              <a:rPr lang="en-US" sz="2000" dirty="0" err="1" smtClean="0">
                <a:latin typeface="Maiandra GD" charset="0"/>
              </a:rPr>
              <a:t>studente.jsp</a:t>
            </a:r>
            <a:r>
              <a:rPr lang="en-US" sz="2000" dirty="0" smtClean="0">
                <a:latin typeface="Maiandra GD" charset="0"/>
              </a:rPr>
              <a:t>", </a:t>
            </a:r>
            <a:r>
              <a:rPr lang="en-US" sz="2000" dirty="0" err="1" smtClean="0">
                <a:latin typeface="Maiandra GD" charset="0"/>
              </a:rPr>
              <a:t>che</a:t>
            </a:r>
            <a:r>
              <a:rPr lang="en-US" sz="2000" dirty="0" smtClean="0">
                <a:latin typeface="Maiandra GD" charset="0"/>
              </a:rPr>
              <a:t> </a:t>
            </a:r>
            <a:r>
              <a:rPr lang="en-US" sz="2000" dirty="0" err="1" smtClean="0">
                <a:latin typeface="Maiandra GD" charset="0"/>
              </a:rPr>
              <a:t>prende</a:t>
            </a:r>
            <a:r>
              <a:rPr lang="en-US" sz="2000" dirty="0" smtClean="0">
                <a:latin typeface="Maiandra GD" charset="0"/>
              </a:rPr>
              <a:t> </a:t>
            </a:r>
            <a:r>
              <a:rPr lang="en-US" sz="2000" dirty="0" err="1" smtClean="0">
                <a:latin typeface="Maiandra GD" charset="0"/>
              </a:rPr>
              <a:t>l'oggetto</a:t>
            </a:r>
            <a:r>
              <a:rPr lang="en-US" sz="2000" dirty="0" smtClean="0">
                <a:latin typeface="Maiandra GD" charset="0"/>
              </a:rPr>
              <a:t> </a:t>
            </a:r>
            <a:r>
              <a:rPr lang="en-US" sz="2000" dirty="0" err="1" smtClean="0">
                <a:latin typeface="Maiandra GD" charset="0"/>
              </a:rPr>
              <a:t>Studente</a:t>
            </a:r>
            <a:r>
              <a:rPr lang="en-US" sz="2000" dirty="0" smtClean="0">
                <a:latin typeface="Maiandra GD" charset="0"/>
              </a:rPr>
              <a:t> (con </a:t>
            </a:r>
            <a:r>
              <a:rPr lang="en-US" sz="2000" dirty="0" err="1" smtClean="0">
                <a:latin typeface="Maiandra GD" charset="0"/>
              </a:rPr>
              <a:t>chiave</a:t>
            </a:r>
            <a:r>
              <a:rPr lang="en-US" sz="2000" dirty="0" smtClean="0">
                <a:latin typeface="Maiandra GD" charset="0"/>
              </a:rPr>
              <a:t> "</a:t>
            </a:r>
            <a:r>
              <a:rPr lang="en-US" sz="2000" dirty="0" err="1" smtClean="0">
                <a:latin typeface="Maiandra GD" charset="0"/>
              </a:rPr>
              <a:t>studente</a:t>
            </a:r>
            <a:r>
              <a:rPr lang="en-US" sz="2000" dirty="0" smtClean="0">
                <a:latin typeface="Maiandra GD" charset="0"/>
              </a:rPr>
              <a:t>") </a:t>
            </a:r>
            <a:r>
              <a:rPr lang="en-US" sz="2000" dirty="0" err="1" smtClean="0">
                <a:latin typeface="Maiandra GD" charset="0"/>
              </a:rPr>
              <a:t>della</a:t>
            </a:r>
            <a:r>
              <a:rPr lang="en-US" sz="2000" dirty="0" smtClean="0">
                <a:latin typeface="Maiandra GD" charset="0"/>
              </a:rPr>
              <a:t> </a:t>
            </a:r>
            <a:r>
              <a:rPr lang="en-US" sz="2000" dirty="0" err="1" smtClean="0">
                <a:latin typeface="Maiandra GD" charset="0"/>
              </a:rPr>
              <a:t>richiesta</a:t>
            </a:r>
            <a:r>
              <a:rPr lang="en-US" sz="2000" dirty="0" smtClean="0">
                <a:latin typeface="Maiandra GD" charset="0"/>
              </a:rPr>
              <a:t> e ne </a:t>
            </a:r>
            <a:r>
              <a:rPr lang="en-US" sz="2000" dirty="0" err="1" smtClean="0">
                <a:latin typeface="Maiandra GD" charset="0"/>
              </a:rPr>
              <a:t>presenta</a:t>
            </a:r>
            <a:r>
              <a:rPr lang="en-US" sz="2000" dirty="0" smtClean="0">
                <a:latin typeface="Maiandra GD" charset="0"/>
              </a:rPr>
              <a:t> </a:t>
            </a:r>
            <a:r>
              <a:rPr lang="en-US" sz="2000" dirty="0" err="1" smtClean="0">
                <a:latin typeface="Maiandra GD" charset="0"/>
              </a:rPr>
              <a:t>i</a:t>
            </a:r>
            <a:r>
              <a:rPr lang="en-US" sz="2000" dirty="0" smtClean="0">
                <a:latin typeface="Maiandra GD" charset="0"/>
              </a:rPr>
              <a:t> </a:t>
            </a:r>
            <a:r>
              <a:rPr lang="en-US" sz="2000" dirty="0" err="1" smtClean="0">
                <a:latin typeface="Maiandra GD" charset="0"/>
              </a:rPr>
              <a:t>dati</a:t>
            </a:r>
            <a:r>
              <a:rPr lang="en-US" sz="2000" dirty="0" smtClean="0">
                <a:latin typeface="Maiandra GD" charset="0"/>
              </a:rPr>
              <a:t> in HTML</a:t>
            </a:r>
          </a:p>
          <a:p>
            <a:pPr lvl="1"/>
            <a:r>
              <a:rPr lang="en-US" sz="2000" dirty="0" smtClean="0">
                <a:latin typeface="Maiandra GD" charset="0"/>
              </a:rPr>
              <a:t>se </a:t>
            </a:r>
            <a:r>
              <a:rPr lang="en-US" sz="2000" dirty="0" err="1" smtClean="0">
                <a:latin typeface="Maiandra GD" charset="0"/>
              </a:rPr>
              <a:t>rileva</a:t>
            </a:r>
            <a:r>
              <a:rPr lang="en-US" sz="2000" dirty="0" smtClean="0">
                <a:latin typeface="Maiandra GD" charset="0"/>
              </a:rPr>
              <a:t> </a:t>
            </a:r>
            <a:r>
              <a:rPr lang="en-US" sz="2000" dirty="0" err="1" smtClean="0">
                <a:latin typeface="Maiandra GD" charset="0"/>
              </a:rPr>
              <a:t>almeno</a:t>
            </a:r>
            <a:r>
              <a:rPr lang="en-US" sz="2000" dirty="0" smtClean="0">
                <a:latin typeface="Maiandra GD" charset="0"/>
              </a:rPr>
              <a:t> un </a:t>
            </a:r>
            <a:r>
              <a:rPr lang="en-US" sz="2000" dirty="0" err="1" smtClean="0">
                <a:latin typeface="Maiandra GD" charset="0"/>
              </a:rPr>
              <a:t>errore</a:t>
            </a:r>
            <a:r>
              <a:rPr lang="en-US" sz="2000" dirty="0" smtClean="0">
                <a:latin typeface="Maiandra GD" charset="0"/>
              </a:rPr>
              <a:t> in </a:t>
            </a:r>
            <a:r>
              <a:rPr lang="en-US" sz="2000" dirty="0" err="1" smtClean="0">
                <a:latin typeface="Maiandra GD" charset="0"/>
              </a:rPr>
              <a:t>qualche</a:t>
            </a:r>
            <a:r>
              <a:rPr lang="en-US" sz="2000" dirty="0" smtClean="0">
                <a:latin typeface="Maiandra GD" charset="0"/>
              </a:rPr>
              <a:t> </a:t>
            </a:r>
            <a:r>
              <a:rPr lang="en-US" sz="2000" dirty="0" err="1" smtClean="0">
                <a:latin typeface="Maiandra GD" charset="0"/>
              </a:rPr>
              <a:t>parametro</a:t>
            </a:r>
            <a:r>
              <a:rPr lang="en-US" sz="2000" dirty="0" smtClean="0">
                <a:latin typeface="Maiandra GD" charset="0"/>
              </a:rPr>
              <a:t>, </a:t>
            </a:r>
          </a:p>
          <a:p>
            <a:pPr lvl="2">
              <a:buFont typeface="+mj-lt"/>
              <a:buAutoNum type="arabicPeriod"/>
            </a:pPr>
            <a:r>
              <a:rPr lang="en-US" sz="1400" dirty="0" err="1" smtClean="0">
                <a:latin typeface="Maiandra GD" charset="0"/>
              </a:rPr>
              <a:t>aggiunge</a:t>
            </a:r>
            <a:r>
              <a:rPr lang="en-US" sz="1400" dirty="0" smtClean="0">
                <a:latin typeface="Maiandra GD" charset="0"/>
              </a:rPr>
              <a:t> un </a:t>
            </a:r>
            <a:r>
              <a:rPr lang="en-US" sz="1400" dirty="0" err="1" smtClean="0">
                <a:latin typeface="Maiandra GD" charset="0"/>
              </a:rPr>
              <a:t>attributo</a:t>
            </a:r>
            <a:r>
              <a:rPr lang="en-US" sz="1400" dirty="0" smtClean="0">
                <a:latin typeface="Maiandra GD" charset="0"/>
              </a:rPr>
              <a:t> </a:t>
            </a:r>
            <a:r>
              <a:rPr lang="en-US" sz="1400" dirty="0" err="1" smtClean="0">
                <a:latin typeface="Maiandra GD" charset="0"/>
              </a:rPr>
              <a:t>nella</a:t>
            </a:r>
            <a:r>
              <a:rPr lang="en-US" sz="1400" dirty="0" smtClean="0">
                <a:latin typeface="Maiandra GD" charset="0"/>
              </a:rPr>
              <a:t> </a:t>
            </a:r>
            <a:r>
              <a:rPr lang="en-US" sz="1400" dirty="0" err="1" smtClean="0">
                <a:latin typeface="Maiandra GD" charset="0"/>
              </a:rPr>
              <a:t>richiesta</a:t>
            </a:r>
            <a:r>
              <a:rPr lang="en-US" sz="1400" dirty="0" smtClean="0">
                <a:latin typeface="Maiandra GD" charset="0"/>
              </a:rPr>
              <a:t>. </a:t>
            </a:r>
            <a:r>
              <a:rPr lang="en-US" sz="1400" dirty="0" err="1" smtClean="0">
                <a:latin typeface="Maiandra GD" charset="0"/>
              </a:rPr>
              <a:t>L'attributo</a:t>
            </a:r>
            <a:r>
              <a:rPr lang="en-US" sz="1400" dirty="0" smtClean="0">
                <a:latin typeface="Maiandra GD" charset="0"/>
              </a:rPr>
              <a:t> ha come </a:t>
            </a:r>
            <a:r>
              <a:rPr lang="en-US" sz="1400" dirty="0" err="1" smtClean="0">
                <a:latin typeface="Maiandra GD" charset="0"/>
              </a:rPr>
              <a:t>nome</a:t>
            </a:r>
            <a:r>
              <a:rPr lang="en-US" sz="1400" dirty="0" smtClean="0">
                <a:latin typeface="Maiandra GD" charset="0"/>
              </a:rPr>
              <a:t> "</a:t>
            </a:r>
            <a:r>
              <a:rPr lang="en-US" sz="1400" dirty="0" err="1" smtClean="0">
                <a:latin typeface="Maiandra GD" charset="0"/>
              </a:rPr>
              <a:t>parametroError</a:t>
            </a:r>
            <a:r>
              <a:rPr lang="en-US" sz="1400" dirty="0" smtClean="0">
                <a:latin typeface="Maiandra GD" charset="0"/>
              </a:rPr>
              <a:t>" e come </a:t>
            </a:r>
            <a:r>
              <a:rPr lang="en-US" sz="1400" dirty="0" err="1" smtClean="0">
                <a:latin typeface="Maiandra GD" charset="0"/>
              </a:rPr>
              <a:t>valore</a:t>
            </a:r>
            <a:r>
              <a:rPr lang="en-US" sz="1400" dirty="0" smtClean="0">
                <a:latin typeface="Maiandra GD" charset="0"/>
              </a:rPr>
              <a:t> </a:t>
            </a:r>
            <a:r>
              <a:rPr lang="en-US" sz="1400" dirty="0" err="1" smtClean="0">
                <a:latin typeface="Maiandra GD" charset="0"/>
              </a:rPr>
              <a:t>una</a:t>
            </a:r>
            <a:r>
              <a:rPr lang="en-US" sz="1400" dirty="0" smtClean="0">
                <a:latin typeface="Maiandra GD" charset="0"/>
              </a:rPr>
              <a:t> </a:t>
            </a:r>
            <a:r>
              <a:rPr lang="en-US" sz="1400" dirty="0" err="1" smtClean="0">
                <a:latin typeface="Maiandra GD" charset="0"/>
              </a:rPr>
              <a:t>stringa</a:t>
            </a:r>
            <a:r>
              <a:rPr lang="en-US" sz="1400" dirty="0" smtClean="0">
                <a:latin typeface="Maiandra GD" charset="0"/>
              </a:rPr>
              <a:t> con un </a:t>
            </a:r>
            <a:r>
              <a:rPr lang="en-US" sz="1400" dirty="0" err="1" smtClean="0">
                <a:latin typeface="Maiandra GD" charset="0"/>
              </a:rPr>
              <a:t>messaggio</a:t>
            </a:r>
            <a:r>
              <a:rPr lang="en-US" sz="1400" dirty="0" smtClean="0">
                <a:latin typeface="Maiandra GD" charset="0"/>
              </a:rPr>
              <a:t> di </a:t>
            </a:r>
            <a:r>
              <a:rPr lang="en-US" sz="1400" dirty="0" err="1" smtClean="0">
                <a:latin typeface="Maiandra GD" charset="0"/>
              </a:rPr>
              <a:t>errore</a:t>
            </a:r>
            <a:r>
              <a:rPr lang="en-US" sz="1400" dirty="0" smtClean="0">
                <a:latin typeface="Maiandra GD" charset="0"/>
              </a:rPr>
              <a:t>. </a:t>
            </a:r>
            <a:br>
              <a:rPr lang="en-US" sz="1400" dirty="0" smtClean="0">
                <a:latin typeface="Maiandra GD" charset="0"/>
              </a:rPr>
            </a:br>
            <a:r>
              <a:rPr lang="en-US" sz="1400" dirty="0" err="1" smtClean="0">
                <a:latin typeface="Maiandra GD" charset="0"/>
              </a:rPr>
              <a:t>Esempio</a:t>
            </a:r>
            <a:r>
              <a:rPr lang="en-US" sz="1400" dirty="0" smtClean="0">
                <a:latin typeface="Maiandra GD" charset="0"/>
              </a:rPr>
              <a:t>: </a:t>
            </a:r>
            <a:r>
              <a:rPr lang="en-US" sz="1400" dirty="0" err="1" smtClean="0">
                <a:latin typeface="Maiandra GD" charset="0"/>
              </a:rPr>
              <a:t>supponiamo</a:t>
            </a:r>
            <a:r>
              <a:rPr lang="en-US" sz="1400" dirty="0" smtClean="0">
                <a:latin typeface="Maiandra GD" charset="0"/>
              </a:rPr>
              <a:t> </a:t>
            </a:r>
            <a:r>
              <a:rPr lang="en-US" sz="1400" dirty="0" err="1" smtClean="0">
                <a:latin typeface="Maiandra GD" charset="0"/>
              </a:rPr>
              <a:t>che</a:t>
            </a:r>
            <a:r>
              <a:rPr lang="en-US" sz="1400" dirty="0" smtClean="0">
                <a:latin typeface="Maiandra GD" charset="0"/>
              </a:rPr>
              <a:t> </a:t>
            </a:r>
            <a:r>
              <a:rPr lang="en-US" sz="1400" dirty="0" err="1" smtClean="0">
                <a:latin typeface="Maiandra GD" charset="0"/>
              </a:rPr>
              <a:t>il</a:t>
            </a:r>
            <a:r>
              <a:rPr lang="en-US" sz="1400" dirty="0" smtClean="0">
                <a:latin typeface="Maiandra GD" charset="0"/>
              </a:rPr>
              <a:t> </a:t>
            </a:r>
            <a:r>
              <a:rPr lang="en-US" sz="1400" dirty="0" err="1" smtClean="0">
                <a:latin typeface="Maiandra GD" charset="0"/>
              </a:rPr>
              <a:t>codice</a:t>
            </a:r>
            <a:r>
              <a:rPr lang="en-US" sz="1400" dirty="0" smtClean="0">
                <a:latin typeface="Maiandra GD" charset="0"/>
              </a:rPr>
              <a:t> del </a:t>
            </a:r>
            <a:r>
              <a:rPr lang="en-US" sz="1400" dirty="0" err="1" smtClean="0">
                <a:latin typeface="Maiandra GD" charset="0"/>
              </a:rPr>
              <a:t>prodotto</a:t>
            </a:r>
            <a:r>
              <a:rPr lang="en-US" sz="1400" dirty="0" smtClean="0">
                <a:latin typeface="Maiandra GD" charset="0"/>
              </a:rPr>
              <a:t> </a:t>
            </a:r>
            <a:r>
              <a:rPr lang="en-US" sz="1400" dirty="0" err="1" smtClean="0">
                <a:latin typeface="Maiandra GD" charset="0"/>
              </a:rPr>
              <a:t>sia</a:t>
            </a:r>
            <a:r>
              <a:rPr lang="en-US" sz="1400" dirty="0" smtClean="0">
                <a:latin typeface="Maiandra GD" charset="0"/>
              </a:rPr>
              <a:t> </a:t>
            </a:r>
            <a:r>
              <a:rPr lang="en-US" sz="1400" dirty="0" err="1" smtClean="0">
                <a:latin typeface="Maiandra GD" charset="0"/>
              </a:rPr>
              <a:t>una</a:t>
            </a:r>
            <a:r>
              <a:rPr lang="en-US" sz="1400" dirty="0" smtClean="0">
                <a:latin typeface="Maiandra GD" charset="0"/>
              </a:rPr>
              <a:t> </a:t>
            </a:r>
            <a:r>
              <a:rPr lang="en-US" sz="1400" dirty="0" err="1" smtClean="0">
                <a:latin typeface="Maiandra GD" charset="0"/>
              </a:rPr>
              <a:t>stringa</a:t>
            </a:r>
            <a:r>
              <a:rPr lang="en-US" sz="1400" dirty="0" smtClean="0">
                <a:latin typeface="Maiandra GD" charset="0"/>
              </a:rPr>
              <a:t> </a:t>
            </a:r>
            <a:r>
              <a:rPr lang="en-US" sz="1400" dirty="0" err="1" smtClean="0">
                <a:latin typeface="Maiandra GD" charset="0"/>
              </a:rPr>
              <a:t>nulla</a:t>
            </a:r>
            <a:r>
              <a:rPr lang="en-US" sz="1400" dirty="0" smtClean="0">
                <a:latin typeface="Maiandra GD" charset="0"/>
              </a:rPr>
              <a:t>: </a:t>
            </a:r>
            <a:r>
              <a:rPr lang="en-US" sz="1400" dirty="0" err="1" smtClean="0">
                <a:latin typeface="Maiandra GD" charset="0"/>
              </a:rPr>
              <a:t>request.setAttribute</a:t>
            </a:r>
            <a:r>
              <a:rPr lang="en-US" sz="1400" dirty="0" smtClean="0">
                <a:latin typeface="Maiandra GD" charset="0"/>
              </a:rPr>
              <a:t>("</a:t>
            </a:r>
            <a:r>
              <a:rPr lang="en-US" sz="1400" dirty="0" err="1" smtClean="0">
                <a:latin typeface="Maiandra GD" charset="0"/>
              </a:rPr>
              <a:t>codeError</a:t>
            </a:r>
            <a:r>
              <a:rPr lang="en-US" sz="1400" dirty="0" smtClean="0">
                <a:latin typeface="Maiandra GD" charset="0"/>
              </a:rPr>
              <a:t>", "Campo </a:t>
            </a:r>
            <a:r>
              <a:rPr lang="en-US" sz="1400" dirty="0" err="1" smtClean="0">
                <a:latin typeface="Maiandra GD" charset="0"/>
              </a:rPr>
              <a:t>obbligatorio</a:t>
            </a:r>
            <a:r>
              <a:rPr lang="en-US" sz="1400" dirty="0" smtClean="0">
                <a:latin typeface="Maiandra GD" charset="0"/>
              </a:rPr>
              <a:t>")</a:t>
            </a:r>
          </a:p>
          <a:p>
            <a:pPr lvl="2">
              <a:buFont typeface="+mj-lt"/>
              <a:buAutoNum type="arabicPeriod"/>
            </a:pPr>
            <a:r>
              <a:rPr lang="en-US" sz="1400" dirty="0" err="1" smtClean="0">
                <a:latin typeface="Maiandra GD" charset="0"/>
              </a:rPr>
              <a:t>inoltra</a:t>
            </a:r>
            <a:r>
              <a:rPr lang="en-US" sz="1400" dirty="0" smtClean="0">
                <a:latin typeface="Maiandra GD" charset="0"/>
              </a:rPr>
              <a:t> la </a:t>
            </a:r>
            <a:r>
              <a:rPr lang="en-US" sz="1400" dirty="0" err="1" smtClean="0">
                <a:latin typeface="Maiandra GD" charset="0"/>
              </a:rPr>
              <a:t>richiesta</a:t>
            </a:r>
            <a:r>
              <a:rPr lang="en-US" sz="1400" dirty="0" smtClean="0">
                <a:latin typeface="Maiandra GD" charset="0"/>
              </a:rPr>
              <a:t> </a:t>
            </a:r>
            <a:r>
              <a:rPr lang="en-US" sz="1400" dirty="0" err="1" smtClean="0">
                <a:latin typeface="Maiandra GD" charset="0"/>
              </a:rPr>
              <a:t>alla</a:t>
            </a:r>
            <a:r>
              <a:rPr lang="en-US" sz="1400" dirty="0" smtClean="0">
                <a:latin typeface="Maiandra GD" charset="0"/>
              </a:rPr>
              <a:t> </a:t>
            </a:r>
            <a:r>
              <a:rPr lang="en-US" sz="1400" dirty="0" err="1" smtClean="0">
                <a:latin typeface="Maiandra GD" charset="0"/>
              </a:rPr>
              <a:t>pagina</a:t>
            </a:r>
            <a:r>
              <a:rPr lang="en-US" sz="1400" dirty="0" smtClean="0">
                <a:latin typeface="Maiandra GD" charset="0"/>
              </a:rPr>
              <a:t> </a:t>
            </a:r>
            <a:r>
              <a:rPr lang="en-US" sz="1400" dirty="0" err="1" smtClean="0">
                <a:latin typeface="Maiandra GD" charset="0"/>
              </a:rPr>
              <a:t>newStudente.jsp</a:t>
            </a:r>
            <a:r>
              <a:rPr lang="en-US" sz="1400" dirty="0" smtClean="0">
                <a:latin typeface="Maiandra GD" charset="0"/>
              </a:rPr>
              <a:t>: </a:t>
            </a:r>
            <a:r>
              <a:rPr lang="en-US" sz="1400" dirty="0" err="1" smtClean="0">
                <a:latin typeface="Maiandra GD" charset="0"/>
              </a:rPr>
              <a:t>nella</a:t>
            </a:r>
            <a:r>
              <a:rPr lang="en-US" sz="1400" dirty="0" smtClean="0">
                <a:latin typeface="Maiandra GD" charset="0"/>
              </a:rPr>
              <a:t> form </a:t>
            </a:r>
            <a:r>
              <a:rPr lang="en-US" sz="1400" dirty="0" err="1" smtClean="0">
                <a:latin typeface="Maiandra GD" charset="0"/>
              </a:rPr>
              <a:t>devono</a:t>
            </a:r>
            <a:r>
              <a:rPr lang="en-US" sz="1400" dirty="0" smtClean="0">
                <a:latin typeface="Maiandra GD" charset="0"/>
              </a:rPr>
              <a:t> </a:t>
            </a:r>
            <a:r>
              <a:rPr lang="en-US" sz="1400" dirty="0" err="1" smtClean="0">
                <a:latin typeface="Maiandra GD" charset="0"/>
              </a:rPr>
              <a:t>comparire</a:t>
            </a:r>
            <a:r>
              <a:rPr lang="en-US" sz="1400" dirty="0" smtClean="0">
                <a:latin typeface="Maiandra GD" charset="0"/>
              </a:rPr>
              <a:t> </a:t>
            </a:r>
            <a:r>
              <a:rPr lang="en-US" sz="1400" dirty="0" err="1" smtClean="0">
                <a:latin typeface="Maiandra GD" charset="0"/>
              </a:rPr>
              <a:t>il</a:t>
            </a:r>
            <a:r>
              <a:rPr lang="en-US" sz="1400" dirty="0" smtClean="0">
                <a:latin typeface="Maiandra GD" charset="0"/>
              </a:rPr>
              <a:t> </a:t>
            </a:r>
            <a:r>
              <a:rPr lang="en-US" sz="1400" dirty="0" err="1" smtClean="0">
                <a:latin typeface="Maiandra GD" charset="0"/>
              </a:rPr>
              <a:t>messaggio</a:t>
            </a:r>
            <a:r>
              <a:rPr lang="en-US" sz="1400" dirty="0" smtClean="0">
                <a:latin typeface="Maiandra GD" charset="0"/>
              </a:rPr>
              <a:t> di </a:t>
            </a:r>
            <a:r>
              <a:rPr lang="en-US" sz="1400" dirty="0" err="1" smtClean="0">
                <a:latin typeface="Maiandra GD" charset="0"/>
              </a:rPr>
              <a:t>errore</a:t>
            </a:r>
            <a:r>
              <a:rPr lang="en-US" sz="1400" dirty="0" smtClean="0">
                <a:latin typeface="Maiandra GD" charset="0"/>
              </a:rPr>
              <a:t> </a:t>
            </a:r>
            <a:r>
              <a:rPr lang="en-US" sz="1400" dirty="0" err="1" smtClean="0">
                <a:latin typeface="Maiandra GD" charset="0"/>
              </a:rPr>
              <a:t>tutti</a:t>
            </a:r>
            <a:r>
              <a:rPr lang="en-US" sz="1400" dirty="0" smtClean="0">
                <a:latin typeface="Maiandra GD" charset="0"/>
              </a:rPr>
              <a:t> I </a:t>
            </a:r>
            <a:r>
              <a:rPr lang="en-US" sz="1400" dirty="0" err="1" smtClean="0">
                <a:latin typeface="Maiandra GD" charset="0"/>
              </a:rPr>
              <a:t>valori</a:t>
            </a:r>
            <a:r>
              <a:rPr lang="en-US" sz="1400" dirty="0" smtClean="0">
                <a:latin typeface="Maiandra GD" charset="0"/>
              </a:rPr>
              <a:t> </a:t>
            </a:r>
            <a:r>
              <a:rPr lang="en-US" sz="1400" dirty="0" err="1" smtClean="0">
                <a:latin typeface="Maiandra GD" charset="0"/>
              </a:rPr>
              <a:t>immessi</a:t>
            </a:r>
            <a:r>
              <a:rPr lang="en-US" sz="1400" dirty="0" smtClean="0">
                <a:latin typeface="Maiandra GD" charset="0"/>
              </a:rPr>
              <a:t> </a:t>
            </a:r>
            <a:r>
              <a:rPr lang="en-US" sz="1400" dirty="0" err="1" smtClean="0">
                <a:latin typeface="Maiandra GD" charset="0"/>
              </a:rPr>
              <a:t>precedentemente</a:t>
            </a:r>
            <a:r>
              <a:rPr lang="en-US" sz="1400" dirty="0" smtClean="0">
                <a:latin typeface="Maiandra GD" charset="0"/>
              </a:rPr>
              <a:t> </a:t>
            </a:r>
            <a:endParaRPr lang="en-US" sz="1400" dirty="0">
              <a:latin typeface="Maiandra GD" charset="0"/>
            </a:endParaRPr>
          </a:p>
        </p:txBody>
      </p:sp>
      <p:sp>
        <p:nvSpPr>
          <p:cNvPr id="2" name="Fumetto 4 1"/>
          <p:cNvSpPr/>
          <p:nvPr/>
        </p:nvSpPr>
        <p:spPr>
          <a:xfrm>
            <a:off x="6440250" y="261810"/>
            <a:ext cx="2514520" cy="1269941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in aula </a:t>
            </a:r>
          </a:p>
          <a:p>
            <a:pPr algn="ctr"/>
            <a:r>
              <a:rPr lang="it-IT" sz="2000" dirty="0" smtClean="0"/>
              <a:t>"alla lavagna"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12423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Sommario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Servlet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iclo</a:t>
            </a:r>
            <a:r>
              <a:rPr lang="en-US" dirty="0" smtClean="0"/>
              <a:t> di vita</a:t>
            </a:r>
          </a:p>
          <a:p>
            <a:pPr lvl="1"/>
            <a:r>
              <a:rPr lang="en-US" dirty="0" err="1" smtClean="0"/>
              <a:t>Sviluppo</a:t>
            </a:r>
            <a:r>
              <a:rPr lang="en-US" dirty="0" smtClean="0"/>
              <a:t> con Eclipse</a:t>
            </a:r>
          </a:p>
          <a:p>
            <a:pPr lvl="1"/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richiesta</a:t>
            </a:r>
            <a:r>
              <a:rPr lang="en-US" dirty="0" smtClean="0"/>
              <a:t>,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risposta</a:t>
            </a:r>
            <a:endParaRPr lang="en-US" dirty="0" smtClean="0"/>
          </a:p>
          <a:p>
            <a:pPr lvl="1"/>
            <a:r>
              <a:rPr lang="en-US" dirty="0" err="1" smtClean="0"/>
              <a:t>Esercizio</a:t>
            </a:r>
            <a:endParaRPr lang="en-US" dirty="0" smtClean="0"/>
          </a:p>
          <a:p>
            <a:pPr lvl="1"/>
            <a:r>
              <a:rPr lang="en-US" dirty="0" err="1" smtClean="0"/>
              <a:t>Inoltro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richieste</a:t>
            </a:r>
            <a:endParaRPr lang="en-US" dirty="0" smtClean="0"/>
          </a:p>
          <a:p>
            <a:pPr lvl="1"/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sessione</a:t>
            </a:r>
            <a:r>
              <a:rPr lang="en-US" dirty="0" smtClean="0"/>
              <a:t> e </a:t>
            </a:r>
            <a:r>
              <a:rPr lang="en-US" dirty="0" err="1" smtClean="0"/>
              <a:t>dei</a:t>
            </a:r>
            <a:r>
              <a:rPr lang="en-US" dirty="0" smtClean="0"/>
              <a:t> cookie</a:t>
            </a:r>
          </a:p>
          <a:p>
            <a:r>
              <a:rPr lang="en-US" dirty="0" smtClean="0"/>
              <a:t>JSP</a:t>
            </a:r>
          </a:p>
          <a:p>
            <a:pPr lvl="1"/>
            <a:r>
              <a:rPr lang="en-US" dirty="0" err="1"/>
              <a:t>Ciclo</a:t>
            </a:r>
            <a:r>
              <a:rPr lang="en-US" dirty="0"/>
              <a:t> di vita</a:t>
            </a:r>
          </a:p>
          <a:p>
            <a:pPr lvl="1"/>
            <a:r>
              <a:rPr lang="en-US" dirty="0" err="1" smtClean="0"/>
              <a:t>Struttura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JSP</a:t>
            </a:r>
            <a:endParaRPr lang="en-US" dirty="0"/>
          </a:p>
          <a:p>
            <a:pPr lvl="1"/>
            <a:r>
              <a:rPr lang="en-US" dirty="0" err="1" smtClean="0"/>
              <a:t>Scriplet</a:t>
            </a:r>
            <a:r>
              <a:rPr lang="en-US" dirty="0"/>
              <a:t>, </a:t>
            </a:r>
            <a:r>
              <a:rPr lang="en-US" dirty="0" err="1"/>
              <a:t>dichiarazioni</a:t>
            </a:r>
            <a:r>
              <a:rPr lang="en-US" dirty="0"/>
              <a:t>,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 smtClean="0"/>
              <a:t>predefinite</a:t>
            </a:r>
            <a:r>
              <a:rPr lang="en-US" dirty="0" smtClean="0"/>
              <a:t>, </a:t>
            </a:r>
            <a:r>
              <a:rPr lang="en-US" dirty="0" err="1"/>
              <a:t>d</a:t>
            </a:r>
            <a:r>
              <a:rPr lang="en-US" dirty="0" err="1" smtClean="0"/>
              <a:t>irettive</a:t>
            </a:r>
            <a:endParaRPr lang="en-US" dirty="0"/>
          </a:p>
          <a:p>
            <a:pPr lvl="1"/>
            <a:r>
              <a:rPr lang="en-US" dirty="0" err="1" smtClean="0"/>
              <a:t>Espressioni</a:t>
            </a:r>
            <a:endParaRPr lang="en-US" dirty="0"/>
          </a:p>
          <a:p>
            <a:pPr lvl="1"/>
            <a:r>
              <a:rPr lang="en-US" dirty="0" smtClean="0"/>
              <a:t>JSTL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5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Maiandra GD" charset="0"/>
              </a:rPr>
              <a:t>Expression Language </a:t>
            </a:r>
            <a:br>
              <a:rPr lang="en-US" dirty="0" smtClean="0">
                <a:latin typeface="Maiandra GD" charset="0"/>
              </a:rPr>
            </a:br>
            <a:r>
              <a:rPr lang="en-US" dirty="0" err="1" smtClean="0">
                <a:latin typeface="Maiandra GD" charset="0"/>
              </a:rPr>
              <a:t>Introduzione</a:t>
            </a:r>
            <a:endParaRPr lang="en-US" dirty="0">
              <a:latin typeface="Maiandra GD" charset="0"/>
            </a:endParaRPr>
          </a:p>
        </p:txBody>
      </p:sp>
      <p:sp>
        <p:nvSpPr>
          <p:cNvPr id="4099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Maiandra GD" charset="0"/>
              </a:rPr>
              <a:t>Per </a:t>
            </a:r>
            <a:r>
              <a:rPr lang="en-US" dirty="0" err="1">
                <a:latin typeface="Maiandra GD" charset="0"/>
              </a:rPr>
              <a:t>snellire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ulteriormente</a:t>
            </a:r>
            <a:r>
              <a:rPr lang="en-US" dirty="0">
                <a:latin typeface="Maiandra GD" charset="0"/>
              </a:rPr>
              <a:t> la </a:t>
            </a:r>
            <a:r>
              <a:rPr lang="en-US" dirty="0" err="1">
                <a:latin typeface="Maiandra GD" charset="0"/>
              </a:rPr>
              <a:t>struttura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delle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pagine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jsp</a:t>
            </a:r>
            <a:r>
              <a:rPr lang="en-US" dirty="0">
                <a:latin typeface="Maiandra GD" charset="0"/>
              </a:rPr>
              <a:t>, </a:t>
            </a:r>
            <a:r>
              <a:rPr lang="en-US" dirty="0" err="1">
                <a:latin typeface="Maiandra GD" charset="0"/>
              </a:rPr>
              <a:t>dalla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versione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smtClean="0">
                <a:latin typeface="Maiandra GD" charset="0"/>
              </a:rPr>
              <a:t>2.0 di JSP </a:t>
            </a:r>
            <a:r>
              <a:rPr lang="en-US" dirty="0" err="1">
                <a:latin typeface="Maiandra GD" charset="0"/>
              </a:rPr>
              <a:t>è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stato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introdotto</a:t>
            </a:r>
            <a:r>
              <a:rPr lang="en-US" dirty="0">
                <a:latin typeface="Maiandra GD" charset="0"/>
              </a:rPr>
              <a:t> (in </a:t>
            </a:r>
            <a:r>
              <a:rPr lang="en-US" dirty="0" err="1">
                <a:latin typeface="Maiandra GD" charset="0"/>
              </a:rPr>
              <a:t>realtà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potenziato</a:t>
            </a:r>
            <a:r>
              <a:rPr lang="en-US" dirty="0">
                <a:latin typeface="Maiandra GD" charset="0"/>
              </a:rPr>
              <a:t> e </a:t>
            </a:r>
            <a:r>
              <a:rPr lang="en-US" dirty="0" err="1">
                <a:latin typeface="Maiandra GD" charset="0"/>
              </a:rPr>
              <a:t>reso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più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efficace</a:t>
            </a:r>
            <a:r>
              <a:rPr lang="en-US" dirty="0">
                <a:latin typeface="Maiandra GD" charset="0"/>
              </a:rPr>
              <a:t>) un </a:t>
            </a:r>
            <a:r>
              <a:rPr lang="en-US" dirty="0" err="1">
                <a:latin typeface="Maiandra GD" charset="0"/>
              </a:rPr>
              <a:t>formalismo</a:t>
            </a:r>
            <a:r>
              <a:rPr lang="en-US" dirty="0">
                <a:latin typeface="Maiandra GD" charset="0"/>
              </a:rPr>
              <a:t> per </a:t>
            </a:r>
            <a:r>
              <a:rPr lang="en-US" dirty="0" err="1">
                <a:latin typeface="Maiandra GD" charset="0"/>
              </a:rPr>
              <a:t>gestire</a:t>
            </a:r>
            <a:r>
              <a:rPr lang="en-US" dirty="0">
                <a:latin typeface="Maiandra GD" charset="0"/>
              </a:rPr>
              <a:t> la </a:t>
            </a:r>
            <a:r>
              <a:rPr lang="en-US" dirty="0" err="1">
                <a:latin typeface="Maiandra GD" charset="0"/>
              </a:rPr>
              <a:t>stampa</a:t>
            </a:r>
            <a:r>
              <a:rPr lang="en-US" dirty="0">
                <a:latin typeface="Maiandra GD" charset="0"/>
              </a:rPr>
              <a:t> di </a:t>
            </a:r>
            <a:r>
              <a:rPr lang="en-US" i="1" dirty="0" err="1">
                <a:latin typeface="Maiandra GD" charset="0"/>
              </a:rPr>
              <a:t>espressioni</a:t>
            </a:r>
            <a:endParaRPr lang="en-US" i="1" dirty="0">
              <a:latin typeface="Maiandra GD" charset="0"/>
            </a:endParaRPr>
          </a:p>
          <a:p>
            <a:r>
              <a:rPr lang="en-US" dirty="0" smtClean="0">
                <a:latin typeface="Maiandra GD" charset="0"/>
              </a:rPr>
              <a:t>Se </a:t>
            </a:r>
            <a:r>
              <a:rPr lang="en-US" dirty="0" err="1">
                <a:latin typeface="Maiandra GD" charset="0"/>
              </a:rPr>
              <a:t>il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progetto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è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organizzato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bene</a:t>
            </a:r>
            <a:r>
              <a:rPr lang="en-US" dirty="0">
                <a:latin typeface="Maiandra GD" charset="0"/>
              </a:rPr>
              <a:t>, </a:t>
            </a:r>
            <a:r>
              <a:rPr lang="en-US" dirty="0" err="1">
                <a:latin typeface="Maiandra GD" charset="0"/>
              </a:rPr>
              <a:t>nelle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pagine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Jsp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abbiamo</a:t>
            </a:r>
            <a:r>
              <a:rPr lang="en-US" dirty="0">
                <a:latin typeface="Maiandra GD" charset="0"/>
              </a:rPr>
              <a:t> quasi </a:t>
            </a:r>
            <a:r>
              <a:rPr lang="en-US" dirty="0" err="1">
                <a:latin typeface="Maiandra GD" charset="0"/>
              </a:rPr>
              <a:t>esclusivamente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scriplet</a:t>
            </a:r>
            <a:r>
              <a:rPr lang="en-US" dirty="0">
                <a:latin typeface="Maiandra GD" charset="0"/>
              </a:rPr>
              <a:t> del </a:t>
            </a:r>
            <a:r>
              <a:rPr lang="en-US" dirty="0" err="1">
                <a:latin typeface="Maiandra GD" charset="0"/>
              </a:rPr>
              <a:t>tipo</a:t>
            </a:r>
            <a:r>
              <a:rPr lang="en-US" dirty="0">
                <a:latin typeface="Maiandra GD" charset="0"/>
              </a:rPr>
              <a:t> </a:t>
            </a:r>
            <a:r>
              <a:rPr lang="en-US" sz="2400" b="1" dirty="0">
                <a:latin typeface="Courier New" charset="0"/>
                <a:cs typeface="Courier New" charset="0"/>
              </a:rPr>
              <a:t>&lt;</a:t>
            </a:r>
            <a:r>
              <a:rPr lang="en-US" sz="2400" b="1" dirty="0" smtClean="0">
                <a:latin typeface="Courier New" charset="0"/>
                <a:cs typeface="Courier New" charset="0"/>
              </a:rPr>
              <a:t>%</a:t>
            </a:r>
            <a:r>
              <a:rPr lang="en-US" sz="2400" b="1" dirty="0">
                <a:latin typeface="Courier New" charset="0"/>
                <a:cs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  <a:cs typeface="Courier New" charset="0"/>
              </a:rPr>
              <a:t>out.print</a:t>
            </a:r>
            <a:r>
              <a:rPr lang="en-US" sz="2400" b="1" dirty="0" smtClean="0">
                <a:latin typeface="Courier New" charset="0"/>
                <a:cs typeface="Courier New" charset="0"/>
              </a:rPr>
              <a:t>(…)%</a:t>
            </a:r>
            <a:r>
              <a:rPr lang="en-US" sz="2400" b="1" dirty="0">
                <a:latin typeface="Courier New" charset="0"/>
                <a:cs typeface="Courier New" charset="0"/>
              </a:rPr>
              <a:t>&gt; </a:t>
            </a:r>
            <a:r>
              <a:rPr lang="en-US" dirty="0" err="1">
                <a:latin typeface="Maiandra GD" charset="0"/>
              </a:rPr>
              <a:t>perchè</a:t>
            </a:r>
            <a:r>
              <a:rPr lang="en-US" dirty="0">
                <a:latin typeface="Maiandra GD" charset="0"/>
              </a:rPr>
              <a:t> la </a:t>
            </a:r>
            <a:r>
              <a:rPr lang="en-US" dirty="0" err="1">
                <a:latin typeface="Maiandra GD" charset="0"/>
              </a:rPr>
              <a:t>Jsp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dovrebbe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avere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l'unica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responsabilità</a:t>
            </a:r>
            <a:r>
              <a:rPr lang="en-US" dirty="0">
                <a:latin typeface="Maiandra GD" charset="0"/>
              </a:rPr>
              <a:t> di </a:t>
            </a:r>
            <a:r>
              <a:rPr lang="en-US" dirty="0" err="1">
                <a:latin typeface="Maiandra GD" charset="0"/>
              </a:rPr>
              <a:t>produrre</a:t>
            </a:r>
            <a:r>
              <a:rPr lang="en-US" dirty="0">
                <a:latin typeface="Maiandra GD" charset="0"/>
              </a:rPr>
              <a:t> la </a:t>
            </a:r>
            <a:r>
              <a:rPr lang="en-US" dirty="0" err="1" smtClean="0">
                <a:latin typeface="Maiandra GD" charset="0"/>
              </a:rPr>
              <a:t>risposta</a:t>
            </a:r>
            <a:endParaRPr lang="en-US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iandra GD" charset="0"/>
              </a:rPr>
              <a:t>Expression Language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Maiandra GD" charset="0"/>
              </a:rPr>
              <a:t>Formalismo</a:t>
            </a:r>
            <a:r>
              <a:rPr lang="en-US" dirty="0" smtClean="0">
                <a:latin typeface="Maiandra GD" charset="0"/>
              </a:rPr>
              <a:t> per </a:t>
            </a:r>
            <a:r>
              <a:rPr lang="en-US" dirty="0" err="1" smtClean="0">
                <a:latin typeface="Maiandra GD" charset="0"/>
              </a:rPr>
              <a:t>snellire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sintassi</a:t>
            </a:r>
            <a:r>
              <a:rPr lang="en-US" dirty="0" smtClean="0">
                <a:latin typeface="Maiandra GD" charset="0"/>
              </a:rPr>
              <a:t> e </a:t>
            </a:r>
            <a:r>
              <a:rPr lang="en-US" dirty="0" err="1" smtClean="0">
                <a:latin typeface="Maiandra GD" charset="0"/>
              </a:rPr>
              <a:t>semantica</a:t>
            </a:r>
            <a:endParaRPr lang="en-US" dirty="0">
              <a:latin typeface="Maiandra GD" charset="0"/>
            </a:endParaRPr>
          </a:p>
          <a:p>
            <a:r>
              <a:rPr lang="en-US" dirty="0" err="1" smtClean="0">
                <a:latin typeface="Maiandra GD" charset="0"/>
              </a:rPr>
              <a:t>Sintassi</a:t>
            </a:r>
            <a:r>
              <a:rPr lang="en-US" dirty="0" smtClean="0">
                <a:latin typeface="Maiandra GD" charset="0"/>
              </a:rPr>
              <a:t>: </a:t>
            </a:r>
            <a:r>
              <a:rPr lang="en-US" dirty="0" err="1">
                <a:latin typeface="Maiandra GD" charset="0"/>
              </a:rPr>
              <a:t>u</a:t>
            </a:r>
            <a:r>
              <a:rPr lang="en-US" dirty="0" err="1" smtClean="0">
                <a:latin typeface="Maiandra GD" charset="0"/>
              </a:rPr>
              <a:t>sa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il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marcatore</a:t>
            </a:r>
            <a:r>
              <a:rPr lang="en-US" dirty="0">
                <a:latin typeface="Maiandra GD" charset="0"/>
              </a:rPr>
              <a:t> di </a:t>
            </a:r>
            <a:r>
              <a:rPr lang="en-US" dirty="0" err="1">
                <a:latin typeface="Maiandra GD" charset="0"/>
              </a:rPr>
              <a:t>espressioni</a:t>
            </a:r>
            <a:endParaRPr lang="en-US" dirty="0">
              <a:latin typeface="Maiandra GD" charset="0"/>
            </a:endParaRPr>
          </a:p>
          <a:p>
            <a:pPr>
              <a:buFontTx/>
              <a:buNone/>
            </a:pPr>
            <a:r>
              <a:rPr lang="en-US" dirty="0">
                <a:latin typeface="Maiandra GD" charset="0"/>
              </a:rPr>
              <a:t>	</a:t>
            </a:r>
            <a:r>
              <a:rPr lang="en-US" dirty="0" smtClean="0">
                <a:latin typeface="Maiandra GD" charset="0"/>
              </a:rPr>
              <a:t>	</a:t>
            </a:r>
            <a:r>
              <a:rPr lang="en-US" b="1" dirty="0" smtClean="0">
                <a:latin typeface="Courier New" charset="0"/>
                <a:cs typeface="Courier New" charset="0"/>
              </a:rPr>
              <a:t>${</a:t>
            </a:r>
            <a:r>
              <a:rPr lang="en-US" i="1" dirty="0" err="1" smtClean="0">
                <a:latin typeface="Courier New" charset="0"/>
                <a:cs typeface="Courier New" charset="0"/>
              </a:rPr>
              <a:t>espressione</a:t>
            </a:r>
            <a:r>
              <a:rPr lang="en-US" b="1" dirty="0" smtClean="0">
                <a:latin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Maiandra GD" charset="0"/>
              </a:rPr>
              <a:t>	</a:t>
            </a:r>
            <a:r>
              <a:rPr lang="en-US" dirty="0" err="1" smtClean="0">
                <a:latin typeface="Maiandra GD" charset="0"/>
              </a:rPr>
              <a:t>All'interno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delle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parentesi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graffe</a:t>
            </a:r>
            <a:r>
              <a:rPr lang="en-US" dirty="0">
                <a:latin typeface="Maiandra GD" charset="0"/>
              </a:rPr>
              <a:t> ci </a:t>
            </a:r>
            <a:r>
              <a:rPr lang="en-US" dirty="0" err="1" smtClean="0">
                <a:latin typeface="Maiandra GD" charset="0"/>
              </a:rPr>
              <a:t>può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smtClean="0">
                <a:latin typeface="Maiandra GD" charset="0"/>
              </a:rPr>
              <a:t>	</a:t>
            </a:r>
            <a:r>
              <a:rPr lang="en-US" dirty="0" err="1" smtClean="0">
                <a:latin typeface="Maiandra GD" charset="0"/>
              </a:rPr>
              <a:t>essere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una</a:t>
            </a:r>
            <a:r>
              <a:rPr lang="en-US" dirty="0">
                <a:latin typeface="Maiandra GD" charset="0"/>
              </a:rPr>
              <a:t> </a:t>
            </a:r>
            <a:r>
              <a:rPr lang="en-US" b="1" dirty="0" err="1">
                <a:latin typeface="Maiandra GD" charset="0"/>
              </a:rPr>
              <a:t>espressione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smtClean="0">
                <a:latin typeface="Maiandra GD" charset="0"/>
              </a:rPr>
              <a:t>Java</a:t>
            </a:r>
          </a:p>
          <a:p>
            <a:r>
              <a:rPr lang="en-US" dirty="0" err="1" smtClean="0">
                <a:latin typeface="Maiandra GD" charset="0"/>
              </a:rPr>
              <a:t>Semantica</a:t>
            </a:r>
            <a:r>
              <a:rPr lang="en-US" dirty="0" smtClean="0">
                <a:latin typeface="Maiandra GD" charset="0"/>
              </a:rPr>
              <a:t>: </a:t>
            </a:r>
            <a:r>
              <a:rPr lang="en-US" dirty="0" err="1" smtClean="0">
                <a:latin typeface="Maiandra GD" charset="0"/>
              </a:rPr>
              <a:t>il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risultato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dell'espressione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è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passato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>
                <a:latin typeface="Maiandra GD" charset="0"/>
              </a:rPr>
              <a:t>come </a:t>
            </a:r>
            <a:r>
              <a:rPr lang="en-US" dirty="0" err="1">
                <a:latin typeface="Maiandra GD" charset="0"/>
              </a:rPr>
              <a:t>argomento</a:t>
            </a:r>
            <a:r>
              <a:rPr lang="en-US" dirty="0">
                <a:latin typeface="Maiandra GD" charset="0"/>
              </a:rPr>
              <a:t> a </a:t>
            </a:r>
            <a:r>
              <a:rPr lang="en-US" dirty="0" err="1">
                <a:latin typeface="Courier New" charset="0"/>
                <a:cs typeface="Courier New" charset="0"/>
              </a:rPr>
              <a:t>out.print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smtClean="0">
                <a:latin typeface="Courier New" charset="0"/>
                <a:cs typeface="Courier New" charset="0"/>
              </a:rPr>
              <a:t>)</a:t>
            </a:r>
            <a:br>
              <a:rPr lang="en-US" dirty="0" smtClean="0">
                <a:latin typeface="Courier New" charset="0"/>
                <a:cs typeface="Courier New" charset="0"/>
              </a:rPr>
            </a:br>
            <a:r>
              <a:rPr lang="en-US" dirty="0" smtClean="0">
                <a:latin typeface="Maiandra GD" charset="0"/>
              </a:rPr>
              <a:t>Se </a:t>
            </a:r>
            <a:r>
              <a:rPr lang="en-US" dirty="0" err="1" smtClean="0">
                <a:latin typeface="Maiandra GD" charset="0"/>
              </a:rPr>
              <a:t>il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risultato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dell'espressione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è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>
                <a:latin typeface="Maiandra GD" charset="0"/>
              </a:rPr>
              <a:t>, </a:t>
            </a:r>
            <a:r>
              <a:rPr lang="en-US" dirty="0" err="1" smtClean="0">
                <a:latin typeface="Maiandra GD" charset="0"/>
              </a:rPr>
              <a:t>viene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passata</a:t>
            </a:r>
            <a:r>
              <a:rPr lang="en-US" dirty="0" smtClean="0">
                <a:latin typeface="Maiandra GD" charset="0"/>
              </a:rPr>
              <a:t> la </a:t>
            </a:r>
            <a:r>
              <a:rPr lang="en-US" dirty="0" err="1" smtClean="0">
                <a:latin typeface="Maiandra GD" charset="0"/>
              </a:rPr>
              <a:t>stringa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vuota</a:t>
            </a:r>
            <a:endParaRPr lang="en-US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66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aiandra GD" charset="0"/>
              </a:rPr>
              <a:t>Expression Language</a:t>
            </a:r>
          </a:p>
        </p:txBody>
      </p:sp>
      <p:sp>
        <p:nvSpPr>
          <p:cNvPr id="7171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Maiandra GD" charset="0"/>
              </a:rPr>
              <a:t>Una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caratteristica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importante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dell'EL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è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quella</a:t>
            </a:r>
            <a:r>
              <a:rPr lang="en-US" dirty="0">
                <a:latin typeface="Maiandra GD" charset="0"/>
              </a:rPr>
              <a:t> di </a:t>
            </a:r>
            <a:r>
              <a:rPr lang="en-US" dirty="0" err="1">
                <a:latin typeface="Maiandra GD" charset="0"/>
              </a:rPr>
              <a:t>consentire</a:t>
            </a:r>
            <a:r>
              <a:rPr lang="en-US" dirty="0">
                <a:latin typeface="Maiandra GD" charset="0"/>
              </a:rPr>
              <a:t> un </a:t>
            </a:r>
            <a:r>
              <a:rPr lang="en-US" dirty="0" err="1">
                <a:latin typeface="Maiandra GD" charset="0"/>
              </a:rPr>
              <a:t>accesso</a:t>
            </a:r>
            <a:r>
              <a:rPr lang="en-US" dirty="0">
                <a:latin typeface="Maiandra GD" charset="0"/>
              </a:rPr>
              <a:t> molto </a:t>
            </a:r>
            <a:r>
              <a:rPr lang="en-US" dirty="0" err="1">
                <a:latin typeface="Maiandra GD" charset="0"/>
              </a:rPr>
              <a:t>agevole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agli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oggetti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presenti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nella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richiesta</a:t>
            </a:r>
            <a:r>
              <a:rPr lang="en-US" dirty="0">
                <a:latin typeface="Maiandra GD" charset="0"/>
              </a:rPr>
              <a:t> o </a:t>
            </a:r>
            <a:r>
              <a:rPr lang="en-US" dirty="0" err="1">
                <a:latin typeface="Maiandra GD" charset="0"/>
              </a:rPr>
              <a:t>nella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sessione</a:t>
            </a:r>
            <a:r>
              <a:rPr lang="en-US" dirty="0">
                <a:latin typeface="Maiandra GD" charset="0"/>
              </a:rPr>
              <a:t> e </a:t>
            </a:r>
            <a:r>
              <a:rPr lang="en-US" dirty="0" err="1">
                <a:latin typeface="Maiandra GD" charset="0"/>
              </a:rPr>
              <a:t>alle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proprietà</a:t>
            </a:r>
            <a:r>
              <a:rPr lang="en-US" dirty="0">
                <a:latin typeface="Maiandra GD" charset="0"/>
              </a:rPr>
              <a:t> di </a:t>
            </a:r>
            <a:r>
              <a:rPr lang="en-US" dirty="0" err="1">
                <a:latin typeface="Maiandra GD" charset="0"/>
              </a:rPr>
              <a:t>questi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oggetti</a:t>
            </a:r>
            <a:endParaRPr lang="en-US" dirty="0">
              <a:latin typeface="Maiandra GD" charset="0"/>
            </a:endParaRPr>
          </a:p>
          <a:p>
            <a:r>
              <a:rPr lang="en-US" dirty="0" err="1" smtClean="0">
                <a:latin typeface="Maiandra GD" charset="0"/>
              </a:rPr>
              <a:t>Abbiamo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visto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che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si</a:t>
            </a:r>
            <a:r>
              <a:rPr lang="en-US" dirty="0" smtClean="0">
                <a:latin typeface="Maiandra GD" charset="0"/>
              </a:rPr>
              <a:t> accede </a:t>
            </a:r>
            <a:r>
              <a:rPr lang="en-US" dirty="0" err="1" smtClean="0">
                <a:latin typeface="Maiandra GD" charset="0"/>
              </a:rPr>
              <a:t>agli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attributi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nella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richiesta</a:t>
            </a:r>
            <a:r>
              <a:rPr lang="en-US" dirty="0" smtClean="0">
                <a:latin typeface="Maiandra GD" charset="0"/>
              </a:rPr>
              <a:t> (o </a:t>
            </a:r>
            <a:r>
              <a:rPr lang="en-US" dirty="0" err="1" smtClean="0">
                <a:latin typeface="Maiandra GD" charset="0"/>
              </a:rPr>
              <a:t>nella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sessione</a:t>
            </a:r>
            <a:r>
              <a:rPr lang="en-US" dirty="0" smtClean="0">
                <a:latin typeface="Maiandra GD" charset="0"/>
              </a:rPr>
              <a:t>) </a:t>
            </a:r>
            <a:r>
              <a:rPr lang="en-US" dirty="0" err="1" smtClean="0">
                <a:latin typeface="Maiandra GD" charset="0"/>
              </a:rPr>
              <a:t>specificandone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il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nome</a:t>
            </a:r>
            <a:endParaRPr lang="en-US" dirty="0" smtClean="0">
              <a:latin typeface="Maiandra GD" charset="0"/>
            </a:endParaRPr>
          </a:p>
          <a:p>
            <a:pPr lvl="1"/>
            <a:r>
              <a:rPr lang="en-US" dirty="0" smtClean="0">
                <a:latin typeface="Maiandra GD" charset="0"/>
              </a:rPr>
              <a:t>Al </a:t>
            </a:r>
            <a:r>
              <a:rPr lang="en-US" dirty="0" err="1" smtClean="0">
                <a:latin typeface="Maiandra GD" charset="0"/>
              </a:rPr>
              <a:t>posto</a:t>
            </a:r>
            <a:r>
              <a:rPr lang="en-US" dirty="0" smtClean="0">
                <a:latin typeface="Maiandra GD" charset="0"/>
              </a:rPr>
              <a:t> di </a:t>
            </a:r>
          </a:p>
          <a:p>
            <a:pPr marL="914400" lvl="2" indent="0">
              <a:buNone/>
            </a:pPr>
            <a:r>
              <a:rPr lang="en-US" dirty="0" smtClean="0">
                <a:latin typeface="Maiandra GD" charset="0"/>
              </a:rPr>
              <a:t>&lt;% </a:t>
            </a:r>
            <a:r>
              <a:rPr lang="en-US" dirty="0" err="1" smtClean="0">
                <a:latin typeface="Maiandra GD" charset="0"/>
              </a:rPr>
              <a:t>request.getAttribute</a:t>
            </a:r>
            <a:r>
              <a:rPr lang="en-US" dirty="0" smtClean="0">
                <a:latin typeface="Maiandra GD" charset="0"/>
              </a:rPr>
              <a:t>("</a:t>
            </a:r>
            <a:r>
              <a:rPr lang="en-US" dirty="0" err="1" smtClean="0">
                <a:latin typeface="Maiandra GD" charset="0"/>
              </a:rPr>
              <a:t>codeErr</a:t>
            </a:r>
            <a:r>
              <a:rPr lang="en-US" dirty="0" smtClean="0">
                <a:latin typeface="Maiandra GD" charset="0"/>
              </a:rPr>
              <a:t>")!=null:</a:t>
            </a:r>
          </a:p>
          <a:p>
            <a:pPr marL="914400" lvl="2" indent="0">
              <a:buNone/>
            </a:pPr>
            <a:r>
              <a:rPr lang="en-US" dirty="0" smtClean="0">
                <a:latin typeface="Maiandra GD" charset="0"/>
              </a:rPr>
              <a:t>      </a:t>
            </a:r>
            <a:r>
              <a:rPr lang="en-US" dirty="0" err="1" smtClean="0">
                <a:latin typeface="Maiandra GD" charset="0"/>
              </a:rPr>
              <a:t>out.print</a:t>
            </a:r>
            <a:r>
              <a:rPr lang="en-US" dirty="0">
                <a:latin typeface="Maiandra GD" charset="0"/>
              </a:rPr>
              <a:t>(</a:t>
            </a:r>
            <a:r>
              <a:rPr lang="en-US" dirty="0" err="1" smtClean="0">
                <a:latin typeface="Maiandra GD" charset="0"/>
              </a:rPr>
              <a:t>request.getAttribute</a:t>
            </a:r>
            <a:r>
              <a:rPr lang="en-US" dirty="0">
                <a:latin typeface="Maiandra GD" charset="0"/>
              </a:rPr>
              <a:t>("</a:t>
            </a:r>
            <a:r>
              <a:rPr lang="en-US" dirty="0" err="1">
                <a:latin typeface="Maiandra GD" charset="0"/>
              </a:rPr>
              <a:t>codeErr</a:t>
            </a:r>
            <a:r>
              <a:rPr lang="en-US" dirty="0">
                <a:latin typeface="Maiandra GD" charset="0"/>
              </a:rPr>
              <a:t>")</a:t>
            </a:r>
            <a:r>
              <a:rPr lang="en-US" dirty="0" smtClean="0">
                <a:latin typeface="Maiandra GD" charset="0"/>
              </a:rPr>
              <a:t>)?</a:t>
            </a:r>
            <a:r>
              <a:rPr lang="en-US" dirty="0" err="1" smtClean="0">
                <a:latin typeface="Maiandra GD" charset="0"/>
              </a:rPr>
              <a:t>out.print</a:t>
            </a:r>
            <a:r>
              <a:rPr lang="en-US" dirty="0" smtClean="0">
                <a:latin typeface="Maiandra GD" charset="0"/>
              </a:rPr>
              <a:t>(""); %&gt; </a:t>
            </a:r>
          </a:p>
          <a:p>
            <a:pPr lvl="1"/>
            <a:r>
              <a:rPr lang="en-US" dirty="0" err="1" smtClean="0">
                <a:latin typeface="Maiandra GD" charset="0"/>
              </a:rPr>
              <a:t>scriviamo</a:t>
            </a:r>
            <a:endParaRPr lang="en-US" dirty="0" smtClean="0">
              <a:latin typeface="Maiandra GD" charset="0"/>
            </a:endParaRPr>
          </a:p>
          <a:p>
            <a:pPr lvl="2"/>
            <a:r>
              <a:rPr lang="en-US" dirty="0" smtClean="0">
                <a:latin typeface="Maiandra GD" charset="0"/>
              </a:rPr>
              <a:t>${</a:t>
            </a:r>
            <a:r>
              <a:rPr lang="en-US" dirty="0" err="1" smtClean="0">
                <a:latin typeface="Maiandra GD" charset="0"/>
              </a:rPr>
              <a:t>codeErr</a:t>
            </a:r>
            <a:r>
              <a:rPr lang="en-US" dirty="0" smtClean="0">
                <a:latin typeface="Maiandra GD" charset="0"/>
              </a:rPr>
              <a:t>}</a:t>
            </a:r>
            <a:endParaRPr lang="en-US" dirty="0">
              <a:latin typeface="Maiandra GD" charset="0"/>
            </a:endParaRPr>
          </a:p>
          <a:p>
            <a:r>
              <a:rPr lang="en-US" dirty="0" smtClean="0">
                <a:latin typeface="Maiandra GD" charset="0"/>
              </a:rPr>
              <a:t>NB: </a:t>
            </a:r>
            <a:r>
              <a:rPr lang="en-US" dirty="0" err="1" smtClean="0">
                <a:latin typeface="Maiandra GD" charset="0"/>
              </a:rPr>
              <a:t>è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furbo</a:t>
            </a:r>
            <a:r>
              <a:rPr lang="en-US" dirty="0" smtClean="0">
                <a:latin typeface="Maiandra GD" charset="0"/>
              </a:rPr>
              <a:t>! se la </a:t>
            </a:r>
            <a:r>
              <a:rPr lang="en-US" dirty="0" err="1" smtClean="0">
                <a:latin typeface="Maiandra GD" charset="0"/>
              </a:rPr>
              <a:t>stringa</a:t>
            </a:r>
            <a:r>
              <a:rPr lang="en-US" dirty="0" smtClean="0">
                <a:latin typeface="Maiandra GD" charset="0"/>
              </a:rPr>
              <a:t> non </a:t>
            </a:r>
            <a:r>
              <a:rPr lang="en-US" dirty="0" err="1" smtClean="0">
                <a:latin typeface="Maiandra GD" charset="0"/>
              </a:rPr>
              <a:t>esiste</a:t>
            </a:r>
            <a:r>
              <a:rPr lang="en-US" dirty="0" smtClean="0">
                <a:latin typeface="Maiandra GD" charset="0"/>
              </a:rPr>
              <a:t> non </a:t>
            </a:r>
            <a:r>
              <a:rPr lang="en-US" dirty="0" err="1" smtClean="0">
                <a:latin typeface="Maiandra GD" charset="0"/>
              </a:rPr>
              <a:t>stampa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nulla</a:t>
            </a:r>
            <a:endParaRPr lang="en-US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6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Servlet: </a:t>
            </a:r>
            <a:r>
              <a:rPr lang="en-US" dirty="0" err="1" smtClean="0"/>
              <a:t>Ciclo</a:t>
            </a:r>
            <a:r>
              <a:rPr lang="en-US" dirty="0" smtClean="0"/>
              <a:t> di Vita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>
                <a:latin typeface="Maiandra GD" charset="0"/>
              </a:rPr>
              <a:t>Il ciclo di vita di un oggetto </a:t>
            </a:r>
            <a:r>
              <a:rPr lang="it-IT" dirty="0" err="1">
                <a:latin typeface="Maiandra GD" charset="0"/>
              </a:rPr>
              <a:t>servlet</a:t>
            </a:r>
            <a:r>
              <a:rPr lang="it-IT" dirty="0">
                <a:latin typeface="Maiandra GD" charset="0"/>
              </a:rPr>
              <a:t> è controllato dal </a:t>
            </a:r>
            <a:r>
              <a:rPr lang="it-IT" dirty="0" smtClean="0">
                <a:latin typeface="Maiandra GD" charset="0"/>
              </a:rPr>
              <a:t>contenitore</a:t>
            </a:r>
          </a:p>
          <a:p>
            <a:r>
              <a:rPr lang="it-IT" dirty="0">
                <a:latin typeface="Maiandra GD" charset="0"/>
              </a:rPr>
              <a:t>Ogni classe </a:t>
            </a:r>
            <a:r>
              <a:rPr lang="it-IT" dirty="0" err="1">
                <a:latin typeface="Maiandra GD" charset="0"/>
              </a:rPr>
              <a:t>servlet</a:t>
            </a:r>
            <a:r>
              <a:rPr lang="it-IT" dirty="0">
                <a:latin typeface="Maiandra GD" charset="0"/>
              </a:rPr>
              <a:t> è associata ad </a:t>
            </a:r>
            <a:r>
              <a:rPr lang="it-IT" dirty="0" smtClean="0">
                <a:latin typeface="Maiandra GD" charset="0"/>
              </a:rPr>
              <a:t>uno (o più) URI</a:t>
            </a:r>
            <a:endParaRPr lang="it-IT" dirty="0">
              <a:latin typeface="Maiandra GD" charset="0"/>
            </a:endParaRPr>
          </a:p>
          <a:p>
            <a:r>
              <a:rPr lang="it-IT" dirty="0">
                <a:latin typeface="Maiandra GD" charset="0"/>
              </a:rPr>
              <a:t>Quando il contenitore riceve una richiesta per un </a:t>
            </a:r>
            <a:r>
              <a:rPr lang="it-IT" dirty="0" smtClean="0">
                <a:latin typeface="Maiandra GD" charset="0"/>
              </a:rPr>
              <a:t>URI </a:t>
            </a:r>
            <a:r>
              <a:rPr lang="it-IT" dirty="0">
                <a:latin typeface="Maiandra GD" charset="0"/>
              </a:rPr>
              <a:t>al quale è associato una </a:t>
            </a:r>
            <a:r>
              <a:rPr lang="it-IT" dirty="0" err="1" smtClean="0">
                <a:latin typeface="Maiandra GD" charset="0"/>
              </a:rPr>
              <a:t>servlet</a:t>
            </a:r>
            <a:r>
              <a:rPr lang="it-IT" dirty="0">
                <a:latin typeface="Maiandra GD" charset="0"/>
              </a:rPr>
              <a:t>, il contenitore esegue i seguenti </a:t>
            </a:r>
            <a:r>
              <a:rPr lang="it-IT" dirty="0" smtClean="0">
                <a:latin typeface="Maiandra GD" charset="0"/>
              </a:rPr>
              <a:t>passi:</a:t>
            </a:r>
          </a:p>
          <a:p>
            <a:pPr lvl="1"/>
            <a:r>
              <a:rPr lang="it-IT" dirty="0">
                <a:latin typeface="Maiandra GD" charset="0"/>
              </a:rPr>
              <a:t>Se non esiste un'istanza della classe, il contenitore: </a:t>
            </a:r>
            <a:endParaRPr lang="it-IT" dirty="0" smtClean="0">
              <a:latin typeface="Maiandra GD" charset="0"/>
            </a:endParaRPr>
          </a:p>
          <a:p>
            <a:pPr lvl="2"/>
            <a:r>
              <a:rPr lang="it-IT" dirty="0" smtClean="0">
                <a:latin typeface="Maiandra GD" charset="0"/>
              </a:rPr>
              <a:t>Carica </a:t>
            </a:r>
            <a:r>
              <a:rPr lang="it-IT" dirty="0">
                <a:latin typeface="Maiandra GD" charset="0"/>
              </a:rPr>
              <a:t>la classe e ne crea </a:t>
            </a:r>
            <a:r>
              <a:rPr lang="it-IT" dirty="0" smtClean="0">
                <a:latin typeface="Maiandra GD" charset="0"/>
              </a:rPr>
              <a:t>un'istanza</a:t>
            </a:r>
          </a:p>
          <a:p>
            <a:pPr lvl="2"/>
            <a:r>
              <a:rPr lang="it-IT" dirty="0">
                <a:latin typeface="Maiandra GD" charset="0"/>
              </a:rPr>
              <a:t>Inizializza l'istanza chiamando il metodo </a:t>
            </a:r>
            <a:r>
              <a:rPr lang="it-IT" dirty="0" err="1">
                <a:latin typeface="Maiandra GD" charset="0"/>
              </a:rPr>
              <a:t>init</a:t>
            </a:r>
            <a:r>
              <a:rPr lang="it-IT" dirty="0">
                <a:latin typeface="Maiandra GD" charset="0"/>
              </a:rPr>
              <a:t>() </a:t>
            </a:r>
            <a:endParaRPr lang="it-IT" dirty="0" smtClean="0">
              <a:latin typeface="Maiandra GD" charset="0"/>
            </a:endParaRPr>
          </a:p>
          <a:p>
            <a:pPr lvl="2"/>
            <a:r>
              <a:rPr lang="it-IT" dirty="0" err="1">
                <a:latin typeface="Maiandra GD" charset="0"/>
              </a:rPr>
              <a:t>Inovoca</a:t>
            </a:r>
            <a:r>
              <a:rPr lang="it-IT" dirty="0">
                <a:latin typeface="Maiandra GD" charset="0"/>
              </a:rPr>
              <a:t> il metodo service(), passandogli un oggetto </a:t>
            </a:r>
            <a:r>
              <a:rPr lang="it-IT" dirty="0" err="1">
                <a:latin typeface="Maiandra GD" charset="0"/>
              </a:rPr>
              <a:t>HttpServletRequest</a:t>
            </a:r>
            <a:r>
              <a:rPr lang="it-IT" dirty="0">
                <a:latin typeface="Maiandra GD" charset="0"/>
              </a:rPr>
              <a:t> e un oggetto </a:t>
            </a:r>
            <a:r>
              <a:rPr lang="it-IT" dirty="0" err="1" smtClean="0">
                <a:latin typeface="Maiandra GD" charset="0"/>
              </a:rPr>
              <a:t>HttpServletResponse</a:t>
            </a:r>
            <a:endParaRPr lang="it-IT" dirty="0" smtClean="0">
              <a:latin typeface="Maiandra GD" charset="0"/>
            </a:endParaRPr>
          </a:p>
          <a:p>
            <a:pPr lvl="2"/>
            <a:r>
              <a:rPr lang="it-IT" dirty="0" smtClean="0">
                <a:latin typeface="Maiandra GD" charset="0"/>
              </a:rPr>
              <a:t>il </a:t>
            </a:r>
            <a:r>
              <a:rPr lang="it-IT" dirty="0">
                <a:latin typeface="Maiandra GD" charset="0"/>
              </a:rPr>
              <a:t>metodo service() invoca i metodi </a:t>
            </a:r>
            <a:r>
              <a:rPr lang="it-IT" dirty="0" err="1">
                <a:latin typeface="Maiandra GD" charset="0"/>
              </a:rPr>
              <a:t>doGet</a:t>
            </a:r>
            <a:r>
              <a:rPr lang="it-IT" dirty="0">
                <a:latin typeface="Maiandra GD" charset="0"/>
              </a:rPr>
              <a:t>() o </a:t>
            </a:r>
            <a:r>
              <a:rPr lang="it-IT" dirty="0" err="1">
                <a:latin typeface="Maiandra GD" charset="0"/>
              </a:rPr>
              <a:t>doPost</a:t>
            </a:r>
            <a:r>
              <a:rPr lang="it-IT" dirty="0">
                <a:latin typeface="Maiandra GD" charset="0"/>
              </a:rPr>
              <a:t>() (a seconda del tipo di richiesta HTTP</a:t>
            </a:r>
            <a:r>
              <a:rPr lang="it-IT" dirty="0" smtClean="0">
                <a:latin typeface="Maiandra GD" charset="0"/>
              </a:rPr>
              <a:t>)</a:t>
            </a:r>
          </a:p>
          <a:p>
            <a:pPr lvl="1"/>
            <a:endParaRPr lang="it-IT" dirty="0" smtClean="0">
              <a:latin typeface="Maiandra GD" charset="0"/>
            </a:endParaRPr>
          </a:p>
          <a:p>
            <a:pPr lvl="2"/>
            <a:endParaRPr lang="it-IT" dirty="0">
              <a:latin typeface="Maiandra GD" charset="0"/>
            </a:endParaRPr>
          </a:p>
          <a:p>
            <a:endParaRPr lang="it-IT" dirty="0" smtClean="0">
              <a:latin typeface="Maiandra GD" charset="0"/>
            </a:endParaRPr>
          </a:p>
          <a:p>
            <a:pPr lvl="2"/>
            <a:endParaRPr lang="it-IT" dirty="0">
              <a:latin typeface="Maiandra GD" charset="0"/>
            </a:endParaRPr>
          </a:p>
          <a:p>
            <a:pPr lvl="2"/>
            <a:endParaRPr lang="it-IT" dirty="0">
              <a:latin typeface="Maiandra GD" charset="0"/>
            </a:endParaRPr>
          </a:p>
          <a:p>
            <a:pPr lvl="2"/>
            <a:endParaRPr lang="it-IT" dirty="0">
              <a:latin typeface="Maiandra GD" charset="0"/>
            </a:endParaRPr>
          </a:p>
          <a:p>
            <a:pPr lvl="1"/>
            <a:endParaRPr lang="it-IT" dirty="0" smtClean="0">
              <a:latin typeface="Maiandra GD" charset="0"/>
            </a:endParaRPr>
          </a:p>
          <a:p>
            <a:pPr lvl="1"/>
            <a:endParaRPr lang="it-IT" dirty="0" smtClean="0">
              <a:latin typeface="Maiandra GD" charset="0"/>
            </a:endParaRPr>
          </a:p>
          <a:p>
            <a:pPr lvl="1"/>
            <a:endParaRPr lang="it-IT" dirty="0" smtClean="0">
              <a:latin typeface="Maiandra GD" charset="0"/>
            </a:endParaRPr>
          </a:p>
          <a:p>
            <a:endParaRPr lang="it-IT" dirty="0">
              <a:latin typeface="Maiandra GD" charset="0"/>
            </a:endParaRPr>
          </a:p>
          <a:p>
            <a:endParaRPr lang="it-IT" dirty="0">
              <a:latin typeface="Maiandra GD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iandra GD" charset="0"/>
              </a:rPr>
              <a:t>Expression Language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aiandra GD" charset="0"/>
              </a:rPr>
              <a:t>Di </a:t>
            </a:r>
            <a:r>
              <a:rPr lang="en-US" dirty="0" err="1" smtClean="0">
                <a:latin typeface="Maiandra GD" charset="0"/>
              </a:rPr>
              <a:t>più</a:t>
            </a:r>
            <a:r>
              <a:rPr lang="en-US" dirty="0" smtClean="0">
                <a:latin typeface="Maiandra GD" charset="0"/>
              </a:rPr>
              <a:t>: in </a:t>
            </a:r>
            <a:r>
              <a:rPr lang="en-US" dirty="0" err="1">
                <a:latin typeface="Maiandra GD" charset="0"/>
              </a:rPr>
              <a:t>una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espressione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è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possibile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indicare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direttamente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il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nome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smtClean="0">
                <a:latin typeface="Maiandra GD" charset="0"/>
              </a:rPr>
              <a:t>di un </a:t>
            </a:r>
            <a:r>
              <a:rPr lang="en-US" dirty="0" err="1" smtClean="0">
                <a:latin typeface="Maiandra GD" charset="0"/>
              </a:rPr>
              <a:t>attributo</a:t>
            </a:r>
            <a:r>
              <a:rPr lang="en-US" dirty="0" smtClean="0">
                <a:latin typeface="Maiandra GD" charset="0"/>
              </a:rPr>
              <a:t> (</a:t>
            </a:r>
            <a:r>
              <a:rPr lang="en-US" dirty="0" err="1" smtClean="0">
                <a:latin typeface="Maiandra GD" charset="0"/>
              </a:rPr>
              <a:t>della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richiesta</a:t>
            </a:r>
            <a:r>
              <a:rPr lang="en-US" dirty="0" smtClean="0">
                <a:latin typeface="Maiandra GD" charset="0"/>
              </a:rPr>
              <a:t> o </a:t>
            </a:r>
            <a:r>
              <a:rPr lang="en-US" dirty="0" err="1" smtClean="0">
                <a:latin typeface="Maiandra GD" charset="0"/>
              </a:rPr>
              <a:t>della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sessione</a:t>
            </a:r>
            <a:r>
              <a:rPr lang="en-US" dirty="0" smtClean="0">
                <a:latin typeface="Maiandra GD" charset="0"/>
              </a:rPr>
              <a:t>) e </a:t>
            </a:r>
            <a:r>
              <a:rPr lang="en-US" dirty="0" err="1">
                <a:latin typeface="Maiandra GD" charset="0"/>
              </a:rPr>
              <a:t>specificare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l'accesso</a:t>
            </a:r>
            <a:r>
              <a:rPr lang="en-US" dirty="0">
                <a:latin typeface="Maiandra GD" charset="0"/>
              </a:rPr>
              <a:t> ad </a:t>
            </a:r>
            <a:r>
              <a:rPr lang="en-US" dirty="0" err="1">
                <a:latin typeface="Maiandra GD" charset="0"/>
              </a:rPr>
              <a:t>uno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dei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suoi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campi</a:t>
            </a:r>
            <a:r>
              <a:rPr lang="en-US" dirty="0" smtClean="0">
                <a:latin typeface="Maiandra GD" charset="0"/>
              </a:rPr>
              <a:t> (</a:t>
            </a:r>
            <a:r>
              <a:rPr lang="en-US" dirty="0" err="1">
                <a:latin typeface="Maiandra GD" charset="0"/>
              </a:rPr>
              <a:t>purchè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questi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abbiano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>
                <a:latin typeface="Maiandra GD" charset="0"/>
              </a:rPr>
              <a:t>un </a:t>
            </a:r>
            <a:r>
              <a:rPr lang="en-US" dirty="0" err="1">
                <a:latin typeface="Maiandra GD" charset="0"/>
              </a:rPr>
              <a:t>metodo</a:t>
            </a:r>
            <a:r>
              <a:rPr lang="en-US" dirty="0">
                <a:latin typeface="Maiandra GD" charset="0"/>
              </a:rPr>
              <a:t> getter </a:t>
            </a:r>
            <a:r>
              <a:rPr lang="en-US" dirty="0" err="1">
                <a:latin typeface="Maiandra GD" charset="0"/>
              </a:rPr>
              <a:t>pubblico</a:t>
            </a:r>
            <a:r>
              <a:rPr lang="en-US" dirty="0">
                <a:latin typeface="Maiandra GD" charset="0"/>
              </a:rPr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68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aiandra GD" charset="0"/>
              </a:rPr>
              <a:t>Expression Language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Maiandra GD" charset="0"/>
              </a:rPr>
              <a:t>Esempio</a:t>
            </a:r>
            <a:r>
              <a:rPr lang="en-US" dirty="0">
                <a:latin typeface="Maiandra GD" charset="0"/>
              </a:rPr>
              <a:t>:</a:t>
            </a:r>
          </a:p>
          <a:p>
            <a:pPr marL="400050" lvl="1" indent="0">
              <a:buFontTx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&lt;html&gt;</a:t>
            </a:r>
          </a:p>
          <a:p>
            <a:pPr marL="400050" lvl="1" indent="0">
              <a:buFontTx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…</a:t>
            </a:r>
          </a:p>
          <a:p>
            <a:pPr marL="800100" lvl="2" indent="0">
              <a:buFontTx/>
              <a:buNone/>
            </a:pPr>
            <a:r>
              <a:rPr lang="en-US" dirty="0">
                <a:latin typeface="Courier New" charset="0"/>
                <a:cs typeface="Courier New" charset="0"/>
              </a:rPr>
              <a:t>&lt;h1&gt;Nome: ${</a:t>
            </a:r>
            <a:r>
              <a:rPr lang="en-US" dirty="0" err="1" smtClean="0">
                <a:latin typeface="Courier New" charset="0"/>
                <a:cs typeface="Courier New" charset="0"/>
              </a:rPr>
              <a:t>product.name</a:t>
            </a:r>
            <a:r>
              <a:rPr lang="en-US" dirty="0">
                <a:latin typeface="Courier New" charset="0"/>
                <a:cs typeface="Courier New" charset="0"/>
              </a:rPr>
              <a:t>}&lt;/h1&gt;</a:t>
            </a:r>
          </a:p>
          <a:p>
            <a:pPr marL="800100" lvl="2" indent="0">
              <a:buFontTx/>
              <a:buNone/>
            </a:pPr>
            <a:r>
              <a:rPr lang="en-US" dirty="0">
                <a:latin typeface="Courier New" charset="0"/>
                <a:cs typeface="Courier New" charset="0"/>
              </a:rPr>
              <a:t>…</a:t>
            </a:r>
          </a:p>
          <a:p>
            <a:r>
              <a:rPr lang="en-US" dirty="0" err="1">
                <a:latin typeface="Maiandra GD" charset="0"/>
              </a:rPr>
              <a:t>Semantica</a:t>
            </a:r>
            <a:r>
              <a:rPr lang="en-US" dirty="0">
                <a:latin typeface="Maiandra GD" charset="0"/>
              </a:rPr>
              <a:t>: </a:t>
            </a:r>
          </a:p>
          <a:p>
            <a:pPr marL="400050" lvl="1" indent="0"/>
            <a:r>
              <a:rPr lang="en-US" dirty="0" err="1">
                <a:latin typeface="Maiandra GD" charset="0"/>
              </a:rPr>
              <a:t>Viene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cercato</a:t>
            </a:r>
            <a:r>
              <a:rPr lang="en-US" dirty="0">
                <a:latin typeface="Maiandra GD" charset="0"/>
              </a:rPr>
              <a:t> (</a:t>
            </a:r>
            <a:r>
              <a:rPr lang="en-US" dirty="0" err="1">
                <a:latin typeface="Maiandra GD" charset="0"/>
              </a:rPr>
              <a:t>nell'ordine</a:t>
            </a:r>
            <a:r>
              <a:rPr lang="en-US" dirty="0">
                <a:latin typeface="Maiandra GD" charset="0"/>
              </a:rPr>
              <a:t>) </a:t>
            </a:r>
            <a:r>
              <a:rPr lang="en-US" dirty="0" err="1">
                <a:latin typeface="Maiandra GD" charset="0"/>
              </a:rPr>
              <a:t>nella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pagina</a:t>
            </a:r>
            <a:r>
              <a:rPr lang="en-US" dirty="0">
                <a:latin typeface="Maiandra GD" charset="0"/>
              </a:rPr>
              <a:t>, </a:t>
            </a:r>
            <a:r>
              <a:rPr lang="en-US" dirty="0" err="1">
                <a:latin typeface="Maiandra GD" charset="0"/>
              </a:rPr>
              <a:t>nella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richiesta</a:t>
            </a:r>
            <a:r>
              <a:rPr lang="en-US" dirty="0">
                <a:latin typeface="Maiandra GD" charset="0"/>
              </a:rPr>
              <a:t>, </a:t>
            </a:r>
            <a:r>
              <a:rPr lang="en-US" dirty="0" err="1">
                <a:latin typeface="Maiandra GD" charset="0"/>
              </a:rPr>
              <a:t>nella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sessione</a:t>
            </a:r>
            <a:r>
              <a:rPr lang="en-US" dirty="0">
                <a:latin typeface="Maiandra GD" charset="0"/>
              </a:rPr>
              <a:t>, </a:t>
            </a:r>
            <a:r>
              <a:rPr lang="en-US" dirty="0" err="1">
                <a:latin typeface="Maiandra GD" charset="0"/>
              </a:rPr>
              <a:t>nel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contesto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dell'applicazione</a:t>
            </a:r>
            <a:r>
              <a:rPr lang="en-US" dirty="0">
                <a:latin typeface="Maiandra GD" charset="0"/>
              </a:rPr>
              <a:t> un </a:t>
            </a:r>
            <a:r>
              <a:rPr lang="en-US" dirty="0" err="1">
                <a:latin typeface="Maiandra GD" charset="0"/>
              </a:rPr>
              <a:t>attributo</a:t>
            </a:r>
            <a:r>
              <a:rPr lang="en-US" dirty="0">
                <a:latin typeface="Maiandra GD" charset="0"/>
              </a:rPr>
              <a:t> con </a:t>
            </a:r>
            <a:r>
              <a:rPr lang="en-US" dirty="0" err="1">
                <a:latin typeface="Maiandra GD" charset="0"/>
              </a:rPr>
              <a:t>chiave</a:t>
            </a:r>
            <a:r>
              <a:rPr lang="en-US" dirty="0">
                <a:latin typeface="Maiandra GD" charset="0"/>
              </a:rPr>
              <a:t> "</a:t>
            </a:r>
            <a:r>
              <a:rPr lang="en-US" dirty="0" smtClean="0">
                <a:latin typeface="Maiandra GD" charset="0"/>
              </a:rPr>
              <a:t>product"</a:t>
            </a:r>
            <a:endParaRPr lang="en-US" dirty="0">
              <a:latin typeface="Maiandra GD" charset="0"/>
            </a:endParaRPr>
          </a:p>
          <a:p>
            <a:pPr marL="400050" lvl="1" indent="0"/>
            <a:r>
              <a:rPr lang="en-US" dirty="0">
                <a:latin typeface="Maiandra GD" charset="0"/>
              </a:rPr>
              <a:t>Se </a:t>
            </a:r>
            <a:r>
              <a:rPr lang="en-US" dirty="0" err="1">
                <a:latin typeface="Maiandra GD" charset="0"/>
              </a:rPr>
              <a:t>l'attributo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esiste</a:t>
            </a:r>
            <a:r>
              <a:rPr lang="en-US" dirty="0">
                <a:latin typeface="Maiandra GD" charset="0"/>
              </a:rPr>
              <a:t>, </a:t>
            </a:r>
            <a:r>
              <a:rPr lang="en-US" dirty="0" err="1">
                <a:latin typeface="Maiandra GD" charset="0"/>
              </a:rPr>
              <a:t>viene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invocato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il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metodo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getName</a:t>
            </a:r>
            <a:r>
              <a:rPr lang="en-US" dirty="0">
                <a:latin typeface="Maiandra GD" charset="0"/>
              </a:rPr>
              <a:t>()</a:t>
            </a:r>
          </a:p>
          <a:p>
            <a:pPr marL="400050" lvl="1" indent="0"/>
            <a:r>
              <a:rPr lang="en-US" dirty="0">
                <a:latin typeface="Maiandra GD" charset="0"/>
              </a:rPr>
              <a:t>Il </a:t>
            </a:r>
            <a:r>
              <a:rPr lang="en-US" dirty="0" err="1">
                <a:latin typeface="Maiandra GD" charset="0"/>
              </a:rPr>
              <a:t>valore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restituito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viene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passato</a:t>
            </a:r>
            <a:r>
              <a:rPr lang="en-US" dirty="0">
                <a:latin typeface="Maiandra GD" charset="0"/>
              </a:rPr>
              <a:t> a </a:t>
            </a:r>
            <a:r>
              <a:rPr lang="en-US" dirty="0" err="1">
                <a:latin typeface="Maiandra GD" charset="0"/>
              </a:rPr>
              <a:t>out.print</a:t>
            </a:r>
            <a:r>
              <a:rPr lang="en-US" dirty="0">
                <a:latin typeface="Maiandra GD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926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aiandra GD" charset="0"/>
              </a:rPr>
              <a:t>Expression Language: collezioni</a:t>
            </a:r>
          </a:p>
        </p:txBody>
      </p:sp>
      <p:sp>
        <p:nvSpPr>
          <p:cNvPr id="9219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latin typeface="Maiandra GD" charset="0"/>
              </a:rPr>
              <a:t>Se si accede ad un attributo che rappresenta una collezione di oggetti (es. Lista, array, map) è possibile accedere ai singoli elementi attraverso l'operatore []</a:t>
            </a:r>
          </a:p>
          <a:p>
            <a:r>
              <a:rPr lang="en-US" sz="2800">
                <a:latin typeface="Courier New" charset="0"/>
                <a:cs typeface="Courier New" charset="0"/>
              </a:rPr>
              <a:t>expr-a[expr-b]</a:t>
            </a:r>
            <a:r>
              <a:rPr lang="en-US">
                <a:latin typeface="Maiandra GD" charset="0"/>
              </a:rPr>
              <a:t>, valuta </a:t>
            </a:r>
            <a:r>
              <a:rPr lang="en-US" sz="2800">
                <a:latin typeface="Courier New" charset="0"/>
                <a:cs typeface="Courier New" charset="0"/>
              </a:rPr>
              <a:t>expr-a</a:t>
            </a:r>
            <a:r>
              <a:rPr lang="en-US">
                <a:latin typeface="Maiandra GD" charset="0"/>
              </a:rPr>
              <a:t> in </a:t>
            </a:r>
            <a:r>
              <a:rPr lang="en-US" sz="2800">
                <a:latin typeface="Courier New" charset="0"/>
                <a:cs typeface="Courier New" charset="0"/>
              </a:rPr>
              <a:t>value-a</a:t>
            </a:r>
            <a:r>
              <a:rPr lang="en-US">
                <a:latin typeface="Maiandra GD" charset="0"/>
              </a:rPr>
              <a:t> e </a:t>
            </a:r>
            <a:r>
              <a:rPr lang="en-US" sz="2800">
                <a:latin typeface="Courier New" charset="0"/>
                <a:cs typeface="Courier New" charset="0"/>
              </a:rPr>
              <a:t>expr-b</a:t>
            </a:r>
            <a:r>
              <a:rPr lang="en-US">
                <a:latin typeface="Maiandra GD" charset="0"/>
              </a:rPr>
              <a:t> in </a:t>
            </a:r>
            <a:r>
              <a:rPr lang="en-US" sz="2800">
                <a:latin typeface="Courier New" charset="0"/>
                <a:cs typeface="Courier New" charset="0"/>
              </a:rPr>
              <a:t>value-b</a:t>
            </a:r>
            <a:r>
              <a:rPr lang="en-US">
                <a:latin typeface="Maiandra GD" charset="0"/>
              </a:rPr>
              <a:t>. Quindi:</a:t>
            </a:r>
          </a:p>
          <a:p>
            <a:pPr lvl="1"/>
            <a:r>
              <a:rPr lang="en-US" sz="1800">
                <a:latin typeface="Maiandra GD" charset="0"/>
              </a:rPr>
              <a:t>Se </a:t>
            </a:r>
            <a:r>
              <a:rPr lang="en-US" sz="1800" b="1">
                <a:latin typeface="Courier New" charset="0"/>
                <a:cs typeface="Courier New" charset="0"/>
              </a:rPr>
              <a:t>value-a</a:t>
            </a:r>
            <a:r>
              <a:rPr lang="en-US" sz="1800">
                <a:latin typeface="Maiandra GD" charset="0"/>
              </a:rPr>
              <a:t> o </a:t>
            </a:r>
            <a:r>
              <a:rPr lang="en-US" sz="1800" b="1">
                <a:latin typeface="Courier New" charset="0"/>
                <a:cs typeface="Courier New" charset="0"/>
              </a:rPr>
              <a:t>value-b</a:t>
            </a:r>
            <a:r>
              <a:rPr lang="en-US" sz="1800">
                <a:latin typeface="Maiandra GD" charset="0"/>
              </a:rPr>
              <a:t> è </a:t>
            </a:r>
            <a:r>
              <a:rPr lang="en-US" sz="1800" b="1">
                <a:latin typeface="Courier New" charset="0"/>
                <a:cs typeface="Courier New" charset="0"/>
              </a:rPr>
              <a:t>null</a:t>
            </a:r>
            <a:r>
              <a:rPr lang="en-US" sz="1800">
                <a:latin typeface="Maiandra GD" charset="0"/>
              </a:rPr>
              <a:t>, ritorna </a:t>
            </a:r>
            <a:r>
              <a:rPr lang="en-US" sz="1800" b="1">
                <a:latin typeface="Courier New" charset="0"/>
                <a:cs typeface="Courier New" charset="0"/>
              </a:rPr>
              <a:t>null</a:t>
            </a:r>
            <a:r>
              <a:rPr lang="en-US" sz="1800">
                <a:latin typeface="Maiandra GD" charset="0"/>
              </a:rPr>
              <a:t>.</a:t>
            </a:r>
          </a:p>
          <a:p>
            <a:pPr lvl="1"/>
            <a:r>
              <a:rPr lang="en-US" sz="1800">
                <a:latin typeface="Maiandra GD" charset="0"/>
              </a:rPr>
              <a:t>Se </a:t>
            </a:r>
            <a:r>
              <a:rPr lang="en-US" sz="1800" b="1">
                <a:latin typeface="Courier New" charset="0"/>
                <a:cs typeface="Courier New" charset="0"/>
              </a:rPr>
              <a:t>value-a</a:t>
            </a:r>
            <a:r>
              <a:rPr lang="en-US" sz="1800">
                <a:latin typeface="Maiandra GD" charset="0"/>
              </a:rPr>
              <a:t> è un oggetto </a:t>
            </a:r>
            <a:r>
              <a:rPr lang="en-US" sz="1800" b="1">
                <a:latin typeface="Courier New" charset="0"/>
                <a:cs typeface="Courier New" charset="0"/>
              </a:rPr>
              <a:t>Map</a:t>
            </a:r>
            <a:r>
              <a:rPr lang="en-US" sz="1800">
                <a:latin typeface="Maiandra GD" charset="0"/>
              </a:rPr>
              <a:t>, ritorna </a:t>
            </a:r>
            <a:r>
              <a:rPr lang="en-US" sz="1800" b="1">
                <a:latin typeface="Courier New" charset="0"/>
                <a:cs typeface="Courier New" charset="0"/>
              </a:rPr>
              <a:t>value-a.get(value-b</a:t>
            </a:r>
            <a:r>
              <a:rPr lang="en-US" sz="1800">
                <a:latin typeface="Maiandra GD" charset="0"/>
              </a:rPr>
              <a:t>). </a:t>
            </a:r>
          </a:p>
          <a:p>
            <a:pPr lvl="1"/>
            <a:r>
              <a:rPr lang="en-US" sz="1800">
                <a:latin typeface="Maiandra GD" charset="0"/>
              </a:rPr>
              <a:t>Se !</a:t>
            </a:r>
            <a:r>
              <a:rPr lang="en-US" sz="1800" b="1">
                <a:latin typeface="Courier New" charset="0"/>
                <a:cs typeface="Courier New" charset="0"/>
              </a:rPr>
              <a:t>value-a.containsKey(value-b</a:t>
            </a:r>
            <a:r>
              <a:rPr lang="en-US" sz="1800">
                <a:latin typeface="Maiandra GD" charset="0"/>
              </a:rPr>
              <a:t>), ritorna </a:t>
            </a:r>
            <a:r>
              <a:rPr lang="en-US" sz="1800" b="1">
                <a:latin typeface="Courier New" charset="0"/>
                <a:cs typeface="Courier New" charset="0"/>
              </a:rPr>
              <a:t>null</a:t>
            </a:r>
            <a:r>
              <a:rPr lang="en-US" sz="1800">
                <a:latin typeface="Maiandra GD" charset="0"/>
              </a:rPr>
              <a:t>.</a:t>
            </a:r>
          </a:p>
          <a:p>
            <a:pPr lvl="1"/>
            <a:r>
              <a:rPr lang="en-US" sz="1800">
                <a:latin typeface="Maiandra GD" charset="0"/>
              </a:rPr>
              <a:t>Se </a:t>
            </a:r>
            <a:r>
              <a:rPr lang="en-US" sz="1800" b="1">
                <a:latin typeface="Courier New" charset="0"/>
                <a:cs typeface="Courier New" charset="0"/>
              </a:rPr>
              <a:t>value-a</a:t>
            </a:r>
            <a:r>
              <a:rPr lang="en-US" sz="1800">
                <a:latin typeface="Maiandra GD" charset="0"/>
              </a:rPr>
              <a:t> è un oggetto </a:t>
            </a:r>
            <a:r>
              <a:rPr lang="en-US" sz="1800" b="1">
                <a:latin typeface="Courier New" charset="0"/>
                <a:cs typeface="Courier New" charset="0"/>
              </a:rPr>
              <a:t>List</a:t>
            </a:r>
            <a:r>
              <a:rPr lang="en-US" sz="1800">
                <a:latin typeface="Maiandra GD" charset="0"/>
              </a:rPr>
              <a:t> o un array, forza </a:t>
            </a:r>
            <a:r>
              <a:rPr lang="en-US" sz="1800" b="1">
                <a:latin typeface="Courier New" charset="0"/>
                <a:cs typeface="Courier New" charset="0"/>
              </a:rPr>
              <a:t>value-b</a:t>
            </a:r>
            <a:r>
              <a:rPr lang="en-US" sz="1800">
                <a:latin typeface="Maiandra GD" charset="0"/>
              </a:rPr>
              <a:t> a </a:t>
            </a:r>
            <a:r>
              <a:rPr lang="en-US" sz="1800" b="1">
                <a:latin typeface="Courier New" charset="0"/>
                <a:cs typeface="Courier New" charset="0"/>
              </a:rPr>
              <a:t>int</a:t>
            </a:r>
            <a:r>
              <a:rPr lang="en-US" sz="1800">
                <a:latin typeface="Maiandra GD" charset="0"/>
              </a:rPr>
              <a:t> e ritorna </a:t>
            </a:r>
            <a:r>
              <a:rPr lang="en-US" sz="1800" b="1">
                <a:latin typeface="Courier New" charset="0"/>
                <a:cs typeface="Courier New" charset="0"/>
              </a:rPr>
              <a:t>value-a.get(value-b</a:t>
            </a:r>
            <a:r>
              <a:rPr lang="en-US" sz="1800">
                <a:latin typeface="Maiandra GD" charset="0"/>
              </a:rPr>
              <a:t>) o </a:t>
            </a:r>
            <a:r>
              <a:rPr lang="en-US" sz="1800" b="1">
                <a:latin typeface="Courier New" charset="0"/>
                <a:cs typeface="Courier New" charset="0"/>
              </a:rPr>
              <a:t>Array.get(value-a</a:t>
            </a:r>
            <a:r>
              <a:rPr lang="en-US" sz="1800">
                <a:latin typeface="Maiandra GD" charset="0"/>
              </a:rPr>
              <a:t>, </a:t>
            </a:r>
            <a:r>
              <a:rPr lang="en-US" sz="1800" b="1">
                <a:latin typeface="Courier New" charset="0"/>
                <a:cs typeface="Courier New" charset="0"/>
              </a:rPr>
              <a:t>value-b</a:t>
            </a:r>
            <a:r>
              <a:rPr lang="en-US" sz="1800">
                <a:latin typeface="Maiandra GD" charset="0"/>
              </a:rPr>
              <a:t>). Se la forzatura non si applica, ritorna un errore. Se la chiamata a </a:t>
            </a:r>
            <a:r>
              <a:rPr lang="en-US" sz="1800" b="1">
                <a:latin typeface="Courier New" charset="0"/>
                <a:cs typeface="Courier New" charset="0"/>
              </a:rPr>
              <a:t>get()</a:t>
            </a:r>
            <a:r>
              <a:rPr lang="en-US" sz="1800">
                <a:latin typeface="Maiandra GD" charset="0"/>
              </a:rPr>
              <a:t> solleva una </a:t>
            </a:r>
            <a:r>
              <a:rPr lang="en-US" sz="1800" b="1">
                <a:latin typeface="Courier New" charset="0"/>
                <a:cs typeface="Courier New" charset="0"/>
              </a:rPr>
              <a:t>IndexOutOfBoundsException</a:t>
            </a:r>
            <a:r>
              <a:rPr lang="en-US" sz="1800">
                <a:latin typeface="Maiandra GD" charset="0"/>
              </a:rPr>
              <a:t>, ritorna </a:t>
            </a:r>
            <a:r>
              <a:rPr lang="en-US" sz="1800">
                <a:latin typeface="Courier New" charset="0"/>
                <a:cs typeface="Courier New" charset="0"/>
              </a:rPr>
              <a:t>null</a:t>
            </a:r>
            <a:r>
              <a:rPr lang="en-US" sz="1800">
                <a:latin typeface="Maiandra GD" charset="0"/>
              </a:rPr>
              <a:t>. Se la chiamata a </a:t>
            </a:r>
            <a:r>
              <a:rPr lang="en-US" sz="1800" b="1">
                <a:latin typeface="Courier New" charset="0"/>
                <a:cs typeface="Courier New" charset="0"/>
              </a:rPr>
              <a:t>get()</a:t>
            </a:r>
            <a:r>
              <a:rPr lang="en-US" sz="1800">
                <a:latin typeface="Maiandra GD" charset="0"/>
              </a:rPr>
              <a:t> solleva un'altra eccezione, ritorna un errore.</a:t>
            </a:r>
          </a:p>
        </p:txBody>
      </p:sp>
    </p:spTree>
    <p:extLst>
      <p:ext uri="{BB962C8B-B14F-4D97-AF65-F5344CB8AC3E}">
        <p14:creationId xmlns:p14="http://schemas.microsoft.com/office/powerpoint/2010/main" val="177877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aiandra GD" charset="0"/>
              </a:rPr>
              <a:t>Expression Language</a:t>
            </a:r>
          </a:p>
        </p:txBody>
      </p:sp>
      <p:sp>
        <p:nvSpPr>
          <p:cNvPr id="1024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Maiandra GD" charset="0"/>
              </a:rPr>
              <a:t>Esempio</a:t>
            </a:r>
            <a:r>
              <a:rPr lang="en-US" dirty="0">
                <a:latin typeface="Maiandra GD" charset="0"/>
              </a:rPr>
              <a:t>: </a:t>
            </a:r>
            <a:r>
              <a:rPr lang="en-US" dirty="0" err="1">
                <a:latin typeface="Maiandra GD" charset="0"/>
              </a:rPr>
              <a:t>che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cosa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ritornano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queste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espressioni</a:t>
            </a:r>
            <a:r>
              <a:rPr lang="en-US" dirty="0">
                <a:latin typeface="Maiandra GD" charset="0"/>
              </a:rPr>
              <a:t>?</a:t>
            </a:r>
          </a:p>
          <a:p>
            <a:pPr lvl="1"/>
            <a:r>
              <a:rPr lang="en-US" sz="2400" b="1" dirty="0">
                <a:latin typeface="Courier New" charset="0"/>
                <a:cs typeface="Courier New" charset="0"/>
              </a:rPr>
              <a:t>$</a:t>
            </a:r>
            <a:r>
              <a:rPr lang="en-US" sz="2400" b="1" dirty="0" smtClean="0">
                <a:latin typeface="Courier New" charset="0"/>
                <a:cs typeface="Courier New" charset="0"/>
              </a:rPr>
              <a:t>{books[</a:t>
            </a:r>
            <a:r>
              <a:rPr lang="en-US" sz="2400" b="1" dirty="0">
                <a:latin typeface="Courier New" charset="0"/>
                <a:cs typeface="Courier New" charset="0"/>
              </a:rPr>
              <a:t>1].</a:t>
            </a:r>
            <a:r>
              <a:rPr lang="en-US" sz="2400" b="1" dirty="0" smtClean="0">
                <a:latin typeface="Courier New" charset="0"/>
                <a:cs typeface="Courier New" charset="0"/>
              </a:rPr>
              <a:t>title}</a:t>
            </a:r>
            <a:br>
              <a:rPr lang="en-US" sz="2400" b="1" dirty="0" smtClean="0">
                <a:latin typeface="Courier New" charset="0"/>
                <a:cs typeface="Courier New" charset="0"/>
              </a:rPr>
            </a:br>
            <a:r>
              <a:rPr lang="en-US" sz="2400" dirty="0">
                <a:latin typeface="Maiandra GD"/>
                <a:cs typeface="Maiandra GD"/>
              </a:rPr>
              <a:t>(</a:t>
            </a:r>
            <a:r>
              <a:rPr lang="en-US" sz="2400" dirty="0" err="1">
                <a:latin typeface="Maiandra GD"/>
                <a:cs typeface="Maiandra GD"/>
              </a:rPr>
              <a:t>ipotizzando</a:t>
            </a:r>
            <a:r>
              <a:rPr lang="en-US" sz="2400" dirty="0">
                <a:latin typeface="Maiandra GD"/>
                <a:cs typeface="Maiandra GD"/>
              </a:rPr>
              <a:t> </a:t>
            </a:r>
            <a:r>
              <a:rPr lang="en-US" sz="2400" dirty="0" err="1">
                <a:latin typeface="Maiandra GD"/>
                <a:cs typeface="Maiandra GD"/>
              </a:rPr>
              <a:t>che</a:t>
            </a:r>
            <a:r>
              <a:rPr lang="en-US" sz="2400" dirty="0">
                <a:latin typeface="Maiandra GD"/>
                <a:cs typeface="Maiandra GD"/>
              </a:rPr>
              <a:t> </a:t>
            </a:r>
            <a:r>
              <a:rPr lang="en-US" sz="2400" b="1" dirty="0" smtClean="0">
                <a:latin typeface="Courier New" charset="0"/>
                <a:cs typeface="Courier New" charset="0"/>
              </a:rPr>
              <a:t>books</a:t>
            </a:r>
            <a:r>
              <a:rPr lang="en-US" sz="2400" dirty="0" smtClean="0">
                <a:latin typeface="Maiandra GD"/>
                <a:cs typeface="Maiandra GD"/>
              </a:rPr>
              <a:t> </a:t>
            </a:r>
            <a:r>
              <a:rPr lang="en-US" sz="2400" dirty="0" err="1" smtClean="0">
                <a:latin typeface="Maiandra GD"/>
                <a:cs typeface="Maiandra GD"/>
              </a:rPr>
              <a:t>sia</a:t>
            </a:r>
            <a:r>
              <a:rPr lang="en-US" sz="2400" dirty="0" smtClean="0">
                <a:latin typeface="Maiandra GD"/>
                <a:cs typeface="Maiandra GD"/>
              </a:rPr>
              <a:t> </a:t>
            </a:r>
            <a:r>
              <a:rPr lang="en-US" sz="2400" dirty="0" err="1" smtClean="0">
                <a:latin typeface="Maiandra GD"/>
                <a:cs typeface="Maiandra GD"/>
              </a:rPr>
              <a:t>una</a:t>
            </a:r>
            <a:r>
              <a:rPr lang="en-US" sz="2400" dirty="0" smtClean="0">
                <a:latin typeface="Maiandra GD"/>
                <a:cs typeface="Maiandra GD"/>
              </a:rPr>
              <a:t> </a:t>
            </a:r>
            <a:r>
              <a:rPr lang="en-US" sz="2400" dirty="0" err="1" smtClean="0">
                <a:latin typeface="Maiandra GD"/>
                <a:cs typeface="Maiandra GD"/>
              </a:rPr>
              <a:t>lista</a:t>
            </a:r>
            <a:r>
              <a:rPr lang="en-US" sz="2400" dirty="0" smtClean="0">
                <a:latin typeface="Maiandra GD"/>
                <a:cs typeface="Maiandra GD"/>
              </a:rPr>
              <a:t> </a:t>
            </a:r>
            <a:r>
              <a:rPr lang="en-US" sz="2400" b="1" dirty="0" smtClean="0">
                <a:latin typeface="Courier New" charset="0"/>
                <a:cs typeface="Courier New" charset="0"/>
              </a:rPr>
              <a:t>List&lt;Book&gt;</a:t>
            </a:r>
            <a:r>
              <a:rPr lang="en-US" sz="2400" dirty="0" smtClean="0">
                <a:latin typeface="Maiandra GD"/>
                <a:cs typeface="Maiandra GD"/>
              </a:rPr>
              <a:t>) </a:t>
            </a:r>
          </a:p>
          <a:p>
            <a:pPr lvl="1"/>
            <a:r>
              <a:rPr lang="en-US" sz="2400" b="1" dirty="0" smtClean="0">
                <a:latin typeface="Courier New" charset="0"/>
                <a:cs typeface="Courier New" charset="0"/>
              </a:rPr>
              <a:t>${products["1231aa"].name} </a:t>
            </a:r>
            <a:br>
              <a:rPr lang="en-US" sz="2400" b="1" dirty="0" smtClean="0">
                <a:latin typeface="Courier New" charset="0"/>
                <a:cs typeface="Courier New" charset="0"/>
              </a:rPr>
            </a:br>
            <a:r>
              <a:rPr lang="en-US" sz="2400" dirty="0" smtClean="0">
                <a:latin typeface="Maiandra GD"/>
                <a:cs typeface="Maiandra GD"/>
              </a:rPr>
              <a:t>(</a:t>
            </a:r>
            <a:r>
              <a:rPr lang="en-US" sz="2400" dirty="0" err="1" smtClean="0">
                <a:latin typeface="Maiandra GD"/>
                <a:cs typeface="Maiandra GD"/>
              </a:rPr>
              <a:t>ipotizzando</a:t>
            </a:r>
            <a:r>
              <a:rPr lang="en-US" sz="2400" dirty="0" smtClean="0">
                <a:latin typeface="Maiandra GD"/>
                <a:cs typeface="Maiandra GD"/>
              </a:rPr>
              <a:t> </a:t>
            </a:r>
            <a:r>
              <a:rPr lang="en-US" sz="2400" dirty="0" err="1" smtClean="0">
                <a:latin typeface="Maiandra GD"/>
                <a:cs typeface="Maiandra GD"/>
              </a:rPr>
              <a:t>che</a:t>
            </a:r>
            <a:r>
              <a:rPr lang="en-US" sz="2400" dirty="0" smtClean="0">
                <a:latin typeface="Maiandra GD"/>
                <a:cs typeface="Maiandra GD"/>
              </a:rPr>
              <a:t> </a:t>
            </a:r>
            <a:r>
              <a:rPr lang="en-US" sz="2400" b="1" dirty="0">
                <a:latin typeface="Courier New" charset="0"/>
                <a:cs typeface="Courier New" charset="0"/>
              </a:rPr>
              <a:t>products</a:t>
            </a:r>
            <a:r>
              <a:rPr lang="en-US" sz="2400" dirty="0" smtClean="0">
                <a:latin typeface="Maiandra GD"/>
                <a:cs typeface="Maiandra GD"/>
              </a:rPr>
              <a:t> </a:t>
            </a:r>
            <a:r>
              <a:rPr lang="en-US" sz="2400" dirty="0" err="1" smtClean="0">
                <a:latin typeface="Maiandra GD"/>
                <a:cs typeface="Maiandra GD"/>
              </a:rPr>
              <a:t>sia</a:t>
            </a:r>
            <a:r>
              <a:rPr lang="en-US" sz="2400" dirty="0" smtClean="0">
                <a:latin typeface="Maiandra GD"/>
                <a:cs typeface="Maiandra GD"/>
              </a:rPr>
              <a:t> </a:t>
            </a:r>
            <a:r>
              <a:rPr lang="en-US" sz="2400" dirty="0" err="1" smtClean="0">
                <a:latin typeface="Maiandra GD"/>
                <a:cs typeface="Maiandra GD"/>
              </a:rPr>
              <a:t>una</a:t>
            </a:r>
            <a:r>
              <a:rPr lang="en-US" sz="2400" dirty="0" smtClean="0">
                <a:latin typeface="Maiandra GD"/>
                <a:cs typeface="Maiandra GD"/>
              </a:rPr>
              <a:t> </a:t>
            </a:r>
            <a:r>
              <a:rPr lang="en-US" sz="2400" dirty="0" err="1" smtClean="0">
                <a:latin typeface="Maiandra GD"/>
                <a:cs typeface="Maiandra GD"/>
              </a:rPr>
              <a:t>mappa</a:t>
            </a:r>
            <a:r>
              <a:rPr lang="en-US" sz="2400" dirty="0" smtClean="0">
                <a:latin typeface="Maiandra GD"/>
                <a:cs typeface="Maiandra GD"/>
              </a:rPr>
              <a:t> </a:t>
            </a:r>
            <a:r>
              <a:rPr lang="en-US" sz="2400" b="1" dirty="0" smtClean="0">
                <a:latin typeface="Courier New" charset="0"/>
                <a:cs typeface="Courier New" charset="0"/>
              </a:rPr>
              <a:t>Map&lt;String, Product&gt; </a:t>
            </a:r>
            <a:r>
              <a:rPr lang="en-US" sz="2400" dirty="0" err="1" smtClean="0">
                <a:latin typeface="Maiandra GD"/>
                <a:cs typeface="Maiandra GD"/>
              </a:rPr>
              <a:t>che</a:t>
            </a:r>
            <a:r>
              <a:rPr lang="en-US" sz="2400" dirty="0" smtClean="0">
                <a:latin typeface="Maiandra GD"/>
                <a:cs typeface="Maiandra GD"/>
              </a:rPr>
              <a:t> ha per </a:t>
            </a:r>
            <a:r>
              <a:rPr lang="en-US" sz="2400" dirty="0" err="1" smtClean="0">
                <a:latin typeface="Maiandra GD"/>
                <a:cs typeface="Maiandra GD"/>
              </a:rPr>
              <a:t>chiave</a:t>
            </a:r>
            <a:r>
              <a:rPr lang="en-US" sz="2400" dirty="0" smtClean="0">
                <a:latin typeface="Maiandra GD"/>
                <a:cs typeface="Maiandra GD"/>
              </a:rPr>
              <a:t> </a:t>
            </a:r>
            <a:r>
              <a:rPr lang="en-US" sz="2400" dirty="0" err="1" smtClean="0">
                <a:latin typeface="Maiandra GD"/>
                <a:cs typeface="Maiandra GD"/>
              </a:rPr>
              <a:t>il</a:t>
            </a:r>
            <a:r>
              <a:rPr lang="en-US" sz="2400" dirty="0" smtClean="0">
                <a:latin typeface="Maiandra GD"/>
                <a:cs typeface="Maiandra GD"/>
              </a:rPr>
              <a:t> </a:t>
            </a:r>
            <a:r>
              <a:rPr lang="en-US" sz="2400" dirty="0" err="1">
                <a:latin typeface="Maiandra GD"/>
                <a:cs typeface="Maiandra GD"/>
              </a:rPr>
              <a:t>codice</a:t>
            </a:r>
            <a:r>
              <a:rPr lang="en-US" sz="2400" dirty="0">
                <a:latin typeface="Maiandra GD"/>
                <a:cs typeface="Maiandra GD"/>
              </a:rPr>
              <a:t> del </a:t>
            </a:r>
            <a:r>
              <a:rPr lang="en-US" sz="2400" dirty="0" err="1">
                <a:latin typeface="Maiandra GD"/>
                <a:cs typeface="Maiandra GD"/>
              </a:rPr>
              <a:t>prodotto</a:t>
            </a:r>
            <a:r>
              <a:rPr lang="en-US" sz="2400" dirty="0">
                <a:latin typeface="Maiandra GD"/>
                <a:cs typeface="Maiandra GD"/>
              </a:rPr>
              <a:t> </a:t>
            </a:r>
            <a:r>
              <a:rPr lang="en-US" sz="2400" dirty="0" err="1" smtClean="0">
                <a:latin typeface="Maiandra GD"/>
                <a:cs typeface="Maiandra GD"/>
              </a:rPr>
              <a:t>associato</a:t>
            </a:r>
            <a:r>
              <a:rPr lang="en-US" sz="2400" dirty="0" smtClean="0">
                <a:latin typeface="Maiandra GD"/>
                <a:cs typeface="Maiandra GD"/>
              </a:rPr>
              <a:t>)</a:t>
            </a:r>
            <a:endParaRPr lang="en-US" sz="2400" dirty="0">
              <a:latin typeface="Maiandra GD"/>
              <a:cs typeface="Maiandra GD"/>
            </a:endParaRPr>
          </a:p>
        </p:txBody>
      </p:sp>
    </p:spTree>
    <p:extLst>
      <p:ext uri="{BB962C8B-B14F-4D97-AF65-F5344CB8AC3E}">
        <p14:creationId xmlns:p14="http://schemas.microsoft.com/office/powerpoint/2010/main" val="291584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 err="1">
                <a:latin typeface="Maiandra GD" charset="0"/>
              </a:rPr>
              <a:t>Expression</a:t>
            </a:r>
            <a:r>
              <a:rPr lang="it-IT" sz="3600" dirty="0">
                <a:latin typeface="Maiandra GD" charset="0"/>
              </a:rPr>
              <a:t> Language: parametri HTTP</a:t>
            </a:r>
          </a:p>
        </p:txBody>
      </p:sp>
      <p:sp>
        <p:nvSpPr>
          <p:cNvPr id="11267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>
                <a:latin typeface="Maiandra GD" charset="0"/>
              </a:rPr>
              <a:t>È possibile accedere ai parametri e alle interstazioni HTTP della richiesta</a:t>
            </a:r>
          </a:p>
          <a:p>
            <a:pPr lvl="1"/>
            <a:r>
              <a:rPr lang="en-US" b="1">
                <a:latin typeface="Courier New" charset="0"/>
                <a:cs typeface="Courier New" charset="0"/>
              </a:rPr>
              <a:t>${param["nome"]}</a:t>
            </a:r>
            <a:r>
              <a:rPr lang="en-US">
                <a:latin typeface="Maiandra GD" charset="0"/>
              </a:rPr>
              <a:t/>
            </a:r>
            <a:br>
              <a:rPr lang="en-US">
                <a:latin typeface="Maiandra GD" charset="0"/>
              </a:rPr>
            </a:br>
            <a:r>
              <a:rPr lang="en-US">
                <a:latin typeface="Maiandra GD" charset="0"/>
              </a:rPr>
              <a:t>accede (e stampa) al valore del parametro HTTP "nome"</a:t>
            </a:r>
          </a:p>
          <a:p>
            <a:pPr lvl="1"/>
            <a:r>
              <a:rPr lang="en-US" b="1">
                <a:latin typeface="Courier New" charset="0"/>
                <a:cs typeface="Courier New" charset="0"/>
              </a:rPr>
              <a:t>${header["host"]}</a:t>
            </a:r>
            <a:br>
              <a:rPr lang="en-US" b="1">
                <a:latin typeface="Courier New" charset="0"/>
                <a:cs typeface="Courier New" charset="0"/>
              </a:rPr>
            </a:br>
            <a:r>
              <a:rPr lang="en-US">
                <a:latin typeface="Maiandra GD" charset="0"/>
              </a:rPr>
              <a:t>accede (e stampa) al valore dell'intestazione HTTP "host"</a:t>
            </a:r>
          </a:p>
          <a:p>
            <a:pPr lvl="1"/>
            <a:r>
              <a:rPr lang="en-US" b="1">
                <a:latin typeface="Courier New" charset="0"/>
                <a:cs typeface="Courier New" charset="0"/>
              </a:rPr>
              <a:t>${header["user-agent"]}</a:t>
            </a:r>
            <a:r>
              <a:rPr lang="en-US">
                <a:latin typeface="Maiandra GD" charset="0"/>
              </a:rPr>
              <a:t/>
            </a:r>
            <a:br>
              <a:rPr lang="en-US">
                <a:latin typeface="Maiandra GD" charset="0"/>
              </a:rPr>
            </a:br>
            <a:r>
              <a:rPr lang="en-US">
                <a:latin typeface="Maiandra GD" charset="0"/>
              </a:rPr>
              <a:t>accede (e stampa) al valore dell'intestazione HTTP "user-agent"</a:t>
            </a:r>
            <a:endParaRPr lang="it-IT">
              <a:latin typeface="Maiandra GD" charset="0"/>
            </a:endParaRPr>
          </a:p>
          <a:p>
            <a:pPr lvl="1"/>
            <a:endParaRPr lang="it-IT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77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aiandra GD" charset="0"/>
              </a:rPr>
              <a:t>Esercizio</a:t>
            </a:r>
            <a:r>
              <a:rPr lang="en-US" dirty="0" smtClean="0">
                <a:latin typeface="Maiandra GD" charset="0"/>
              </a:rPr>
              <a:t> 8</a:t>
            </a:r>
            <a:endParaRPr lang="en-US" dirty="0">
              <a:latin typeface="Maiandra GD" charset="0"/>
            </a:endParaRPr>
          </a:p>
        </p:txBody>
      </p:sp>
      <p:sp>
        <p:nvSpPr>
          <p:cNvPr id="12291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Maiandra GD" charset="0"/>
              </a:rPr>
              <a:t>Creare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il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progetto</a:t>
            </a:r>
            <a:r>
              <a:rPr lang="en-US" dirty="0" smtClean="0">
                <a:latin typeface="Maiandra GD" charset="0"/>
              </a:rPr>
              <a:t> siw-servlet-es8</a:t>
            </a:r>
          </a:p>
          <a:p>
            <a:r>
              <a:rPr lang="en-US" dirty="0" err="1" smtClean="0">
                <a:latin typeface="Maiandra GD" charset="0"/>
              </a:rPr>
              <a:t>Rifare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l'esercizio</a:t>
            </a:r>
            <a:r>
              <a:rPr lang="en-US" dirty="0" smtClean="0">
                <a:latin typeface="Maiandra GD" charset="0"/>
              </a:rPr>
              <a:t> 7 </a:t>
            </a:r>
            <a:r>
              <a:rPr lang="en-US" dirty="0" err="1" smtClean="0">
                <a:latin typeface="Maiandra GD" charset="0"/>
              </a:rPr>
              <a:t>usando</a:t>
            </a:r>
            <a:r>
              <a:rPr lang="en-US" dirty="0" smtClean="0">
                <a:latin typeface="Maiandra GD" charset="0"/>
              </a:rPr>
              <a:t> le </a:t>
            </a:r>
            <a:r>
              <a:rPr lang="en-US" dirty="0" err="1" smtClean="0">
                <a:latin typeface="Maiandra GD" charset="0"/>
              </a:rPr>
              <a:t>espressioni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nelle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pagine</a:t>
            </a:r>
            <a:r>
              <a:rPr lang="en-US" dirty="0" smtClean="0">
                <a:latin typeface="Maiandra GD" charset="0"/>
              </a:rPr>
              <a:t> JSP</a:t>
            </a:r>
            <a:endParaRPr lang="en-US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8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Sommario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Servlet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iclo</a:t>
            </a:r>
            <a:r>
              <a:rPr lang="en-US" dirty="0" smtClean="0"/>
              <a:t> di vita</a:t>
            </a:r>
          </a:p>
          <a:p>
            <a:pPr lvl="1"/>
            <a:r>
              <a:rPr lang="en-US" dirty="0" err="1" smtClean="0"/>
              <a:t>Sviluppo</a:t>
            </a:r>
            <a:r>
              <a:rPr lang="en-US" dirty="0" smtClean="0"/>
              <a:t> con Eclipse</a:t>
            </a:r>
          </a:p>
          <a:p>
            <a:pPr lvl="1"/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richiesta</a:t>
            </a:r>
            <a:r>
              <a:rPr lang="en-US" dirty="0" smtClean="0"/>
              <a:t>,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risposta</a:t>
            </a:r>
            <a:endParaRPr lang="en-US" dirty="0" smtClean="0"/>
          </a:p>
          <a:p>
            <a:pPr lvl="1"/>
            <a:r>
              <a:rPr lang="en-US" dirty="0" err="1" smtClean="0"/>
              <a:t>Esercizio</a:t>
            </a:r>
            <a:endParaRPr lang="en-US" dirty="0" smtClean="0"/>
          </a:p>
          <a:p>
            <a:pPr lvl="1"/>
            <a:r>
              <a:rPr lang="en-US" dirty="0" err="1" smtClean="0"/>
              <a:t>Inoltro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richieste</a:t>
            </a:r>
            <a:endParaRPr lang="en-US" dirty="0" smtClean="0"/>
          </a:p>
          <a:p>
            <a:pPr lvl="1"/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sessione</a:t>
            </a:r>
            <a:r>
              <a:rPr lang="en-US" dirty="0" smtClean="0"/>
              <a:t> e </a:t>
            </a:r>
            <a:r>
              <a:rPr lang="en-US" dirty="0" err="1" smtClean="0"/>
              <a:t>dei</a:t>
            </a:r>
            <a:r>
              <a:rPr lang="en-US" dirty="0" smtClean="0"/>
              <a:t> cookie</a:t>
            </a:r>
          </a:p>
          <a:p>
            <a:r>
              <a:rPr lang="en-US" dirty="0" smtClean="0"/>
              <a:t>JSP</a:t>
            </a:r>
          </a:p>
          <a:p>
            <a:pPr lvl="1"/>
            <a:r>
              <a:rPr lang="en-US" dirty="0" err="1"/>
              <a:t>Ciclo</a:t>
            </a:r>
            <a:r>
              <a:rPr lang="en-US" dirty="0"/>
              <a:t> di vita</a:t>
            </a:r>
          </a:p>
          <a:p>
            <a:pPr lvl="1"/>
            <a:r>
              <a:rPr lang="en-US" dirty="0" err="1" smtClean="0"/>
              <a:t>Struttura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JSP</a:t>
            </a:r>
            <a:endParaRPr lang="en-US" dirty="0"/>
          </a:p>
          <a:p>
            <a:pPr lvl="1"/>
            <a:r>
              <a:rPr lang="en-US" dirty="0" err="1" smtClean="0"/>
              <a:t>Scriplet</a:t>
            </a:r>
            <a:r>
              <a:rPr lang="en-US" dirty="0"/>
              <a:t>, </a:t>
            </a:r>
            <a:r>
              <a:rPr lang="en-US" dirty="0" err="1"/>
              <a:t>dichiarazioni</a:t>
            </a:r>
            <a:r>
              <a:rPr lang="en-US" dirty="0"/>
              <a:t>,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 smtClean="0"/>
              <a:t>predefinite</a:t>
            </a:r>
            <a:r>
              <a:rPr lang="en-US" dirty="0" smtClean="0"/>
              <a:t>, </a:t>
            </a:r>
            <a:r>
              <a:rPr lang="en-US" dirty="0" err="1"/>
              <a:t>d</a:t>
            </a:r>
            <a:r>
              <a:rPr lang="en-US" dirty="0" err="1" smtClean="0"/>
              <a:t>irettive</a:t>
            </a:r>
            <a:endParaRPr lang="en-US" dirty="0"/>
          </a:p>
          <a:p>
            <a:pPr lvl="1"/>
            <a:r>
              <a:rPr lang="en-US" dirty="0" err="1" smtClean="0"/>
              <a:t>Espressioni</a:t>
            </a:r>
            <a:endParaRPr lang="en-US" dirty="0"/>
          </a:p>
          <a:p>
            <a:pPr lvl="1"/>
            <a:r>
              <a:rPr lang="en-US" dirty="0" smtClean="0"/>
              <a:t>JSTL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Java Standard Tag Library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Insieme di </a:t>
            </a:r>
            <a:r>
              <a:rPr lang="it-IT" dirty="0" err="1" smtClean="0"/>
              <a:t>tag</a:t>
            </a:r>
            <a:r>
              <a:rPr lang="it-IT" dirty="0" smtClean="0"/>
              <a:t> speciali che consentono di scrivere le istruzioni di controllo Java (istruzioni condizionali e istruzioni di ciclo) mediante </a:t>
            </a:r>
            <a:r>
              <a:rPr lang="it-IT" dirty="0" err="1" smtClean="0"/>
              <a:t>tag</a:t>
            </a:r>
            <a:endParaRPr lang="it-IT" dirty="0" smtClean="0"/>
          </a:p>
          <a:p>
            <a:r>
              <a:rPr lang="it-IT" dirty="0" smtClean="0"/>
              <a:t>Vantaggio: nelle pagine ci sono solo </a:t>
            </a:r>
            <a:r>
              <a:rPr lang="it-IT" dirty="0" err="1" smtClean="0"/>
              <a:t>tag</a:t>
            </a:r>
            <a:endParaRPr lang="it-IT" dirty="0" smtClean="0"/>
          </a:p>
          <a:p>
            <a:pPr lvl="1"/>
            <a:r>
              <a:rPr lang="it-IT" dirty="0" smtClean="0"/>
              <a:t>utile agli strumenti di produzione di pagine HTML</a:t>
            </a:r>
          </a:p>
          <a:p>
            <a:endParaRPr lang="it-IT" dirty="0"/>
          </a:p>
          <a:p>
            <a:r>
              <a:rPr lang="it-IT" dirty="0" smtClean="0"/>
              <a:t>Nel seguito vediamo i </a:t>
            </a:r>
            <a:r>
              <a:rPr lang="it-IT" dirty="0" err="1" smtClean="0"/>
              <a:t>tag</a:t>
            </a:r>
            <a:r>
              <a:rPr lang="it-IT" dirty="0" smtClean="0"/>
              <a:t> principali di una libreria standard. Nelle trasparenze "nascoste" ci sono indicazioni su come possono essere definiti </a:t>
            </a:r>
            <a:r>
              <a:rPr lang="it-IT" dirty="0" err="1" smtClean="0"/>
              <a:t>tag</a:t>
            </a:r>
            <a:r>
              <a:rPr lang="it-IT" dirty="0" smtClean="0"/>
              <a:t> custom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090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Maiandra GD" charset="0"/>
              </a:rPr>
              <a:t>Custom Tags</a:t>
            </a:r>
          </a:p>
        </p:txBody>
      </p:sp>
      <p:sp>
        <p:nvSpPr>
          <p:cNvPr id="13315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>
                <a:latin typeface="Maiandra GD" charset="0"/>
              </a:rPr>
              <a:t>Sono tag utilizzabili nelle pagine Jsp ai quali sono associati frammenti di codice Java</a:t>
            </a:r>
          </a:p>
          <a:p>
            <a:r>
              <a:rPr lang="it-IT">
                <a:latin typeface="Maiandra GD" charset="0"/>
              </a:rPr>
              <a:t>Obiettivo: semplificare la scrittura del codice nelle pagine Jsp (e degli strumenti di supporto a questa attività) usando un paradigma di scrittura del codice uniforme (i tag)</a:t>
            </a:r>
          </a:p>
        </p:txBody>
      </p:sp>
    </p:spTree>
    <p:extLst>
      <p:ext uri="{BB962C8B-B14F-4D97-AF65-F5344CB8AC3E}">
        <p14:creationId xmlns:p14="http://schemas.microsoft.com/office/powerpoint/2010/main" val="1535382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Maiandra GD" charset="0"/>
              </a:rPr>
              <a:t>Componenti di un custom tag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it-IT" dirty="0" smtClean="0">
                <a:ea typeface="+mn-ea"/>
              </a:rPr>
              <a:t>Una classe di gestione del </a:t>
            </a:r>
            <a:r>
              <a:rPr lang="it-IT" dirty="0" err="1" smtClean="0">
                <a:ea typeface="+mn-ea"/>
              </a:rPr>
              <a:t>tag</a:t>
            </a:r>
            <a:r>
              <a:rPr lang="it-IT" dirty="0" smtClean="0">
                <a:ea typeface="+mn-ea"/>
              </a:rPr>
              <a:t> (Tag </a:t>
            </a:r>
            <a:r>
              <a:rPr lang="it-IT" dirty="0" err="1" smtClean="0">
                <a:ea typeface="+mn-ea"/>
              </a:rPr>
              <a:t>Handler</a:t>
            </a:r>
            <a:r>
              <a:rPr lang="it-IT" dirty="0" smtClean="0">
                <a:ea typeface="+mn-ea"/>
              </a:rPr>
              <a:t> Class)</a:t>
            </a:r>
          </a:p>
          <a:p>
            <a:pPr lvl="1">
              <a:defRPr/>
            </a:pPr>
            <a:r>
              <a:rPr lang="it-IT" dirty="0" smtClean="0"/>
              <a:t>Contiene il codice Java che specifica che cosa corrisponde al </a:t>
            </a:r>
            <a:r>
              <a:rPr lang="it-IT" dirty="0" err="1" smtClean="0"/>
              <a:t>tag</a:t>
            </a:r>
            <a:r>
              <a:rPr lang="it-IT" dirty="0" smtClean="0"/>
              <a:t>, che cosa deve essere prodotto in output nell'interpretazione del </a:t>
            </a:r>
            <a:r>
              <a:rPr lang="it-IT" dirty="0" err="1" smtClean="0"/>
              <a:t>tag</a:t>
            </a:r>
            <a:endParaRPr lang="it-IT" dirty="0" smtClean="0"/>
          </a:p>
          <a:p>
            <a:pPr lvl="1">
              <a:defRPr/>
            </a:pPr>
            <a:r>
              <a:rPr lang="it-IT" dirty="0" smtClean="0"/>
              <a:t>Deve implementare </a:t>
            </a:r>
            <a:r>
              <a:rPr lang="it-IT" dirty="0" err="1" smtClean="0"/>
              <a:t>javax.servlet.jsp.tagext.SimpleTag</a:t>
            </a:r>
            <a:r>
              <a:rPr lang="it-IT" dirty="0" smtClean="0"/>
              <a:t> </a:t>
            </a:r>
          </a:p>
          <a:p>
            <a:pPr lvl="1">
              <a:defRPr/>
            </a:pPr>
            <a:r>
              <a:rPr lang="it-IT" dirty="0" smtClean="0"/>
              <a:t>Di solito estende </a:t>
            </a:r>
            <a:r>
              <a:rPr lang="it-IT" dirty="0" err="1" smtClean="0"/>
              <a:t>SimpleTagSupport</a:t>
            </a:r>
            <a:endParaRPr lang="it-IT" dirty="0" smtClean="0"/>
          </a:p>
          <a:p>
            <a:pPr lvl="1">
              <a:defRPr/>
            </a:pPr>
            <a:r>
              <a:rPr lang="it-IT" dirty="0" smtClean="0"/>
              <a:t>Va nella stessa directory delle classi </a:t>
            </a:r>
            <a:r>
              <a:rPr lang="it-IT" dirty="0" err="1" smtClean="0"/>
              <a:t>servlet</a:t>
            </a:r>
            <a:endParaRPr lang="it-IT" dirty="0" smtClean="0"/>
          </a:p>
          <a:p>
            <a:pPr>
              <a:defRPr/>
            </a:pPr>
            <a:r>
              <a:rPr lang="it-IT" dirty="0" smtClean="0">
                <a:ea typeface="+mn-ea"/>
              </a:rPr>
              <a:t>Un file descrittore della Tag Library </a:t>
            </a:r>
            <a:br>
              <a:rPr lang="it-IT" dirty="0" smtClean="0">
                <a:ea typeface="+mn-ea"/>
              </a:rPr>
            </a:br>
            <a:r>
              <a:rPr lang="it-IT" dirty="0" smtClean="0">
                <a:ea typeface="+mn-ea"/>
              </a:rPr>
              <a:t>(Tag Library </a:t>
            </a:r>
            <a:r>
              <a:rPr lang="it-IT" dirty="0" err="1" smtClean="0">
                <a:ea typeface="+mn-ea"/>
              </a:rPr>
              <a:t>Descriptor</a:t>
            </a:r>
            <a:r>
              <a:rPr lang="it-IT" dirty="0" smtClean="0">
                <a:ea typeface="+mn-ea"/>
              </a:rPr>
              <a:t> File)</a:t>
            </a:r>
          </a:p>
          <a:p>
            <a:pPr lvl="1">
              <a:defRPr/>
            </a:pPr>
            <a:r>
              <a:rPr lang="it-IT" dirty="0" smtClean="0"/>
              <a:t>Un file XML che descrive il nome del </a:t>
            </a:r>
            <a:r>
              <a:rPr lang="it-IT" dirty="0" err="1" smtClean="0"/>
              <a:t>tag</a:t>
            </a:r>
            <a:r>
              <a:rPr lang="it-IT" dirty="0" smtClean="0"/>
              <a:t>, gli attributi, il nome della classe di gestione del </a:t>
            </a:r>
            <a:r>
              <a:rPr lang="it-IT" dirty="0" err="1" smtClean="0"/>
              <a:t>tag</a:t>
            </a:r>
            <a:endParaRPr lang="it-IT" dirty="0" smtClean="0"/>
          </a:p>
          <a:p>
            <a:pPr lvl="1">
              <a:defRPr/>
            </a:pPr>
            <a:r>
              <a:rPr lang="it-IT" dirty="0" smtClean="0"/>
              <a:t>Va in WEB-INF</a:t>
            </a:r>
          </a:p>
          <a:p>
            <a:pPr>
              <a:defRPr/>
            </a:pPr>
            <a:r>
              <a:rPr lang="it-IT" dirty="0" smtClean="0">
                <a:ea typeface="+mn-ea"/>
              </a:rPr>
              <a:t>La pagina JSP</a:t>
            </a:r>
          </a:p>
          <a:p>
            <a:pPr lvl="1">
              <a:defRPr/>
            </a:pPr>
            <a:r>
              <a:rPr lang="it-IT" dirty="0" smtClean="0"/>
              <a:t>Importa la </a:t>
            </a:r>
            <a:r>
              <a:rPr lang="it-IT" dirty="0" err="1" smtClean="0"/>
              <a:t>tag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 smtClean="0"/>
              <a:t> (referenziando </a:t>
            </a:r>
            <a:r>
              <a:rPr lang="it-IT" dirty="0" err="1" smtClean="0"/>
              <a:t>l'url</a:t>
            </a:r>
            <a:r>
              <a:rPr lang="it-IT" dirty="0" smtClean="0"/>
              <a:t> del descrittore)</a:t>
            </a:r>
          </a:p>
          <a:p>
            <a:pPr lvl="1">
              <a:defRPr/>
            </a:pPr>
            <a:r>
              <a:rPr lang="it-IT" dirty="0" smtClean="0"/>
              <a:t>Definisce il prefisso associato ai </a:t>
            </a:r>
            <a:r>
              <a:rPr lang="it-IT" dirty="0" err="1" smtClean="0"/>
              <a:t>tag</a:t>
            </a:r>
            <a:r>
              <a:rPr lang="it-IT" dirty="0" smtClean="0"/>
              <a:t> della </a:t>
            </a:r>
            <a:r>
              <a:rPr lang="it-IT" dirty="0" err="1" smtClean="0"/>
              <a:t>library</a:t>
            </a:r>
            <a:endParaRPr lang="it-IT" dirty="0" smtClean="0"/>
          </a:p>
          <a:p>
            <a:pPr lvl="1">
              <a:defRPr/>
            </a:pPr>
            <a:r>
              <a:rPr lang="it-IT" dirty="0" smtClean="0"/>
              <a:t>Usa i </a:t>
            </a:r>
            <a:r>
              <a:rPr lang="it-IT" dirty="0" err="1" smtClean="0"/>
              <a:t>tag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727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Servlet: </a:t>
            </a:r>
            <a:r>
              <a:rPr lang="en-US" dirty="0" err="1" smtClean="0"/>
              <a:t>Ciclo</a:t>
            </a:r>
            <a:r>
              <a:rPr lang="en-US" dirty="0" smtClean="0"/>
              <a:t> di Vita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sz="2400" dirty="0">
                <a:latin typeface="Maiandra GD" charset="0"/>
              </a:rPr>
              <a:t>Se </a:t>
            </a:r>
            <a:r>
              <a:rPr lang="it-IT" sz="2400" dirty="0" err="1">
                <a:latin typeface="Maiandra GD" charset="0"/>
              </a:rPr>
              <a:t>esite</a:t>
            </a:r>
            <a:r>
              <a:rPr lang="it-IT" sz="2400" dirty="0">
                <a:latin typeface="Maiandra GD" charset="0"/>
              </a:rPr>
              <a:t> un'</a:t>
            </a:r>
            <a:r>
              <a:rPr lang="it-IT" sz="2400" dirty="0" err="1">
                <a:latin typeface="Maiandra GD" charset="0"/>
              </a:rPr>
              <a:t>instanza</a:t>
            </a:r>
            <a:r>
              <a:rPr lang="it-IT" sz="2400" dirty="0">
                <a:latin typeface="Maiandra GD" charset="0"/>
              </a:rPr>
              <a:t> della classe, il contenitore:</a:t>
            </a:r>
          </a:p>
          <a:p>
            <a:pPr lvl="2"/>
            <a:r>
              <a:rPr lang="it-IT" sz="2000" dirty="0" err="1">
                <a:latin typeface="Maiandra GD" charset="0"/>
              </a:rPr>
              <a:t>Inovoca</a:t>
            </a:r>
            <a:r>
              <a:rPr lang="it-IT" sz="2000" dirty="0">
                <a:latin typeface="Maiandra GD" charset="0"/>
              </a:rPr>
              <a:t> il metodo service(), passandogli un oggetto </a:t>
            </a:r>
            <a:r>
              <a:rPr lang="it-IT" sz="2000" dirty="0" err="1">
                <a:latin typeface="Maiandra GD" charset="0"/>
              </a:rPr>
              <a:t>HttpServletRequest</a:t>
            </a:r>
            <a:r>
              <a:rPr lang="it-IT" sz="2000" dirty="0">
                <a:latin typeface="Maiandra GD" charset="0"/>
              </a:rPr>
              <a:t> e un oggetto </a:t>
            </a:r>
            <a:r>
              <a:rPr lang="it-IT" sz="2000" dirty="0" err="1">
                <a:latin typeface="Maiandra GD" charset="0"/>
              </a:rPr>
              <a:t>HttpServletResponse</a:t>
            </a:r>
            <a:endParaRPr lang="it-IT" sz="2000" dirty="0">
              <a:latin typeface="Maiandra GD" charset="0"/>
            </a:endParaRPr>
          </a:p>
          <a:p>
            <a:pPr lvl="2"/>
            <a:r>
              <a:rPr lang="it-IT" sz="2000" dirty="0">
                <a:latin typeface="Maiandra GD" charset="0"/>
              </a:rPr>
              <a:t>il metodo service() invoca i metodi </a:t>
            </a:r>
            <a:r>
              <a:rPr lang="it-IT" sz="2000" dirty="0" err="1">
                <a:latin typeface="Maiandra GD" charset="0"/>
              </a:rPr>
              <a:t>doGet</a:t>
            </a:r>
            <a:r>
              <a:rPr lang="it-IT" sz="2000" dirty="0">
                <a:latin typeface="Maiandra GD" charset="0"/>
              </a:rPr>
              <a:t>() o </a:t>
            </a:r>
            <a:r>
              <a:rPr lang="it-IT" sz="2000" dirty="0" err="1">
                <a:latin typeface="Maiandra GD" charset="0"/>
              </a:rPr>
              <a:t>doPost</a:t>
            </a:r>
            <a:r>
              <a:rPr lang="it-IT" sz="2000" dirty="0">
                <a:latin typeface="Maiandra GD" charset="0"/>
              </a:rPr>
              <a:t>() (a seconda del tipo di richiesta HTTP</a:t>
            </a:r>
            <a:r>
              <a:rPr lang="it-IT" sz="2000" dirty="0" smtClean="0">
                <a:latin typeface="Maiandra GD" charset="0"/>
              </a:rPr>
              <a:t>)</a:t>
            </a:r>
            <a:endParaRPr lang="en-US" sz="2000" dirty="0" smtClean="0"/>
          </a:p>
          <a:p>
            <a:pPr lvl="1"/>
            <a:r>
              <a:rPr lang="en-US" sz="2400" dirty="0" smtClean="0"/>
              <a:t>Se </a:t>
            </a:r>
            <a:r>
              <a:rPr lang="en-US" sz="2400" dirty="0" err="1"/>
              <a:t>il</a:t>
            </a:r>
            <a:r>
              <a:rPr lang="en-US" sz="2400" dirty="0"/>
              <a:t> </a:t>
            </a:r>
            <a:r>
              <a:rPr lang="en-US" sz="2400" dirty="0" err="1"/>
              <a:t>contenitore</a:t>
            </a:r>
            <a:r>
              <a:rPr lang="en-US" sz="2400" dirty="0"/>
              <a:t> </a:t>
            </a:r>
            <a:r>
              <a:rPr lang="en-US" sz="2400" dirty="0" err="1"/>
              <a:t>necessita</a:t>
            </a:r>
            <a:r>
              <a:rPr lang="en-US" sz="2400" dirty="0"/>
              <a:t> di </a:t>
            </a:r>
            <a:r>
              <a:rPr lang="en-US" sz="2400" dirty="0" err="1"/>
              <a:t>rimuovere</a:t>
            </a:r>
            <a:r>
              <a:rPr lang="en-US" sz="2400" dirty="0"/>
              <a:t> </a:t>
            </a:r>
            <a:r>
              <a:rPr lang="en-US" sz="2400" dirty="0" err="1"/>
              <a:t>l'istanza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(ad </a:t>
            </a:r>
            <a:r>
              <a:rPr lang="en-US" sz="2400" dirty="0" err="1"/>
              <a:t>esempio</a:t>
            </a:r>
            <a:r>
              <a:rPr lang="en-US" sz="2400" dirty="0"/>
              <a:t> </a:t>
            </a:r>
            <a:r>
              <a:rPr lang="en-US" sz="2400" dirty="0" err="1"/>
              <a:t>perché</a:t>
            </a:r>
            <a:r>
              <a:rPr lang="en-US" sz="2400" dirty="0"/>
              <a:t> </a:t>
            </a:r>
            <a:r>
              <a:rPr lang="en-US" sz="2400" dirty="0" err="1"/>
              <a:t>è</a:t>
            </a:r>
            <a:r>
              <a:rPr lang="en-US" sz="2400" dirty="0"/>
              <a:t> </a:t>
            </a:r>
            <a:r>
              <a:rPr lang="en-US" sz="2400" dirty="0" err="1"/>
              <a:t>stato</a:t>
            </a:r>
            <a:r>
              <a:rPr lang="en-US" sz="2400" dirty="0"/>
              <a:t> </a:t>
            </a:r>
            <a:r>
              <a:rPr lang="en-US" sz="2400" dirty="0" err="1"/>
              <a:t>modificato</a:t>
            </a:r>
            <a:r>
              <a:rPr lang="en-US" sz="2400" dirty="0"/>
              <a:t> </a:t>
            </a:r>
            <a:r>
              <a:rPr lang="en-US" sz="2400" dirty="0" err="1"/>
              <a:t>il</a:t>
            </a:r>
            <a:r>
              <a:rPr lang="en-US" sz="2400" dirty="0"/>
              <a:t> </a:t>
            </a:r>
            <a:r>
              <a:rPr lang="en-US" sz="2400" dirty="0" err="1"/>
              <a:t>codice</a:t>
            </a:r>
            <a:r>
              <a:rPr lang="en-US" sz="2400" dirty="0"/>
              <a:t>), </a:t>
            </a:r>
            <a:r>
              <a:rPr lang="en-US" sz="2400" dirty="0" err="1"/>
              <a:t>allora</a:t>
            </a:r>
            <a:r>
              <a:rPr lang="en-US" sz="2400" dirty="0"/>
              <a:t> </a:t>
            </a:r>
            <a:r>
              <a:rPr lang="en-US" sz="2400" dirty="0" err="1"/>
              <a:t>distrugge</a:t>
            </a:r>
            <a:r>
              <a:rPr lang="en-US" sz="2400" dirty="0"/>
              <a:t> </a:t>
            </a:r>
            <a:r>
              <a:rPr lang="en-US" sz="2400" dirty="0" err="1"/>
              <a:t>l'oggetto</a:t>
            </a:r>
            <a:r>
              <a:rPr lang="en-US" sz="2400" dirty="0"/>
              <a:t> </a:t>
            </a:r>
            <a:r>
              <a:rPr lang="en-US" sz="2400" dirty="0" err="1"/>
              <a:t>chiamando</a:t>
            </a:r>
            <a:r>
              <a:rPr lang="en-US" sz="2400" dirty="0"/>
              <a:t> </a:t>
            </a:r>
            <a:r>
              <a:rPr lang="en-US" sz="2400" dirty="0" err="1"/>
              <a:t>il</a:t>
            </a:r>
            <a:r>
              <a:rPr lang="en-US" sz="2400" dirty="0"/>
              <a:t> </a:t>
            </a:r>
            <a:r>
              <a:rPr lang="en-US" sz="2400" dirty="0" err="1"/>
              <a:t>metodo</a:t>
            </a:r>
            <a:r>
              <a:rPr lang="en-US" sz="2400" dirty="0"/>
              <a:t> destroy()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9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aiandra GD" charset="0"/>
              </a:rPr>
              <a:t>Esempio</a:t>
            </a:r>
          </a:p>
        </p:txBody>
      </p:sp>
      <p:sp>
        <p:nvSpPr>
          <p:cNvPr id="1536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Maiandra GD" charset="0"/>
              </a:rPr>
              <a:t>Definiamo un tag per la generazione (e stampa) di un numero random</a:t>
            </a:r>
          </a:p>
        </p:txBody>
      </p:sp>
    </p:spTree>
    <p:extLst>
      <p:ext uri="{BB962C8B-B14F-4D97-AF65-F5344CB8AC3E}">
        <p14:creationId xmlns:p14="http://schemas.microsoft.com/office/powerpoint/2010/main" val="2147621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Maiandra GD" charset="0"/>
              </a:rPr>
              <a:t>Definizione di un custom tag	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it-IT" dirty="0" smtClean="0">
                <a:ea typeface="+mn-ea"/>
              </a:rPr>
              <a:t>Definizione della classe di gestione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  <a:tab pos="903288" algn="l"/>
              </a:tabLst>
              <a:defRPr/>
            </a:pP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package it.uniroma3.tags;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  <a:tab pos="903288" algn="l"/>
              </a:tabLst>
              <a:defRPr/>
            </a:pPr>
            <a:endParaRPr lang="it-IT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  <a:tab pos="903288" algn="l"/>
              </a:tabLst>
              <a:defRPr/>
            </a:pP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javax.servlet.jsp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.*;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  <a:tab pos="903288" algn="l"/>
              </a:tabLst>
              <a:defRPr/>
            </a:pP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javax.servlet.jsp.tagext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.*;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  <a:tab pos="903288" algn="l"/>
              </a:tabLst>
              <a:defRPr/>
            </a:pP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java.io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.*;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  <a:tab pos="903288" algn="l"/>
              </a:tabLst>
              <a:defRPr/>
            </a:pP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java.util.Random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  <a:tab pos="903288" algn="l"/>
              </a:tabLst>
              <a:defRPr/>
            </a:pPr>
            <a:endParaRPr lang="it-IT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  <a:tab pos="903288" algn="l"/>
              </a:tabLst>
              <a:defRPr/>
            </a:pPr>
            <a:r>
              <a:rPr lang="en-US" sz="1600" b="1" dirty="0">
                <a:latin typeface="Courier New" pitchFamily="49" charset="0"/>
                <a:ea typeface="+mn-ea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SimpleRandomIntTag</a:t>
            </a:r>
            <a:r>
              <a:rPr lang="en-US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ea typeface="+mn-ea"/>
                <a:cs typeface="Courier New" pitchFamily="49" charset="0"/>
              </a:rPr>
              <a:t>extends </a:t>
            </a:r>
            <a:r>
              <a:rPr lang="en-US" sz="1600" b="1" dirty="0" err="1">
                <a:latin typeface="Courier New" pitchFamily="49" charset="0"/>
                <a:ea typeface="+mn-ea"/>
                <a:cs typeface="Courier New" pitchFamily="49" charset="0"/>
              </a:rPr>
              <a:t>SimpleTagSupport</a:t>
            </a:r>
            <a:r>
              <a:rPr lang="en-US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  <a:tab pos="903288" algn="l"/>
              </a:tabLst>
              <a:defRPr/>
            </a:pPr>
            <a:r>
              <a:rPr lang="en-US" sz="16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protected </a:t>
            </a:r>
            <a:r>
              <a:rPr lang="en-US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limite</a:t>
            </a:r>
            <a:r>
              <a:rPr lang="en-US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= 1000;</a:t>
            </a:r>
            <a:endParaRPr lang="it-IT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  <a:tab pos="903288" algn="l"/>
              </a:tabLst>
              <a:defRPr/>
            </a:pP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	@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Override</a:t>
            </a:r>
            <a:endParaRPr lang="it-IT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  <a:tab pos="903288" algn="l"/>
              </a:tabLst>
              <a:defRPr/>
            </a:pPr>
            <a:r>
              <a:rPr lang="en-US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	public </a:t>
            </a:r>
            <a:r>
              <a:rPr lang="en-US" sz="1600" b="1" dirty="0"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  <a:ea typeface="+mn-ea"/>
                <a:cs typeface="Courier New" pitchFamily="49" charset="0"/>
              </a:rPr>
              <a:t>doTag</a:t>
            </a:r>
            <a:r>
              <a:rPr lang="en-US" sz="1600" b="1" dirty="0">
                <a:latin typeface="Courier New" pitchFamily="49" charset="0"/>
                <a:ea typeface="+mn-ea"/>
                <a:cs typeface="Courier New" pitchFamily="49" charset="0"/>
              </a:rPr>
              <a:t>() throws </a:t>
            </a:r>
            <a:r>
              <a:rPr lang="en-US" sz="1600" b="1" dirty="0" err="1">
                <a:latin typeface="Courier New" pitchFamily="49" charset="0"/>
                <a:ea typeface="+mn-ea"/>
                <a:cs typeface="Courier New" pitchFamily="49" charset="0"/>
              </a:rPr>
              <a:t>JspException</a:t>
            </a:r>
            <a:r>
              <a:rPr lang="en-US" sz="1600" b="1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  <a:ea typeface="+mn-ea"/>
                <a:cs typeface="Courier New" pitchFamily="49" charset="0"/>
              </a:rPr>
              <a:t>IOException</a:t>
            </a:r>
            <a:r>
              <a:rPr lang="en-US" sz="1600" b="1" dirty="0"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  <a:tab pos="903288" algn="l"/>
              </a:tabLst>
              <a:defRPr/>
            </a:pP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		Random 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r = new Random</a:t>
            </a: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  <a:endParaRPr lang="it-IT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  <a:tab pos="903288" algn="l"/>
              </a:tabLst>
              <a:defRPr/>
            </a:pP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it-IT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numeroAcaso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it-IT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r.nextInt</a:t>
            </a: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it-IT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this.limite</a:t>
            </a: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lang="it-IT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  <a:tab pos="903288" algn="l"/>
              </a:tabLst>
              <a:defRPr/>
            </a:pP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it-IT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JspWriter</a:t>
            </a: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out = 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getJspContext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().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getOut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  <a:tab pos="903288" algn="l"/>
              </a:tabLst>
              <a:defRPr/>
            </a:pP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it-IT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out.print</a:t>
            </a: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it-IT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numeroAcaso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  <a:tab pos="903288" algn="l"/>
              </a:tabLst>
              <a:defRPr/>
            </a:pP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it-IT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  <a:tab pos="903288" algn="l"/>
              </a:tabLst>
              <a:defRPr/>
            </a:pP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076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Maiandra GD" charset="0"/>
              </a:rPr>
              <a:t>Definizione di un custom tag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it-IT" dirty="0" smtClean="0">
                <a:ea typeface="+mn-ea"/>
              </a:rPr>
              <a:t>Definizione del descrittore </a:t>
            </a:r>
          </a:p>
          <a:p>
            <a:pPr lvl="1">
              <a:defRPr/>
            </a:pPr>
            <a:r>
              <a:rPr lang="it-IT" dirty="0" smtClean="0"/>
              <a:t>File 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rm3jsp-taglib.tlb</a:t>
            </a:r>
            <a:r>
              <a:rPr lang="it-IT" dirty="0" smtClean="0"/>
              <a:t> va in 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WEB-INF</a:t>
            </a:r>
          </a:p>
          <a:p>
            <a:pPr marL="0" indent="0">
              <a:buFontTx/>
              <a:buNone/>
              <a:defRPr/>
            </a:pP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&lt;?xml </a:t>
            </a:r>
            <a:r>
              <a:rPr lang="it-IT" sz="1600" dirty="0" err="1">
                <a:latin typeface="Courier New" pitchFamily="49" charset="0"/>
                <a:ea typeface="+mn-ea"/>
                <a:cs typeface="Courier New" pitchFamily="49" charset="0"/>
              </a:rPr>
              <a:t>version</a:t>
            </a: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it-IT" sz="1600" i="1" dirty="0">
                <a:latin typeface="Courier New" pitchFamily="49" charset="0"/>
                <a:ea typeface="+mn-ea"/>
                <a:cs typeface="Courier New" pitchFamily="49" charset="0"/>
              </a:rPr>
              <a:t>"1.0" </a:t>
            </a:r>
            <a:r>
              <a:rPr lang="it-IT" sz="1600" i="1" dirty="0" err="1">
                <a:latin typeface="Courier New" pitchFamily="49" charset="0"/>
                <a:ea typeface="+mn-ea"/>
                <a:cs typeface="Courier New" pitchFamily="49" charset="0"/>
              </a:rPr>
              <a:t>encoding</a:t>
            </a:r>
            <a:r>
              <a:rPr lang="it-IT" sz="1600" i="1" dirty="0">
                <a:latin typeface="Courier New" pitchFamily="49" charset="0"/>
                <a:ea typeface="+mn-ea"/>
                <a:cs typeface="Courier New" pitchFamily="49" charset="0"/>
              </a:rPr>
              <a:t>="UTF-8" ?&gt;</a:t>
            </a:r>
          </a:p>
          <a:p>
            <a:pPr marL="0" indent="0">
              <a:buFontTx/>
              <a:buNone/>
              <a:defRPr/>
            </a:pP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it-IT" sz="1600" dirty="0" err="1">
                <a:latin typeface="Courier New" pitchFamily="49" charset="0"/>
                <a:ea typeface="+mn-ea"/>
                <a:cs typeface="Courier New" pitchFamily="49" charset="0"/>
              </a:rPr>
              <a:t>taglib</a:t>
            </a: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it-IT" sz="1600" dirty="0" err="1">
                <a:latin typeface="Courier New" pitchFamily="49" charset="0"/>
                <a:ea typeface="+mn-ea"/>
                <a:cs typeface="Courier New" pitchFamily="49" charset="0"/>
              </a:rPr>
              <a:t>xmlns</a:t>
            </a: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it-IT" sz="1600" i="1" dirty="0">
                <a:latin typeface="Courier New" pitchFamily="49" charset="0"/>
                <a:ea typeface="+mn-ea"/>
                <a:cs typeface="Courier New" pitchFamily="49" charset="0"/>
              </a:rPr>
              <a:t>"http://java.sun.com/xml/ns/j2ee"</a:t>
            </a:r>
          </a:p>
          <a:p>
            <a:pPr marL="0" indent="0">
              <a:buFontTx/>
              <a:buNone/>
              <a:defRPr/>
            </a:pP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it-IT" sz="1600" dirty="0" err="1">
                <a:latin typeface="Courier New" pitchFamily="49" charset="0"/>
                <a:ea typeface="+mn-ea"/>
                <a:cs typeface="Courier New" pitchFamily="49" charset="0"/>
              </a:rPr>
              <a:t>xmlns:xsi</a:t>
            </a: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it-IT" sz="1600" i="1" dirty="0">
                <a:latin typeface="Courier New" pitchFamily="49" charset="0"/>
                <a:ea typeface="+mn-ea"/>
                <a:cs typeface="Courier New" pitchFamily="49" charset="0"/>
              </a:rPr>
              <a:t>"http://www.w3.org/2001/</a:t>
            </a:r>
            <a:r>
              <a:rPr lang="it-IT" sz="1600" i="1" dirty="0" err="1">
                <a:latin typeface="Courier New" pitchFamily="49" charset="0"/>
                <a:ea typeface="+mn-ea"/>
                <a:cs typeface="Courier New" pitchFamily="49" charset="0"/>
              </a:rPr>
              <a:t>XMLSchema-instance</a:t>
            </a:r>
            <a:r>
              <a:rPr lang="it-IT" sz="1600" i="1" dirty="0">
                <a:latin typeface="Courier New" pitchFamily="49" charset="0"/>
                <a:ea typeface="+mn-ea"/>
                <a:cs typeface="Courier New" pitchFamily="49" charset="0"/>
              </a:rPr>
              <a:t>"</a:t>
            </a:r>
          </a:p>
          <a:p>
            <a:pPr marL="0" indent="0">
              <a:buFontTx/>
              <a:buNone/>
              <a:defRPr/>
            </a:pP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it-IT" sz="1600" dirty="0" err="1">
                <a:latin typeface="Courier New" pitchFamily="49" charset="0"/>
                <a:ea typeface="+mn-ea"/>
                <a:cs typeface="Courier New" pitchFamily="49" charset="0"/>
              </a:rPr>
              <a:t>xsi:schemaLocation</a:t>
            </a: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it-IT" sz="1600" i="1" dirty="0">
                <a:latin typeface="Courier New" pitchFamily="49" charset="0"/>
                <a:ea typeface="+mn-ea"/>
                <a:cs typeface="Courier New" pitchFamily="49" charset="0"/>
              </a:rPr>
              <a:t>"http://java.sun.com/xml/ns/j2ee</a:t>
            </a:r>
          </a:p>
          <a:p>
            <a:pPr marL="0" indent="0">
              <a:buFontTx/>
              <a:buNone/>
              <a:defRPr/>
            </a:pPr>
            <a:r>
              <a:rPr lang="it-IT" sz="1600" i="1" dirty="0">
                <a:latin typeface="Courier New" pitchFamily="49" charset="0"/>
                <a:ea typeface="+mn-ea"/>
                <a:cs typeface="Courier New" pitchFamily="49" charset="0"/>
              </a:rPr>
              <a:t>  http://java.sun.com/xml/ns/j2ee/web-jsptaglibrary_2_0.xsd"</a:t>
            </a:r>
          </a:p>
          <a:p>
            <a:pPr marL="0" indent="0">
              <a:buFontTx/>
              <a:buNone/>
              <a:defRPr/>
            </a:pP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it-IT" sz="1600" dirty="0" err="1">
                <a:latin typeface="Courier New" pitchFamily="49" charset="0"/>
                <a:ea typeface="+mn-ea"/>
                <a:cs typeface="Courier New" pitchFamily="49" charset="0"/>
              </a:rPr>
              <a:t>version</a:t>
            </a: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it-IT" sz="1600" i="1" dirty="0">
                <a:latin typeface="Courier New" pitchFamily="49" charset="0"/>
                <a:ea typeface="+mn-ea"/>
                <a:cs typeface="Courier New" pitchFamily="49" charset="0"/>
              </a:rPr>
              <a:t>"2.0"&gt;</a:t>
            </a:r>
          </a:p>
          <a:p>
            <a:pPr marL="0" indent="0">
              <a:buFontTx/>
              <a:buNone/>
              <a:defRPr/>
            </a:pP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  &lt;</a:t>
            </a:r>
            <a:r>
              <a:rPr lang="it-IT" sz="1600" dirty="0" err="1">
                <a:latin typeface="Courier New" pitchFamily="49" charset="0"/>
                <a:ea typeface="+mn-ea"/>
                <a:cs typeface="Courier New" pitchFamily="49" charset="0"/>
              </a:rPr>
              <a:t>tlib-version</a:t>
            </a: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&gt;1.0&lt;/</a:t>
            </a:r>
            <a:r>
              <a:rPr lang="it-IT" sz="1600" dirty="0" err="1">
                <a:latin typeface="Courier New" pitchFamily="49" charset="0"/>
                <a:ea typeface="+mn-ea"/>
                <a:cs typeface="Courier New" pitchFamily="49" charset="0"/>
              </a:rPr>
              <a:t>tlib-version</a:t>
            </a: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defRPr/>
            </a:pP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  &lt;short-</a:t>
            </a:r>
            <a:r>
              <a:rPr lang="it-IT" sz="1600" dirty="0" err="1">
                <a:latin typeface="Courier New" pitchFamily="49" charset="0"/>
                <a:ea typeface="+mn-ea"/>
                <a:cs typeface="Courier New" pitchFamily="49" charset="0"/>
              </a:rPr>
              <a:t>name</a:t>
            </a: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rm3jsp-taglib</a:t>
            </a: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&lt;/short-</a:t>
            </a:r>
            <a:r>
              <a:rPr lang="it-IT" sz="1600" dirty="0" err="1">
                <a:latin typeface="Courier New" pitchFamily="49" charset="0"/>
                <a:ea typeface="+mn-ea"/>
                <a:cs typeface="Courier New" pitchFamily="49" charset="0"/>
              </a:rPr>
              <a:t>name</a:t>
            </a:r>
            <a:r>
              <a:rPr lang="it-IT" sz="1600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endParaRPr lang="it-IT" sz="16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  &lt;</a:t>
            </a:r>
            <a:r>
              <a:rPr lang="it-IT" sz="1600" dirty="0" err="1">
                <a:latin typeface="Courier New" pitchFamily="49" charset="0"/>
                <a:ea typeface="+mn-ea"/>
                <a:cs typeface="Courier New" pitchFamily="49" charset="0"/>
              </a:rPr>
              <a:t>tag</a:t>
            </a: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defRPr/>
            </a:pP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    &lt;</a:t>
            </a:r>
            <a:r>
              <a:rPr lang="it-IT" sz="1600" dirty="0" err="1">
                <a:latin typeface="Courier New" pitchFamily="49" charset="0"/>
                <a:ea typeface="+mn-ea"/>
                <a:cs typeface="Courier New" pitchFamily="49" charset="0"/>
              </a:rPr>
              <a:t>description</a:t>
            </a: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&gt;Stampa un numero a caso tra 0 e 1000&lt;/</a:t>
            </a:r>
            <a:r>
              <a:rPr lang="it-IT" sz="1600" dirty="0" err="1">
                <a:latin typeface="Courier New" pitchFamily="49" charset="0"/>
                <a:ea typeface="+mn-ea"/>
                <a:cs typeface="Courier New" pitchFamily="49" charset="0"/>
              </a:rPr>
              <a:t>description</a:t>
            </a: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defRPr/>
            </a:pP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    &lt;</a:t>
            </a:r>
            <a:r>
              <a:rPr lang="it-IT" sz="1600" dirty="0" err="1">
                <a:latin typeface="Courier New" pitchFamily="49" charset="0"/>
                <a:ea typeface="+mn-ea"/>
                <a:cs typeface="Courier New" pitchFamily="49" charset="0"/>
              </a:rPr>
              <a:t>name</a:t>
            </a: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random</a:t>
            </a: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it-IT" sz="1600" dirty="0" err="1">
                <a:latin typeface="Courier New" pitchFamily="49" charset="0"/>
                <a:ea typeface="+mn-ea"/>
                <a:cs typeface="Courier New" pitchFamily="49" charset="0"/>
              </a:rPr>
              <a:t>name</a:t>
            </a: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defRPr/>
            </a:pP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    &lt;</a:t>
            </a:r>
            <a:r>
              <a:rPr lang="it-IT" sz="1600" dirty="0" err="1">
                <a:latin typeface="Courier New" pitchFamily="49" charset="0"/>
                <a:ea typeface="+mn-ea"/>
                <a:cs typeface="Courier New" pitchFamily="49" charset="0"/>
              </a:rPr>
              <a:t>tag-class</a:t>
            </a: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it.uniroma3.tags.SimpleRandomIntTag</a:t>
            </a: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it-IT" sz="1600" dirty="0" err="1">
                <a:latin typeface="Courier New" pitchFamily="49" charset="0"/>
                <a:ea typeface="+mn-ea"/>
                <a:cs typeface="Courier New" pitchFamily="49" charset="0"/>
              </a:rPr>
              <a:t>tag-class</a:t>
            </a: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defRPr/>
            </a:pP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    &lt;body-</a:t>
            </a:r>
            <a:r>
              <a:rPr lang="it-IT" sz="1600" dirty="0" err="1">
                <a:latin typeface="Courier New" pitchFamily="49" charset="0"/>
                <a:ea typeface="+mn-ea"/>
                <a:cs typeface="Courier New" pitchFamily="49" charset="0"/>
              </a:rPr>
              <a:t>content</a:t>
            </a: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it-IT" sz="1600" dirty="0" err="1">
                <a:latin typeface="Courier New" pitchFamily="49" charset="0"/>
                <a:ea typeface="+mn-ea"/>
                <a:cs typeface="Courier New" pitchFamily="49" charset="0"/>
              </a:rPr>
              <a:t>empty</a:t>
            </a: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&lt;/body-</a:t>
            </a:r>
            <a:r>
              <a:rPr lang="it-IT" sz="1600" dirty="0" err="1">
                <a:latin typeface="Courier New" pitchFamily="49" charset="0"/>
                <a:ea typeface="+mn-ea"/>
                <a:cs typeface="Courier New" pitchFamily="49" charset="0"/>
              </a:rPr>
              <a:t>content</a:t>
            </a: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defRPr/>
            </a:pP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  &lt;/</a:t>
            </a:r>
            <a:r>
              <a:rPr lang="it-IT" sz="1600" dirty="0" err="1">
                <a:latin typeface="Courier New" pitchFamily="49" charset="0"/>
                <a:ea typeface="+mn-ea"/>
                <a:cs typeface="Courier New" pitchFamily="49" charset="0"/>
              </a:rPr>
              <a:t>tag</a:t>
            </a: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defRPr/>
            </a:pP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it-IT" sz="1600" dirty="0" err="1">
                <a:latin typeface="Courier New" pitchFamily="49" charset="0"/>
                <a:ea typeface="+mn-ea"/>
                <a:cs typeface="Courier New" pitchFamily="49" charset="0"/>
              </a:rPr>
              <a:t>taglib</a:t>
            </a:r>
            <a:r>
              <a:rPr lang="it-IT" sz="1600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it-IT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0464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Maiandra GD" charset="0"/>
              </a:rPr>
              <a:t>Uso del custom tag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>
                <a:latin typeface="Maiandra GD" charset="0"/>
              </a:rPr>
              <a:t>In una pagina Jsp possiamo usare il tag </a:t>
            </a:r>
            <a:r>
              <a:rPr lang="it-IT" b="1">
                <a:solidFill>
                  <a:srgbClr val="FF0000"/>
                </a:solidFill>
                <a:latin typeface="Courier New" charset="0"/>
                <a:cs typeface="Courier New" charset="0"/>
              </a:rPr>
              <a:t>random</a:t>
            </a:r>
            <a:r>
              <a:rPr lang="it-IT">
                <a:latin typeface="Maiandra GD" charset="0"/>
              </a:rPr>
              <a:t> (nome riportato nel descrittore)</a:t>
            </a:r>
          </a:p>
          <a:p>
            <a:r>
              <a:rPr lang="it-IT">
                <a:latin typeface="Maiandra GD" charset="0"/>
              </a:rPr>
              <a:t>Dobbiamo specificare l'uso della taglib: </a:t>
            </a:r>
            <a:endParaRPr lang="it-IT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 marL="457200" lvl="1" indent="0">
              <a:buFontTx/>
              <a:buNone/>
            </a:pPr>
            <a:r>
              <a:rPr lang="it-IT" b="1">
                <a:latin typeface="Courier New" charset="0"/>
                <a:cs typeface="Courier New" charset="0"/>
              </a:rPr>
              <a:t>&lt;%@ taglib </a:t>
            </a:r>
          </a:p>
          <a:p>
            <a:pPr marL="457200" lvl="1" indent="0">
              <a:buFontTx/>
              <a:buNone/>
            </a:pPr>
            <a:r>
              <a:rPr lang="it-IT" b="1">
                <a:latin typeface="Courier New" charset="0"/>
                <a:cs typeface="Courier New" charset="0"/>
              </a:rPr>
              <a:t>	uri="/WEB-INF/rm3jsp-taglib.tld"</a:t>
            </a:r>
          </a:p>
          <a:p>
            <a:pPr marL="457200" lvl="1" indent="0">
              <a:buFontTx/>
              <a:buNone/>
            </a:pPr>
            <a:r>
              <a:rPr lang="it-IT" b="1">
                <a:latin typeface="Courier New" charset="0"/>
                <a:cs typeface="Courier New" charset="0"/>
              </a:rPr>
              <a:t>	prefix="rm3" %&gt;</a:t>
            </a:r>
          </a:p>
          <a:p>
            <a:r>
              <a:rPr lang="it-IT">
                <a:latin typeface="Maiandra GD" charset="0"/>
              </a:rPr>
              <a:t>Con questa direttiva specifichaimo dove si trova il descrittore (uri="…")</a:t>
            </a:r>
          </a:p>
          <a:p>
            <a:r>
              <a:rPr lang="it-IT">
                <a:latin typeface="Maiandra GD" charset="0"/>
              </a:rPr>
              <a:t>Il prefisso che usiamo per specificare l'uso di un tag associato alla libreria (prefix="…")</a:t>
            </a:r>
          </a:p>
        </p:txBody>
      </p:sp>
    </p:spTree>
    <p:extLst>
      <p:ext uri="{BB962C8B-B14F-4D97-AF65-F5344CB8AC3E}">
        <p14:creationId xmlns:p14="http://schemas.microsoft.com/office/powerpoint/2010/main" val="2282376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Maiandra GD" charset="0"/>
              </a:rPr>
              <a:t>Uso del tag</a:t>
            </a:r>
          </a:p>
        </p:txBody>
      </p:sp>
      <p:sp>
        <p:nvSpPr>
          <p:cNvPr id="19459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&lt;%@ taglib uri="/WEB-INF/rm3jsp-taglib.tld" prefix="</a:t>
            </a:r>
            <a:r>
              <a:rPr lang="it-IT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rm3</a:t>
            </a:r>
            <a:r>
              <a:rPr lang="it-IT" sz="1800" b="1">
                <a:latin typeface="Courier New" charset="0"/>
                <a:cs typeface="Courier New" charset="0"/>
              </a:rPr>
              <a:t>" %&gt;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&lt;!DOCTYPE html&gt;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&lt;html&gt;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&lt;head&gt;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&lt;title&gt;Prova custom tag&lt;/title&gt;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&lt;/head&gt;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&lt;body&gt;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	&lt;h1&gt;Prova Tag&lt;/h1&gt;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	&lt;ul&gt;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		&lt;li&gt;&lt;</a:t>
            </a:r>
            <a:r>
              <a:rPr lang="it-IT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rm3</a:t>
            </a:r>
            <a:r>
              <a:rPr lang="it-IT" sz="1800" b="1">
                <a:latin typeface="Courier New" charset="0"/>
                <a:cs typeface="Courier New" charset="0"/>
              </a:rPr>
              <a:t>:random /&gt;&lt;/li&gt;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		&lt;li&gt;&lt;</a:t>
            </a:r>
            <a:r>
              <a:rPr lang="it-IT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rm3</a:t>
            </a:r>
            <a:r>
              <a:rPr lang="it-IT" sz="1800" b="1">
                <a:latin typeface="Courier New" charset="0"/>
                <a:cs typeface="Courier New" charset="0"/>
              </a:rPr>
              <a:t>:random /&gt;&lt;/li&gt;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		&lt;li&gt;&lt;</a:t>
            </a:r>
            <a:r>
              <a:rPr lang="it-IT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rm3</a:t>
            </a:r>
            <a:r>
              <a:rPr lang="it-IT" sz="1800" b="1">
                <a:latin typeface="Courier New" charset="0"/>
                <a:cs typeface="Courier New" charset="0"/>
              </a:rPr>
              <a:t>:random /&gt;&lt;/li&gt;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		&lt;li&gt;&lt;</a:t>
            </a:r>
            <a:r>
              <a:rPr lang="it-IT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rm3</a:t>
            </a:r>
            <a:r>
              <a:rPr lang="it-IT" sz="1800" b="1">
                <a:latin typeface="Courier New" charset="0"/>
                <a:cs typeface="Courier New" charset="0"/>
              </a:rPr>
              <a:t>:random /&gt;&lt;/li&gt;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	&lt;/ul&gt;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&lt;/body&gt;</a:t>
            </a:r>
          </a:p>
          <a:p>
            <a:pPr marL="0" indent="0">
              <a:buFontTx/>
              <a:buNone/>
              <a:tabLst>
                <a:tab pos="176213" algn="l"/>
                <a:tab pos="363538" algn="l"/>
                <a:tab pos="539750" algn="l"/>
                <a:tab pos="714375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02439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>
                <a:latin typeface="Maiandra GD" charset="0"/>
              </a:rPr>
              <a:t>Definizione di un custom tag: attributi</a:t>
            </a:r>
          </a:p>
        </p:txBody>
      </p:sp>
      <p:sp>
        <p:nvSpPr>
          <p:cNvPr id="2048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>
                <a:latin typeface="Maiandra GD" charset="0"/>
              </a:rPr>
              <a:t>È possibile definire anche un custom tag con attributi</a:t>
            </a:r>
          </a:p>
          <a:p>
            <a:r>
              <a:rPr lang="it-IT">
                <a:latin typeface="Maiandra GD" charset="0"/>
              </a:rPr>
              <a:t>Ad esempio supponiamo di voler specificare il range di valori casuali (indicando in un attributo il limite superiore)</a:t>
            </a:r>
          </a:p>
          <a:p>
            <a:r>
              <a:rPr lang="it-IT">
                <a:latin typeface="Maiandra GD" charset="0"/>
              </a:rPr>
              <a:t>È necessario aggiungere un metodo setter della forma </a:t>
            </a:r>
            <a:r>
              <a:rPr lang="it-IT" sz="2400" b="1">
                <a:latin typeface="Courier New" charset="0"/>
                <a:cs typeface="Courier New" charset="0"/>
              </a:rPr>
              <a:t>setNomeattributo(String attributo)</a:t>
            </a:r>
          </a:p>
          <a:p>
            <a:endParaRPr lang="it-IT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06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Maiandra GD" charset="0"/>
              </a:rPr>
              <a:t>Esempio: RandomIntTag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182563" algn="l"/>
                <a:tab pos="354013" algn="l"/>
                <a:tab pos="536575" algn="l"/>
                <a:tab pos="720725" algn="l"/>
              </a:tabLst>
              <a:defRPr/>
            </a:pPr>
            <a:r>
              <a:rPr lang="it-IT" sz="2800" dirty="0" smtClean="0">
                <a:ea typeface="+mn-ea"/>
              </a:rPr>
              <a:t>Definiamo un secondo Custom </a:t>
            </a:r>
            <a:r>
              <a:rPr lang="it-IT" sz="2800" dirty="0" err="1" smtClean="0">
                <a:ea typeface="+mn-ea"/>
              </a:rPr>
              <a:t>tag</a:t>
            </a:r>
            <a:r>
              <a:rPr lang="it-IT" sz="2800" dirty="0" smtClean="0">
                <a:ea typeface="+mn-ea"/>
              </a:rPr>
              <a:t>, che accetta un attributo Limite</a:t>
            </a:r>
            <a:endParaRPr lang="it-IT" sz="28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</a:tabLst>
              <a:defRPr/>
            </a:pPr>
            <a:endParaRPr lang="it-IT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</a:tabLst>
              <a:defRPr/>
            </a:pPr>
            <a:r>
              <a:rPr lang="it-IT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package </a:t>
            </a:r>
            <a:r>
              <a:rPr lang="it-IT" sz="2000" b="1" dirty="0">
                <a:latin typeface="Courier New" pitchFamily="49" charset="0"/>
                <a:ea typeface="+mn-ea"/>
                <a:cs typeface="Courier New" pitchFamily="49" charset="0"/>
              </a:rPr>
              <a:t>it.uniroma3.tags;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</a:tabLst>
              <a:defRPr/>
            </a:pPr>
            <a:endParaRPr lang="it-IT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</a:tabLst>
              <a:defRPr/>
            </a:pPr>
            <a:r>
              <a:rPr lang="it-IT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public </a:t>
            </a:r>
            <a:r>
              <a:rPr lang="it-IT" sz="2000" b="1" dirty="0" err="1">
                <a:latin typeface="Courier New" pitchFamily="49" charset="0"/>
                <a:ea typeface="+mn-ea"/>
                <a:cs typeface="Courier New" pitchFamily="49" charset="0"/>
              </a:rPr>
              <a:t>class</a:t>
            </a:r>
            <a:r>
              <a:rPr lang="it-IT" sz="20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it-IT" sz="2000" b="1" dirty="0" err="1">
                <a:latin typeface="Courier New" pitchFamily="49" charset="0"/>
                <a:ea typeface="+mn-ea"/>
                <a:cs typeface="Courier New" pitchFamily="49" charset="0"/>
              </a:rPr>
              <a:t>RandomIntTag</a:t>
            </a:r>
            <a:r>
              <a:rPr lang="it-IT" sz="20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it-IT" sz="2000" b="1" dirty="0" err="1">
                <a:latin typeface="Courier New" pitchFamily="49" charset="0"/>
                <a:ea typeface="+mn-ea"/>
                <a:cs typeface="Courier New" pitchFamily="49" charset="0"/>
              </a:rPr>
              <a:t>extends</a:t>
            </a:r>
            <a:r>
              <a:rPr lang="it-IT" sz="20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it-IT" sz="2000" b="1" dirty="0" err="1">
                <a:latin typeface="Courier New" pitchFamily="49" charset="0"/>
                <a:ea typeface="+mn-ea"/>
                <a:cs typeface="Courier New" pitchFamily="49" charset="0"/>
              </a:rPr>
              <a:t>SimpleRandomIntTag</a:t>
            </a:r>
            <a:r>
              <a:rPr lang="it-IT" sz="20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it-IT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</a:tabLst>
              <a:defRPr/>
            </a:pPr>
            <a:endParaRPr lang="it-IT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</a:tabLst>
              <a:defRPr/>
            </a:pPr>
            <a:r>
              <a:rPr lang="it-IT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	public </a:t>
            </a:r>
            <a:r>
              <a:rPr lang="it-IT" sz="2000" b="1" dirty="0" err="1"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lang="it-IT" sz="20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it-IT" sz="2000" b="1" dirty="0" err="1">
                <a:latin typeface="Courier New" pitchFamily="49" charset="0"/>
                <a:ea typeface="+mn-ea"/>
                <a:cs typeface="Courier New" pitchFamily="49" charset="0"/>
              </a:rPr>
              <a:t>setLimite</a:t>
            </a:r>
            <a:r>
              <a:rPr lang="it-IT" sz="2000" b="1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it-IT" sz="2000" b="1" dirty="0" err="1"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  <a:r>
              <a:rPr lang="it-IT" sz="2000" b="1" dirty="0">
                <a:latin typeface="Courier New" pitchFamily="49" charset="0"/>
                <a:ea typeface="+mn-ea"/>
                <a:cs typeface="Courier New" pitchFamily="49" charset="0"/>
              </a:rPr>
              <a:t> limite) {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</a:tabLst>
              <a:defRPr/>
            </a:pPr>
            <a:r>
              <a:rPr lang="it-IT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it-IT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try</a:t>
            </a:r>
            <a:r>
              <a:rPr lang="it-IT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it-IT" sz="2000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</a:tabLst>
              <a:defRPr/>
            </a:pPr>
            <a:r>
              <a:rPr lang="it-IT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it-IT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this.limite</a:t>
            </a:r>
            <a:r>
              <a:rPr lang="it-IT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it-IT" sz="2000" b="1" dirty="0"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it-IT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Integer.</a:t>
            </a:r>
            <a:r>
              <a:rPr lang="it-IT" sz="2000" b="1" i="1" dirty="0" err="1" smtClean="0">
                <a:latin typeface="Courier New" pitchFamily="49" charset="0"/>
                <a:ea typeface="+mn-ea"/>
                <a:cs typeface="Courier New" pitchFamily="49" charset="0"/>
              </a:rPr>
              <a:t>parseInt</a:t>
            </a:r>
            <a:r>
              <a:rPr lang="it-IT" sz="2000" b="1" i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it-IT" sz="2000" b="1" i="1" dirty="0" err="1" smtClean="0">
                <a:latin typeface="Courier New" pitchFamily="49" charset="0"/>
                <a:ea typeface="+mn-ea"/>
                <a:cs typeface="Courier New" pitchFamily="49" charset="0"/>
              </a:rPr>
              <a:t>this.limite</a:t>
            </a:r>
            <a:r>
              <a:rPr lang="it-IT" sz="2000" b="1" i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</a:tabLst>
              <a:defRPr/>
            </a:pPr>
            <a:r>
              <a:rPr lang="it-IT" sz="2000" dirty="0" smtClean="0">
                <a:latin typeface="Courier New" pitchFamily="49" charset="0"/>
                <a:ea typeface="+mn-ea"/>
                <a:cs typeface="Courier New" pitchFamily="49" charset="0"/>
              </a:rPr>
              <a:t>		} </a:t>
            </a:r>
            <a:r>
              <a:rPr lang="it-IT" sz="2000" b="1" dirty="0">
                <a:latin typeface="Courier New" pitchFamily="49" charset="0"/>
                <a:ea typeface="+mn-ea"/>
                <a:cs typeface="Courier New" pitchFamily="49" charset="0"/>
              </a:rPr>
              <a:t>catch(</a:t>
            </a:r>
            <a:r>
              <a:rPr lang="it-IT" sz="2000" b="1" dirty="0" err="1">
                <a:latin typeface="Courier New" pitchFamily="49" charset="0"/>
                <a:ea typeface="+mn-ea"/>
                <a:cs typeface="Courier New" pitchFamily="49" charset="0"/>
              </a:rPr>
              <a:t>NumberFormatException</a:t>
            </a:r>
            <a:r>
              <a:rPr lang="it-IT" sz="2000" b="1" dirty="0">
                <a:latin typeface="Courier New" pitchFamily="49" charset="0"/>
                <a:ea typeface="+mn-ea"/>
                <a:cs typeface="Courier New" pitchFamily="49" charset="0"/>
              </a:rPr>
              <a:t> e) {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</a:tabLst>
              <a:defRPr/>
            </a:pPr>
            <a:r>
              <a:rPr lang="it-IT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it-IT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this.limite</a:t>
            </a:r>
            <a:r>
              <a:rPr lang="it-IT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it-IT" sz="2000" b="1" dirty="0">
                <a:latin typeface="Courier New" pitchFamily="49" charset="0"/>
                <a:ea typeface="+mn-ea"/>
                <a:cs typeface="Courier New" pitchFamily="49" charset="0"/>
              </a:rPr>
              <a:t>= 1000;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</a:tabLst>
              <a:defRPr/>
            </a:pPr>
            <a:r>
              <a:rPr lang="it-IT" sz="2000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  <a:endParaRPr lang="it-IT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</a:tabLst>
              <a:defRPr/>
            </a:pPr>
            <a:r>
              <a:rPr lang="it-IT" sz="20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it-IT" sz="20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it-IT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</a:tabLst>
              <a:defRPr/>
            </a:pPr>
            <a:r>
              <a:rPr lang="it-IT" sz="200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669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Maiandra GD" charset="0"/>
              </a:rPr>
              <a:t>Esempio: RandomIntTag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  <a:defRPr/>
            </a:pPr>
            <a:r>
              <a:rPr lang="it-IT" dirty="0" smtClean="0">
                <a:ea typeface="+mn-ea"/>
              </a:rPr>
              <a:t>Aggiorniamo il descrittore aggiungendo la definizione del nuovo </a:t>
            </a:r>
            <a:r>
              <a:rPr lang="it-IT" dirty="0" err="1" smtClean="0">
                <a:ea typeface="+mn-ea"/>
              </a:rPr>
              <a:t>tag</a:t>
            </a:r>
            <a:endParaRPr lang="it-IT" dirty="0" smtClean="0">
              <a:ea typeface="+mn-ea"/>
            </a:endParaRP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  <a:defRPr/>
            </a:pP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it-IT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taglib</a:t>
            </a: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  <a:defRPr/>
            </a:pP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	...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  <a:defRPr/>
            </a:pP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	&lt;</a:t>
            </a:r>
            <a:r>
              <a:rPr lang="it-IT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tag</a:t>
            </a: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  <a:defRPr/>
            </a:pP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lang="it-IT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description</a:t>
            </a: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it-IT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Stamapa</a:t>
            </a: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un numero a caso tra 0 e limite&lt;/</a:t>
            </a:r>
            <a:r>
              <a:rPr lang="it-IT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description</a:t>
            </a: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&gt; 		&lt;</a:t>
            </a:r>
            <a:r>
              <a:rPr lang="it-IT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name</a:t>
            </a: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it-IT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randomInt</a:t>
            </a: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it-IT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name</a:t>
            </a: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  <a:defRPr/>
            </a:pP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lang="it-IT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tag-class</a:t>
            </a: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&gt;it.uniroma3.tags.RandomInt&lt;/</a:t>
            </a:r>
            <a:r>
              <a:rPr lang="it-IT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tag-class</a:t>
            </a: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  <a:defRPr/>
            </a:pP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		&lt;body-</a:t>
            </a:r>
            <a:r>
              <a:rPr lang="it-IT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content</a:t>
            </a: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it-IT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empty</a:t>
            </a: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&lt;/body-</a:t>
            </a:r>
            <a:r>
              <a:rPr lang="it-IT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content</a:t>
            </a: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  <a:defRPr/>
            </a:pPr>
            <a:r>
              <a:rPr lang="it-IT" sz="16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&lt;</a:t>
            </a:r>
            <a:r>
              <a:rPr lang="it-IT" sz="16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attribute</a:t>
            </a:r>
            <a:r>
              <a:rPr lang="it-IT" sz="16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  <a:defRPr/>
            </a:pPr>
            <a:r>
              <a:rPr lang="it-IT" sz="16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	&lt;</a:t>
            </a:r>
            <a:r>
              <a:rPr lang="it-IT" sz="16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name</a:t>
            </a:r>
            <a:r>
              <a:rPr lang="it-IT" sz="16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&gt;limite&lt;/</a:t>
            </a:r>
            <a:r>
              <a:rPr lang="it-IT" sz="16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name</a:t>
            </a:r>
            <a:r>
              <a:rPr lang="it-IT" sz="16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  <a:defRPr/>
            </a:pPr>
            <a:r>
              <a:rPr lang="it-IT" sz="16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	&lt;</a:t>
            </a:r>
            <a:r>
              <a:rPr lang="it-IT" sz="16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required</a:t>
            </a:r>
            <a:r>
              <a:rPr lang="it-IT" sz="16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&gt;false&lt;/</a:t>
            </a:r>
            <a:r>
              <a:rPr lang="it-IT" sz="16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required</a:t>
            </a:r>
            <a:r>
              <a:rPr lang="it-IT" sz="16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  <a:defRPr/>
            </a:pPr>
            <a:r>
              <a:rPr lang="it-IT" sz="16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&lt;/</a:t>
            </a:r>
            <a:r>
              <a:rPr lang="it-IT" sz="16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attribute</a:t>
            </a:r>
            <a:r>
              <a:rPr lang="it-IT" sz="16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  <a:defRPr/>
            </a:pP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	&lt;/</a:t>
            </a:r>
            <a:r>
              <a:rPr lang="it-IT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tag</a:t>
            </a: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  <a:defRPr/>
            </a:pP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  <a:defRPr/>
            </a:pP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it-IT" sz="16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taglib</a:t>
            </a: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endParaRPr lang="it-IT" sz="16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48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Maiandra GD" charset="0"/>
              </a:rPr>
              <a:t>Esempio: uso</a:t>
            </a:r>
          </a:p>
        </p:txBody>
      </p:sp>
      <p:sp>
        <p:nvSpPr>
          <p:cNvPr id="23555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&lt;%@ taglib uri="/WEB-INF/rm3jsp-taglib.tld" prefix="rm3" %&gt;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&lt;!DOCTYPE html&gt;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&lt;html&gt;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&lt;head&gt;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	&lt;title&gt;Prova custom tag&lt;/title&gt;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&lt;/head&gt;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&lt;body&gt;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&lt;h1&gt;Prova: numeri a caso tra 0 e 10&lt;/h1&gt;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&lt;ul&gt;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	&lt;li&gt;&lt;</a:t>
            </a:r>
            <a:r>
              <a:rPr lang="it-IT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rm3:randomInt limite = "10" </a:t>
            </a:r>
            <a:r>
              <a:rPr lang="it-IT" sz="1800" b="1">
                <a:latin typeface="Courier New" charset="0"/>
                <a:cs typeface="Courier New" charset="0"/>
              </a:rPr>
              <a:t>/&gt;&lt;/li&gt;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	&lt;li&gt;&lt;rm3:randomInt limite = "10" /&gt;&lt;/li&gt;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	&lt;li&gt;&lt;rm3:randomInt limite = "10" /&gt;&lt;/li&gt;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	&lt;li&gt;&lt;rm3:randomInt limite = "10" /&gt;&lt;/li&gt;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&lt;/ul&gt;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&lt;/body&gt;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55516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Maiandra GD" charset="0"/>
              </a:rPr>
              <a:t>Custom tag: pseudo-uri</a:t>
            </a:r>
          </a:p>
        </p:txBody>
      </p:sp>
      <p:sp>
        <p:nvSpPr>
          <p:cNvPr id="24579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>
                <a:latin typeface="Maiandra GD" charset="0"/>
              </a:rPr>
              <a:t>È possibile (e può essere comodo) associare il descrittore ad un URI, ed usare l'URI (che rappresenta quindi una risorsa logica nella direttiva che specifica l'uso della libreria</a:t>
            </a:r>
          </a:p>
          <a:p>
            <a:r>
              <a:rPr lang="it-IT">
                <a:latin typeface="Maiandra GD" charset="0"/>
              </a:rPr>
              <a:t>Vantaggi: le pagine Jsp possono essere scritte in maniera indipendente dalla locazione fisica del descrittore (ci pensa Tomcat a trovare il descrittore)</a:t>
            </a:r>
          </a:p>
          <a:p>
            <a:r>
              <a:rPr lang="it-IT">
                <a:latin typeface="Maiandra GD" charset="0"/>
              </a:rPr>
              <a:t>Svantaggi: non sappiamo dove si trova il descrittore</a:t>
            </a:r>
          </a:p>
          <a:p>
            <a:pPr lvl="1"/>
            <a:endParaRPr lang="it-IT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8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43213" y="1628775"/>
            <a:ext cx="5257800" cy="4752975"/>
            <a:chOff x="1791" y="1026"/>
            <a:chExt cx="3312" cy="2994"/>
          </a:xfrm>
        </p:grpSpPr>
        <p:sp>
          <p:nvSpPr>
            <p:cNvPr id="6197" name="AutoShape 3"/>
            <p:cNvSpPr>
              <a:spLocks noChangeArrowheads="1"/>
            </p:cNvSpPr>
            <p:nvPr/>
          </p:nvSpPr>
          <p:spPr bwMode="auto">
            <a:xfrm>
              <a:off x="1791" y="1026"/>
              <a:ext cx="3312" cy="299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198" name="AutoShape 4"/>
            <p:cNvSpPr>
              <a:spLocks noChangeArrowheads="1"/>
            </p:cNvSpPr>
            <p:nvPr/>
          </p:nvSpPr>
          <p:spPr bwMode="auto">
            <a:xfrm>
              <a:off x="1871" y="1061"/>
              <a:ext cx="2227" cy="2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dirty="0">
                  <a:solidFill>
                    <a:srgbClr val="000066"/>
                  </a:solidFill>
                </a:rPr>
                <a:t>   </a:t>
              </a:r>
              <a:r>
                <a:rPr lang="it-IT" dirty="0" err="1">
                  <a:solidFill>
                    <a:srgbClr val="000066"/>
                  </a:solidFill>
                </a:rPr>
                <a:t>Servlet</a:t>
              </a:r>
              <a:r>
                <a:rPr lang="it-IT" dirty="0">
                  <a:solidFill>
                    <a:srgbClr val="000066"/>
                  </a:solidFill>
                </a:rPr>
                <a:t> container (es: </a:t>
              </a:r>
              <a:r>
                <a:rPr lang="it-IT" dirty="0" err="1">
                  <a:solidFill>
                    <a:srgbClr val="000066"/>
                  </a:solidFill>
                </a:rPr>
                <a:t>Tomcat</a:t>
              </a:r>
              <a:r>
                <a:rPr lang="it-IT" dirty="0">
                  <a:solidFill>
                    <a:srgbClr val="000066"/>
                  </a:solidFill>
                </a:rPr>
                <a:t>)</a:t>
              </a:r>
            </a:p>
          </p:txBody>
        </p:sp>
      </p:grpSp>
      <p:sp>
        <p:nvSpPr>
          <p:cNvPr id="61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>
                <a:latin typeface="Maiandra GD" charset="0"/>
              </a:rPr>
              <a:t>Servlet</a:t>
            </a:r>
            <a:r>
              <a:rPr lang="it-IT" dirty="0">
                <a:latin typeface="Maiandra GD" charset="0"/>
              </a:rPr>
              <a:t>: </a:t>
            </a:r>
            <a:r>
              <a:rPr lang="it-IT" dirty="0" smtClean="0">
                <a:latin typeface="Maiandra GD" charset="0"/>
              </a:rPr>
              <a:t>architettura</a:t>
            </a:r>
            <a:endParaRPr lang="it-IT" dirty="0">
              <a:latin typeface="Maiandra GD" charset="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987675" y="2060575"/>
            <a:ext cx="4968875" cy="4176713"/>
            <a:chOff x="1882" y="1298"/>
            <a:chExt cx="3130" cy="2631"/>
          </a:xfrm>
        </p:grpSpPr>
        <p:sp>
          <p:nvSpPr>
            <p:cNvPr id="6195" name="AutoShape 7"/>
            <p:cNvSpPr>
              <a:spLocks noChangeArrowheads="1"/>
            </p:cNvSpPr>
            <p:nvPr/>
          </p:nvSpPr>
          <p:spPr bwMode="auto">
            <a:xfrm>
              <a:off x="1882" y="1298"/>
              <a:ext cx="3130" cy="263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196" name="AutoShape 8"/>
            <p:cNvSpPr>
              <a:spLocks noChangeArrowheads="1"/>
            </p:cNvSpPr>
            <p:nvPr/>
          </p:nvSpPr>
          <p:spPr bwMode="auto">
            <a:xfrm>
              <a:off x="1916" y="1334"/>
              <a:ext cx="1756" cy="25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>
                  <a:solidFill>
                    <a:srgbClr val="000066"/>
                  </a:solidFill>
                </a:rPr>
                <a:t>       Java Virtual Machine</a:t>
              </a:r>
            </a:p>
          </p:txBody>
        </p:sp>
      </p:grp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3132138" y="2925763"/>
            <a:ext cx="1150937" cy="5048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it-IT">
                <a:solidFill>
                  <a:srgbClr val="000066"/>
                </a:solidFill>
              </a:rPr>
              <a:t>Thread 1</a:t>
            </a:r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3132138" y="4005263"/>
            <a:ext cx="1150937" cy="5048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it-IT">
                <a:solidFill>
                  <a:srgbClr val="000066"/>
                </a:solidFill>
              </a:rPr>
              <a:t>Thread 2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485900" y="2636838"/>
            <a:ext cx="1685925" cy="393700"/>
            <a:chOff x="936" y="1661"/>
            <a:chExt cx="1062" cy="248"/>
          </a:xfrm>
        </p:grpSpPr>
        <p:cxnSp>
          <p:nvCxnSpPr>
            <p:cNvPr id="6193" name="AutoShape 12"/>
            <p:cNvCxnSpPr>
              <a:cxnSpLocks noChangeShapeType="1"/>
              <a:stCxn id="6188" idx="1"/>
              <a:endCxn id="6156" idx="3"/>
            </p:cNvCxnSpPr>
            <p:nvPr/>
          </p:nvCxnSpPr>
          <p:spPr bwMode="auto">
            <a:xfrm>
              <a:off x="936" y="1909"/>
              <a:ext cx="1062" cy="0"/>
            </a:xfrm>
            <a:prstGeom prst="straightConnector1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94" name="Text Box 13"/>
            <p:cNvSpPr txBox="1">
              <a:spLocks noChangeArrowheads="1"/>
            </p:cNvSpPr>
            <p:nvPr/>
          </p:nvSpPr>
          <p:spPr bwMode="auto">
            <a:xfrm>
              <a:off x="1334" y="1661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it-IT"/>
                <a:t>GET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284663" y="2708275"/>
            <a:ext cx="1550987" cy="366713"/>
            <a:chOff x="2699" y="1706"/>
            <a:chExt cx="977" cy="231"/>
          </a:xfrm>
        </p:grpSpPr>
        <p:cxnSp>
          <p:nvCxnSpPr>
            <p:cNvPr id="6191" name="AutoShape 15"/>
            <p:cNvCxnSpPr>
              <a:cxnSpLocks noChangeShapeType="1"/>
              <a:stCxn id="6153" idx="3"/>
              <a:endCxn id="6179" idx="3"/>
            </p:cNvCxnSpPr>
            <p:nvPr/>
          </p:nvCxnSpPr>
          <p:spPr bwMode="auto">
            <a:xfrm>
              <a:off x="2699" y="1909"/>
              <a:ext cx="977" cy="0"/>
            </a:xfrm>
            <a:prstGeom prst="straightConnector1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92" name="Text Box 16"/>
            <p:cNvSpPr txBox="1">
              <a:spLocks noChangeArrowheads="1"/>
            </p:cNvSpPr>
            <p:nvPr/>
          </p:nvSpPr>
          <p:spPr bwMode="auto">
            <a:xfrm>
              <a:off x="2847" y="1706"/>
              <a:ext cx="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it-IT">
                  <a:solidFill>
                    <a:srgbClr val="000066"/>
                  </a:solidFill>
                </a:rPr>
                <a:t>service()</a:t>
              </a:r>
            </a:p>
          </p:txBody>
        </p:sp>
      </p:grpSp>
      <p:sp>
        <p:nvSpPr>
          <p:cNvPr id="6153" name="Text Box 17"/>
          <p:cNvSpPr txBox="1">
            <a:spLocks noChangeArrowheads="1"/>
          </p:cNvSpPr>
          <p:nvPr/>
        </p:nvSpPr>
        <p:spPr bwMode="auto">
          <a:xfrm>
            <a:off x="4100513" y="28463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it-IT">
              <a:latin typeface="Times New Roman" charset="0"/>
            </a:endParaRP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283075" y="3133725"/>
            <a:ext cx="1512888" cy="366713"/>
            <a:chOff x="2698" y="1974"/>
            <a:chExt cx="953" cy="231"/>
          </a:xfrm>
        </p:grpSpPr>
        <p:cxnSp>
          <p:nvCxnSpPr>
            <p:cNvPr id="6189" name="AutoShape 19"/>
            <p:cNvCxnSpPr>
              <a:cxnSpLocks noChangeShapeType="1"/>
              <a:stCxn id="11273" idx="3"/>
              <a:endCxn id="6178" idx="1"/>
            </p:cNvCxnSpPr>
            <p:nvPr/>
          </p:nvCxnSpPr>
          <p:spPr bwMode="auto">
            <a:xfrm flipV="1">
              <a:off x="2698" y="2001"/>
              <a:ext cx="953" cy="1"/>
            </a:xfrm>
            <a:prstGeom prst="straightConnector1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90" name="Text Box 20"/>
            <p:cNvSpPr txBox="1">
              <a:spLocks noChangeArrowheads="1"/>
            </p:cNvSpPr>
            <p:nvPr/>
          </p:nvSpPr>
          <p:spPr bwMode="auto">
            <a:xfrm>
              <a:off x="2850" y="1974"/>
              <a:ext cx="6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it-IT">
                  <a:solidFill>
                    <a:srgbClr val="000066"/>
                  </a:solidFill>
                </a:rPr>
                <a:t>risposta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755650" y="2838450"/>
            <a:ext cx="914400" cy="630238"/>
            <a:chOff x="476" y="1788"/>
            <a:chExt cx="576" cy="397"/>
          </a:xfrm>
        </p:grpSpPr>
        <p:sp>
          <p:nvSpPr>
            <p:cNvPr id="6187" name="AutoShape 22"/>
            <p:cNvSpPr>
              <a:spLocks noChangeArrowheads="1"/>
            </p:cNvSpPr>
            <p:nvPr/>
          </p:nvSpPr>
          <p:spPr bwMode="auto">
            <a:xfrm>
              <a:off x="476" y="1822"/>
              <a:ext cx="454" cy="36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it-IT" sz="2000"/>
                <a:t>client</a:t>
              </a:r>
            </a:p>
          </p:txBody>
        </p:sp>
        <p:sp>
          <p:nvSpPr>
            <p:cNvPr id="6188" name="AutoShape 23"/>
            <p:cNvSpPr>
              <a:spLocks noChangeArrowheads="1"/>
            </p:cNvSpPr>
            <p:nvPr/>
          </p:nvSpPr>
          <p:spPr bwMode="auto">
            <a:xfrm>
              <a:off x="936" y="1788"/>
              <a:ext cx="116" cy="24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it-IT">
                <a:latin typeface="Times New Roman" charset="0"/>
              </a:endParaRPr>
            </a:p>
          </p:txBody>
        </p:sp>
      </p:grpSp>
      <p:sp>
        <p:nvSpPr>
          <p:cNvPr id="6156" name="Text Box 24"/>
          <p:cNvSpPr txBox="1">
            <a:spLocks noChangeArrowheads="1"/>
          </p:cNvSpPr>
          <p:nvPr/>
        </p:nvSpPr>
        <p:spPr bwMode="auto">
          <a:xfrm>
            <a:off x="2987675" y="28463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it-IT">
              <a:latin typeface="Times New Roman" charset="0"/>
            </a:endParaRPr>
          </a:p>
        </p:txBody>
      </p: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1476375" y="3178175"/>
            <a:ext cx="1655763" cy="395288"/>
            <a:chOff x="930" y="2002"/>
            <a:chExt cx="1043" cy="249"/>
          </a:xfrm>
        </p:grpSpPr>
        <p:cxnSp>
          <p:nvCxnSpPr>
            <p:cNvPr id="6185" name="AutoShape 26"/>
            <p:cNvCxnSpPr>
              <a:cxnSpLocks noChangeShapeType="1"/>
              <a:stCxn id="6187" idx="3"/>
              <a:endCxn id="11273" idx="1"/>
            </p:cNvCxnSpPr>
            <p:nvPr/>
          </p:nvCxnSpPr>
          <p:spPr bwMode="auto">
            <a:xfrm flipV="1">
              <a:off x="930" y="2002"/>
              <a:ext cx="1043" cy="2"/>
            </a:xfrm>
            <a:prstGeom prst="straightConnector1">
              <a:avLst/>
            </a:prstGeom>
            <a:noFill/>
            <a:ln w="28575">
              <a:solidFill>
                <a:srgbClr val="FF6600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86" name="Text Box 27"/>
            <p:cNvSpPr txBox="1">
              <a:spLocks noChangeArrowheads="1"/>
            </p:cNvSpPr>
            <p:nvPr/>
          </p:nvSpPr>
          <p:spPr bwMode="auto">
            <a:xfrm>
              <a:off x="1126" y="2020"/>
              <a:ext cx="6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it-IT"/>
                <a:t>risposta</a:t>
              </a: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4251325" y="3325813"/>
            <a:ext cx="1584325" cy="784225"/>
            <a:chOff x="2678" y="2095"/>
            <a:chExt cx="998" cy="494"/>
          </a:xfrm>
        </p:grpSpPr>
        <p:cxnSp>
          <p:nvCxnSpPr>
            <p:cNvPr id="6183" name="AutoShape 29"/>
            <p:cNvCxnSpPr>
              <a:cxnSpLocks noChangeShapeType="1"/>
              <a:stCxn id="6159" idx="3"/>
              <a:endCxn id="6180" idx="3"/>
            </p:cNvCxnSpPr>
            <p:nvPr/>
          </p:nvCxnSpPr>
          <p:spPr bwMode="auto">
            <a:xfrm flipV="1">
              <a:off x="2678" y="2095"/>
              <a:ext cx="998" cy="494"/>
            </a:xfrm>
            <a:prstGeom prst="straightConnector1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84" name="Text Box 30"/>
            <p:cNvSpPr txBox="1">
              <a:spLocks noChangeArrowheads="1"/>
            </p:cNvSpPr>
            <p:nvPr/>
          </p:nvSpPr>
          <p:spPr bwMode="auto">
            <a:xfrm>
              <a:off x="2835" y="2110"/>
              <a:ext cx="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it-IT">
                  <a:solidFill>
                    <a:srgbClr val="000066"/>
                  </a:solidFill>
                </a:rPr>
                <a:t>service()</a:t>
              </a:r>
            </a:p>
          </p:txBody>
        </p:sp>
      </p:grpSp>
      <p:sp>
        <p:nvSpPr>
          <p:cNvPr id="6159" name="Text Box 31"/>
          <p:cNvSpPr txBox="1">
            <a:spLocks noChangeArrowheads="1"/>
          </p:cNvSpPr>
          <p:nvPr/>
        </p:nvSpPr>
        <p:spPr bwMode="auto">
          <a:xfrm>
            <a:off x="4067175" y="39258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it-IT">
              <a:latin typeface="Times New Roman" charset="0"/>
            </a:endParaRPr>
          </a:p>
        </p:txBody>
      </p: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6372225" y="2924175"/>
            <a:ext cx="977900" cy="1081088"/>
            <a:chOff x="4014" y="1842"/>
            <a:chExt cx="616" cy="681"/>
          </a:xfrm>
        </p:grpSpPr>
        <p:sp>
          <p:nvSpPr>
            <p:cNvPr id="6181" name="Text Box 33"/>
            <p:cNvSpPr txBox="1">
              <a:spLocks noChangeArrowheads="1"/>
            </p:cNvSpPr>
            <p:nvPr/>
          </p:nvSpPr>
          <p:spPr bwMode="auto">
            <a:xfrm>
              <a:off x="4026" y="2292"/>
              <a:ext cx="6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it-IT">
                  <a:solidFill>
                    <a:srgbClr val="000066"/>
                  </a:solidFill>
                </a:rPr>
                <a:t>doGet()</a:t>
              </a:r>
            </a:p>
          </p:txBody>
        </p:sp>
        <p:cxnSp>
          <p:nvCxnSpPr>
            <p:cNvPr id="6182" name="AutoShape 34"/>
            <p:cNvCxnSpPr>
              <a:cxnSpLocks noChangeShapeType="1"/>
              <a:stCxn id="6178" idx="0"/>
              <a:endCxn id="6178" idx="2"/>
            </p:cNvCxnSpPr>
            <p:nvPr/>
          </p:nvCxnSpPr>
          <p:spPr bwMode="auto">
            <a:xfrm rot="5400000" flipV="1">
              <a:off x="3856" y="2000"/>
              <a:ext cx="318" cy="1"/>
            </a:xfrm>
            <a:prstGeom prst="curvedConnector5">
              <a:avLst>
                <a:gd name="adj1" fmla="val -45282"/>
                <a:gd name="adj2" fmla="val 50700014"/>
                <a:gd name="adj3" fmla="val 145282"/>
              </a:avLst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5651500" y="2838450"/>
            <a:ext cx="1295400" cy="677863"/>
            <a:chOff x="3560" y="1788"/>
            <a:chExt cx="816" cy="427"/>
          </a:xfrm>
        </p:grpSpPr>
        <p:sp>
          <p:nvSpPr>
            <p:cNvPr id="6178" name="AutoShape 36"/>
            <p:cNvSpPr>
              <a:spLocks noChangeArrowheads="1"/>
            </p:cNvSpPr>
            <p:nvPr/>
          </p:nvSpPr>
          <p:spPr bwMode="auto">
            <a:xfrm>
              <a:off x="3651" y="1842"/>
              <a:ext cx="725" cy="31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it-IT">
                  <a:solidFill>
                    <a:srgbClr val="000066"/>
                  </a:solidFill>
                </a:rPr>
                <a:t>Servlet</a:t>
              </a:r>
            </a:p>
          </p:txBody>
        </p:sp>
        <p:sp>
          <p:nvSpPr>
            <p:cNvPr id="6179" name="AutoShape 37"/>
            <p:cNvSpPr>
              <a:spLocks noChangeArrowheads="1"/>
            </p:cNvSpPr>
            <p:nvPr/>
          </p:nvSpPr>
          <p:spPr bwMode="auto">
            <a:xfrm>
              <a:off x="3560" y="1788"/>
              <a:ext cx="116" cy="24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it-IT">
                <a:latin typeface="Times New Roman" charset="0"/>
              </a:endParaRPr>
            </a:p>
          </p:txBody>
        </p:sp>
        <p:sp>
          <p:nvSpPr>
            <p:cNvPr id="6180" name="AutoShape 38"/>
            <p:cNvSpPr>
              <a:spLocks noChangeArrowheads="1"/>
            </p:cNvSpPr>
            <p:nvPr/>
          </p:nvSpPr>
          <p:spPr bwMode="auto">
            <a:xfrm>
              <a:off x="3560" y="1974"/>
              <a:ext cx="116" cy="24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it-IT">
                <a:latin typeface="Times New Roman" charset="0"/>
              </a:endParaRPr>
            </a:p>
          </p:txBody>
        </p: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4249738" y="3508375"/>
            <a:ext cx="1493837" cy="868363"/>
            <a:chOff x="2677" y="2210"/>
            <a:chExt cx="941" cy="547"/>
          </a:xfrm>
        </p:grpSpPr>
        <p:cxnSp>
          <p:nvCxnSpPr>
            <p:cNvPr id="6176" name="AutoShape 40"/>
            <p:cNvCxnSpPr>
              <a:cxnSpLocks noChangeShapeType="1"/>
              <a:endCxn id="6180" idx="2"/>
            </p:cNvCxnSpPr>
            <p:nvPr/>
          </p:nvCxnSpPr>
          <p:spPr bwMode="auto">
            <a:xfrm flipV="1">
              <a:off x="2677" y="2210"/>
              <a:ext cx="941" cy="472"/>
            </a:xfrm>
            <a:prstGeom prst="straightConnector1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77" name="Text Box 41"/>
            <p:cNvSpPr txBox="1">
              <a:spLocks noChangeArrowheads="1"/>
            </p:cNvSpPr>
            <p:nvPr/>
          </p:nvSpPr>
          <p:spPr bwMode="auto">
            <a:xfrm>
              <a:off x="2839" y="2526"/>
              <a:ext cx="6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it-IT">
                  <a:solidFill>
                    <a:srgbClr val="000066"/>
                  </a:solidFill>
                </a:rPr>
                <a:t>risposta</a:t>
              </a:r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1476375" y="3860800"/>
            <a:ext cx="1695450" cy="976313"/>
            <a:chOff x="930" y="2432"/>
            <a:chExt cx="1068" cy="615"/>
          </a:xfrm>
        </p:grpSpPr>
        <p:cxnSp>
          <p:nvCxnSpPr>
            <p:cNvPr id="6174" name="AutoShape 43"/>
            <p:cNvCxnSpPr>
              <a:cxnSpLocks noChangeShapeType="1"/>
              <a:stCxn id="6171" idx="3"/>
              <a:endCxn id="6165" idx="3"/>
            </p:cNvCxnSpPr>
            <p:nvPr/>
          </p:nvCxnSpPr>
          <p:spPr bwMode="auto">
            <a:xfrm flipV="1">
              <a:off x="930" y="2589"/>
              <a:ext cx="1068" cy="458"/>
            </a:xfrm>
            <a:prstGeom prst="straightConnector1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75" name="Text Box 44"/>
            <p:cNvSpPr txBox="1">
              <a:spLocks noChangeArrowheads="1"/>
            </p:cNvSpPr>
            <p:nvPr/>
          </p:nvSpPr>
          <p:spPr bwMode="auto">
            <a:xfrm>
              <a:off x="1334" y="2432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it-IT"/>
                <a:t>GET</a:t>
              </a:r>
            </a:p>
          </p:txBody>
        </p:sp>
      </p:grpSp>
      <p:cxnSp>
        <p:nvCxnSpPr>
          <p:cNvPr id="11309" name="AutoShape 45"/>
          <p:cNvCxnSpPr>
            <a:cxnSpLocks noChangeShapeType="1"/>
            <a:stCxn id="6170" idx="3"/>
            <a:endCxn id="11274" idx="1"/>
          </p:cNvCxnSpPr>
          <p:nvPr/>
        </p:nvCxnSpPr>
        <p:spPr bwMode="auto">
          <a:xfrm flipV="1">
            <a:off x="1476375" y="4257675"/>
            <a:ext cx="1655763" cy="800100"/>
          </a:xfrm>
          <a:prstGeom prst="straightConnector1">
            <a:avLst/>
          </a:prstGeom>
          <a:noFill/>
          <a:ln w="28575">
            <a:solidFill>
              <a:srgbClr val="FF66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5" name="Text Box 46"/>
          <p:cNvSpPr txBox="1">
            <a:spLocks noChangeArrowheads="1"/>
          </p:cNvSpPr>
          <p:nvPr/>
        </p:nvSpPr>
        <p:spPr bwMode="auto">
          <a:xfrm>
            <a:off x="2987675" y="39258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it-IT">
              <a:latin typeface="Times New Roman" charset="0"/>
            </a:endParaRPr>
          </a:p>
        </p:txBody>
      </p: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755650" y="4645025"/>
            <a:ext cx="814388" cy="879475"/>
            <a:chOff x="476" y="2926"/>
            <a:chExt cx="513" cy="554"/>
          </a:xfrm>
        </p:grpSpPr>
        <p:sp>
          <p:nvSpPr>
            <p:cNvPr id="6170" name="AutoShape 48"/>
            <p:cNvSpPr>
              <a:spLocks noChangeArrowheads="1"/>
            </p:cNvSpPr>
            <p:nvPr/>
          </p:nvSpPr>
          <p:spPr bwMode="auto">
            <a:xfrm>
              <a:off x="476" y="3004"/>
              <a:ext cx="454" cy="36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it-IT" sz="2000"/>
                <a:t>client</a:t>
              </a:r>
            </a:p>
          </p:txBody>
        </p:sp>
        <p:sp>
          <p:nvSpPr>
            <p:cNvPr id="6171" name="AutoShape 49"/>
            <p:cNvSpPr>
              <a:spLocks noChangeArrowheads="1"/>
            </p:cNvSpPr>
            <p:nvPr/>
          </p:nvSpPr>
          <p:spPr bwMode="auto">
            <a:xfrm>
              <a:off x="814" y="2926"/>
              <a:ext cx="116" cy="24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it-IT">
                <a:latin typeface="Times New Roman" charset="0"/>
              </a:endParaRPr>
            </a:p>
          </p:txBody>
        </p:sp>
        <p:sp>
          <p:nvSpPr>
            <p:cNvPr id="6172" name="AutoShape 50"/>
            <p:cNvSpPr>
              <a:spLocks noChangeArrowheads="1"/>
            </p:cNvSpPr>
            <p:nvPr/>
          </p:nvSpPr>
          <p:spPr bwMode="auto">
            <a:xfrm>
              <a:off x="793" y="3239"/>
              <a:ext cx="116" cy="24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it-IT">
                <a:latin typeface="Times New Roman" charset="0"/>
              </a:endParaRPr>
            </a:p>
          </p:txBody>
        </p:sp>
        <p:sp>
          <p:nvSpPr>
            <p:cNvPr id="6173" name="AutoShape 51"/>
            <p:cNvSpPr>
              <a:spLocks noChangeArrowheads="1"/>
            </p:cNvSpPr>
            <p:nvPr/>
          </p:nvSpPr>
          <p:spPr bwMode="auto">
            <a:xfrm>
              <a:off x="873" y="3062"/>
              <a:ext cx="116" cy="24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it-IT">
                <a:latin typeface="Times New Roman" charset="0"/>
              </a:endParaRPr>
            </a:p>
          </p:txBody>
        </p:sp>
      </p:grp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2698750" y="1196975"/>
            <a:ext cx="5618163" cy="5256213"/>
            <a:chOff x="1791" y="1026"/>
            <a:chExt cx="3312" cy="2994"/>
          </a:xfrm>
        </p:grpSpPr>
        <p:sp>
          <p:nvSpPr>
            <p:cNvPr id="6168" name="AutoShape 53"/>
            <p:cNvSpPr>
              <a:spLocks noChangeArrowheads="1"/>
            </p:cNvSpPr>
            <p:nvPr/>
          </p:nvSpPr>
          <p:spPr bwMode="auto">
            <a:xfrm>
              <a:off x="1791" y="1026"/>
              <a:ext cx="3312" cy="299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169" name="AutoShape 54"/>
            <p:cNvSpPr>
              <a:spLocks noChangeArrowheads="1"/>
            </p:cNvSpPr>
            <p:nvPr/>
          </p:nvSpPr>
          <p:spPr bwMode="auto">
            <a:xfrm>
              <a:off x="1871" y="1062"/>
              <a:ext cx="955" cy="22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>
                  <a:solidFill>
                    <a:srgbClr val="000066"/>
                  </a:solidFill>
                </a:rPr>
                <a:t>   Web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48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nimBg="1"/>
      <p:bldP spid="11274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Maiandra GD" charset="0"/>
              </a:rPr>
              <a:t>Descrittore con pseudo-uri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it-IT" dirty="0" smtClean="0">
                <a:ea typeface="+mn-ea"/>
              </a:rPr>
              <a:t>Associazione dell'uri nel descrittore </a:t>
            </a:r>
          </a:p>
          <a:p>
            <a:pPr lvl="1">
              <a:defRPr/>
            </a:pPr>
            <a:r>
              <a:rPr lang="it-IT" dirty="0" smtClean="0"/>
              <a:t>File 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rm3jsp-taglib.tld</a:t>
            </a:r>
          </a:p>
          <a:p>
            <a:pPr marL="0" indent="0">
              <a:buFontTx/>
              <a:buNone/>
              <a:defRPr/>
            </a:pP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&lt;?xml 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version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="1.0" 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encoding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="UTF-8" ?&gt;</a:t>
            </a:r>
          </a:p>
          <a:p>
            <a:pPr marL="0" indent="0">
              <a:buFontTx/>
              <a:buNone/>
              <a:defRPr/>
            </a:pP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taglib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xmlns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="http://java.sun.com/xml/ns/j2ee"</a:t>
            </a:r>
          </a:p>
          <a:p>
            <a:pPr marL="0" indent="0">
              <a:buFontTx/>
              <a:buNone/>
              <a:defRPr/>
            </a:pP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xmlns:xsi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="http://www.w3.org/2001/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XMLSchema-instance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"</a:t>
            </a:r>
          </a:p>
          <a:p>
            <a:pPr marL="0" indent="0">
              <a:buFontTx/>
              <a:buNone/>
              <a:defRPr/>
            </a:pP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xsi:schemaLocation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="http://java.sun.com/xml/ns/j2ee</a:t>
            </a:r>
          </a:p>
          <a:p>
            <a:pPr marL="0" indent="0">
              <a:buFontTx/>
              <a:buNone/>
              <a:defRPr/>
            </a:pP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  http://java.sun.com/xml/ns/j2ee/web-jsptaglibrary_2_0.xsd"</a:t>
            </a:r>
          </a:p>
          <a:p>
            <a:pPr marL="0" indent="0">
              <a:buFontTx/>
              <a:buNone/>
              <a:defRPr/>
            </a:pP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version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="2.0"&gt;</a:t>
            </a:r>
          </a:p>
          <a:p>
            <a:pPr marL="0" indent="0">
              <a:buFontTx/>
              <a:buNone/>
              <a:defRPr/>
            </a:pP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  &lt;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tlib-version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&gt;1.0&lt;/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tlib-version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defRPr/>
            </a:pP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  &lt;short-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name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&gt;rm3jsp-taglib&lt;/short-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name</a:t>
            </a: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defRPr/>
            </a:pPr>
            <a:r>
              <a:rPr lang="it-IT" sz="1600" b="1" dirty="0">
                <a:solidFill>
                  <a:srgbClr val="008080"/>
                </a:solidFill>
                <a:latin typeface="Courier New"/>
                <a:ea typeface="+mn-ea"/>
              </a:rPr>
              <a:t> </a:t>
            </a:r>
            <a:r>
              <a:rPr lang="it-IT" sz="1600" b="1" dirty="0" smtClean="0">
                <a:solidFill>
                  <a:srgbClr val="008080"/>
                </a:solidFill>
                <a:latin typeface="Courier New"/>
                <a:ea typeface="+mn-ea"/>
              </a:rPr>
              <a:t> </a:t>
            </a:r>
            <a:r>
              <a:rPr lang="it-IT" sz="1600" b="1" dirty="0" smtClean="0">
                <a:solidFill>
                  <a:srgbClr val="FF0000"/>
                </a:solidFill>
                <a:latin typeface="Courier New"/>
                <a:ea typeface="+mn-ea"/>
              </a:rPr>
              <a:t>&lt;uri&gt;http://www.uniroma3.it/</a:t>
            </a:r>
            <a:r>
              <a:rPr lang="it-IT" sz="1600" b="1" dirty="0" err="1" smtClean="0">
                <a:solidFill>
                  <a:srgbClr val="FF0000"/>
                </a:solidFill>
                <a:latin typeface="Courier New"/>
                <a:ea typeface="+mn-ea"/>
              </a:rPr>
              <a:t>tags</a:t>
            </a:r>
            <a:r>
              <a:rPr lang="it-IT" sz="1600" b="1" dirty="0" smtClean="0">
                <a:solidFill>
                  <a:srgbClr val="FF0000"/>
                </a:solidFill>
                <a:latin typeface="Courier New"/>
                <a:ea typeface="+mn-ea"/>
              </a:rPr>
              <a:t>&lt;/uri&gt;</a:t>
            </a:r>
            <a:endParaRPr lang="it-IT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it-IT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tag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defRPr/>
            </a:pP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    &lt;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description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&gt;Stampa un numero a caso tra 0 e 1000&lt;/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description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defRPr/>
            </a:pP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    &lt;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name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&gt;random&lt;/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name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defRPr/>
            </a:pP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    &lt;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tag-class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&gt;it.uniroma3.tags.SimpleRandomIntTag&lt;/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tag-class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defRPr/>
            </a:pP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    &lt;body-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content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empty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&lt;/body-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content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defRPr/>
            </a:pP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  &lt;/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tag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defRPr/>
            </a:pP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it-IT" sz="1600" b="1" dirty="0" err="1">
                <a:latin typeface="Courier New" pitchFamily="49" charset="0"/>
                <a:ea typeface="+mn-ea"/>
                <a:cs typeface="Courier New" pitchFamily="49" charset="0"/>
              </a:rPr>
              <a:t>taglib</a:t>
            </a:r>
            <a:r>
              <a:rPr lang="it-IT" sz="1600" b="1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it-IT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3585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>
                <a:latin typeface="Maiandra GD" charset="0"/>
              </a:rPr>
              <a:t>Uso libreria di tag con pseudo-uri</a:t>
            </a:r>
          </a:p>
        </p:txBody>
      </p:sp>
      <p:sp>
        <p:nvSpPr>
          <p:cNvPr id="26627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&lt;%@ taglib uri="</a:t>
            </a:r>
            <a:r>
              <a:rPr lang="it-IT" sz="1800" b="1">
                <a:solidFill>
                  <a:srgbClr val="FF0000"/>
                </a:solidFill>
                <a:latin typeface="Courier New" charset="0"/>
              </a:rPr>
              <a:t>http://www.uniroma3.it/tags</a:t>
            </a:r>
            <a:r>
              <a:rPr lang="it-IT" sz="1800" b="1">
                <a:latin typeface="Courier New" charset="0"/>
                <a:cs typeface="Courier New" charset="0"/>
              </a:rPr>
              <a:t>" prefix="rm3" %&gt;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&lt;!DOCTYPE html&gt;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&lt;html&gt;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&lt;head&gt;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	&lt;title&gt;Prova custom tag&lt;/title&gt;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&lt;/head&gt;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&lt;body&gt;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&lt;h1&gt;Prova: numeri a caso tra 0 e 10&lt;/h1&gt;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&lt;ul&gt;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	&lt;li&gt;&lt;rm3:randomInt limite = "10" /&gt;&lt;/li&gt;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	&lt;li&gt;&lt;rm3:randomInt limite = "10" /&gt;&lt;/li&gt;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	&lt;li&gt;&lt;rm3:randomInt limite = "10" /&gt;&lt;/li&gt;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	&lt;li&gt;&lt;rm3:randomInt limite = "10" /&gt;&lt;/li&gt;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&lt;/ul&gt;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	&lt;/body&gt;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  <a:tab pos="1257300" algn="l"/>
              </a:tabLst>
            </a:pPr>
            <a:r>
              <a:rPr lang="it-IT" sz="1800" b="1">
                <a:latin typeface="Courier New" charset="0"/>
                <a:cs typeface="Courier New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96439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Maiandra GD" charset="0"/>
              </a:rPr>
              <a:t>Java Standard Tag Library</a:t>
            </a:r>
          </a:p>
        </p:txBody>
      </p:sp>
      <p:sp>
        <p:nvSpPr>
          <p:cNvPr id="17411" name="Segnaposto contenuto 2"/>
          <p:cNvSpPr>
            <a:spLocks noGrp="1"/>
          </p:cNvSpPr>
          <p:nvPr>
            <p:ph idx="1"/>
          </p:nvPr>
        </p:nvSpPr>
        <p:spPr>
          <a:xfrm>
            <a:off x="457199" y="1600200"/>
            <a:ext cx="8420651" cy="4525963"/>
          </a:xfrm>
        </p:spPr>
        <p:txBody>
          <a:bodyPr>
            <a:normAutofit/>
          </a:bodyPr>
          <a:lstStyle/>
          <a:p>
            <a:r>
              <a:rPr lang="it-IT" dirty="0">
                <a:latin typeface="Maiandra GD" charset="0"/>
              </a:rPr>
              <a:t>È una libreria di </a:t>
            </a:r>
            <a:r>
              <a:rPr lang="it-IT" dirty="0" err="1">
                <a:latin typeface="Maiandra GD" charset="0"/>
              </a:rPr>
              <a:t>tag</a:t>
            </a:r>
            <a:r>
              <a:rPr lang="it-IT" dirty="0">
                <a:latin typeface="Maiandra GD" charset="0"/>
              </a:rPr>
              <a:t> standard molto diffusa</a:t>
            </a:r>
          </a:p>
          <a:p>
            <a:r>
              <a:rPr lang="it-IT" dirty="0">
                <a:latin typeface="Maiandra GD" charset="0"/>
              </a:rPr>
              <a:t>Contiene </a:t>
            </a:r>
            <a:r>
              <a:rPr lang="it-IT" dirty="0" err="1">
                <a:latin typeface="Maiandra GD" charset="0"/>
              </a:rPr>
              <a:t>tag</a:t>
            </a:r>
            <a:r>
              <a:rPr lang="it-IT" dirty="0">
                <a:latin typeface="Maiandra GD" charset="0"/>
              </a:rPr>
              <a:t> per gestire problemi ricorrenti</a:t>
            </a:r>
          </a:p>
          <a:p>
            <a:r>
              <a:rPr lang="it-IT" dirty="0">
                <a:latin typeface="Maiandra GD" charset="0"/>
              </a:rPr>
              <a:t>Per usarla è necessario che:</a:t>
            </a:r>
          </a:p>
          <a:p>
            <a:pPr marL="971550" lvl="1" indent="-514350">
              <a:buFont typeface="Maiandra GD" charset="0"/>
              <a:buAutoNum type="arabicPeriod"/>
            </a:pPr>
            <a:r>
              <a:rPr lang="it-IT" dirty="0">
                <a:latin typeface="Maiandra GD" charset="0"/>
              </a:rPr>
              <a:t>le librerie </a:t>
            </a:r>
            <a:r>
              <a:rPr lang="it-IT" sz="2400" b="1" dirty="0" err="1">
                <a:latin typeface="Courier New" charset="0"/>
                <a:cs typeface="Courier New" charset="0"/>
              </a:rPr>
              <a:t>jstl.jar</a:t>
            </a:r>
            <a:r>
              <a:rPr lang="it-IT" sz="2400" b="1" dirty="0">
                <a:latin typeface="Courier New" charset="0"/>
                <a:cs typeface="Courier New" charset="0"/>
              </a:rPr>
              <a:t> </a:t>
            </a:r>
            <a:r>
              <a:rPr lang="it-IT" dirty="0">
                <a:latin typeface="Maiandra GD" charset="0"/>
              </a:rPr>
              <a:t>e </a:t>
            </a:r>
            <a:r>
              <a:rPr lang="it-IT" sz="2400" b="1" dirty="0" err="1">
                <a:latin typeface="Courier New" charset="0"/>
                <a:cs typeface="Courier New" charset="0"/>
              </a:rPr>
              <a:t>standard.jar</a:t>
            </a:r>
            <a:r>
              <a:rPr lang="it-IT" dirty="0">
                <a:latin typeface="Maiandra GD" charset="0"/>
              </a:rPr>
              <a:t> </a:t>
            </a:r>
            <a:r>
              <a:rPr lang="it-IT" dirty="0" smtClean="0">
                <a:latin typeface="Maiandra GD" charset="0"/>
              </a:rPr>
              <a:t>(oppure </a:t>
            </a:r>
            <a:r>
              <a:rPr lang="it-IT" sz="2400" b="1" dirty="0" smtClean="0">
                <a:latin typeface="Courier New" charset="0"/>
                <a:cs typeface="Courier New" charset="0"/>
              </a:rPr>
              <a:t>openjb</a:t>
            </a:r>
            <a:r>
              <a:rPr lang="it-IT" sz="2400" b="1" dirty="0">
                <a:latin typeface="Courier New" charset="0"/>
                <a:cs typeface="Courier New" charset="0"/>
              </a:rPr>
              <a:t>-jstl-1.2.</a:t>
            </a:r>
            <a:r>
              <a:rPr lang="it-IT" sz="2400" b="1" dirty="0" smtClean="0">
                <a:latin typeface="Courier New" charset="0"/>
                <a:cs typeface="Courier New" charset="0"/>
              </a:rPr>
              <a:t>jar</a:t>
            </a:r>
            <a:r>
              <a:rPr lang="it-IT" dirty="0" smtClean="0">
                <a:latin typeface="Maiandra GD" charset="0"/>
              </a:rPr>
              <a:t>)</a:t>
            </a:r>
            <a:r>
              <a:rPr lang="it-IT" sz="2400" dirty="0" smtClean="0">
                <a:latin typeface="Maiandra GD" charset="0"/>
              </a:rPr>
              <a:t> </a:t>
            </a:r>
            <a:r>
              <a:rPr lang="it-IT" dirty="0" smtClean="0">
                <a:latin typeface="Maiandra GD" charset="0"/>
              </a:rPr>
              <a:t>siano </a:t>
            </a:r>
            <a:r>
              <a:rPr lang="it-IT" dirty="0">
                <a:latin typeface="Maiandra GD" charset="0"/>
              </a:rPr>
              <a:t>presenti</a:t>
            </a:r>
            <a:r>
              <a:rPr lang="it-IT" b="1" dirty="0">
                <a:latin typeface="Courier New" charset="0"/>
                <a:cs typeface="Courier New" charset="0"/>
              </a:rPr>
              <a:t> </a:t>
            </a:r>
            <a:r>
              <a:rPr lang="it-IT" dirty="0">
                <a:latin typeface="Maiandra GD" charset="0"/>
              </a:rPr>
              <a:t>nel </a:t>
            </a:r>
            <a:r>
              <a:rPr lang="it-IT" dirty="0" err="1">
                <a:latin typeface="Maiandra GD" charset="0"/>
              </a:rPr>
              <a:t>build</a:t>
            </a:r>
            <a:r>
              <a:rPr lang="it-IT" dirty="0">
                <a:latin typeface="Maiandra GD" charset="0"/>
              </a:rPr>
              <a:t> </a:t>
            </a:r>
            <a:r>
              <a:rPr lang="it-IT" dirty="0" err="1">
                <a:latin typeface="Maiandra GD" charset="0"/>
              </a:rPr>
              <a:t>path</a:t>
            </a:r>
            <a:r>
              <a:rPr lang="it-IT" dirty="0">
                <a:latin typeface="Maiandra GD" charset="0"/>
              </a:rPr>
              <a:t> e nella directory WEB-INF/</a:t>
            </a:r>
            <a:r>
              <a:rPr lang="it-IT" dirty="0" err="1">
                <a:latin typeface="Maiandra GD" charset="0"/>
              </a:rPr>
              <a:t>lib</a:t>
            </a:r>
            <a:r>
              <a:rPr lang="it-IT" dirty="0">
                <a:latin typeface="Maiandra GD" charset="0"/>
              </a:rPr>
              <a:t> della nostra </a:t>
            </a:r>
            <a:r>
              <a:rPr lang="it-IT" dirty="0" err="1" smtClean="0">
                <a:latin typeface="Maiandra GD" charset="0"/>
              </a:rPr>
              <a:t>webApp</a:t>
            </a:r>
            <a:endParaRPr lang="it-IT" dirty="0" smtClean="0">
              <a:latin typeface="Maiandra GD" charset="0"/>
            </a:endParaRPr>
          </a:p>
          <a:p>
            <a:pPr marL="971550" lvl="1" indent="-514350">
              <a:buFont typeface="Maiandra GD" charset="0"/>
              <a:buAutoNum type="arabicPeriod"/>
            </a:pPr>
            <a:r>
              <a:rPr lang="it-IT" dirty="0" smtClean="0">
                <a:latin typeface="Maiandra GD" charset="0"/>
              </a:rPr>
              <a:t>la </a:t>
            </a:r>
            <a:r>
              <a:rPr lang="it-IT" dirty="0">
                <a:latin typeface="Maiandra GD" charset="0"/>
              </a:rPr>
              <a:t>pagina </a:t>
            </a:r>
            <a:r>
              <a:rPr lang="it-IT" dirty="0" err="1">
                <a:latin typeface="Maiandra GD" charset="0"/>
              </a:rPr>
              <a:t>Jsp</a:t>
            </a:r>
            <a:r>
              <a:rPr lang="it-IT" dirty="0">
                <a:latin typeface="Maiandra GD" charset="0"/>
              </a:rPr>
              <a:t> abbia la seguente </a:t>
            </a:r>
            <a:r>
              <a:rPr lang="it-IT" dirty="0" smtClean="0">
                <a:latin typeface="Maiandra GD" charset="0"/>
              </a:rPr>
              <a:t>direttiva</a:t>
            </a:r>
            <a:endParaRPr lang="pt-BR" sz="1600" b="1" dirty="0">
              <a:latin typeface="Courier New" charset="0"/>
              <a:cs typeface="Courier New" charset="0"/>
            </a:endParaRPr>
          </a:p>
          <a:p>
            <a:pPr marL="971550" lvl="1" indent="-514350">
              <a:buFontTx/>
              <a:buNone/>
            </a:pPr>
            <a:r>
              <a:rPr lang="pt-BR" sz="1600" b="1" dirty="0" smtClean="0">
                <a:latin typeface="Courier New" charset="0"/>
                <a:cs typeface="Courier New" charset="0"/>
              </a:rPr>
              <a:t>&lt;</a:t>
            </a:r>
            <a:r>
              <a:rPr lang="pt-BR" sz="1600" b="1" dirty="0">
                <a:latin typeface="Courier New" charset="0"/>
                <a:cs typeface="Courier New" charset="0"/>
              </a:rPr>
              <a:t>%@</a:t>
            </a:r>
            <a:r>
              <a:rPr lang="pt-BR" sz="1600" b="1" dirty="0" err="1">
                <a:latin typeface="Courier New" charset="0"/>
                <a:cs typeface="Courier New" charset="0"/>
              </a:rPr>
              <a:t>taglib</a:t>
            </a:r>
            <a:r>
              <a:rPr lang="pt-BR" sz="1600" b="1" dirty="0">
                <a:latin typeface="Courier New" charset="0"/>
                <a:cs typeface="Courier New" charset="0"/>
              </a:rPr>
              <a:t> uri="</a:t>
            </a:r>
            <a:r>
              <a:rPr lang="pt-BR" sz="1600" b="1" dirty="0" err="1">
                <a:latin typeface="Courier New" charset="0"/>
                <a:cs typeface="Courier New" charset="0"/>
              </a:rPr>
              <a:t>http</a:t>
            </a:r>
            <a:r>
              <a:rPr lang="pt-BR" sz="1600" b="1" dirty="0">
                <a:latin typeface="Courier New" charset="0"/>
                <a:cs typeface="Courier New" charset="0"/>
              </a:rPr>
              <a:t>://</a:t>
            </a:r>
            <a:r>
              <a:rPr lang="pt-BR" sz="1600" b="1" dirty="0" err="1">
                <a:latin typeface="Courier New" charset="0"/>
                <a:cs typeface="Courier New" charset="0"/>
              </a:rPr>
              <a:t>java.sun.com</a:t>
            </a:r>
            <a:r>
              <a:rPr lang="pt-BR" sz="1600" b="1" dirty="0">
                <a:latin typeface="Courier New" charset="0"/>
                <a:cs typeface="Courier New" charset="0"/>
              </a:rPr>
              <a:t>/</a:t>
            </a:r>
            <a:r>
              <a:rPr lang="pt-BR" sz="1600" b="1" dirty="0" err="1">
                <a:latin typeface="Courier New" charset="0"/>
                <a:cs typeface="Courier New" charset="0"/>
              </a:rPr>
              <a:t>jsp</a:t>
            </a:r>
            <a:r>
              <a:rPr lang="pt-BR" sz="1600" b="1" dirty="0">
                <a:latin typeface="Courier New" charset="0"/>
                <a:cs typeface="Courier New" charset="0"/>
              </a:rPr>
              <a:t>/</a:t>
            </a:r>
            <a:r>
              <a:rPr lang="pt-BR" sz="1600" b="1" dirty="0" err="1">
                <a:latin typeface="Courier New" charset="0"/>
                <a:cs typeface="Courier New" charset="0"/>
              </a:rPr>
              <a:t>jstl</a:t>
            </a:r>
            <a:r>
              <a:rPr lang="pt-BR" sz="1600" b="1" dirty="0">
                <a:latin typeface="Courier New" charset="0"/>
                <a:cs typeface="Courier New" charset="0"/>
              </a:rPr>
              <a:t>/core" </a:t>
            </a:r>
            <a:r>
              <a:rPr lang="pt-BR" sz="1600" b="1" dirty="0" err="1">
                <a:latin typeface="Courier New" charset="0"/>
                <a:cs typeface="Courier New" charset="0"/>
              </a:rPr>
              <a:t>prefix</a:t>
            </a:r>
            <a:r>
              <a:rPr lang="pt-BR" sz="1600" b="1" dirty="0">
                <a:latin typeface="Courier New" charset="0"/>
                <a:cs typeface="Courier New" charset="0"/>
              </a:rPr>
              <a:t>="</a:t>
            </a:r>
            <a:r>
              <a:rPr lang="pt-BR" sz="1600" b="1" dirty="0" err="1">
                <a:latin typeface="Courier New" charset="0"/>
                <a:cs typeface="Courier New" charset="0"/>
              </a:rPr>
              <a:t>c</a:t>
            </a:r>
            <a:r>
              <a:rPr lang="pt-BR" sz="1600" b="1" dirty="0">
                <a:latin typeface="Courier New" charset="0"/>
                <a:cs typeface="Courier New" charset="0"/>
              </a:rPr>
              <a:t>" %&gt;</a:t>
            </a:r>
          </a:p>
        </p:txBody>
      </p:sp>
    </p:spTree>
    <p:extLst>
      <p:ext uri="{BB962C8B-B14F-4D97-AF65-F5344CB8AC3E}">
        <p14:creationId xmlns:p14="http://schemas.microsoft.com/office/powerpoint/2010/main" val="127810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Maiandra GD" charset="0"/>
              </a:rPr>
              <a:t>JSTL: tag di iterazione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it-IT" dirty="0" smtClean="0">
                <a:ea typeface="+mn-ea"/>
              </a:rPr>
              <a:t>Cicli for</a:t>
            </a:r>
          </a:p>
          <a:p>
            <a:pPr marL="457200" lvl="1" indent="0">
              <a:buFontTx/>
              <a:buNone/>
              <a:defRPr/>
            </a:pPr>
            <a:endParaRPr lang="it-IT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Tx/>
              <a:buNone/>
              <a:defRPr/>
            </a:pP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sz="2000" b="1" dirty="0" err="1">
                <a:latin typeface="Courier New" pitchFamily="49" charset="0"/>
                <a:cs typeface="Courier New" pitchFamily="49" charset="0"/>
              </a:rPr>
              <a:t>c:forEach</a:t>
            </a:r>
            <a:r>
              <a:rPr lang="it-IT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it-IT" sz="20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it-IT" sz="2000" b="1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it-IT" sz="20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it-IT" sz="2000" b="1" dirty="0" err="1">
                <a:latin typeface="Courier New" pitchFamily="49" charset="0"/>
                <a:cs typeface="Courier New" pitchFamily="49" charset="0"/>
              </a:rPr>
              <a:t>begin</a:t>
            </a:r>
            <a:r>
              <a:rPr lang="it-IT" sz="2000" b="1" dirty="0">
                <a:latin typeface="Courier New" pitchFamily="49" charset="0"/>
                <a:cs typeface="Courier New" pitchFamily="49" charset="0"/>
              </a:rPr>
              <a:t>="x" end="y" </a:t>
            </a:r>
            <a:r>
              <a:rPr lang="it-IT" sz="2000" b="1" dirty="0" err="1">
                <a:latin typeface="Courier New" pitchFamily="49" charset="0"/>
                <a:cs typeface="Courier New" pitchFamily="49" charset="0"/>
              </a:rPr>
              <a:t>step</a:t>
            </a:r>
            <a:r>
              <a:rPr lang="it-IT" sz="2000" b="1" dirty="0">
                <a:latin typeface="Courier New" pitchFamily="49" charset="0"/>
                <a:cs typeface="Courier New" pitchFamily="49" charset="0"/>
              </a:rPr>
              <a:t>="z"&gt;</a:t>
            </a:r>
          </a:p>
          <a:p>
            <a:pPr marL="457200" lvl="1" indent="0">
              <a:buFontTx/>
              <a:buNone/>
              <a:defRPr/>
            </a:pPr>
            <a:r>
              <a:rPr lang="it-IT" sz="2000" b="1" dirty="0">
                <a:latin typeface="Courier New" pitchFamily="49" charset="0"/>
                <a:cs typeface="Courier New" pitchFamily="49" charset="0"/>
              </a:rPr>
              <a:t>Bla, bla, bla ${</a:t>
            </a:r>
            <a:r>
              <a:rPr lang="it-IT" sz="2000" b="1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it-IT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FontTx/>
              <a:buNone/>
              <a:defRPr/>
            </a:pPr>
            <a:r>
              <a:rPr lang="it-IT" sz="20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it-IT" sz="2000" b="1" dirty="0" err="1">
                <a:latin typeface="Courier New" pitchFamily="49" charset="0"/>
                <a:cs typeface="Courier New" pitchFamily="49" charset="0"/>
              </a:rPr>
              <a:t>c:forEach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lvl="1" indent="0">
              <a:buFontTx/>
              <a:buNone/>
              <a:defRPr/>
            </a:pPr>
            <a:endParaRPr lang="it-IT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it-IT" dirty="0" smtClean="0">
                <a:ea typeface="+mn-ea"/>
              </a:rPr>
              <a:t>Cicli for-</a:t>
            </a:r>
            <a:r>
              <a:rPr lang="it-IT" dirty="0" err="1" smtClean="0">
                <a:ea typeface="+mn-ea"/>
              </a:rPr>
              <a:t>each</a:t>
            </a:r>
            <a:r>
              <a:rPr lang="it-IT" dirty="0" smtClean="0">
                <a:ea typeface="+mn-ea"/>
              </a:rPr>
              <a:t> (iterare una struttura di dati)</a:t>
            </a:r>
          </a:p>
          <a:p>
            <a:pPr lvl="1">
              <a:defRPr/>
            </a:pPr>
            <a:r>
              <a:rPr lang="it-IT" dirty="0" smtClean="0"/>
              <a:t>Si applica con array, collezioni, mappe</a:t>
            </a:r>
          </a:p>
          <a:p>
            <a:pPr marL="457200" lvl="1" indent="0">
              <a:buFontTx/>
              <a:buNone/>
              <a:defRPr/>
            </a:pP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sz="2000" b="1" dirty="0" err="1" smtClean="0">
                <a:latin typeface="Courier New" pitchFamily="49" charset="0"/>
                <a:cs typeface="Courier New" pitchFamily="49" charset="0"/>
              </a:rPr>
              <a:t>c:forEach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it-IT" sz="2000" b="1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it-IT" sz="2000" b="1" dirty="0" err="1" smtClean="0">
                <a:latin typeface="Courier New" pitchFamily="49" charset="0"/>
                <a:cs typeface="Courier New" pitchFamily="49" charset="0"/>
              </a:rPr>
              <a:t>items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="array-or-</a:t>
            </a:r>
            <a:r>
              <a:rPr lang="it-IT" sz="2000" b="1" dirty="0" err="1" smtClean="0">
                <a:latin typeface="Courier New" pitchFamily="49" charset="0"/>
                <a:cs typeface="Courier New" pitchFamily="49" charset="0"/>
              </a:rPr>
              <a:t>collection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457200" lvl="1" indent="0">
              <a:buFontTx/>
              <a:buNone/>
              <a:defRPr/>
            </a:pP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Bla, bla, bla ${</a:t>
            </a:r>
            <a:r>
              <a:rPr lang="it-IT" sz="2000" b="1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FontTx/>
              <a:buNone/>
              <a:defRPr/>
            </a:pP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it-IT" sz="2000" b="1" dirty="0" err="1" smtClean="0">
                <a:latin typeface="Courier New" pitchFamily="49" charset="0"/>
                <a:cs typeface="Courier New" pitchFamily="49" charset="0"/>
              </a:rPr>
              <a:t>c:forEach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it-IT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3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Maiandra GD" charset="0"/>
              </a:rPr>
              <a:t>Tag di iterazione: esempio</a:t>
            </a:r>
          </a:p>
        </p:txBody>
      </p:sp>
      <p:sp>
        <p:nvSpPr>
          <p:cNvPr id="29699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pt-BR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&lt;%@taglib uri=</a:t>
            </a:r>
            <a:r>
              <a:rPr lang="pt-BR" sz="2000" b="1" i="1">
                <a:solidFill>
                  <a:srgbClr val="FF0000"/>
                </a:solidFill>
                <a:latin typeface="Courier New" charset="0"/>
                <a:cs typeface="Courier New" charset="0"/>
              </a:rPr>
              <a:t>"http://java.sun.com/jsp/jstl/core" prefix="c" %&gt;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&lt;!DOCTYPE html&gt;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&lt;html&gt;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	&lt;head&gt;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		&lt;title&gt;Esempio tag for&lt;/title&gt;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	&lt;/head&gt;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	&lt;body&gt;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	&lt;ul&gt;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		</a:t>
            </a:r>
            <a:r>
              <a:rPr lang="it-IT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&lt;c:forEach var=</a:t>
            </a:r>
            <a:r>
              <a:rPr lang="it-IT" sz="2000" b="1" i="1">
                <a:solidFill>
                  <a:srgbClr val="FF0000"/>
                </a:solidFill>
                <a:latin typeface="Courier New" charset="0"/>
                <a:cs typeface="Courier New" charset="0"/>
              </a:rPr>
              <a:t>"i" begin="1" end="10"&gt;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			&lt;li&gt;${i}&lt;/li&gt;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		</a:t>
            </a:r>
            <a:r>
              <a:rPr lang="it-IT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&lt;/c:forEach&gt;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	&lt;/ul&gt;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	&lt;/body&gt;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4465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Maiandra GD" charset="0"/>
              </a:rPr>
              <a:t>Tag di iterazione: esempio</a:t>
            </a:r>
          </a:p>
        </p:txBody>
      </p:sp>
      <p:sp>
        <p:nvSpPr>
          <p:cNvPr id="3072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pt-BR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&lt;%@taglib uri=</a:t>
            </a:r>
            <a:r>
              <a:rPr lang="pt-BR" sz="2000" b="1" i="1">
                <a:solidFill>
                  <a:srgbClr val="FF0000"/>
                </a:solidFill>
                <a:latin typeface="Courier New" charset="0"/>
                <a:cs typeface="Courier New" charset="0"/>
              </a:rPr>
              <a:t>"http://java.sun.com/jsp/jstl/core" prefix="c" %&gt;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&lt;!DOCTYPE html&gt;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&lt;html&gt;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	&lt;head&gt;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		&lt;title&gt;Esempio tag for&lt;/title&gt;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	&lt;/head&gt;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	&lt;body&gt;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	&lt;ul&gt;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		&lt;c:forEach var=</a:t>
            </a:r>
            <a:r>
              <a:rPr lang="it-IT" sz="2000" b="1" i="1">
                <a:latin typeface="Courier New" charset="0"/>
                <a:cs typeface="Courier New" charset="0"/>
              </a:rPr>
              <a:t>"i" begin="1" end="10" </a:t>
            </a:r>
            <a:r>
              <a:rPr lang="it-IT" sz="2000" b="1" i="1">
                <a:solidFill>
                  <a:srgbClr val="FF0000"/>
                </a:solidFill>
                <a:latin typeface="Courier New" charset="0"/>
                <a:cs typeface="Courier New" charset="0"/>
              </a:rPr>
              <a:t>step="2"</a:t>
            </a:r>
            <a:r>
              <a:rPr lang="it-IT" sz="2000" b="1" i="1">
                <a:latin typeface="Courier New" charset="0"/>
                <a:cs typeface="Courier New" charset="0"/>
              </a:rPr>
              <a:t>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			&lt;li&gt;${i}&lt;/li&gt;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		&lt;/c:forEach&gt;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	&lt;/ul&gt;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	&lt;/body&gt;</a:t>
            </a:r>
          </a:p>
          <a:p>
            <a:pPr marL="0" indent="0">
              <a:buFontTx/>
              <a:buNone/>
              <a:tabLst>
                <a:tab pos="182563" algn="l"/>
                <a:tab pos="354013" algn="l"/>
                <a:tab pos="536575" algn="l"/>
                <a:tab pos="720725" algn="l"/>
                <a:tab pos="892175" algn="l"/>
                <a:tab pos="1074738" algn="l"/>
              </a:tabLst>
            </a:pPr>
            <a:r>
              <a:rPr lang="it-IT" sz="2000" b="1">
                <a:latin typeface="Courier New" charset="0"/>
                <a:cs typeface="Courier New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1177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>
                <a:latin typeface="Maiandra GD" charset="0"/>
              </a:rPr>
              <a:t>Tag di iterazione su collezioni: esempio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it-IT" dirty="0" smtClean="0">
                <a:ea typeface="+mn-ea"/>
              </a:rPr>
              <a:t>Ipotizzando che </a:t>
            </a:r>
            <a:r>
              <a:rPr lang="it-IT" dirty="0" err="1" smtClean="0">
                <a:ea typeface="+mn-ea"/>
              </a:rPr>
              <a:t>products</a:t>
            </a:r>
            <a:r>
              <a:rPr lang="it-IT" dirty="0" smtClean="0">
                <a:ea typeface="+mn-ea"/>
              </a:rPr>
              <a:t> sia una collezione di oggetti Product presente nella richiesta (o nella sessione)</a:t>
            </a:r>
          </a:p>
          <a:p>
            <a:pPr>
              <a:defRPr/>
            </a:pPr>
            <a:endParaRPr lang="it-IT" dirty="0">
              <a:ea typeface="+mn-ea"/>
            </a:endParaRPr>
          </a:p>
          <a:p>
            <a:pPr>
              <a:defRPr/>
            </a:pPr>
            <a:r>
              <a:rPr lang="it-IT" dirty="0" smtClean="0">
                <a:ea typeface="+mn-ea"/>
              </a:rPr>
              <a:t>JSP </a:t>
            </a:r>
            <a:r>
              <a:rPr lang="it-IT" dirty="0">
                <a:ea typeface="+mn-ea"/>
              </a:rPr>
              <a:t>senza JSTL</a:t>
            </a:r>
          </a:p>
          <a:p>
            <a:pPr marL="457200" lvl="1" indent="0">
              <a:buFontTx/>
              <a:buNone/>
              <a:defRPr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lvl="1" indent="0">
              <a:buFontTx/>
              <a:buNone/>
              <a:defRPr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&lt;%</a:t>
            </a:r>
          </a:p>
          <a:p>
            <a:pPr marL="457200" lvl="1" indent="0">
              <a:buFontTx/>
              <a:buNone/>
              <a:defRPr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 i=0; i&lt;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products.size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(); i++) {</a:t>
            </a:r>
          </a:p>
          <a:p>
            <a:pPr marL="457200" lvl="1" indent="0">
              <a:buFontTx/>
              <a:buNone/>
              <a:defRPr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 nome = (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products.get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(i)).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lvl="1" indent="0">
              <a:buFontTx/>
              <a:buNone/>
              <a:defRPr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pPr marL="457200" lvl="1" indent="0">
              <a:buFontTx/>
              <a:buNone/>
              <a:defRPr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	&lt;li&gt;&lt;% 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); %&gt;&lt;/li&gt;</a:t>
            </a:r>
          </a:p>
          <a:p>
            <a:pPr marL="457200" lvl="1" indent="0">
              <a:buFontTx/>
              <a:buNone/>
              <a:defRPr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&lt;% } %&gt;</a:t>
            </a:r>
          </a:p>
          <a:p>
            <a:pPr marL="457200" lvl="1" indent="0">
              <a:buFontTx/>
              <a:buNone/>
              <a:defRPr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it-IT" dirty="0">
                <a:ea typeface="+mn-ea"/>
              </a:rPr>
              <a:t>JSP con l'uso di JSTL</a:t>
            </a:r>
          </a:p>
          <a:p>
            <a:pPr marL="457200" lvl="1" indent="0">
              <a:buFontTx/>
              <a:buNone/>
              <a:defRPr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lvl="1" indent="0">
              <a:buFontTx/>
              <a:buNone/>
              <a:defRPr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c:forEach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product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items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="${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products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}"&gt;</a:t>
            </a:r>
          </a:p>
          <a:p>
            <a:pPr marL="457200" lvl="1" indent="0">
              <a:buFontTx/>
              <a:buNone/>
              <a:defRPr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		&lt;li&gt;${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product.name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}&lt;/li&gt;</a:t>
            </a:r>
          </a:p>
          <a:p>
            <a:pPr marL="457200" lvl="1" indent="0">
              <a:buFontTx/>
              <a:buNone/>
              <a:defRPr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c:forEach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lvl="1" indent="0">
              <a:buFontTx/>
              <a:buNone/>
              <a:defRPr/>
            </a:pP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it-IT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3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Maiandra GD" charset="0"/>
              </a:rPr>
              <a:t>JSTL: tag condizionali</a:t>
            </a:r>
          </a:p>
        </p:txBody>
      </p:sp>
      <p:sp>
        <p:nvSpPr>
          <p:cNvPr id="32771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Maiandra GD" charset="0"/>
              </a:rPr>
              <a:t>Una scelta: </a:t>
            </a:r>
            <a:r>
              <a:rPr lang="en-US">
                <a:solidFill>
                  <a:srgbClr val="FF0000"/>
                </a:solidFill>
                <a:latin typeface="Maiandra GD" charset="0"/>
              </a:rPr>
              <a:t>if</a:t>
            </a:r>
          </a:p>
          <a:p>
            <a:pPr marL="457200" lvl="1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&lt;c:if test="${someTest}"&gt;</a:t>
            </a:r>
          </a:p>
          <a:p>
            <a:pPr marL="457200" lvl="1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Content</a:t>
            </a:r>
          </a:p>
          <a:p>
            <a:pPr marL="457200" lvl="1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&lt;/c:if&gt;</a:t>
            </a:r>
          </a:p>
          <a:p>
            <a:r>
              <a:rPr lang="en-US">
                <a:latin typeface="Maiandra GD" charset="0"/>
              </a:rPr>
              <a:t>Scelta multipla: </a:t>
            </a:r>
            <a:r>
              <a:rPr lang="en-US">
                <a:solidFill>
                  <a:srgbClr val="FF0000"/>
                </a:solidFill>
                <a:latin typeface="Maiandra GD" charset="0"/>
              </a:rPr>
              <a:t>choose</a:t>
            </a:r>
          </a:p>
          <a:p>
            <a:pPr marL="457200" lvl="1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&lt;c:choose&gt;</a:t>
            </a:r>
          </a:p>
          <a:p>
            <a:pPr marL="457200" lvl="1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&lt;c:when test="test1"&gt;Content1&lt;/c:when&gt;</a:t>
            </a:r>
          </a:p>
          <a:p>
            <a:pPr marL="457200" lvl="1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&lt;c:when test="test2"&gt;Content2&lt;/c:when&gt;</a:t>
            </a:r>
          </a:p>
          <a:p>
            <a:pPr marL="457200" lvl="1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...</a:t>
            </a:r>
          </a:p>
          <a:p>
            <a:pPr marL="457200" lvl="1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&lt;c:when test="testN"&gt;ContentN&lt;/c:when&gt;</a:t>
            </a:r>
          </a:p>
          <a:p>
            <a:pPr marL="457200" lvl="1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&lt;c:otherwise&gt;Default Content&lt;/c:otherwise&gt;</a:t>
            </a:r>
          </a:p>
          <a:p>
            <a:pPr marL="457200" lvl="1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&lt;/c:choose&gt;</a:t>
            </a:r>
          </a:p>
          <a:p>
            <a:endParaRPr lang="it-IT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02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JSTL: URL </a:t>
            </a:r>
            <a:r>
              <a:rPr lang="it-IT" dirty="0" err="1" smtClean="0"/>
              <a:t>encoding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L'</a:t>
            </a:r>
            <a:r>
              <a:rPr lang="it-IT" dirty="0" err="1" smtClean="0"/>
              <a:t>encoding</a:t>
            </a:r>
            <a:r>
              <a:rPr lang="it-IT" dirty="0" smtClean="0"/>
              <a:t> degli URL può essere fatto con lo standard custom </a:t>
            </a:r>
            <a:r>
              <a:rPr lang="it-IT" dirty="0" err="1" smtClean="0"/>
              <a:t>tag</a:t>
            </a:r>
            <a:r>
              <a:rPr lang="it-IT" dirty="0" smtClean="0"/>
              <a:t> </a:t>
            </a:r>
            <a:r>
              <a:rPr lang="it-IT" dirty="0" err="1" smtClean="0"/>
              <a:t>url</a:t>
            </a:r>
            <a:r>
              <a:rPr lang="it-IT" dirty="0" smtClean="0"/>
              <a:t>. </a:t>
            </a:r>
          </a:p>
          <a:p>
            <a:r>
              <a:rPr lang="it-IT" dirty="0" smtClean="0"/>
              <a:t>Sintassi: &lt;</a:t>
            </a:r>
            <a:r>
              <a:rPr lang="it-IT" dirty="0" err="1" smtClean="0"/>
              <a:t>c:url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="</a:t>
            </a:r>
            <a:r>
              <a:rPr lang="it-IT" i="1" dirty="0" err="1" smtClean="0"/>
              <a:t>url</a:t>
            </a:r>
            <a:r>
              <a:rPr lang="it-IT" dirty="0" smtClean="0"/>
              <a:t>" /&gt;</a:t>
            </a:r>
          </a:p>
          <a:p>
            <a:r>
              <a:rPr lang="it-IT" dirty="0" smtClean="0"/>
              <a:t>Esempi: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sz="2400" dirty="0"/>
              <a:t>&lt;</a:t>
            </a:r>
            <a:r>
              <a:rPr lang="it-IT" sz="2400" dirty="0" err="1"/>
              <a:t>form</a:t>
            </a:r>
            <a:r>
              <a:rPr lang="it-IT" sz="2400" dirty="0"/>
              <a:t> </a:t>
            </a:r>
            <a:r>
              <a:rPr lang="it-IT" sz="2400" dirty="0" err="1"/>
              <a:t>action</a:t>
            </a:r>
            <a:r>
              <a:rPr lang="it-IT" sz="2400" dirty="0"/>
              <a:t>=</a:t>
            </a:r>
            <a:r>
              <a:rPr lang="it-IT" sz="2400" i="1" dirty="0"/>
              <a:t>"</a:t>
            </a:r>
            <a:r>
              <a:rPr lang="it-IT" sz="2400" i="1" dirty="0">
                <a:solidFill>
                  <a:srgbClr val="FF0000"/>
                </a:solidFill>
              </a:rPr>
              <a:t>&lt;</a:t>
            </a:r>
            <a:r>
              <a:rPr lang="it-IT" sz="2400" i="1" dirty="0" err="1">
                <a:solidFill>
                  <a:srgbClr val="FF0000"/>
                </a:solidFill>
              </a:rPr>
              <a:t>c:url</a:t>
            </a:r>
            <a:r>
              <a:rPr lang="it-IT" sz="2400" i="1" dirty="0">
                <a:solidFill>
                  <a:srgbClr val="FF0000"/>
                </a:solidFill>
              </a:rPr>
              <a:t> </a:t>
            </a:r>
            <a:r>
              <a:rPr lang="it-IT" sz="2400" i="1" dirty="0" err="1">
                <a:solidFill>
                  <a:srgbClr val="FF0000"/>
                </a:solidFill>
              </a:rPr>
              <a:t>value</a:t>
            </a:r>
            <a:r>
              <a:rPr lang="it-IT" sz="2400" i="1" dirty="0">
                <a:solidFill>
                  <a:srgbClr val="FF0000"/>
                </a:solidFill>
              </a:rPr>
              <a:t>="</a:t>
            </a:r>
            <a:r>
              <a:rPr lang="it-IT" sz="2400" i="1" dirty="0" err="1">
                <a:solidFill>
                  <a:srgbClr val="FF0000"/>
                </a:solidFill>
              </a:rPr>
              <a:t>product</a:t>
            </a:r>
            <a:r>
              <a:rPr lang="it-IT" sz="2400" i="1" dirty="0">
                <a:solidFill>
                  <a:srgbClr val="FF0000"/>
                </a:solidFill>
              </a:rPr>
              <a:t>" /&gt;</a:t>
            </a:r>
            <a:r>
              <a:rPr lang="it-IT" sz="2400" i="1" dirty="0"/>
              <a:t>" </a:t>
            </a:r>
            <a:r>
              <a:rPr lang="it-IT" sz="2400" i="1" dirty="0" err="1"/>
              <a:t>method</a:t>
            </a:r>
            <a:r>
              <a:rPr lang="it-IT" sz="2400" i="1" dirty="0"/>
              <a:t>="</a:t>
            </a:r>
            <a:r>
              <a:rPr lang="it-IT" sz="2400" i="1" dirty="0" err="1"/>
              <a:t>get</a:t>
            </a:r>
            <a:r>
              <a:rPr lang="it-IT" sz="2400" i="1" dirty="0"/>
              <a:t>"</a:t>
            </a:r>
            <a:r>
              <a:rPr lang="it-IT" sz="2400" i="1" dirty="0" smtClean="0"/>
              <a:t>&gt;</a:t>
            </a:r>
          </a:p>
          <a:p>
            <a:pPr marL="0" indent="0">
              <a:buNone/>
            </a:pPr>
            <a:r>
              <a:rPr lang="it-IT" sz="2400" i="1" dirty="0"/>
              <a:t>	</a:t>
            </a:r>
            <a:r>
              <a:rPr lang="it-IT" sz="2400" dirty="0"/>
              <a:t>&lt;a </a:t>
            </a:r>
            <a:r>
              <a:rPr lang="it-IT" sz="2400" dirty="0" err="1"/>
              <a:t>href</a:t>
            </a:r>
            <a:r>
              <a:rPr lang="it-IT" sz="2400" dirty="0"/>
              <a:t>=</a:t>
            </a:r>
            <a:r>
              <a:rPr lang="it-IT" sz="2400" i="1" dirty="0"/>
              <a:t>"</a:t>
            </a:r>
            <a:r>
              <a:rPr lang="it-IT" sz="2400" i="1" dirty="0">
                <a:solidFill>
                  <a:srgbClr val="FF0000"/>
                </a:solidFill>
              </a:rPr>
              <a:t>&lt;</a:t>
            </a:r>
            <a:r>
              <a:rPr lang="it-IT" sz="2400" i="1" dirty="0" err="1">
                <a:solidFill>
                  <a:srgbClr val="FF0000"/>
                </a:solidFill>
              </a:rPr>
              <a:t>c:url</a:t>
            </a:r>
            <a:r>
              <a:rPr lang="it-IT" sz="2400" i="1" dirty="0">
                <a:solidFill>
                  <a:srgbClr val="FF0000"/>
                </a:solidFill>
              </a:rPr>
              <a:t> </a:t>
            </a:r>
            <a:r>
              <a:rPr lang="it-IT" sz="2400" i="1" dirty="0" err="1">
                <a:solidFill>
                  <a:srgbClr val="FF0000"/>
                </a:solidFill>
              </a:rPr>
              <a:t>value</a:t>
            </a:r>
            <a:r>
              <a:rPr lang="it-IT" sz="2400" i="1" dirty="0">
                <a:solidFill>
                  <a:srgbClr val="FF0000"/>
                </a:solidFill>
              </a:rPr>
              <a:t>="</a:t>
            </a:r>
            <a:r>
              <a:rPr lang="it-IT" sz="2400" i="1" dirty="0" err="1">
                <a:solidFill>
                  <a:srgbClr val="FF0000"/>
                </a:solidFill>
              </a:rPr>
              <a:t>newProduct.jsp</a:t>
            </a:r>
            <a:r>
              <a:rPr lang="it-IT" sz="2400" i="1" dirty="0">
                <a:solidFill>
                  <a:srgbClr val="FF0000"/>
                </a:solidFill>
              </a:rPr>
              <a:t>" /&gt;</a:t>
            </a:r>
            <a:r>
              <a:rPr lang="it-IT" sz="2400" i="1" dirty="0"/>
              <a:t>"&gt;</a:t>
            </a:r>
            <a:r>
              <a:rPr lang="it-IT" sz="2400" i="1" dirty="0" err="1"/>
              <a:t>Insert</a:t>
            </a:r>
            <a:r>
              <a:rPr lang="it-IT" sz="2400" i="1" dirty="0"/>
              <a:t> </a:t>
            </a:r>
            <a:r>
              <a:rPr lang="it-IT" sz="2400" i="1" dirty="0" smtClean="0"/>
              <a:t>new&lt;</a:t>
            </a:r>
            <a:r>
              <a:rPr lang="it-IT" sz="2400" i="1" dirty="0"/>
              <a:t>/a&gt;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225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Mettiamo</a:t>
            </a:r>
            <a:r>
              <a:rPr lang="en-US" dirty="0" smtClean="0"/>
              <a:t> </a:t>
            </a:r>
            <a:r>
              <a:rPr lang="en-US" dirty="0" err="1" smtClean="0"/>
              <a:t>tutto</a:t>
            </a:r>
            <a:r>
              <a:rPr lang="en-US" dirty="0" smtClean="0"/>
              <a:t> in </a:t>
            </a:r>
            <a:r>
              <a:rPr lang="en-US" dirty="0" err="1"/>
              <a:t>p</a:t>
            </a:r>
            <a:r>
              <a:rPr lang="en-US" dirty="0" err="1" smtClean="0"/>
              <a:t>ratica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" b="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367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>
                <a:latin typeface="Maiandra GD" charset="0"/>
              </a:rPr>
              <a:t>Vantaggi dell’Approccio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it-IT">
                <a:latin typeface="Maiandra GD" charset="0"/>
              </a:rPr>
              <a:t>Un’unica macchina virtuale</a:t>
            </a:r>
          </a:p>
          <a:p>
            <a:pPr lvl="1" eaLnBrk="1" hangingPunct="1"/>
            <a:r>
              <a:rPr lang="it-IT">
                <a:latin typeface="Maiandra GD" charset="0"/>
              </a:rPr>
              <a:t>Le istanze possono comunicare tra di loro</a:t>
            </a:r>
          </a:p>
          <a:p>
            <a:pPr eaLnBrk="1" hangingPunct="1"/>
            <a:r>
              <a:rPr lang="it-IT">
                <a:latin typeface="Maiandra GD" charset="0"/>
              </a:rPr>
              <a:t>Istanza singola dell'oggetto servlet (o pool)</a:t>
            </a:r>
          </a:p>
          <a:p>
            <a:pPr lvl="1" eaLnBrk="1" hangingPunct="1"/>
            <a:r>
              <a:rPr lang="it-IT">
                <a:latin typeface="Maiandra GD" charset="0"/>
              </a:rPr>
              <a:t>Si evitano i costi di creazione e di inizializzazione delle istanze	</a:t>
            </a:r>
          </a:p>
          <a:p>
            <a:pPr eaLnBrk="1" hangingPunct="1"/>
            <a:r>
              <a:rPr lang="it-IT">
                <a:latin typeface="Maiandra GD" charset="0"/>
              </a:rPr>
              <a:t>Gestione delle richiesta con thread</a:t>
            </a:r>
          </a:p>
          <a:p>
            <a:pPr lvl="1" eaLnBrk="1" hangingPunct="1"/>
            <a:r>
              <a:rPr lang="it-IT">
                <a:latin typeface="Maiandra GD" charset="0"/>
              </a:rPr>
              <a:t>thread esecuzione concorrente ed indipendente all'interno di un processo</a:t>
            </a:r>
          </a:p>
          <a:p>
            <a:pPr lvl="1" eaLnBrk="1" hangingPunct="1"/>
            <a:r>
              <a:rPr lang="it-IT">
                <a:latin typeface="Maiandra GD" charset="0"/>
              </a:rPr>
              <a:t>Efficienti: poiché abbiamo molti thread in un solo processo (sempre attivo) i costi sono estremamente ridotti</a:t>
            </a:r>
          </a:p>
        </p:txBody>
      </p:sp>
    </p:spTree>
    <p:extLst>
      <p:ext uri="{BB962C8B-B14F-4D97-AF65-F5344CB8AC3E}">
        <p14:creationId xmlns:p14="http://schemas.microsoft.com/office/powerpoint/2010/main" val="108612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aiandra GD" charset="0"/>
              </a:rPr>
              <a:t>Esercizio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>
                <a:latin typeface="Maiandra GD" charset="0"/>
              </a:rPr>
              <a:t>9</a:t>
            </a:r>
          </a:p>
        </p:txBody>
      </p:sp>
      <p:sp>
        <p:nvSpPr>
          <p:cNvPr id="14339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Maiandra GD" charset="0"/>
              </a:rPr>
              <a:t>Creare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il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progetto</a:t>
            </a:r>
            <a:r>
              <a:rPr lang="en-US" dirty="0" smtClean="0">
                <a:latin typeface="Maiandra GD" charset="0"/>
              </a:rPr>
              <a:t> siw-servlet-es9</a:t>
            </a:r>
          </a:p>
          <a:p>
            <a:r>
              <a:rPr lang="en-US" dirty="0" err="1" smtClean="0">
                <a:latin typeface="Maiandra GD" charset="0"/>
              </a:rPr>
              <a:t>Scrivere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il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codice</a:t>
            </a:r>
            <a:r>
              <a:rPr lang="en-US" dirty="0" smtClean="0">
                <a:latin typeface="Maiandra GD" charset="0"/>
              </a:rPr>
              <a:t> per </a:t>
            </a:r>
            <a:r>
              <a:rPr lang="en-US" dirty="0" err="1" smtClean="0">
                <a:latin typeface="Maiandra GD" charset="0"/>
              </a:rPr>
              <a:t>una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pagina</a:t>
            </a:r>
            <a:r>
              <a:rPr lang="en-US" dirty="0" smtClean="0">
                <a:latin typeface="Maiandra GD" charset="0"/>
              </a:rPr>
              <a:t> JSP, </a:t>
            </a:r>
            <a:r>
              <a:rPr lang="en-US" dirty="0" err="1" smtClean="0">
                <a:latin typeface="Maiandra GD" charset="0"/>
              </a:rPr>
              <a:t>prodotti.jsp</a:t>
            </a:r>
            <a:r>
              <a:rPr lang="en-US" dirty="0" smtClean="0">
                <a:latin typeface="Maiandra GD" charset="0"/>
              </a:rPr>
              <a:t>, </a:t>
            </a:r>
            <a:r>
              <a:rPr lang="en-US" dirty="0" err="1" smtClean="0">
                <a:latin typeface="Maiandra GD" charset="0"/>
              </a:rPr>
              <a:t>che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mostra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una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lista</a:t>
            </a:r>
            <a:r>
              <a:rPr lang="en-US" dirty="0" smtClean="0">
                <a:latin typeface="Maiandra GD" charset="0"/>
              </a:rPr>
              <a:t> di </a:t>
            </a:r>
            <a:r>
              <a:rPr lang="en-US" dirty="0" err="1" smtClean="0">
                <a:latin typeface="Maiandra GD" charset="0"/>
              </a:rPr>
              <a:t>prodotti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memorizzati</a:t>
            </a:r>
            <a:r>
              <a:rPr lang="en-US" dirty="0" smtClean="0">
                <a:latin typeface="Maiandra GD" charset="0"/>
              </a:rPr>
              <a:t> in un </a:t>
            </a:r>
            <a:r>
              <a:rPr lang="en-US" dirty="0" err="1" smtClean="0">
                <a:latin typeface="Maiandra GD" charset="0"/>
              </a:rPr>
              <a:t>attributo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presente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nella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richiesta</a:t>
            </a:r>
            <a:endParaRPr lang="en-US" dirty="0" smtClean="0">
              <a:latin typeface="Maiandra GD" charset="0"/>
            </a:endParaRPr>
          </a:p>
          <a:p>
            <a:pPr lvl="1"/>
            <a:r>
              <a:rPr lang="en-US" dirty="0" err="1" smtClean="0">
                <a:latin typeface="Maiandra GD" charset="0"/>
              </a:rPr>
              <a:t>usare</a:t>
            </a:r>
            <a:r>
              <a:rPr lang="en-US" dirty="0" smtClean="0">
                <a:latin typeface="Maiandra GD" charset="0"/>
              </a:rPr>
              <a:t> EL e JSTL</a:t>
            </a:r>
            <a:endParaRPr lang="en-US" dirty="0">
              <a:latin typeface="Maiandra GD" charset="0"/>
            </a:endParaRPr>
          </a:p>
          <a:p>
            <a:r>
              <a:rPr lang="en-US" dirty="0" err="1" smtClean="0">
                <a:latin typeface="Maiandra GD" charset="0"/>
              </a:rPr>
              <a:t>Trovare</a:t>
            </a:r>
            <a:r>
              <a:rPr lang="en-US" dirty="0" smtClean="0">
                <a:latin typeface="Maiandra GD" charset="0"/>
              </a:rPr>
              <a:t> un </a:t>
            </a:r>
            <a:r>
              <a:rPr lang="en-US" dirty="0" err="1" smtClean="0">
                <a:latin typeface="Maiandra GD" charset="0"/>
              </a:rPr>
              <a:t>modo</a:t>
            </a:r>
            <a:r>
              <a:rPr lang="en-US" dirty="0" smtClean="0">
                <a:latin typeface="Maiandra GD" charset="0"/>
              </a:rPr>
              <a:t> per </a:t>
            </a:r>
            <a:r>
              <a:rPr lang="en-US" dirty="0" err="1" smtClean="0">
                <a:latin typeface="Maiandra GD" charset="0"/>
              </a:rPr>
              <a:t>testare</a:t>
            </a:r>
            <a:r>
              <a:rPr lang="en-US" dirty="0" smtClean="0">
                <a:latin typeface="Maiandra GD" charset="0"/>
              </a:rPr>
              <a:t> la </a:t>
            </a:r>
            <a:r>
              <a:rPr lang="en-US" dirty="0" err="1" smtClean="0">
                <a:latin typeface="Maiandra GD" charset="0"/>
              </a:rPr>
              <a:t>pagina</a:t>
            </a:r>
            <a:endParaRPr lang="en-US" dirty="0" smtClean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9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ruolo</a:t>
            </a:r>
            <a:r>
              <a:rPr lang="en-US" dirty="0" smtClean="0"/>
              <a:t> del </a:t>
            </a:r>
            <a:r>
              <a:rPr lang="en-US" dirty="0" err="1" smtClean="0"/>
              <a:t>contenitore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Istanzia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oggetti</a:t>
            </a:r>
            <a:r>
              <a:rPr lang="en-US" dirty="0"/>
              <a:t> </a:t>
            </a:r>
            <a:r>
              <a:rPr lang="en-US" dirty="0" smtClean="0"/>
              <a:t>servlet</a:t>
            </a:r>
            <a:endParaRPr lang="en-US" dirty="0"/>
          </a:p>
          <a:p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riceve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richiesta</a:t>
            </a:r>
            <a:r>
              <a:rPr lang="en-US" dirty="0"/>
              <a:t> (</a:t>
            </a:r>
            <a:r>
              <a:rPr lang="en-US" dirty="0" smtClean="0"/>
              <a:t>URI) </a:t>
            </a:r>
            <a:r>
              <a:rPr lang="en-US" dirty="0"/>
              <a:t>da un </a:t>
            </a:r>
            <a:r>
              <a:rPr lang="en-US" dirty="0" smtClean="0"/>
              <a:t>client</a:t>
            </a:r>
          </a:p>
          <a:p>
            <a:pPr lvl="1"/>
            <a:r>
              <a:rPr lang="en-US" dirty="0" err="1" smtClean="0"/>
              <a:t>invoca</a:t>
            </a:r>
            <a:r>
              <a:rPr lang="en-US" dirty="0" smtClean="0"/>
              <a:t> </a:t>
            </a:r>
            <a:r>
              <a:rPr lang="en-US" dirty="0" err="1"/>
              <a:t>sull'oggetto</a:t>
            </a:r>
            <a:r>
              <a:rPr lang="en-US" dirty="0"/>
              <a:t> </a:t>
            </a:r>
            <a:r>
              <a:rPr lang="en-US" dirty="0" err="1"/>
              <a:t>deputato</a:t>
            </a:r>
            <a:r>
              <a:rPr lang="en-US" dirty="0"/>
              <a:t> a </a:t>
            </a:r>
            <a:r>
              <a:rPr lang="en-US" dirty="0" err="1"/>
              <a:t>servire</a:t>
            </a:r>
            <a:r>
              <a:rPr lang="en-US" dirty="0"/>
              <a:t> la </a:t>
            </a:r>
            <a:r>
              <a:rPr lang="en-US" dirty="0" err="1"/>
              <a:t>richiesta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service() di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richiesta</a:t>
            </a:r>
            <a:endParaRPr lang="en-US" dirty="0"/>
          </a:p>
          <a:p>
            <a:pPr lvl="1"/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oggetto</a:t>
            </a:r>
            <a:r>
              <a:rPr lang="en-US" dirty="0"/>
              <a:t> (</a:t>
            </a:r>
            <a:r>
              <a:rPr lang="en-US" dirty="0" err="1"/>
              <a:t>HttpServletRequest</a:t>
            </a:r>
            <a:r>
              <a:rPr lang="en-US" dirty="0"/>
              <a:t>)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incapsula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richiesta</a:t>
            </a:r>
            <a:r>
              <a:rPr lang="en-US" dirty="0"/>
              <a:t> e lo </a:t>
            </a:r>
            <a:r>
              <a:rPr lang="en-US" dirty="0" err="1"/>
              <a:t>passa</a:t>
            </a:r>
            <a:r>
              <a:rPr lang="en-US" dirty="0"/>
              <a:t> come </a:t>
            </a:r>
            <a:r>
              <a:rPr lang="en-US" dirty="0" err="1"/>
              <a:t>parametro</a:t>
            </a:r>
            <a:r>
              <a:rPr lang="en-US" dirty="0"/>
              <a:t> a service()</a:t>
            </a:r>
          </a:p>
          <a:p>
            <a:pPr lvl="1"/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oggetto</a:t>
            </a:r>
            <a:r>
              <a:rPr lang="en-US" dirty="0"/>
              <a:t> (</a:t>
            </a:r>
            <a:r>
              <a:rPr lang="en-US" dirty="0" err="1"/>
              <a:t>HttpServletResponse</a:t>
            </a:r>
            <a:r>
              <a:rPr lang="en-US" dirty="0"/>
              <a:t>)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incapsula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per la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risposta</a:t>
            </a:r>
            <a:r>
              <a:rPr lang="en-US" dirty="0"/>
              <a:t> e lo </a:t>
            </a:r>
            <a:r>
              <a:rPr lang="en-US" dirty="0" err="1"/>
              <a:t>passa</a:t>
            </a:r>
            <a:r>
              <a:rPr lang="en-US" dirty="0"/>
              <a:t> come </a:t>
            </a:r>
            <a:r>
              <a:rPr lang="en-US" dirty="0" err="1"/>
              <a:t>parametro</a:t>
            </a:r>
            <a:r>
              <a:rPr lang="en-US" dirty="0"/>
              <a:t> a service(</a:t>
            </a:r>
            <a:r>
              <a:rPr lang="en-US" dirty="0" smtClean="0"/>
              <a:t>)</a:t>
            </a:r>
          </a:p>
          <a:p>
            <a:r>
              <a:rPr lang="en-US" dirty="0" err="1"/>
              <a:t>Distrugge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oggetti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l'applicazione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fermata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9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Maiandra GD" charset="0"/>
              </a:rPr>
              <a:t>Struttura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applicazioni</a:t>
            </a:r>
            <a:r>
              <a:rPr lang="en-US" dirty="0">
                <a:latin typeface="Maiandra GD" charset="0"/>
              </a:rPr>
              <a:t> Web JEE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it-IT" dirty="0" smtClean="0">
                <a:latin typeface="Maiandra GD" charset="0"/>
              </a:rPr>
              <a:t>Affinché il </a:t>
            </a:r>
            <a:r>
              <a:rPr lang="it-IT" dirty="0">
                <a:latin typeface="Maiandra GD" charset="0"/>
              </a:rPr>
              <a:t>contenitore </a:t>
            </a:r>
            <a:r>
              <a:rPr lang="it-IT" dirty="0" smtClean="0">
                <a:latin typeface="Maiandra GD" charset="0"/>
              </a:rPr>
              <a:t>sappia:</a:t>
            </a:r>
          </a:p>
          <a:p>
            <a:pPr lvl="1"/>
            <a:r>
              <a:rPr lang="it-IT" dirty="0" smtClean="0">
                <a:latin typeface="Maiandra GD" charset="0"/>
              </a:rPr>
              <a:t>dove </a:t>
            </a:r>
            <a:r>
              <a:rPr lang="it-IT" dirty="0">
                <a:latin typeface="Maiandra GD" charset="0"/>
              </a:rPr>
              <a:t>si trova il codice delle classi </a:t>
            </a:r>
            <a:r>
              <a:rPr lang="it-IT" dirty="0" err="1" smtClean="0">
                <a:latin typeface="Maiandra GD" charset="0"/>
              </a:rPr>
              <a:t>servlet</a:t>
            </a:r>
            <a:endParaRPr lang="it-IT" dirty="0">
              <a:latin typeface="Maiandra GD" charset="0"/>
            </a:endParaRPr>
          </a:p>
          <a:p>
            <a:pPr lvl="1"/>
            <a:r>
              <a:rPr lang="it-IT" dirty="0" smtClean="0">
                <a:latin typeface="Maiandra GD" charset="0"/>
              </a:rPr>
              <a:t>a </a:t>
            </a:r>
            <a:r>
              <a:rPr lang="it-IT" dirty="0">
                <a:latin typeface="Maiandra GD" charset="0"/>
              </a:rPr>
              <a:t>quali </a:t>
            </a:r>
            <a:r>
              <a:rPr lang="it-IT" dirty="0" smtClean="0">
                <a:latin typeface="Maiandra GD" charset="0"/>
              </a:rPr>
              <a:t>URI </a:t>
            </a:r>
            <a:r>
              <a:rPr lang="it-IT" dirty="0">
                <a:latin typeface="Maiandra GD" charset="0"/>
              </a:rPr>
              <a:t>sono associati gli oggetti </a:t>
            </a:r>
            <a:r>
              <a:rPr lang="it-IT" dirty="0" err="1" smtClean="0">
                <a:latin typeface="Maiandra GD" charset="0"/>
              </a:rPr>
              <a:t>servlet</a:t>
            </a:r>
            <a:r>
              <a:rPr lang="it-IT" dirty="0" smtClean="0">
                <a:latin typeface="Maiandra GD" charset="0"/>
              </a:rPr>
              <a:t> </a:t>
            </a:r>
            <a:endParaRPr lang="it-IT" dirty="0">
              <a:latin typeface="Maiandra GD" charset="0"/>
            </a:endParaRPr>
          </a:p>
          <a:p>
            <a:pPr eaLnBrk="1" hangingPunct="1"/>
            <a:r>
              <a:rPr lang="it-IT" dirty="0">
                <a:latin typeface="Maiandra GD" charset="0"/>
              </a:rPr>
              <a:t>l</a:t>
            </a:r>
            <a:r>
              <a:rPr lang="it-IT" dirty="0" smtClean="0">
                <a:latin typeface="Maiandra GD" charset="0"/>
              </a:rPr>
              <a:t>'applicazione </a:t>
            </a:r>
            <a:r>
              <a:rPr lang="it-IT" dirty="0">
                <a:latin typeface="Maiandra GD" charset="0"/>
              </a:rPr>
              <a:t>Web deve rispettare precise </a:t>
            </a:r>
            <a:r>
              <a:rPr lang="it-IT" dirty="0" smtClean="0">
                <a:latin typeface="Maiandra GD" charset="0"/>
              </a:rPr>
              <a:t>convenzioni fissate dallo standard</a:t>
            </a:r>
            <a:endParaRPr lang="it-IT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questa</a:t>
            </a:r>
            <a:r>
              <a:rPr lang="en-US" dirty="0" smtClean="0"/>
              <a:t> parte del </a:t>
            </a:r>
            <a:r>
              <a:rPr lang="en-US" dirty="0" err="1" smtClean="0"/>
              <a:t>corso</a:t>
            </a:r>
            <a:r>
              <a:rPr lang="en-US" dirty="0" smtClean="0"/>
              <a:t> </a:t>
            </a:r>
            <a:r>
              <a:rPr lang="en-US" dirty="0" err="1" smtClean="0"/>
              <a:t>vediamo</a:t>
            </a:r>
            <a:r>
              <a:rPr lang="en-US" dirty="0" smtClean="0"/>
              <a:t> le </a:t>
            </a:r>
            <a:r>
              <a:rPr lang="en-US" dirty="0" err="1" smtClean="0"/>
              <a:t>tecnologie</a:t>
            </a:r>
            <a:r>
              <a:rPr lang="en-US" dirty="0" smtClean="0"/>
              <a:t> base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permettono</a:t>
            </a:r>
            <a:r>
              <a:rPr lang="en-US" dirty="0" smtClean="0"/>
              <a:t> di </a:t>
            </a:r>
            <a:r>
              <a:rPr lang="en-US" dirty="0" err="1" smtClean="0"/>
              <a:t>mappare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richiesta</a:t>
            </a:r>
            <a:r>
              <a:rPr lang="en-US" dirty="0" smtClean="0"/>
              <a:t> HTTP al server con </a:t>
            </a:r>
            <a:r>
              <a:rPr lang="en-US" dirty="0" err="1" smtClean="0"/>
              <a:t>l'invocazione</a:t>
            </a:r>
            <a:r>
              <a:rPr lang="en-US" dirty="0" smtClean="0"/>
              <a:t> di un </a:t>
            </a:r>
            <a:r>
              <a:rPr lang="en-US" dirty="0" err="1" smtClean="0"/>
              <a:t>servizio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richiesta</a:t>
            </a:r>
            <a:r>
              <a:rPr lang="en-US" dirty="0" smtClean="0"/>
              <a:t> </a:t>
            </a:r>
            <a:r>
              <a:rPr lang="en-US" dirty="0" err="1" smtClean="0"/>
              <a:t>HTTP</a:t>
            </a:r>
            <a:r>
              <a:rPr lang="en-US" dirty="0" err="1" smtClean="0">
                <a:sym typeface="Wingdings"/>
              </a:rPr>
              <a:t>metodo</a:t>
            </a:r>
            <a:r>
              <a:rPr lang="en-US" dirty="0" smtClean="0">
                <a:sym typeface="Wingdings"/>
              </a:rPr>
              <a:t> Java</a:t>
            </a:r>
          </a:p>
          <a:p>
            <a:r>
              <a:rPr lang="en-US" dirty="0" err="1" smtClean="0">
                <a:sym typeface="Wingdings"/>
              </a:rPr>
              <a:t>Vedremo</a:t>
            </a:r>
            <a:r>
              <a:rPr lang="en-US" dirty="0" smtClean="0">
                <a:sym typeface="Wingdings"/>
              </a:rPr>
              <a:t> le </a:t>
            </a:r>
            <a:r>
              <a:rPr lang="en-US" dirty="0" err="1" smtClean="0">
                <a:sym typeface="Wingdings"/>
              </a:rPr>
              <a:t>librerie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javax.servlet</a:t>
            </a:r>
            <a:endParaRPr lang="en-US" dirty="0" smtClean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Inizieremo</a:t>
            </a:r>
            <a:r>
              <a:rPr lang="en-US" dirty="0" smtClean="0">
                <a:sym typeface="Wingdings"/>
              </a:rPr>
              <a:t> ad </a:t>
            </a:r>
            <a:r>
              <a:rPr lang="en-US" dirty="0" err="1" smtClean="0">
                <a:sym typeface="Wingdings"/>
              </a:rPr>
              <a:t>usare</a:t>
            </a:r>
            <a:r>
              <a:rPr lang="en-US" dirty="0" smtClean="0">
                <a:sym typeface="Wingdings"/>
              </a:rPr>
              <a:t> e a </a:t>
            </a:r>
            <a:r>
              <a:rPr lang="en-US" dirty="0" err="1" smtClean="0">
                <a:sym typeface="Wingdings"/>
              </a:rPr>
              <a:t>capire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il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ruolo</a:t>
            </a:r>
            <a:r>
              <a:rPr lang="en-US" dirty="0" smtClean="0">
                <a:sym typeface="Wingdings"/>
              </a:rPr>
              <a:t> di un application server (Tomcat)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8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aiandra GD" charset="0"/>
              </a:rPr>
              <a:t>Struttura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applicazioni</a:t>
            </a:r>
            <a:r>
              <a:rPr lang="en-US" dirty="0">
                <a:latin typeface="Maiandra GD" charset="0"/>
              </a:rPr>
              <a:t> Web JEE</a:t>
            </a:r>
            <a:endParaRPr lang="it-IT" dirty="0">
              <a:latin typeface="Maiandra GD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dirty="0">
                <a:latin typeface="Maiandra GD" charset="0"/>
              </a:rPr>
              <a:t>Lo standard prevede che le applicazioni siano memorizzate nella cartella </a:t>
            </a:r>
            <a:r>
              <a:rPr lang="it-IT" b="1" dirty="0" err="1">
                <a:latin typeface="Courier New" charset="0"/>
              </a:rPr>
              <a:t>webapps</a:t>
            </a:r>
            <a:r>
              <a:rPr lang="it-IT" dirty="0">
                <a:latin typeface="Maiandra GD" charset="0"/>
              </a:rPr>
              <a:t> del contenitore e che organizzi i file (.</a:t>
            </a:r>
            <a:r>
              <a:rPr lang="it-IT" dirty="0" err="1">
                <a:latin typeface="Maiandra GD" charset="0"/>
              </a:rPr>
              <a:t>class</a:t>
            </a:r>
            <a:r>
              <a:rPr lang="it-IT" dirty="0">
                <a:latin typeface="Maiandra GD" charset="0"/>
              </a:rPr>
              <a:t>, .</a:t>
            </a:r>
            <a:r>
              <a:rPr lang="it-IT" dirty="0" err="1">
                <a:latin typeface="Maiandra GD" charset="0"/>
              </a:rPr>
              <a:t>jar</a:t>
            </a:r>
            <a:r>
              <a:rPr lang="it-IT" dirty="0">
                <a:latin typeface="Maiandra GD" charset="0"/>
              </a:rPr>
              <a:t>, .</a:t>
            </a:r>
            <a:r>
              <a:rPr lang="it-IT" dirty="0" err="1">
                <a:latin typeface="Maiandra GD" charset="0"/>
              </a:rPr>
              <a:t>css</a:t>
            </a:r>
            <a:r>
              <a:rPr lang="it-IT" dirty="0">
                <a:latin typeface="Maiandra GD" charset="0"/>
              </a:rPr>
              <a:t>, </a:t>
            </a:r>
            <a:r>
              <a:rPr lang="it-IT" dirty="0" err="1">
                <a:latin typeface="Maiandra GD" charset="0"/>
              </a:rPr>
              <a:t>etc</a:t>
            </a:r>
            <a:r>
              <a:rPr lang="it-IT" dirty="0">
                <a:latin typeface="Maiandra GD" charset="0"/>
              </a:rPr>
              <a:t>) seguendo una struttura precisa</a:t>
            </a:r>
            <a:endParaRPr lang="it-IT" b="1" dirty="0">
              <a:latin typeface="Maiandra GD" charset="0"/>
            </a:endParaRPr>
          </a:p>
          <a:p>
            <a:pPr eaLnBrk="1" hangingPunct="1"/>
            <a:r>
              <a:rPr lang="it-IT" dirty="0">
                <a:latin typeface="Maiandra GD" charset="0"/>
              </a:rPr>
              <a:t>Se un’applicazione nella cartella </a:t>
            </a:r>
            <a:r>
              <a:rPr lang="it-IT" b="1" dirty="0" err="1">
                <a:latin typeface="Courier New" charset="0"/>
              </a:rPr>
              <a:t>webapps</a:t>
            </a:r>
            <a:r>
              <a:rPr lang="it-IT" dirty="0">
                <a:latin typeface="Maiandra GD" charset="0"/>
              </a:rPr>
              <a:t> non rispetta la struttura, il contenitore non la </a:t>
            </a:r>
            <a:r>
              <a:rPr lang="it-IT" dirty="0" smtClean="0">
                <a:latin typeface="Maiandra GD" charset="0"/>
              </a:rPr>
              <a:t>può gestire</a:t>
            </a:r>
            <a:endParaRPr lang="it-IT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4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003675" y="4941888"/>
            <a:ext cx="3489325" cy="558800"/>
            <a:chOff x="2452" y="3249"/>
            <a:chExt cx="2198" cy="352"/>
          </a:xfrm>
        </p:grpSpPr>
        <p:sp>
          <p:nvSpPr>
            <p:cNvPr id="12331" name="Text Box 27"/>
            <p:cNvSpPr txBox="1">
              <a:spLocks noChangeArrowheads="1"/>
            </p:cNvSpPr>
            <p:nvPr/>
          </p:nvSpPr>
          <p:spPr bwMode="auto">
            <a:xfrm>
              <a:off x="2842" y="3351"/>
              <a:ext cx="18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it-IT"/>
                <a:t>file</a:t>
              </a:r>
              <a:r>
                <a:rPr lang="it-IT" sz="2000"/>
                <a:t> </a:t>
              </a:r>
              <a:r>
                <a:rPr lang="it-IT" sz="2000" b="1">
                  <a:latin typeface="Courier New" charset="0"/>
                </a:rPr>
                <a:t>.class</a:t>
              </a:r>
              <a:r>
                <a:rPr lang="it-IT" sz="2000"/>
                <a:t> (o package)</a:t>
              </a:r>
            </a:p>
          </p:txBody>
        </p:sp>
        <p:cxnSp>
          <p:nvCxnSpPr>
            <p:cNvPr id="12332" name="AutoShape 28"/>
            <p:cNvCxnSpPr>
              <a:cxnSpLocks noChangeShapeType="1"/>
              <a:stCxn id="12315" idx="2"/>
              <a:endCxn id="12331" idx="1"/>
            </p:cNvCxnSpPr>
            <p:nvPr/>
          </p:nvCxnSpPr>
          <p:spPr bwMode="auto">
            <a:xfrm rot="16200000" flipH="1">
              <a:off x="2539" y="3162"/>
              <a:ext cx="215" cy="390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051300" y="5876925"/>
            <a:ext cx="1774825" cy="558800"/>
            <a:chOff x="2452" y="3249"/>
            <a:chExt cx="1118" cy="352"/>
          </a:xfrm>
        </p:grpSpPr>
        <p:sp>
          <p:nvSpPr>
            <p:cNvPr id="12329" name="Text Box 47"/>
            <p:cNvSpPr txBox="1">
              <a:spLocks noChangeArrowheads="1"/>
            </p:cNvSpPr>
            <p:nvPr/>
          </p:nvSpPr>
          <p:spPr bwMode="auto">
            <a:xfrm>
              <a:off x="2842" y="3351"/>
              <a:ext cx="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it-IT"/>
                <a:t>file</a:t>
              </a:r>
              <a:r>
                <a:rPr lang="it-IT" sz="2000"/>
                <a:t> </a:t>
              </a:r>
              <a:r>
                <a:rPr lang="it-IT" sz="2000" b="1">
                  <a:latin typeface="Courier New" charset="0"/>
                </a:rPr>
                <a:t>.jar</a:t>
              </a:r>
            </a:p>
          </p:txBody>
        </p:sp>
        <p:cxnSp>
          <p:nvCxnSpPr>
            <p:cNvPr id="12330" name="AutoShape 48"/>
            <p:cNvCxnSpPr>
              <a:cxnSpLocks noChangeShapeType="1"/>
              <a:endCxn id="12329" idx="1"/>
            </p:cNvCxnSpPr>
            <p:nvPr/>
          </p:nvCxnSpPr>
          <p:spPr bwMode="auto">
            <a:xfrm rot="16200000" flipH="1">
              <a:off x="2539" y="3162"/>
              <a:ext cx="215" cy="390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it-IT" dirty="0" smtClean="0">
                <a:latin typeface="Maiandra GD" charset="0"/>
              </a:rPr>
              <a:t>Struttura applicazioni Web JEE</a:t>
            </a:r>
            <a:endParaRPr lang="it-IT" dirty="0">
              <a:latin typeface="Maiandra GD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223963" y="1876425"/>
            <a:ext cx="5386395" cy="544513"/>
            <a:chOff x="703" y="1253"/>
            <a:chExt cx="3393" cy="343"/>
          </a:xfrm>
        </p:grpSpPr>
        <p:sp>
          <p:nvSpPr>
            <p:cNvPr id="12327" name="File"/>
            <p:cNvSpPr>
              <a:spLocks noEditPoints="1" noChangeArrowheads="1"/>
            </p:cNvSpPr>
            <p:nvPr/>
          </p:nvSpPr>
          <p:spPr bwMode="auto">
            <a:xfrm>
              <a:off x="703" y="1253"/>
              <a:ext cx="413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98 w 21600"/>
                <a:gd name="T19" fmla="*/ 4597 h 21600"/>
                <a:gd name="T20" fmla="*/ 20659 w 21600"/>
                <a:gd name="T21" fmla="*/ 2027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lnTo>
                    <a:pt x="19790" y="324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Text Box 5"/>
            <p:cNvSpPr txBox="1">
              <a:spLocks noChangeArrowheads="1"/>
            </p:cNvSpPr>
            <p:nvPr/>
          </p:nvSpPr>
          <p:spPr bwMode="auto">
            <a:xfrm>
              <a:off x="1474" y="1339"/>
              <a:ext cx="262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it-IT" dirty="0" smtClean="0"/>
                <a:t>nome-applicazione</a:t>
              </a:r>
              <a:r>
                <a:rPr lang="it-IT" sz="2000" dirty="0" smtClean="0">
                  <a:solidFill>
                    <a:srgbClr val="990000"/>
                  </a:solidFill>
                </a:rPr>
                <a:t> </a:t>
              </a:r>
              <a:r>
                <a:rPr lang="it-IT" sz="2000" dirty="0">
                  <a:solidFill>
                    <a:srgbClr val="990000"/>
                  </a:solidFill>
                </a:rPr>
                <a:t>(es. </a:t>
              </a:r>
              <a:r>
                <a:rPr lang="it-IT" sz="2000" b="1" dirty="0" err="1" smtClean="0">
                  <a:solidFill>
                    <a:srgbClr val="990000"/>
                  </a:solidFill>
                  <a:latin typeface="Courier New" charset="0"/>
                </a:rPr>
                <a:t>ecommerce</a:t>
              </a:r>
              <a:r>
                <a:rPr lang="it-IT" sz="2000" dirty="0" smtClean="0">
                  <a:solidFill>
                    <a:srgbClr val="990000"/>
                  </a:solidFill>
                </a:rPr>
                <a:t>)</a:t>
              </a:r>
              <a:endParaRPr lang="it-IT" sz="2000" dirty="0"/>
            </a:p>
          </p:txBody>
        </p:sp>
      </p:grp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560513" y="2420938"/>
            <a:ext cx="6235700" cy="531812"/>
            <a:chOff x="910" y="1596"/>
            <a:chExt cx="3928" cy="335"/>
          </a:xfrm>
        </p:grpSpPr>
        <p:sp>
          <p:nvSpPr>
            <p:cNvPr id="12325" name="Text Box 7"/>
            <p:cNvSpPr txBox="1">
              <a:spLocks noChangeArrowheads="1"/>
            </p:cNvSpPr>
            <p:nvPr/>
          </p:nvSpPr>
          <p:spPr bwMode="auto">
            <a:xfrm>
              <a:off x="1490" y="1700"/>
              <a:ext cx="3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it-IT"/>
                <a:t>pagine JSP (anche in sottocartelle) es: jsp/date.jsp</a:t>
              </a:r>
            </a:p>
          </p:txBody>
        </p:sp>
        <p:cxnSp>
          <p:nvCxnSpPr>
            <p:cNvPr id="12326" name="AutoShape 8"/>
            <p:cNvCxnSpPr>
              <a:cxnSpLocks noChangeShapeType="1"/>
              <a:stCxn id="12327" idx="2"/>
              <a:endCxn id="12325" idx="1"/>
            </p:cNvCxnSpPr>
            <p:nvPr/>
          </p:nvCxnSpPr>
          <p:spPr bwMode="auto">
            <a:xfrm rot="16200000" flipH="1">
              <a:off x="1093" y="1413"/>
              <a:ext cx="213" cy="580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1562100" y="2420938"/>
            <a:ext cx="6157913" cy="890587"/>
            <a:chOff x="910" y="1596"/>
            <a:chExt cx="3879" cy="561"/>
          </a:xfrm>
        </p:grpSpPr>
        <p:sp>
          <p:nvSpPr>
            <p:cNvPr id="12323" name="Text Box 10"/>
            <p:cNvSpPr txBox="1">
              <a:spLocks noChangeArrowheads="1"/>
            </p:cNvSpPr>
            <p:nvPr/>
          </p:nvSpPr>
          <p:spPr bwMode="auto">
            <a:xfrm>
              <a:off x="1497" y="1926"/>
              <a:ext cx="3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it-IT"/>
                <a:t>pagine HTML, fogli di stile, immagini, altre cartelle</a:t>
              </a:r>
            </a:p>
          </p:txBody>
        </p:sp>
        <p:cxnSp>
          <p:nvCxnSpPr>
            <p:cNvPr id="12324" name="AutoShape 11"/>
            <p:cNvCxnSpPr>
              <a:cxnSpLocks noChangeShapeType="1"/>
              <a:stCxn id="12327" idx="2"/>
              <a:endCxn id="12323" idx="1"/>
            </p:cNvCxnSpPr>
            <p:nvPr/>
          </p:nvCxnSpPr>
          <p:spPr bwMode="auto">
            <a:xfrm rot="16200000" flipH="1">
              <a:off x="984" y="1522"/>
              <a:ext cx="439" cy="587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1562100" y="2452688"/>
            <a:ext cx="4097338" cy="1544637"/>
            <a:chOff x="910" y="1596"/>
            <a:chExt cx="2581" cy="973"/>
          </a:xfrm>
        </p:grpSpPr>
        <p:sp>
          <p:nvSpPr>
            <p:cNvPr id="12320" name="File"/>
            <p:cNvSpPr>
              <a:spLocks noEditPoints="1" noChangeArrowheads="1"/>
            </p:cNvSpPr>
            <p:nvPr/>
          </p:nvSpPr>
          <p:spPr bwMode="auto">
            <a:xfrm>
              <a:off x="1560" y="2226"/>
              <a:ext cx="413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98 w 21600"/>
                <a:gd name="T19" fmla="*/ 4597 h 21600"/>
                <a:gd name="T20" fmla="*/ 20659 w 21600"/>
                <a:gd name="T21" fmla="*/ 2027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lnTo>
                    <a:pt x="19790" y="324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Text Box 14"/>
            <p:cNvSpPr txBox="1">
              <a:spLocks noChangeArrowheads="1"/>
            </p:cNvSpPr>
            <p:nvPr/>
          </p:nvSpPr>
          <p:spPr bwMode="auto">
            <a:xfrm>
              <a:off x="2195" y="2285"/>
              <a:ext cx="1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it-IT"/>
                <a:t>cartella</a:t>
              </a:r>
              <a:r>
                <a:rPr lang="it-IT" sz="2000"/>
                <a:t> </a:t>
              </a:r>
              <a:r>
                <a:rPr lang="it-IT" sz="2000" b="1">
                  <a:solidFill>
                    <a:srgbClr val="990000"/>
                  </a:solidFill>
                  <a:latin typeface="Courier New" charset="0"/>
                </a:rPr>
                <a:t>WEB-INF</a:t>
              </a:r>
            </a:p>
          </p:txBody>
        </p:sp>
        <p:cxnSp>
          <p:nvCxnSpPr>
            <p:cNvPr id="12322" name="AutoShape 15"/>
            <p:cNvCxnSpPr>
              <a:cxnSpLocks noChangeShapeType="1"/>
              <a:stCxn id="12327" idx="2"/>
              <a:endCxn id="12320" idx="1"/>
            </p:cNvCxnSpPr>
            <p:nvPr/>
          </p:nvCxnSpPr>
          <p:spPr bwMode="auto">
            <a:xfrm rot="16200000" flipH="1">
              <a:off x="834" y="1672"/>
              <a:ext cx="802" cy="650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2924175" y="3965575"/>
            <a:ext cx="4878388" cy="522288"/>
            <a:chOff x="1767" y="2569"/>
            <a:chExt cx="3073" cy="329"/>
          </a:xfrm>
        </p:grpSpPr>
        <p:sp>
          <p:nvSpPr>
            <p:cNvPr id="12318" name="Text Box 17"/>
            <p:cNvSpPr txBox="1">
              <a:spLocks noChangeArrowheads="1"/>
            </p:cNvSpPr>
            <p:nvPr/>
          </p:nvSpPr>
          <p:spPr bwMode="auto">
            <a:xfrm>
              <a:off x="2200" y="2648"/>
              <a:ext cx="26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it-IT"/>
                <a:t>descrittore dell’applicazione:</a:t>
              </a:r>
              <a:r>
                <a:rPr lang="it-IT" sz="2000"/>
                <a:t> </a:t>
              </a:r>
              <a:r>
                <a:rPr lang="it-IT" sz="2000" b="1">
                  <a:solidFill>
                    <a:srgbClr val="990000"/>
                  </a:solidFill>
                  <a:latin typeface="Courier New" charset="0"/>
                </a:rPr>
                <a:t>web.xml</a:t>
              </a:r>
            </a:p>
          </p:txBody>
        </p:sp>
        <p:cxnSp>
          <p:nvCxnSpPr>
            <p:cNvPr id="12319" name="AutoShape 18"/>
            <p:cNvCxnSpPr>
              <a:cxnSpLocks noChangeShapeType="1"/>
              <a:stCxn id="12320" idx="2"/>
              <a:endCxn id="12318" idx="1"/>
            </p:cNvCxnSpPr>
            <p:nvPr/>
          </p:nvCxnSpPr>
          <p:spPr bwMode="auto">
            <a:xfrm rot="16200000" flipH="1">
              <a:off x="1888" y="2448"/>
              <a:ext cx="192" cy="433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2924175" y="3965575"/>
            <a:ext cx="4730750" cy="1079500"/>
            <a:chOff x="1767" y="2569"/>
            <a:chExt cx="2980" cy="680"/>
          </a:xfrm>
        </p:grpSpPr>
        <p:sp>
          <p:nvSpPr>
            <p:cNvPr id="12315" name="File"/>
            <p:cNvSpPr>
              <a:spLocks noEditPoints="1" noChangeArrowheads="1"/>
            </p:cNvSpPr>
            <p:nvPr/>
          </p:nvSpPr>
          <p:spPr bwMode="auto">
            <a:xfrm>
              <a:off x="2245" y="2906"/>
              <a:ext cx="413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98 w 21600"/>
                <a:gd name="T19" fmla="*/ 4597 h 21600"/>
                <a:gd name="T20" fmla="*/ 20659 w 21600"/>
                <a:gd name="T21" fmla="*/ 2027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lnTo>
                    <a:pt x="19790" y="324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2316" name="AutoShape 21"/>
            <p:cNvCxnSpPr>
              <a:cxnSpLocks noChangeShapeType="1"/>
              <a:stCxn id="12320" idx="2"/>
              <a:endCxn id="12315" idx="1"/>
            </p:cNvCxnSpPr>
            <p:nvPr/>
          </p:nvCxnSpPr>
          <p:spPr bwMode="auto">
            <a:xfrm rot="16200000" flipH="1">
              <a:off x="1751" y="2585"/>
              <a:ext cx="509" cy="478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7" name="Text Box 22"/>
            <p:cNvSpPr txBox="1">
              <a:spLocks noChangeArrowheads="1"/>
            </p:cNvSpPr>
            <p:nvPr/>
          </p:nvSpPr>
          <p:spPr bwMode="auto">
            <a:xfrm>
              <a:off x="2843" y="2989"/>
              <a:ext cx="19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it-IT"/>
                <a:t>cartella</a:t>
              </a:r>
              <a:r>
                <a:rPr lang="it-IT" sz="2000"/>
                <a:t> </a:t>
              </a:r>
              <a:r>
                <a:rPr lang="it-IT" sz="2000" b="1">
                  <a:solidFill>
                    <a:srgbClr val="990000"/>
                  </a:solidFill>
                  <a:latin typeface="Courier New" charset="0"/>
                </a:rPr>
                <a:t>classes </a:t>
              </a:r>
              <a:r>
                <a:rPr lang="it-IT"/>
                <a:t>(codice)</a:t>
              </a:r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71438" y="1012825"/>
            <a:ext cx="2322512" cy="544513"/>
            <a:chOff x="703" y="1253"/>
            <a:chExt cx="1463" cy="343"/>
          </a:xfrm>
        </p:grpSpPr>
        <p:sp>
          <p:nvSpPr>
            <p:cNvPr id="12313" name="File"/>
            <p:cNvSpPr>
              <a:spLocks noEditPoints="1" noChangeArrowheads="1"/>
            </p:cNvSpPr>
            <p:nvPr/>
          </p:nvSpPr>
          <p:spPr bwMode="auto">
            <a:xfrm>
              <a:off x="703" y="1253"/>
              <a:ext cx="413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98 w 21600"/>
                <a:gd name="T19" fmla="*/ 4597 h 21600"/>
                <a:gd name="T20" fmla="*/ 20659 w 21600"/>
                <a:gd name="T21" fmla="*/ 2027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lnTo>
                    <a:pt x="19790" y="324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Text Box 32"/>
            <p:cNvSpPr txBox="1">
              <a:spLocks noChangeArrowheads="1"/>
            </p:cNvSpPr>
            <p:nvPr/>
          </p:nvSpPr>
          <p:spPr bwMode="auto">
            <a:xfrm>
              <a:off x="1474" y="1343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it-IT"/>
                <a:t>webapps</a:t>
              </a:r>
            </a:p>
          </p:txBody>
        </p:sp>
      </p:grp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288925" y="1557338"/>
            <a:ext cx="1116013" cy="895350"/>
            <a:chOff x="910" y="1596"/>
            <a:chExt cx="703" cy="564"/>
          </a:xfrm>
        </p:grpSpPr>
        <p:sp>
          <p:nvSpPr>
            <p:cNvPr id="12311" name="Text Box 34"/>
            <p:cNvSpPr txBox="1">
              <a:spLocks noChangeArrowheads="1"/>
            </p:cNvSpPr>
            <p:nvPr/>
          </p:nvSpPr>
          <p:spPr bwMode="auto">
            <a:xfrm>
              <a:off x="1497" y="191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it-IT" sz="2000"/>
            </a:p>
          </p:txBody>
        </p:sp>
        <p:cxnSp>
          <p:nvCxnSpPr>
            <p:cNvPr id="12312" name="AutoShape 35"/>
            <p:cNvCxnSpPr>
              <a:cxnSpLocks noChangeShapeType="1"/>
              <a:endCxn id="12311" idx="1"/>
            </p:cNvCxnSpPr>
            <p:nvPr/>
          </p:nvCxnSpPr>
          <p:spPr bwMode="auto">
            <a:xfrm rot="16200000" flipH="1">
              <a:off x="984" y="1522"/>
              <a:ext cx="439" cy="587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1258888" y="6237288"/>
            <a:ext cx="5183188" cy="544512"/>
            <a:chOff x="703" y="1253"/>
            <a:chExt cx="3265" cy="343"/>
          </a:xfrm>
        </p:grpSpPr>
        <p:sp>
          <p:nvSpPr>
            <p:cNvPr id="12309" name="File"/>
            <p:cNvSpPr>
              <a:spLocks noEditPoints="1" noChangeArrowheads="1"/>
            </p:cNvSpPr>
            <p:nvPr/>
          </p:nvSpPr>
          <p:spPr bwMode="auto">
            <a:xfrm>
              <a:off x="703" y="1253"/>
              <a:ext cx="413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98 w 21600"/>
                <a:gd name="T19" fmla="*/ 4597 h 21600"/>
                <a:gd name="T20" fmla="*/ 20659 w 21600"/>
                <a:gd name="T21" fmla="*/ 2027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lnTo>
                    <a:pt x="19790" y="324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Text Box 38"/>
            <p:cNvSpPr txBox="1">
              <a:spLocks noChangeArrowheads="1"/>
            </p:cNvSpPr>
            <p:nvPr/>
          </p:nvSpPr>
          <p:spPr bwMode="auto">
            <a:xfrm>
              <a:off x="1474" y="1339"/>
              <a:ext cx="24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it-IT" sz="2000" dirty="0">
                  <a:solidFill>
                    <a:srgbClr val="990000"/>
                  </a:solidFill>
                </a:rPr>
                <a:t>applicazione (es. </a:t>
              </a:r>
              <a:r>
                <a:rPr lang="it-IT" sz="2000" b="1" dirty="0" err="1" smtClean="0">
                  <a:solidFill>
                    <a:srgbClr val="990000"/>
                  </a:solidFill>
                  <a:latin typeface="Courier New" charset="0"/>
                </a:rPr>
                <a:t>erestaurant</a:t>
              </a:r>
              <a:r>
                <a:rPr lang="it-IT" sz="2000" dirty="0">
                  <a:solidFill>
                    <a:srgbClr val="990000"/>
                  </a:solidFill>
                </a:rPr>
                <a:t>)</a:t>
              </a:r>
              <a:endParaRPr lang="it-IT" sz="2000" dirty="0"/>
            </a:p>
          </p:txBody>
        </p:sp>
      </p:grp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288925" y="1987550"/>
            <a:ext cx="1174750" cy="4681538"/>
            <a:chOff x="910" y="1596"/>
            <a:chExt cx="695" cy="439"/>
          </a:xfrm>
        </p:grpSpPr>
        <p:sp>
          <p:nvSpPr>
            <p:cNvPr id="12307" name="Text Box 40"/>
            <p:cNvSpPr txBox="1">
              <a:spLocks noChangeArrowheads="1"/>
            </p:cNvSpPr>
            <p:nvPr/>
          </p:nvSpPr>
          <p:spPr bwMode="auto">
            <a:xfrm>
              <a:off x="1496" y="1910"/>
              <a:ext cx="109" cy="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it-IT" sz="2000"/>
            </a:p>
          </p:txBody>
        </p:sp>
        <p:cxnSp>
          <p:nvCxnSpPr>
            <p:cNvPr id="12308" name="AutoShape 41"/>
            <p:cNvCxnSpPr>
              <a:cxnSpLocks noChangeShapeType="1"/>
              <a:endCxn id="12307" idx="1"/>
            </p:cNvCxnSpPr>
            <p:nvPr/>
          </p:nvCxnSpPr>
          <p:spPr bwMode="auto">
            <a:xfrm rot="16200000" flipH="1">
              <a:off x="984" y="1522"/>
              <a:ext cx="439" cy="587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760" name="File"/>
          <p:cNvSpPr>
            <a:spLocks noEditPoints="1" noChangeArrowheads="1"/>
          </p:cNvSpPr>
          <p:nvPr/>
        </p:nvSpPr>
        <p:spPr bwMode="auto">
          <a:xfrm>
            <a:off x="3724275" y="5435600"/>
            <a:ext cx="655638" cy="544513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cxnSp>
        <p:nvCxnSpPr>
          <p:cNvPr id="31761" name="AutoShape 44"/>
          <p:cNvCxnSpPr>
            <a:cxnSpLocks noChangeShapeType="1"/>
            <a:stCxn id="12320" idx="2"/>
            <a:endCxn id="31760" idx="1"/>
          </p:cNvCxnSpPr>
          <p:nvPr/>
        </p:nvCxnSpPr>
        <p:spPr bwMode="auto">
          <a:xfrm rot="16200000" flipH="1">
            <a:off x="2467769" y="4452144"/>
            <a:ext cx="1711325" cy="801687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2" name="Text Box 45"/>
          <p:cNvSpPr txBox="1">
            <a:spLocks noChangeArrowheads="1"/>
          </p:cNvSpPr>
          <p:nvPr/>
        </p:nvSpPr>
        <p:spPr bwMode="auto">
          <a:xfrm>
            <a:off x="4673600" y="5567363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it-IT"/>
              <a:t>cartella</a:t>
            </a:r>
            <a:r>
              <a:rPr lang="it-IT" sz="2000"/>
              <a:t> </a:t>
            </a:r>
            <a:r>
              <a:rPr lang="it-IT" sz="2000" b="1">
                <a:solidFill>
                  <a:srgbClr val="990000"/>
                </a:solidFill>
                <a:latin typeface="Courier New" charset="0"/>
              </a:rPr>
              <a:t>lib </a:t>
            </a:r>
            <a:r>
              <a:rPr lang="it-IT"/>
              <a:t>(librerie)</a:t>
            </a:r>
          </a:p>
        </p:txBody>
      </p:sp>
    </p:spTree>
    <p:extLst>
      <p:ext uri="{BB962C8B-B14F-4D97-AF65-F5344CB8AC3E}">
        <p14:creationId xmlns:p14="http://schemas.microsoft.com/office/powerpoint/2010/main" val="386503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0" grpId="0" animBg="1"/>
      <p:bldP spid="317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Descrittore</a:t>
            </a:r>
            <a:r>
              <a:rPr lang="en-US" dirty="0" smtClean="0"/>
              <a:t> </a:t>
            </a:r>
            <a:r>
              <a:rPr lang="en-US" dirty="0" err="1" smtClean="0"/>
              <a:t>dell'Applicazione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100" dirty="0" err="1">
                <a:latin typeface="Maiandra GD" charset="0"/>
              </a:rPr>
              <a:t>Descrittore</a:t>
            </a:r>
            <a:r>
              <a:rPr lang="en-US" sz="3100" dirty="0">
                <a:latin typeface="Maiandra GD" charset="0"/>
              </a:rPr>
              <a:t> </a:t>
            </a:r>
            <a:r>
              <a:rPr lang="en-US" sz="3100" dirty="0" err="1">
                <a:latin typeface="Maiandra GD" charset="0"/>
              </a:rPr>
              <a:t>dell’applicazione</a:t>
            </a:r>
            <a:r>
              <a:rPr lang="en-US" sz="3100" dirty="0">
                <a:latin typeface="Maiandra GD" charset="0"/>
              </a:rPr>
              <a:t> (“deployment descriptor”):</a:t>
            </a:r>
          </a:p>
          <a:p>
            <a:pPr lvl="1"/>
            <a:r>
              <a:rPr lang="en-US" dirty="0"/>
              <a:t>file WEB-INF/</a:t>
            </a:r>
            <a:r>
              <a:rPr lang="en-US" dirty="0" err="1"/>
              <a:t>web.xml</a:t>
            </a:r>
            <a:r>
              <a:rPr lang="en-US" dirty="0"/>
              <a:t> </a:t>
            </a:r>
            <a:r>
              <a:rPr lang="en-US" dirty="0" err="1"/>
              <a:t>valido</a:t>
            </a:r>
            <a:r>
              <a:rPr lang="en-US" dirty="0"/>
              <a:t> </a:t>
            </a:r>
            <a:r>
              <a:rPr lang="en-US" dirty="0" err="1"/>
              <a:t>rispetto</a:t>
            </a:r>
            <a:r>
              <a:rPr lang="en-US" dirty="0"/>
              <a:t> al </a:t>
            </a:r>
            <a:r>
              <a:rPr lang="en-US" dirty="0" smtClean="0"/>
              <a:t>DTD</a:t>
            </a:r>
          </a:p>
          <a:p>
            <a:pPr lvl="1"/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caricato</a:t>
            </a:r>
            <a:r>
              <a:rPr lang="en-US" dirty="0"/>
              <a:t> </a:t>
            </a:r>
            <a:r>
              <a:rPr lang="en-US" dirty="0" err="1"/>
              <a:t>all’installazione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applicazione</a:t>
            </a:r>
            <a:endParaRPr lang="en-US" dirty="0"/>
          </a:p>
          <a:p>
            <a:pPr lvl="1"/>
            <a:r>
              <a:rPr lang="en-US" dirty="0" err="1"/>
              <a:t>definisce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dell'applicazione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associazione</a:t>
            </a:r>
            <a:r>
              <a:rPr lang="en-US" dirty="0"/>
              <a:t> </a:t>
            </a:r>
            <a:r>
              <a:rPr lang="en-US" dirty="0" err="1"/>
              <a:t>oggetti</a:t>
            </a:r>
            <a:r>
              <a:rPr lang="en-US" dirty="0"/>
              <a:t> servlet e URL</a:t>
            </a:r>
          </a:p>
          <a:p>
            <a:pPr lvl="2"/>
            <a:r>
              <a:rPr lang="en-US" dirty="0"/>
              <a:t>file </a:t>
            </a:r>
            <a:r>
              <a:rPr lang="en-US" dirty="0" err="1"/>
              <a:t>indice</a:t>
            </a:r>
            <a:r>
              <a:rPr lang="en-US" dirty="0"/>
              <a:t> standard (</a:t>
            </a:r>
            <a:r>
              <a:rPr lang="en-US" dirty="0" err="1"/>
              <a:t>es</a:t>
            </a:r>
            <a:r>
              <a:rPr lang="en-US" dirty="0"/>
              <a:t>: </a:t>
            </a:r>
            <a:r>
              <a:rPr lang="en-US" dirty="0" err="1"/>
              <a:t>index.jsp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“timeout” per le </a:t>
            </a:r>
            <a:r>
              <a:rPr lang="en-US" dirty="0" err="1"/>
              <a:t>sessioni</a:t>
            </a:r>
            <a:endParaRPr lang="en-US" dirty="0"/>
          </a:p>
          <a:p>
            <a:pPr lvl="2"/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 lvl="1"/>
            <a:r>
              <a:rPr lang="it-IT" dirty="0" smtClean="0">
                <a:latin typeface="Maiandra GD" charset="0"/>
              </a:rPr>
              <a:t>Se non è presente il </a:t>
            </a:r>
            <a:r>
              <a:rPr lang="it-IT" dirty="0">
                <a:latin typeface="Maiandra GD" charset="0"/>
              </a:rPr>
              <a:t>contenitore assegna valori di default (attenzione: il comportamento di default non è standard</a:t>
            </a:r>
            <a:r>
              <a:rPr lang="it-IT" dirty="0" smtClean="0">
                <a:latin typeface="Maiandra GD" charset="0"/>
              </a:rPr>
              <a:t>)</a:t>
            </a:r>
          </a:p>
          <a:p>
            <a:pPr lvl="2"/>
            <a:r>
              <a:rPr lang="it-IT" dirty="0">
                <a:latin typeface="Maiandra GD" charset="0"/>
              </a:rPr>
              <a:t>impostazioni </a:t>
            </a:r>
            <a:r>
              <a:rPr lang="it-IT" dirty="0" smtClean="0">
                <a:latin typeface="Maiandra GD" charset="0"/>
              </a:rPr>
              <a:t>default in  </a:t>
            </a:r>
            <a:r>
              <a:rPr lang="it-IT" dirty="0">
                <a:latin typeface="Maiandra GD" charset="0"/>
              </a:rPr>
              <a:t/>
            </a:r>
            <a:br>
              <a:rPr lang="it-IT" dirty="0">
                <a:latin typeface="Maiandra GD" charset="0"/>
              </a:rPr>
            </a:br>
            <a:r>
              <a:rPr lang="it-IT" dirty="0">
                <a:latin typeface="Courier New" charset="0"/>
              </a:rPr>
              <a:t>$TOMCAT_HOME$/</a:t>
            </a:r>
            <a:r>
              <a:rPr lang="it-IT" dirty="0" err="1">
                <a:latin typeface="Courier New" charset="0"/>
              </a:rPr>
              <a:t>conf</a:t>
            </a:r>
            <a:r>
              <a:rPr lang="it-IT" dirty="0">
                <a:latin typeface="Courier New" charset="0"/>
              </a:rPr>
              <a:t>/</a:t>
            </a:r>
            <a:r>
              <a:rPr lang="it-IT" dirty="0" err="1">
                <a:latin typeface="Courier New" charset="0"/>
              </a:rPr>
              <a:t>web.xml</a:t>
            </a:r>
            <a:endParaRPr lang="it-IT" dirty="0">
              <a:latin typeface="Maiandra GD" charset="0"/>
            </a:endParaRPr>
          </a:p>
          <a:p>
            <a:r>
              <a:rPr lang="it-IT" dirty="0">
                <a:latin typeface="Maiandra GD" charset="0"/>
              </a:rPr>
              <a:t>Con la versione </a:t>
            </a:r>
            <a:r>
              <a:rPr lang="it-IT" dirty="0" err="1">
                <a:latin typeface="Maiandra GD" charset="0"/>
              </a:rPr>
              <a:t>Servlet</a:t>
            </a:r>
            <a:r>
              <a:rPr lang="it-IT" dirty="0">
                <a:latin typeface="Maiandra GD" charset="0"/>
              </a:rPr>
              <a:t> 3.0 molti parametri specificati nel </a:t>
            </a:r>
            <a:r>
              <a:rPr lang="it-IT" dirty="0" smtClean="0">
                <a:latin typeface="Maiandra GD" charset="0"/>
              </a:rPr>
              <a:t>descrittore dell'applicazione possono </a:t>
            </a:r>
            <a:r>
              <a:rPr lang="it-IT" dirty="0">
                <a:latin typeface="Maiandra GD" charset="0"/>
              </a:rPr>
              <a:t>essere dichiarati </a:t>
            </a:r>
            <a:r>
              <a:rPr lang="it-IT" dirty="0" smtClean="0">
                <a:latin typeface="Maiandra GD" charset="0"/>
              </a:rPr>
              <a:t>nel </a:t>
            </a:r>
            <a:r>
              <a:rPr lang="it-IT" dirty="0">
                <a:latin typeface="Maiandra GD" charset="0"/>
              </a:rPr>
              <a:t>codice Java come </a:t>
            </a:r>
            <a:r>
              <a:rPr lang="it-IT" dirty="0" smtClean="0">
                <a:latin typeface="Maiandra GD" charset="0"/>
              </a:rPr>
              <a:t>annotazioni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0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Archive (war)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>
                <a:latin typeface="Maiandra GD" charset="0"/>
              </a:rPr>
              <a:t>Un'intera applicazione può essere salvata (e installata) in un unico file: una Web Application Archive (.</a:t>
            </a:r>
            <a:r>
              <a:rPr lang="it-IT" b="1" dirty="0">
                <a:latin typeface="Courier New" charset="0"/>
              </a:rPr>
              <a:t>war</a:t>
            </a:r>
            <a:r>
              <a:rPr lang="it-IT" dirty="0" smtClean="0">
                <a:latin typeface="Maiandra GD" charset="0"/>
              </a:rPr>
              <a:t>)</a:t>
            </a:r>
          </a:p>
          <a:p>
            <a:r>
              <a:rPr lang="it-IT" dirty="0">
                <a:latin typeface="Maiandra GD" charset="0"/>
              </a:rPr>
              <a:t>Un file WAR (Web </a:t>
            </a:r>
            <a:r>
              <a:rPr lang="it-IT" dirty="0" err="1">
                <a:latin typeface="Maiandra GD" charset="0"/>
              </a:rPr>
              <a:t>ARchive</a:t>
            </a:r>
            <a:r>
              <a:rPr lang="it-IT" dirty="0">
                <a:latin typeface="Maiandra GD" charset="0"/>
              </a:rPr>
              <a:t>) è un file generato utilizzando il </a:t>
            </a:r>
            <a:r>
              <a:rPr lang="it-IT" dirty="0" err="1">
                <a:latin typeface="Maiandra GD" charset="0"/>
              </a:rPr>
              <a:t>tool</a:t>
            </a:r>
            <a:r>
              <a:rPr lang="it-IT" dirty="0">
                <a:latin typeface="Maiandra GD" charset="0"/>
              </a:rPr>
              <a:t> JAR contenuto nel JDK, ma con estensione modificata in modo da differenziare la tipologia del </a:t>
            </a:r>
            <a:r>
              <a:rPr lang="it-IT" dirty="0" smtClean="0">
                <a:latin typeface="Maiandra GD" charset="0"/>
              </a:rPr>
              <a:t>contenuto</a:t>
            </a:r>
            <a:endParaRPr lang="it-IT" dirty="0">
              <a:latin typeface="Maiandra GD" charset="0"/>
            </a:endParaRPr>
          </a:p>
          <a:p>
            <a:r>
              <a:rPr lang="it-IT" dirty="0" smtClean="0">
                <a:latin typeface="Maiandra GD" charset="0"/>
              </a:rPr>
              <a:t>Gli IDE offrono support</a:t>
            </a:r>
            <a:r>
              <a:rPr lang="it-IT" dirty="0">
                <a:latin typeface="Maiandra GD" charset="0"/>
              </a:rPr>
              <a:t>o</a:t>
            </a:r>
            <a:r>
              <a:rPr lang="it-IT" dirty="0" smtClean="0">
                <a:latin typeface="Maiandra GD" charset="0"/>
              </a:rPr>
              <a:t> per la generazione del war </a:t>
            </a:r>
            <a:br>
              <a:rPr lang="it-IT" dirty="0" smtClean="0">
                <a:latin typeface="Maiandra GD" charset="0"/>
              </a:rPr>
            </a:br>
            <a:r>
              <a:rPr lang="it-IT" dirty="0" smtClean="0">
                <a:latin typeface="Maiandra GD" charset="0"/>
              </a:rPr>
              <a:t>(in </a:t>
            </a:r>
            <a:r>
              <a:rPr lang="it-IT" dirty="0" err="1" smtClean="0">
                <a:latin typeface="Maiandra GD" charset="0"/>
              </a:rPr>
              <a:t>Eclipse</a:t>
            </a:r>
            <a:r>
              <a:rPr lang="it-IT" dirty="0" smtClean="0">
                <a:latin typeface="Maiandra GD" charset="0"/>
              </a:rPr>
              <a:t> file</a:t>
            </a:r>
            <a:r>
              <a:rPr lang="it-IT" dirty="0">
                <a:latin typeface="Maiandra GD" charset="0"/>
              </a:rPr>
              <a:t>-&gt;esporta</a:t>
            </a:r>
            <a:r>
              <a:rPr lang="it-IT" dirty="0" smtClean="0">
                <a:latin typeface="Maiandra GD" charset="0"/>
              </a:rPr>
              <a:t>)</a:t>
            </a:r>
          </a:p>
          <a:p>
            <a:pPr marL="0" indent="0">
              <a:buNone/>
            </a:pPr>
            <a:endParaRPr lang="it-IT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71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>
                <a:latin typeface="Maiandra GD" charset="0"/>
              </a:rPr>
              <a:t>Installazione (“Deployment”)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Per essere accessibile:</a:t>
            </a:r>
          </a:p>
          <a:p>
            <a:pPr lvl="1"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l’applicazione deve essere visibile al contenitore </a:t>
            </a:r>
            <a:r>
              <a:rPr lang="it-IT" dirty="0" smtClean="0">
                <a:latin typeface="Maiandra GD" charset="0"/>
              </a:rPr>
              <a:t>(nella </a:t>
            </a:r>
            <a:r>
              <a:rPr lang="it-IT" dirty="0">
                <a:latin typeface="Maiandra GD" charset="0"/>
              </a:rPr>
              <a:t>cartella “</a:t>
            </a:r>
            <a:r>
              <a:rPr lang="it-IT" b="1" dirty="0" err="1">
                <a:latin typeface="Courier New" charset="0"/>
              </a:rPr>
              <a:t>webapps</a:t>
            </a:r>
            <a:r>
              <a:rPr lang="it-IT" dirty="0">
                <a:latin typeface="Maiandra GD" charset="0"/>
              </a:rPr>
              <a:t>”)</a:t>
            </a:r>
          </a:p>
          <a:p>
            <a:pPr lvl="1"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inoltre l’applicazione deve essere installata </a:t>
            </a:r>
            <a:r>
              <a:rPr lang="it-IT" i="1" dirty="0">
                <a:latin typeface="Maiandra GD" charset="0"/>
              </a:rPr>
              <a:t>(</a:t>
            </a:r>
            <a:r>
              <a:rPr lang="it-IT" i="1" dirty="0" err="1">
                <a:latin typeface="Maiandra GD" charset="0"/>
              </a:rPr>
              <a:t>deployed</a:t>
            </a:r>
            <a:r>
              <a:rPr lang="it-IT" i="1" dirty="0">
                <a:latin typeface="Maiandra GD" charset="0"/>
              </a:rPr>
              <a:t>)</a:t>
            </a:r>
            <a:r>
              <a:rPr lang="it-IT" dirty="0">
                <a:latin typeface="Maiandra GD" charset="0"/>
              </a:rPr>
              <a:t> nel </a:t>
            </a:r>
            <a:r>
              <a:rPr lang="it-IT" dirty="0" smtClean="0">
                <a:latin typeface="Maiandra GD" charset="0"/>
              </a:rPr>
              <a:t>contenitore</a:t>
            </a:r>
          </a:p>
          <a:p>
            <a:pPr lvl="1">
              <a:lnSpc>
                <a:spcPct val="90000"/>
              </a:lnSpc>
            </a:pPr>
            <a:r>
              <a:rPr lang="it-IT" dirty="0" err="1" smtClean="0">
                <a:latin typeface="Maiandra GD" charset="0"/>
              </a:rPr>
              <a:t>Tomcat</a:t>
            </a:r>
            <a:r>
              <a:rPr lang="it-IT" dirty="0" smtClean="0">
                <a:latin typeface="Maiandra GD" charset="0"/>
              </a:rPr>
              <a:t>: per installare un'applicazione </a:t>
            </a:r>
            <a:r>
              <a:rPr lang="it-IT" dirty="0">
                <a:latin typeface="Maiandra GD" charset="0"/>
              </a:rPr>
              <a:t>.war è sufficiente copiare il file .war all'interno della cartella </a:t>
            </a:r>
            <a:r>
              <a:rPr lang="it-IT" dirty="0" err="1">
                <a:latin typeface="Maiandra GD" charset="0"/>
              </a:rPr>
              <a:t>webapps</a:t>
            </a:r>
            <a:endParaRPr lang="it-IT" dirty="0">
              <a:latin typeface="Maiandra GD" charset="0"/>
            </a:endParaRPr>
          </a:p>
          <a:p>
            <a:pPr lvl="2">
              <a:lnSpc>
                <a:spcPct val="90000"/>
              </a:lnSpc>
            </a:pPr>
            <a:r>
              <a:rPr lang="it-IT" dirty="0" smtClean="0">
                <a:latin typeface="Maiandra GD" charset="0"/>
              </a:rPr>
              <a:t>con la configurazione di default può essere fatto anche con il server attivo</a:t>
            </a:r>
            <a:endParaRPr lang="it-IT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15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>
                <a:latin typeface="Maiandra GD" charset="0"/>
              </a:rPr>
              <a:t>Installazione (“Deployment”)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 smtClean="0">
                <a:latin typeface="Maiandra GD" charset="0"/>
              </a:rPr>
              <a:t>In caso di server remoto, si può usare l'applicazione </a:t>
            </a:r>
            <a:r>
              <a:rPr lang="it-IT" dirty="0">
                <a:latin typeface="Maiandra GD" charset="0"/>
              </a:rPr>
              <a:t>Web “/manager” </a:t>
            </a:r>
          </a:p>
          <a:p>
            <a:pPr lvl="1">
              <a:lnSpc>
                <a:spcPct val="90000"/>
              </a:lnSpc>
            </a:pPr>
            <a:r>
              <a:rPr lang="it-IT" dirty="0" smtClean="0">
                <a:latin typeface="Maiandra GD" charset="0"/>
              </a:rPr>
              <a:t>applicazione </a:t>
            </a:r>
            <a:r>
              <a:rPr lang="it-IT" dirty="0">
                <a:latin typeface="Maiandra GD" charset="0"/>
              </a:rPr>
              <a:t>Web per amministrare il contenitore</a:t>
            </a:r>
          </a:p>
          <a:p>
            <a:pPr>
              <a:lnSpc>
                <a:spcPct val="90000"/>
              </a:lnSpc>
            </a:pPr>
            <a:endParaRPr lang="it-IT" dirty="0" smtClean="0">
              <a:latin typeface="Maiandra GD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09" y="3487107"/>
            <a:ext cx="4989513" cy="297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64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Note pratiche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L'accesso al manager di </a:t>
            </a:r>
            <a:r>
              <a:rPr lang="it-IT" dirty="0" err="1" smtClean="0"/>
              <a:t>Tomcat</a:t>
            </a:r>
            <a:r>
              <a:rPr lang="it-IT" dirty="0" smtClean="0"/>
              <a:t> è protetto con password, ma di default nessun utente può accedervi</a:t>
            </a:r>
          </a:p>
          <a:p>
            <a:r>
              <a:rPr lang="it-IT" dirty="0" smtClean="0"/>
              <a:t>Per modificare le impostazioni di default dobbiamo accedere ai file di configurazione di </a:t>
            </a:r>
            <a:r>
              <a:rPr lang="it-IT" dirty="0" err="1" smtClean="0"/>
              <a:t>Tomcat</a:t>
            </a:r>
            <a:endParaRPr lang="it-IT" dirty="0" smtClean="0"/>
          </a:p>
          <a:p>
            <a:pPr lvl="1"/>
            <a:r>
              <a:rPr lang="it-IT" dirty="0" smtClean="0"/>
              <a:t>Aprire con un editor di testo il file </a:t>
            </a:r>
            <a:r>
              <a:rPr lang="it-IT" dirty="0" err="1" smtClean="0"/>
              <a:t>conf</a:t>
            </a:r>
            <a:r>
              <a:rPr lang="it-IT" dirty="0" smtClean="0"/>
              <a:t>/</a:t>
            </a:r>
            <a:r>
              <a:rPr lang="it-IT" dirty="0" err="1" smtClean="0"/>
              <a:t>tomcat-users.xml</a:t>
            </a:r>
            <a:endParaRPr lang="it-IT" dirty="0" smtClean="0"/>
          </a:p>
          <a:p>
            <a:pPr lvl="1"/>
            <a:r>
              <a:rPr lang="it-IT" dirty="0" smtClean="0"/>
              <a:t>seguire le istruzioni nei commenti </a:t>
            </a:r>
            <a:r>
              <a:rPr lang="it-IT" smtClean="0"/>
              <a:t>del file</a:t>
            </a: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0257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dirty="0" err="1" smtClean="0">
                <a:latin typeface="Maiandra GD" charset="0"/>
              </a:rPr>
              <a:t>Servlet</a:t>
            </a:r>
            <a:endParaRPr lang="it-IT" dirty="0">
              <a:latin typeface="Maiandra GD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it-IT" dirty="0" err="1"/>
              <a:t>Servlet</a:t>
            </a:r>
            <a:r>
              <a:rPr lang="it-IT" dirty="0"/>
              <a:t>: </a:t>
            </a:r>
            <a:r>
              <a:rPr lang="it-IT" dirty="0" smtClean="0"/>
              <a:t>è una </a:t>
            </a:r>
            <a:r>
              <a:rPr lang="it-IT" dirty="0"/>
              <a:t>classe </a:t>
            </a:r>
            <a:r>
              <a:rPr lang="it-IT" dirty="0" smtClean="0"/>
              <a:t>Java che estende </a:t>
            </a:r>
            <a:r>
              <a:rPr lang="en-US" dirty="0" err="1" smtClean="0"/>
              <a:t>HttpServlet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Eredita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r>
              <a:rPr lang="en-US" dirty="0" smtClean="0"/>
              <a:t> per la </a:t>
            </a:r>
            <a:r>
              <a:rPr lang="en-US" dirty="0" err="1" smtClean="0"/>
              <a:t>gestione</a:t>
            </a:r>
            <a:r>
              <a:rPr lang="en-US" dirty="0" smtClean="0"/>
              <a:t> di </a:t>
            </a:r>
            <a:r>
              <a:rPr lang="en-US" dirty="0" err="1" smtClean="0"/>
              <a:t>richieste</a:t>
            </a:r>
            <a:r>
              <a:rPr lang="en-US" dirty="0"/>
              <a:t> </a:t>
            </a:r>
            <a:r>
              <a:rPr lang="en-US" dirty="0" smtClean="0"/>
              <a:t>HTTP, un </a:t>
            </a:r>
            <a:r>
              <a:rPr lang="en-US" dirty="0" err="1" smtClean="0"/>
              <a:t>metodo</a:t>
            </a:r>
            <a:r>
              <a:rPr lang="en-US" dirty="0" smtClean="0"/>
              <a:t> per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di </a:t>
            </a:r>
            <a:r>
              <a:rPr lang="en-US" dirty="0" err="1" smtClean="0"/>
              <a:t>richiesta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doGet</a:t>
            </a:r>
            <a:r>
              <a:rPr lang="en-US" dirty="0" smtClean="0"/>
              <a:t>(), </a:t>
            </a:r>
            <a:r>
              <a:rPr lang="en-US" dirty="0" err="1" smtClean="0"/>
              <a:t>doPost</a:t>
            </a:r>
            <a:r>
              <a:rPr lang="en-US" dirty="0" smtClean="0"/>
              <a:t>(), etc. 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T</a:t>
            </a:r>
            <a:r>
              <a:rPr lang="en-US" dirty="0" err="1" smtClean="0"/>
              <a:t>ipicamente</a:t>
            </a:r>
            <a:r>
              <a:rPr lang="en-US" dirty="0" smtClean="0"/>
              <a:t>, </a:t>
            </a:r>
            <a:r>
              <a:rPr lang="en-US" dirty="0" err="1" smtClean="0"/>
              <a:t>scrivere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servlet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riduce</a:t>
            </a:r>
            <a:r>
              <a:rPr lang="en-US" dirty="0" smtClean="0"/>
              <a:t> a </a:t>
            </a:r>
            <a:r>
              <a:rPr lang="en-US" dirty="0" err="1" smtClean="0"/>
              <a:t>riscrivere</a:t>
            </a:r>
            <a:r>
              <a:rPr lang="en-US" dirty="0" smtClean="0"/>
              <a:t> </a:t>
            </a:r>
            <a:r>
              <a:rPr lang="en-US" dirty="0" err="1" smtClean="0"/>
              <a:t>questi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endParaRPr lang="it-IT" dirty="0"/>
          </a:p>
          <a:p>
            <a:pPr lvl="1">
              <a:lnSpc>
                <a:spcPct val="90000"/>
              </a:lnSpc>
            </a:pPr>
            <a:r>
              <a:rPr lang="it-IT" dirty="0" smtClean="0"/>
              <a:t>Si </a:t>
            </a:r>
            <a:r>
              <a:rPr lang="it-IT" dirty="0"/>
              <a:t>possono scrivere </a:t>
            </a:r>
            <a:r>
              <a:rPr lang="it-IT" dirty="0" smtClean="0"/>
              <a:t>anche nuovi </a:t>
            </a:r>
            <a:r>
              <a:rPr lang="it-IT" dirty="0"/>
              <a:t>metodi (hanno senso solo metodi privati) per rendere più modulare il codice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Si possono usare variabili di </a:t>
            </a:r>
            <a:r>
              <a:rPr lang="it-IT" dirty="0" smtClean="0"/>
              <a:t>istanza. Ma attenzione: sono </a:t>
            </a:r>
            <a:r>
              <a:rPr lang="it-IT" dirty="0"/>
              <a:t>condivise da tutti i </a:t>
            </a:r>
            <a:r>
              <a:rPr lang="it-IT" dirty="0" err="1" smtClean="0"/>
              <a:t>thread</a:t>
            </a:r>
            <a:r>
              <a:rPr lang="it-IT" dirty="0" smtClean="0"/>
              <a:t> (in pratica non ha senso farlo)</a:t>
            </a:r>
            <a:endParaRPr lang="it-IT" dirty="0"/>
          </a:p>
          <a:p>
            <a:pPr>
              <a:lnSpc>
                <a:spcPct val="90000"/>
              </a:lnSpc>
            </a:pPr>
            <a:r>
              <a:rPr lang="it-IT" dirty="0"/>
              <a:t>La responsabilità di una classe </a:t>
            </a:r>
            <a:r>
              <a:rPr lang="it-IT" dirty="0" err="1"/>
              <a:t>servlet</a:t>
            </a:r>
            <a:r>
              <a:rPr lang="it-IT" dirty="0"/>
              <a:t> dovrebbe essere limitata a gestire la richiesta (ma vedremo che possono anche gestire la risposta)</a:t>
            </a:r>
          </a:p>
          <a:p>
            <a:pPr>
              <a:lnSpc>
                <a:spcPct val="90000"/>
              </a:lnSpc>
            </a:pPr>
            <a:r>
              <a:rPr lang="it-IT" dirty="0" smtClean="0"/>
              <a:t>In sostanza: codice semplice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874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Maiandra GD" charset="0"/>
              </a:rPr>
              <a:t>Servlet</a:t>
            </a:r>
            <a:r>
              <a:rPr lang="it-IT" dirty="0" smtClean="0">
                <a:latin typeface="Maiandra GD" charset="0"/>
              </a:rPr>
              <a:t> URI</a:t>
            </a:r>
            <a:endParaRPr lang="en-US" dirty="0">
              <a:latin typeface="Maiandra GD" charset="0"/>
            </a:endParaRPr>
          </a:p>
        </p:txBody>
      </p:sp>
      <p:sp>
        <p:nvSpPr>
          <p:cNvPr id="19459" name="Segnaposto contenuto 2"/>
          <p:cNvSpPr>
            <a:spLocks noGrp="1"/>
          </p:cNvSpPr>
          <p:nvPr>
            <p:ph idx="1"/>
          </p:nvPr>
        </p:nvSpPr>
        <p:spPr>
          <a:xfrm>
            <a:off x="457200" y="1625856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it-IT" dirty="0" smtClean="0">
                <a:latin typeface="Maiandra GD" charset="0"/>
              </a:rPr>
              <a:t>Ogni classe </a:t>
            </a:r>
            <a:r>
              <a:rPr lang="it-IT" dirty="0" err="1" smtClean="0">
                <a:latin typeface="Maiandra GD" charset="0"/>
              </a:rPr>
              <a:t>servlet</a:t>
            </a:r>
            <a:r>
              <a:rPr lang="it-IT" dirty="0" smtClean="0">
                <a:latin typeface="Maiandra GD" charset="0"/>
              </a:rPr>
              <a:t> è associata ad un URI composto dal dominio del contenitore, seguito dal nome della applicazione, seguito dal nome della risorsa (</a:t>
            </a:r>
            <a:r>
              <a:rPr lang="it-IT" i="1" dirty="0" err="1" smtClean="0">
                <a:latin typeface="Maiandra GD" charset="0"/>
              </a:rPr>
              <a:t>route</a:t>
            </a:r>
            <a:r>
              <a:rPr lang="it-IT" dirty="0" smtClean="0">
                <a:latin typeface="Maiandra GD" charset="0"/>
              </a:rPr>
              <a:t>)</a:t>
            </a:r>
          </a:p>
          <a:p>
            <a:pPr lvl="1"/>
            <a:r>
              <a:rPr lang="it-IT" dirty="0" smtClean="0">
                <a:latin typeface="Maiandra GD" charset="0"/>
              </a:rPr>
              <a:t>valore di default: /</a:t>
            </a:r>
            <a:r>
              <a:rPr lang="it-IT" dirty="0" err="1" smtClean="0">
                <a:latin typeface="Maiandra GD" charset="0"/>
              </a:rPr>
              <a:t>nomeapp</a:t>
            </a:r>
            <a:r>
              <a:rPr lang="it-IT" dirty="0" smtClean="0">
                <a:latin typeface="Maiandra GD" charset="0"/>
              </a:rPr>
              <a:t>/</a:t>
            </a:r>
            <a:r>
              <a:rPr lang="it-IT" dirty="0" err="1" smtClean="0">
                <a:latin typeface="Maiandra GD" charset="0"/>
              </a:rPr>
              <a:t>servlet</a:t>
            </a:r>
            <a:r>
              <a:rPr lang="it-IT" dirty="0" smtClean="0">
                <a:latin typeface="Maiandra GD" charset="0"/>
              </a:rPr>
              <a:t>/</a:t>
            </a:r>
            <a:r>
              <a:rPr lang="it-IT" dirty="0" err="1" smtClean="0">
                <a:latin typeface="Maiandra GD" charset="0"/>
              </a:rPr>
              <a:t>nomeClasse</a:t>
            </a:r>
            <a:endParaRPr lang="it-IT" dirty="0" smtClean="0">
              <a:latin typeface="Maiandra GD" charset="0"/>
            </a:endParaRPr>
          </a:p>
          <a:p>
            <a:r>
              <a:rPr lang="it-IT" dirty="0" smtClean="0">
                <a:latin typeface="Maiandra GD" charset="0"/>
              </a:rPr>
              <a:t>Per modificare il valore di default (conveniente farlo sempre) si usa l'annotazione </a:t>
            </a:r>
            <a:r>
              <a:rPr lang="en-US" dirty="0" smtClean="0">
                <a:latin typeface="Maiandra GD" charset="0"/>
              </a:rPr>
              <a:t>@</a:t>
            </a:r>
            <a:r>
              <a:rPr lang="en-US" dirty="0" err="1" smtClean="0">
                <a:latin typeface="Maiandra GD" charset="0"/>
              </a:rPr>
              <a:t>WebServlet</a:t>
            </a:r>
            <a:r>
              <a:rPr lang="en-US" dirty="0" smtClean="0">
                <a:latin typeface="Maiandra GD" charset="0"/>
              </a:rPr>
              <a:t> (</a:t>
            </a:r>
            <a:r>
              <a:rPr lang="en-US" dirty="0" err="1" smtClean="0">
                <a:latin typeface="Maiandra GD" charset="0"/>
              </a:rPr>
              <a:t>oppure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si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impostano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alcuni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parametri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nel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descrittore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dell'applicazione</a:t>
            </a:r>
            <a:r>
              <a:rPr lang="en-US" dirty="0" smtClean="0">
                <a:latin typeface="Maiandra GD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it-IT" dirty="0">
                <a:latin typeface="Maiandra GD" charset="0"/>
              </a:rPr>
              <a:t>L'URI è </a:t>
            </a:r>
            <a:r>
              <a:rPr lang="it-IT" dirty="0" smtClean="0">
                <a:latin typeface="Maiandra GD" charset="0"/>
              </a:rPr>
              <a:t>costruito con </a:t>
            </a:r>
            <a:r>
              <a:rPr lang="it-IT" dirty="0">
                <a:latin typeface="Maiandra GD" charset="0"/>
              </a:rPr>
              <a:t>riferimento alla radice della applicazione</a:t>
            </a:r>
          </a:p>
          <a:p>
            <a:pPr>
              <a:lnSpc>
                <a:spcPct val="90000"/>
              </a:lnSpc>
            </a:pPr>
            <a:r>
              <a:rPr lang="it-IT" dirty="0">
                <a:latin typeface="Maiandra GD" charset="0"/>
              </a:rPr>
              <a:t>Esempio: </a:t>
            </a:r>
          </a:p>
          <a:p>
            <a:pPr lvl="1">
              <a:lnSpc>
                <a:spcPct val="90000"/>
              </a:lnSpc>
            </a:pPr>
            <a:r>
              <a:rPr lang="it-IT" dirty="0" smtClean="0">
                <a:latin typeface="Maiandra GD" charset="0"/>
              </a:rPr>
              <a:t>dominio: </a:t>
            </a:r>
            <a:r>
              <a:rPr lang="it-IT" dirty="0" err="1" smtClean="0">
                <a:latin typeface="Maiandra GD" charset="0"/>
              </a:rPr>
              <a:t>host</a:t>
            </a:r>
            <a:r>
              <a:rPr lang="it-IT" dirty="0">
                <a:latin typeface="Maiandra GD" charset="0"/>
              </a:rPr>
              <a:t>: </a:t>
            </a:r>
            <a:r>
              <a:rPr lang="it-IT" dirty="0" err="1" smtClean="0">
                <a:latin typeface="Maiandra GD" charset="0"/>
              </a:rPr>
              <a:t>www.abcde.it</a:t>
            </a:r>
            <a:r>
              <a:rPr lang="it-IT" dirty="0" smtClean="0">
                <a:latin typeface="Maiandra GD" charset="0"/>
              </a:rPr>
              <a:t>/</a:t>
            </a:r>
            <a:endParaRPr lang="it-IT" dirty="0">
              <a:latin typeface="Maiandra GD" charset="0"/>
            </a:endParaRPr>
          </a:p>
          <a:p>
            <a:pPr lvl="1">
              <a:lnSpc>
                <a:spcPct val="90000"/>
              </a:lnSpc>
            </a:pPr>
            <a:r>
              <a:rPr lang="it-IT" dirty="0" smtClean="0">
                <a:latin typeface="Maiandra GD" charset="0"/>
              </a:rPr>
              <a:t>nome applicazione (directory sotto </a:t>
            </a:r>
            <a:r>
              <a:rPr lang="it-IT" dirty="0" err="1" smtClean="0">
                <a:latin typeface="Maiandra GD" charset="0"/>
              </a:rPr>
              <a:t>webapps</a:t>
            </a:r>
            <a:r>
              <a:rPr lang="it-IT" dirty="0" smtClean="0">
                <a:latin typeface="Maiandra GD" charset="0"/>
              </a:rPr>
              <a:t>): </a:t>
            </a:r>
            <a:r>
              <a:rPr lang="it-IT" dirty="0" err="1" smtClean="0">
                <a:latin typeface="Maiandra GD" charset="0"/>
              </a:rPr>
              <a:t>siw</a:t>
            </a:r>
            <a:r>
              <a:rPr lang="it-IT" dirty="0" smtClean="0">
                <a:latin typeface="Maiandra GD" charset="0"/>
              </a:rPr>
              <a:t>-esempi-base</a:t>
            </a:r>
            <a:endParaRPr lang="it-IT" dirty="0">
              <a:latin typeface="Maiandra GD" charset="0"/>
            </a:endParaRPr>
          </a:p>
          <a:p>
            <a:pPr lvl="1">
              <a:lnSpc>
                <a:spcPct val="90000"/>
              </a:lnSpc>
            </a:pPr>
            <a:r>
              <a:rPr lang="it-IT" dirty="0" err="1">
                <a:latin typeface="Maiandra GD" charset="0"/>
              </a:rPr>
              <a:t>route</a:t>
            </a:r>
            <a:r>
              <a:rPr lang="it-IT" dirty="0">
                <a:latin typeface="Maiandra GD" charset="0"/>
              </a:rPr>
              <a:t> associato alla </a:t>
            </a:r>
            <a:r>
              <a:rPr lang="it-IT" dirty="0" err="1">
                <a:latin typeface="Maiandra GD" charset="0"/>
              </a:rPr>
              <a:t>servlet</a:t>
            </a:r>
            <a:r>
              <a:rPr lang="it-IT" dirty="0">
                <a:latin typeface="Maiandra GD" charset="0"/>
              </a:rPr>
              <a:t> </a:t>
            </a:r>
            <a:r>
              <a:rPr lang="it-IT" dirty="0" smtClean="0">
                <a:latin typeface="Maiandra GD" charset="0"/>
              </a:rPr>
              <a:t>/</a:t>
            </a:r>
            <a:r>
              <a:rPr lang="it-IT" dirty="0" err="1" smtClean="0">
                <a:latin typeface="Maiandra GD" charset="0"/>
              </a:rPr>
              <a:t>processaDati</a:t>
            </a:r>
            <a:endParaRPr lang="it-IT" dirty="0">
              <a:latin typeface="Maiandra GD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it-IT" dirty="0" smtClean="0">
              <a:latin typeface="Maiandra GD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it-IT" dirty="0">
                <a:latin typeface="Maiandra GD" charset="0"/>
              </a:rPr>
              <a:t>L</a:t>
            </a:r>
            <a:r>
              <a:rPr lang="it-IT" dirty="0" smtClean="0">
                <a:latin typeface="Maiandra GD" charset="0"/>
              </a:rPr>
              <a:t>'URI </a:t>
            </a:r>
            <a:r>
              <a:rPr lang="it-IT" dirty="0">
                <a:latin typeface="Maiandra GD" charset="0"/>
              </a:rPr>
              <a:t>a cui risponde la </a:t>
            </a:r>
            <a:r>
              <a:rPr lang="it-IT" dirty="0" err="1">
                <a:latin typeface="Maiandra GD" charset="0"/>
              </a:rPr>
              <a:t>servlet</a:t>
            </a:r>
            <a:r>
              <a:rPr lang="it-IT" dirty="0">
                <a:latin typeface="Maiandra GD" charset="0"/>
              </a:rPr>
              <a:t> è</a:t>
            </a:r>
            <a:r>
              <a:rPr lang="it-IT" dirty="0" smtClean="0">
                <a:latin typeface="Maiandra GD" charset="0"/>
              </a:rPr>
              <a:t>:</a:t>
            </a:r>
            <a:br>
              <a:rPr lang="it-IT" dirty="0" smtClean="0">
                <a:latin typeface="Maiandra GD" charset="0"/>
              </a:rPr>
            </a:br>
            <a:r>
              <a:rPr lang="it-IT" dirty="0" smtClean="0">
                <a:latin typeface="Maiandra GD" charset="0"/>
              </a:rPr>
              <a:t> </a:t>
            </a:r>
            <a:r>
              <a:rPr lang="it-IT" dirty="0">
                <a:latin typeface="Maiandra GD" charset="0"/>
              </a:rPr>
              <a:t/>
            </a:r>
            <a:br>
              <a:rPr lang="it-IT" dirty="0">
                <a:latin typeface="Maiandra GD" charset="0"/>
              </a:rPr>
            </a:br>
            <a:r>
              <a:rPr lang="it-IT" dirty="0">
                <a:solidFill>
                  <a:srgbClr val="FF0000"/>
                </a:solidFill>
                <a:latin typeface="Maiandra GD" charset="0"/>
              </a:rPr>
              <a:t>http://</a:t>
            </a:r>
            <a:r>
              <a:rPr lang="it-IT" dirty="0" err="1">
                <a:solidFill>
                  <a:srgbClr val="FF0000"/>
                </a:solidFill>
                <a:latin typeface="Maiandra GD" charset="0"/>
              </a:rPr>
              <a:t>www.abcde.it</a:t>
            </a:r>
            <a:r>
              <a:rPr lang="it-IT" dirty="0" smtClean="0">
                <a:solidFill>
                  <a:srgbClr val="FF0000"/>
                </a:solidFill>
                <a:latin typeface="Maiandra GD" charset="0"/>
              </a:rPr>
              <a:t>/</a:t>
            </a:r>
            <a:r>
              <a:rPr lang="it-IT" dirty="0" err="1" smtClean="0">
                <a:solidFill>
                  <a:schemeClr val="accent3"/>
                </a:solidFill>
                <a:latin typeface="Maiandra GD" charset="0"/>
              </a:rPr>
              <a:t>siw</a:t>
            </a:r>
            <a:r>
              <a:rPr lang="it-IT" dirty="0" smtClean="0">
                <a:solidFill>
                  <a:schemeClr val="accent3"/>
                </a:solidFill>
                <a:latin typeface="Maiandra GD" charset="0"/>
              </a:rPr>
              <a:t>-esempi-base</a:t>
            </a:r>
            <a:r>
              <a:rPr lang="it-IT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aiandra GD" charset="0"/>
              </a:rPr>
              <a:t>/</a:t>
            </a:r>
            <a:r>
              <a:rPr lang="it-IT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Maiandra GD" charset="0"/>
              </a:rPr>
              <a:t>processaDati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  <a:latin typeface="Maiandra GD" charset="0"/>
            </a:endParaRPr>
          </a:p>
          <a:p>
            <a:endParaRPr lang="en-US" dirty="0" smtClean="0">
              <a:latin typeface="Maiandra GD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593922" y="6161523"/>
            <a:ext cx="96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dominio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88414" y="6158427"/>
            <a:ext cx="135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9BBB59"/>
                </a:solidFill>
              </a:rPr>
              <a:t>applicazione</a:t>
            </a:r>
            <a:endParaRPr lang="it-IT" dirty="0">
              <a:solidFill>
                <a:srgbClr val="9BBB59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164324" y="6187739"/>
            <a:ext cx="70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rgbClr val="558ED5"/>
                </a:solidFill>
              </a:rPr>
              <a:t>route</a:t>
            </a:r>
            <a:endParaRPr lang="it-IT" dirty="0">
              <a:solidFill>
                <a:srgbClr val="558ED5"/>
              </a:solidFill>
            </a:endParaRPr>
          </a:p>
        </p:txBody>
      </p:sp>
      <p:sp>
        <p:nvSpPr>
          <p:cNvPr id="3" name="Parentesi graffa aperta 2"/>
          <p:cNvSpPr/>
          <p:nvPr/>
        </p:nvSpPr>
        <p:spPr>
          <a:xfrm rot="16200000">
            <a:off x="2032329" y="5071098"/>
            <a:ext cx="164816" cy="206847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Parentesi graffa aperta 7"/>
          <p:cNvSpPr/>
          <p:nvPr/>
        </p:nvSpPr>
        <p:spPr>
          <a:xfrm rot="16200000">
            <a:off x="4048346" y="5146373"/>
            <a:ext cx="167912" cy="191482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Parentesi graffa aperta 8"/>
          <p:cNvSpPr/>
          <p:nvPr/>
        </p:nvSpPr>
        <p:spPr>
          <a:xfrm rot="16200000">
            <a:off x="5546776" y="5565863"/>
            <a:ext cx="138598" cy="10527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99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Maiandra GD" charset="0"/>
              </a:rPr>
              <a:t>Esempio</a:t>
            </a:r>
            <a:endParaRPr lang="en-US" dirty="0">
              <a:latin typeface="Maiandra GD" charset="0"/>
            </a:endParaRPr>
          </a:p>
        </p:txBody>
      </p:sp>
      <p:sp>
        <p:nvSpPr>
          <p:cNvPr id="49155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&lt;!DOCTYPE html&gt;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&lt;html&gt;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&lt;head&gt;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&lt;meta charset=</a:t>
            </a:r>
            <a:r>
              <a:rPr lang="en-US" sz="2000" i="1" dirty="0">
                <a:latin typeface="Courier New" charset="0"/>
                <a:cs typeface="Courier New" charset="0"/>
              </a:rPr>
              <a:t>"ISO-8859-1" /&gt;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&lt;title&gt;Prima </a:t>
            </a:r>
            <a:r>
              <a:rPr lang="en-US" sz="2000" dirty="0" err="1">
                <a:latin typeface="Courier New" charset="0"/>
                <a:cs typeface="Courier New" charset="0"/>
              </a:rPr>
              <a:t>pagina</a:t>
            </a:r>
            <a:r>
              <a:rPr lang="en-US" sz="2000" dirty="0">
                <a:latin typeface="Courier New" charset="0"/>
                <a:cs typeface="Courier New" charset="0"/>
              </a:rPr>
              <a:t>&lt;/title&gt;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&lt;/head&gt;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&lt;body&gt;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&lt;form action=</a:t>
            </a:r>
            <a:r>
              <a:rPr lang="en-US" sz="2000" i="1" dirty="0" smtClean="0">
                <a:latin typeface="Courier New" charset="0"/>
                <a:cs typeface="Courier New" charset="0"/>
              </a:rPr>
              <a:t>"</a:t>
            </a:r>
            <a:r>
              <a:rPr lang="en-US" sz="2000" b="1" i="1" dirty="0" err="1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processaDati</a:t>
            </a:r>
            <a:r>
              <a:rPr lang="en-US" sz="2000" i="1" dirty="0" smtClean="0">
                <a:latin typeface="Courier New" charset="0"/>
                <a:cs typeface="Courier New" charset="0"/>
              </a:rPr>
              <a:t>" </a:t>
            </a:r>
            <a:r>
              <a:rPr lang="en-US" sz="2000" i="1" dirty="0">
                <a:latin typeface="Courier New" charset="0"/>
                <a:cs typeface="Courier New" charset="0"/>
              </a:rPr>
              <a:t>method="get"&gt;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Nome: &lt;input type=</a:t>
            </a:r>
            <a:r>
              <a:rPr lang="en-US" sz="2000" i="1" dirty="0">
                <a:latin typeface="Courier New" charset="0"/>
                <a:cs typeface="Courier New" charset="0"/>
              </a:rPr>
              <a:t>"text" name="</a:t>
            </a:r>
            <a:r>
              <a:rPr lang="en-US" sz="2000" i="1" dirty="0" err="1">
                <a:latin typeface="Courier New" charset="0"/>
                <a:cs typeface="Courier New" charset="0"/>
              </a:rPr>
              <a:t>nome</a:t>
            </a:r>
            <a:r>
              <a:rPr lang="en-US" sz="2000" i="1" dirty="0">
                <a:latin typeface="Courier New" charset="0"/>
                <a:cs typeface="Courier New" charset="0"/>
              </a:rPr>
              <a:t>" /&gt;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</a:t>
            </a:r>
            <a:r>
              <a:rPr lang="en-US" sz="2000" dirty="0" err="1">
                <a:latin typeface="Courier New" charset="0"/>
                <a:cs typeface="Courier New" charset="0"/>
              </a:rPr>
              <a:t>Cognome</a:t>
            </a:r>
            <a:r>
              <a:rPr lang="en-US" sz="2000" dirty="0">
                <a:latin typeface="Courier New" charset="0"/>
                <a:cs typeface="Courier New" charset="0"/>
              </a:rPr>
              <a:t> &lt;input type=</a:t>
            </a:r>
            <a:r>
              <a:rPr lang="en-US" sz="2000" i="1" dirty="0">
                <a:latin typeface="Courier New" charset="0"/>
                <a:cs typeface="Courier New" charset="0"/>
              </a:rPr>
              <a:t>"text" name="</a:t>
            </a:r>
            <a:r>
              <a:rPr lang="en-US" sz="2000" i="1" dirty="0" err="1">
                <a:latin typeface="Courier New" charset="0"/>
                <a:cs typeface="Courier New" charset="0"/>
              </a:rPr>
              <a:t>cognome</a:t>
            </a:r>
            <a:r>
              <a:rPr lang="en-US" sz="2000" i="1" dirty="0">
                <a:latin typeface="Courier New" charset="0"/>
                <a:cs typeface="Courier New" charset="0"/>
              </a:rPr>
              <a:t>" /&gt;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&lt;input type=</a:t>
            </a:r>
            <a:r>
              <a:rPr lang="en-US" sz="2000" i="1" dirty="0">
                <a:latin typeface="Courier New" charset="0"/>
                <a:cs typeface="Courier New" charset="0"/>
              </a:rPr>
              <a:t>"submit" </a:t>
            </a:r>
          </a:p>
          <a:p>
            <a:pPr marL="0" indent="0">
              <a:buFontTx/>
              <a:buNone/>
            </a:pPr>
            <a:r>
              <a:rPr lang="en-US" sz="2000" i="1" dirty="0">
                <a:latin typeface="Courier New" charset="0"/>
                <a:cs typeface="Courier New" charset="0"/>
              </a:rPr>
              <a:t>			name="</a:t>
            </a:r>
            <a:r>
              <a:rPr lang="en-US" sz="2000" i="1" dirty="0" err="1">
                <a:latin typeface="Courier New" charset="0"/>
                <a:cs typeface="Courier New" charset="0"/>
              </a:rPr>
              <a:t>sumbit</a:t>
            </a:r>
            <a:r>
              <a:rPr lang="en-US" sz="2000" i="1" dirty="0">
                <a:latin typeface="Courier New" charset="0"/>
                <a:cs typeface="Courier New" charset="0"/>
              </a:rPr>
              <a:t>" value="</a:t>
            </a:r>
            <a:r>
              <a:rPr lang="en-US" sz="2000" i="1" dirty="0" err="1">
                <a:latin typeface="Courier New" charset="0"/>
                <a:cs typeface="Courier New" charset="0"/>
              </a:rPr>
              <a:t>invia</a:t>
            </a:r>
            <a:r>
              <a:rPr lang="en-US" sz="2000" i="1" dirty="0">
                <a:latin typeface="Courier New" charset="0"/>
                <a:cs typeface="Courier New" charset="0"/>
              </a:rPr>
              <a:t>" /&gt;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&lt;/form&gt;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&lt;/body&gt;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087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Anatomia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di un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informativo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2642315" y="1669925"/>
            <a:ext cx="1235146" cy="834963"/>
          </a:xfrm>
          <a:prstGeom prst="rect">
            <a:avLst/>
          </a:prstGeom>
          <a:solidFill>
            <a:schemeClr val="bg2"/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Firefox, Chrome,…)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926375" y="1669925"/>
            <a:ext cx="1235146" cy="834963"/>
          </a:xfrm>
          <a:prstGeom prst="rect">
            <a:avLst/>
          </a:prstGeom>
          <a:solidFill>
            <a:schemeClr val="bg2"/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umetto 4 6"/>
          <p:cNvSpPr/>
          <p:nvPr/>
        </p:nvSpPr>
        <p:spPr>
          <a:xfrm>
            <a:off x="4520525" y="1792143"/>
            <a:ext cx="1684939" cy="574037"/>
          </a:xfrm>
          <a:prstGeom prst="cloudCallout">
            <a:avLst>
              <a:gd name="adj1" fmla="val -22824"/>
              <a:gd name="adj2" fmla="val 37187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internet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4272" y="1739958"/>
            <a:ext cx="25280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30.000 </a:t>
            </a:r>
            <a:r>
              <a:rPr lang="en-US" sz="1400" dirty="0" err="1" smtClean="0"/>
              <a:t>mt</a:t>
            </a:r>
            <a:endParaRPr lang="en-US" sz="1400" dirty="0" smtClean="0"/>
          </a:p>
          <a:p>
            <a:r>
              <a:rPr lang="en-US" dirty="0" err="1" smtClean="0"/>
              <a:t>Architettura</a:t>
            </a:r>
            <a:r>
              <a:rPr lang="en-US" dirty="0" smtClean="0"/>
              <a:t> client server</a:t>
            </a:r>
            <a:endParaRPr lang="en-US" dirty="0"/>
          </a:p>
        </p:txBody>
      </p:sp>
      <p:cxnSp>
        <p:nvCxnSpPr>
          <p:cNvPr id="10" name="Connettore 2 9"/>
          <p:cNvCxnSpPr>
            <a:stCxn id="5" idx="3"/>
            <a:endCxn id="7" idx="0"/>
          </p:cNvCxnSpPr>
          <p:nvPr/>
        </p:nvCxnSpPr>
        <p:spPr>
          <a:xfrm flipV="1">
            <a:off x="3877461" y="2079162"/>
            <a:ext cx="648290" cy="82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7" idx="2"/>
            <a:endCxn id="6" idx="1"/>
          </p:cNvCxnSpPr>
          <p:nvPr/>
        </p:nvCxnSpPr>
        <p:spPr>
          <a:xfrm>
            <a:off x="6204060" y="2079162"/>
            <a:ext cx="722315" cy="82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144900" y="2622948"/>
            <a:ext cx="18735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15.000 </a:t>
            </a:r>
            <a:r>
              <a:rPr lang="en-US" sz="1400" dirty="0" err="1" smtClean="0"/>
              <a:t>mt</a:t>
            </a:r>
            <a:endParaRPr lang="en-US" sz="1400" dirty="0" smtClean="0"/>
          </a:p>
          <a:p>
            <a:r>
              <a:rPr lang="en-US" dirty="0" err="1" smtClean="0"/>
              <a:t>HTTP</a:t>
            </a:r>
            <a:r>
              <a:rPr lang="en-US" dirty="0" err="1"/>
              <a:t>+</a:t>
            </a:r>
            <a:r>
              <a:rPr lang="en-US" dirty="0" err="1" smtClean="0"/>
              <a:t>URI+Cookie</a:t>
            </a:r>
            <a:endParaRPr lang="en-US" dirty="0"/>
          </a:p>
        </p:txBody>
      </p:sp>
      <p:sp>
        <p:nvSpPr>
          <p:cNvPr id="17" name="Rettangolo 16"/>
          <p:cNvSpPr/>
          <p:nvPr/>
        </p:nvSpPr>
        <p:spPr>
          <a:xfrm>
            <a:off x="144900" y="3193145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3.000 </a:t>
            </a:r>
            <a:r>
              <a:rPr lang="en-US" sz="1400" dirty="0" err="1" smtClean="0"/>
              <a:t>mt</a:t>
            </a:r>
            <a:endParaRPr lang="en-US" sz="1400" dirty="0" smtClean="0"/>
          </a:p>
          <a:p>
            <a:r>
              <a:rPr lang="en-US" dirty="0" smtClean="0"/>
              <a:t>HTML+CSS</a:t>
            </a:r>
            <a:endParaRPr lang="en-US" dirty="0"/>
          </a:p>
        </p:txBody>
      </p:sp>
      <p:sp>
        <p:nvSpPr>
          <p:cNvPr id="18" name="Rettangolo 17"/>
          <p:cNvSpPr/>
          <p:nvPr/>
        </p:nvSpPr>
        <p:spPr>
          <a:xfrm>
            <a:off x="114272" y="3908635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1.500 </a:t>
            </a:r>
            <a:r>
              <a:rPr lang="en-US" sz="1400" dirty="0" err="1"/>
              <a:t>mt</a:t>
            </a:r>
            <a:endParaRPr lang="en-US" sz="1400" dirty="0"/>
          </a:p>
          <a:p>
            <a:r>
              <a:rPr lang="en-US" dirty="0" err="1" smtClean="0"/>
              <a:t>Architettura</a:t>
            </a:r>
            <a:r>
              <a:rPr lang="en-US" dirty="0" smtClean="0"/>
              <a:t> 3-tier</a:t>
            </a:r>
            <a:endParaRPr lang="en-US" dirty="0"/>
          </a:p>
        </p:txBody>
      </p:sp>
      <p:sp>
        <p:nvSpPr>
          <p:cNvPr id="19" name="Rettangolo 18"/>
          <p:cNvSpPr/>
          <p:nvPr/>
        </p:nvSpPr>
        <p:spPr>
          <a:xfrm>
            <a:off x="144900" y="5112404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00 </a:t>
            </a:r>
            <a:r>
              <a:rPr lang="en-US" sz="1400" dirty="0" err="1"/>
              <a:t>mt</a:t>
            </a:r>
            <a:endParaRPr lang="en-US" sz="1400" dirty="0"/>
          </a:p>
          <a:p>
            <a:r>
              <a:rPr lang="en-US" dirty="0" smtClean="0"/>
              <a:t>Model-View-Controller</a:t>
            </a:r>
          </a:p>
          <a:p>
            <a:r>
              <a:rPr lang="en-US" dirty="0" smtClean="0"/>
              <a:t>CRUD</a:t>
            </a:r>
          </a:p>
          <a:p>
            <a:r>
              <a:rPr lang="en-US" dirty="0" smtClean="0"/>
              <a:t>ORM</a:t>
            </a:r>
            <a:endParaRPr lang="en-US" dirty="0"/>
          </a:p>
        </p:txBody>
      </p:sp>
      <p:cxnSp>
        <p:nvCxnSpPr>
          <p:cNvPr id="21" name="Connettore 2 20"/>
          <p:cNvCxnSpPr>
            <a:stCxn id="16" idx="3"/>
          </p:cNvCxnSpPr>
          <p:nvPr/>
        </p:nvCxnSpPr>
        <p:spPr>
          <a:xfrm flipV="1">
            <a:off x="2018430" y="2087407"/>
            <a:ext cx="2104530" cy="827929"/>
          </a:xfrm>
          <a:prstGeom prst="bentConnector3">
            <a:avLst>
              <a:gd name="adj1" fmla="val 99876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itaglia singolo angolo rettangolo 25"/>
          <p:cNvSpPr/>
          <p:nvPr/>
        </p:nvSpPr>
        <p:spPr>
          <a:xfrm>
            <a:off x="2036021" y="3410857"/>
            <a:ext cx="780143" cy="915068"/>
          </a:xfrm>
          <a:prstGeom prst="snip1Rect">
            <a:avLst/>
          </a:prstGeom>
          <a:solidFill>
            <a:schemeClr val="bg2"/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HTML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7" name="Ritaglia singolo angolo rettangolo 26"/>
          <p:cNvSpPr/>
          <p:nvPr/>
        </p:nvSpPr>
        <p:spPr>
          <a:xfrm>
            <a:off x="2768997" y="3563257"/>
            <a:ext cx="780143" cy="915068"/>
          </a:xfrm>
          <a:prstGeom prst="snip1Rect">
            <a:avLst/>
          </a:prstGeom>
          <a:solidFill>
            <a:schemeClr val="bg2"/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CSS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3869837" y="3145775"/>
            <a:ext cx="1517788" cy="834963"/>
          </a:xfrm>
          <a:prstGeom prst="rect">
            <a:avLst/>
          </a:prstGeom>
          <a:solidFill>
            <a:schemeClr val="bg2"/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Apache,MSIIS</a:t>
            </a:r>
            <a:r>
              <a:rPr lang="en-US" sz="1400" dirty="0" smtClean="0">
                <a:solidFill>
                  <a:schemeClr val="tx1"/>
                </a:solidFill>
              </a:rPr>
              <a:t>, …)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5685169" y="3145775"/>
            <a:ext cx="1517788" cy="834963"/>
          </a:xfrm>
          <a:prstGeom prst="rect">
            <a:avLst/>
          </a:prstGeom>
          <a:solidFill>
            <a:schemeClr val="bg2"/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AppServer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JBoss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err="1" smtClean="0">
                <a:solidFill>
                  <a:schemeClr val="tx1"/>
                </a:solidFill>
              </a:rPr>
              <a:t>GlassFish</a:t>
            </a:r>
            <a:r>
              <a:rPr lang="en-US" sz="1400" dirty="0" smtClean="0">
                <a:solidFill>
                  <a:schemeClr val="tx1"/>
                </a:solidFill>
              </a:rPr>
              <a:t>, …)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7464215" y="3160093"/>
            <a:ext cx="1517788" cy="834963"/>
          </a:xfrm>
          <a:prstGeom prst="rect">
            <a:avLst/>
          </a:prstGeom>
          <a:solidFill>
            <a:schemeClr val="bg2"/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DBMS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Postgres</a:t>
            </a:r>
            <a:r>
              <a:rPr lang="en-US" sz="1400" dirty="0" smtClean="0">
                <a:solidFill>
                  <a:schemeClr val="tx1"/>
                </a:solidFill>
              </a:rPr>
              <a:t>,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MySQL, …)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3742836" y="392677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Tier</a:t>
            </a:r>
            <a:endParaRPr lang="en-US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5899581" y="3910086"/>
            <a:ext cx="107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Tier</a:t>
            </a:r>
            <a:endParaRPr lang="en-US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7322650" y="391996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Persistence Tier</a:t>
            </a:r>
            <a:endParaRPr lang="en-US" dirty="0"/>
          </a:p>
        </p:txBody>
      </p:sp>
      <p:cxnSp>
        <p:nvCxnSpPr>
          <p:cNvPr id="34" name="Connettore 2 33"/>
          <p:cNvCxnSpPr>
            <a:stCxn id="28" idx="3"/>
            <a:endCxn id="29" idx="1"/>
          </p:cNvCxnSpPr>
          <p:nvPr/>
        </p:nvCxnSpPr>
        <p:spPr>
          <a:xfrm>
            <a:off x="5387625" y="3563257"/>
            <a:ext cx="2975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29" idx="3"/>
            <a:endCxn id="30" idx="1"/>
          </p:cNvCxnSpPr>
          <p:nvPr/>
        </p:nvCxnSpPr>
        <p:spPr>
          <a:xfrm>
            <a:off x="7202957" y="3563257"/>
            <a:ext cx="261258" cy="143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 flipH="1">
            <a:off x="3869837" y="2504888"/>
            <a:ext cx="3056538" cy="64088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1 44"/>
          <p:cNvCxnSpPr/>
          <p:nvPr/>
        </p:nvCxnSpPr>
        <p:spPr>
          <a:xfrm>
            <a:off x="8161521" y="2504888"/>
            <a:ext cx="820482" cy="64088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4122960" y="5515225"/>
            <a:ext cx="1211616" cy="53825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ttangolo 48"/>
          <p:cNvSpPr/>
          <p:nvPr/>
        </p:nvSpPr>
        <p:spPr>
          <a:xfrm>
            <a:off x="5858861" y="4920262"/>
            <a:ext cx="1211616" cy="53825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ettangolo 49"/>
          <p:cNvSpPr/>
          <p:nvPr/>
        </p:nvSpPr>
        <p:spPr>
          <a:xfrm>
            <a:off x="7561634" y="5502093"/>
            <a:ext cx="1211616" cy="53825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Connettore 1 50"/>
          <p:cNvCxnSpPr/>
          <p:nvPr/>
        </p:nvCxnSpPr>
        <p:spPr>
          <a:xfrm flipH="1">
            <a:off x="4122960" y="3995056"/>
            <a:ext cx="1562209" cy="128563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/>
          <p:nvPr/>
        </p:nvCxnSpPr>
        <p:spPr>
          <a:xfrm>
            <a:off x="7202957" y="3980738"/>
            <a:ext cx="1570293" cy="129995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/>
          <p:cNvCxnSpPr/>
          <p:nvPr/>
        </p:nvCxnSpPr>
        <p:spPr>
          <a:xfrm>
            <a:off x="1552268" y="2622948"/>
            <a:ext cx="7429735" cy="0"/>
          </a:xfrm>
          <a:prstGeom prst="line">
            <a:avLst/>
          </a:prstGeom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/>
          <p:nvPr/>
        </p:nvCxnSpPr>
        <p:spPr>
          <a:xfrm>
            <a:off x="1619709" y="4729349"/>
            <a:ext cx="7429735" cy="0"/>
          </a:xfrm>
          <a:prstGeom prst="line">
            <a:avLst/>
          </a:prstGeom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4 64"/>
          <p:cNvCxnSpPr>
            <a:endCxn id="49" idx="1"/>
          </p:cNvCxnSpPr>
          <p:nvPr/>
        </p:nvCxnSpPr>
        <p:spPr>
          <a:xfrm flipV="1">
            <a:off x="4686272" y="5189389"/>
            <a:ext cx="1172589" cy="269129"/>
          </a:xfrm>
          <a:prstGeom prst="bentConnector3">
            <a:avLst>
              <a:gd name="adj1" fmla="val 104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4 67"/>
          <p:cNvCxnSpPr>
            <a:endCxn id="49" idx="3"/>
          </p:cNvCxnSpPr>
          <p:nvPr/>
        </p:nvCxnSpPr>
        <p:spPr>
          <a:xfrm rot="10800000">
            <a:off x="7070478" y="5189390"/>
            <a:ext cx="1297207" cy="269127"/>
          </a:xfrm>
          <a:prstGeom prst="bentConnector3">
            <a:avLst>
              <a:gd name="adj1" fmla="val 172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1 74"/>
          <p:cNvCxnSpPr>
            <a:stCxn id="48" idx="3"/>
            <a:endCxn id="50" idx="1"/>
          </p:cNvCxnSpPr>
          <p:nvPr/>
        </p:nvCxnSpPr>
        <p:spPr>
          <a:xfrm flipV="1">
            <a:off x="5334576" y="5771220"/>
            <a:ext cx="2227058" cy="131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ttangolo 79"/>
          <p:cNvSpPr/>
          <p:nvPr/>
        </p:nvSpPr>
        <p:spPr>
          <a:xfrm>
            <a:off x="3489000" y="6202717"/>
            <a:ext cx="1211616" cy="53825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CRUD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ttangolo 80"/>
          <p:cNvSpPr/>
          <p:nvPr/>
        </p:nvSpPr>
        <p:spPr>
          <a:xfrm>
            <a:off x="4781817" y="6202717"/>
            <a:ext cx="1211616" cy="53825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CasellaDiTesto 83"/>
          <p:cNvSpPr txBox="1"/>
          <p:nvPr/>
        </p:nvSpPr>
        <p:spPr>
          <a:xfrm>
            <a:off x="0" y="6447170"/>
            <a:ext cx="34090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700" dirty="0" err="1" smtClean="0"/>
              <a:t>Tratto</a:t>
            </a:r>
            <a:r>
              <a:rPr lang="en-US" sz="700" dirty="0" smtClean="0"/>
              <a:t> da: David </a:t>
            </a:r>
            <a:r>
              <a:rPr lang="en-US" sz="700" dirty="0"/>
              <a:t>Patterson, Armando Fox</a:t>
            </a:r>
            <a:br>
              <a:rPr lang="en-US" sz="700" dirty="0"/>
            </a:br>
            <a:r>
              <a:rPr lang="en-US" sz="700" i="1" dirty="0"/>
              <a:t>Engineering Long-Lasting Software: An Agile Approach Using </a:t>
            </a:r>
            <a:r>
              <a:rPr lang="en-US" sz="700" i="1" dirty="0" err="1"/>
              <a:t>SaaS</a:t>
            </a:r>
            <a:r>
              <a:rPr lang="en-US" sz="700" i="1" dirty="0"/>
              <a:t> and Cloud Computing</a:t>
            </a:r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02646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Maiandra GD" charset="0"/>
              </a:rPr>
              <a:t>Servlet: Struttura della classe</a:t>
            </a:r>
            <a:endParaRPr lang="en-US">
              <a:latin typeface="Maiandra GD" charset="0"/>
            </a:endParaRPr>
          </a:p>
        </p:txBody>
      </p:sp>
      <p:sp>
        <p:nvSpPr>
          <p:cNvPr id="32771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sz="1400" dirty="0">
                <a:latin typeface="Maiandra GD" charset="0"/>
              </a:rPr>
              <a:t>package it.uniroma3</a:t>
            </a:r>
            <a:r>
              <a:rPr lang="en-US" sz="1400" dirty="0" smtClean="0">
                <a:latin typeface="Maiandra GD" charset="0"/>
              </a:rPr>
              <a:t>.servlet;</a:t>
            </a:r>
            <a:endParaRPr lang="en-US" sz="1400" dirty="0">
              <a:latin typeface="Maiandra GD" charset="0"/>
            </a:endParaRPr>
          </a:p>
          <a:p>
            <a:pPr marL="0" indent="0">
              <a:buFontTx/>
              <a:buNone/>
            </a:pPr>
            <a:endParaRPr lang="en-US" sz="1400" dirty="0">
              <a:latin typeface="Maiandra GD" charset="0"/>
            </a:endParaRPr>
          </a:p>
          <a:p>
            <a:pPr marL="0" indent="0">
              <a:buFontTx/>
              <a:buNone/>
            </a:pPr>
            <a:r>
              <a:rPr lang="en-US" sz="1400" dirty="0" smtClean="0">
                <a:latin typeface="Maiandra GD" charset="0"/>
              </a:rPr>
              <a:t>+import </a:t>
            </a:r>
            <a:r>
              <a:rPr lang="en-US" sz="1400" dirty="0" err="1">
                <a:latin typeface="Maiandra GD" charset="0"/>
              </a:rPr>
              <a:t>java.io.IOException</a:t>
            </a:r>
            <a:r>
              <a:rPr lang="en-US" sz="1400" dirty="0" smtClean="0">
                <a:latin typeface="Maiandra GD" charset="0"/>
              </a:rPr>
              <a:t>;[…]</a:t>
            </a:r>
            <a:endParaRPr lang="en-US" sz="1400" dirty="0">
              <a:latin typeface="Maiandra GD" charset="0"/>
            </a:endParaRPr>
          </a:p>
          <a:p>
            <a:pPr marL="0" indent="0">
              <a:buFontTx/>
              <a:buNone/>
            </a:pPr>
            <a:endParaRPr lang="en-US" sz="1400" dirty="0">
              <a:latin typeface="Maiandra GD" charset="0"/>
            </a:endParaRPr>
          </a:p>
          <a:p>
            <a:pPr marL="0" indent="0">
              <a:buFontTx/>
              <a:buNone/>
            </a:pPr>
            <a:r>
              <a:rPr lang="en-US" sz="1400" dirty="0">
                <a:solidFill>
                  <a:srgbClr val="FF0000"/>
                </a:solidFill>
                <a:latin typeface="Maiandra GD" charset="0"/>
              </a:rPr>
              <a:t>@</a:t>
            </a:r>
            <a:r>
              <a:rPr lang="en-US" sz="1400" dirty="0" err="1">
                <a:solidFill>
                  <a:srgbClr val="FF0000"/>
                </a:solidFill>
                <a:latin typeface="Maiandra GD" charset="0"/>
              </a:rPr>
              <a:t>WebServlet</a:t>
            </a:r>
            <a:r>
              <a:rPr lang="en-US" sz="1400" dirty="0">
                <a:solidFill>
                  <a:srgbClr val="FF0000"/>
                </a:solidFill>
                <a:latin typeface="Maiandra GD" charset="0"/>
              </a:rPr>
              <a:t>("</a:t>
            </a:r>
            <a:r>
              <a:rPr lang="en-US" sz="1400" dirty="0" smtClean="0">
                <a:solidFill>
                  <a:srgbClr val="FF0000"/>
                </a:solidFill>
                <a:latin typeface="Maiandra GD" charset="0"/>
              </a:rPr>
              <a:t>/</a:t>
            </a:r>
            <a:r>
              <a:rPr lang="en-US" sz="1400" dirty="0" err="1" smtClean="0">
                <a:solidFill>
                  <a:srgbClr val="FF0000"/>
                </a:solidFill>
                <a:latin typeface="Maiandra GD" charset="0"/>
              </a:rPr>
              <a:t>processaDati</a:t>
            </a:r>
            <a:r>
              <a:rPr lang="en-US" sz="1400" dirty="0" smtClean="0">
                <a:solidFill>
                  <a:srgbClr val="FF0000"/>
                </a:solidFill>
                <a:latin typeface="Maiandra GD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Maiandra GD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400" dirty="0">
                <a:latin typeface="Maiandra GD" charset="0"/>
              </a:rPr>
              <a:t>public class </a:t>
            </a:r>
            <a:r>
              <a:rPr lang="en-US" sz="1400" dirty="0" err="1">
                <a:latin typeface="Maiandra GD" charset="0"/>
              </a:rPr>
              <a:t>MostraParametri</a:t>
            </a:r>
            <a:r>
              <a:rPr lang="en-US" sz="1400" dirty="0">
                <a:latin typeface="Maiandra GD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Maiandra GD" charset="0"/>
              </a:rPr>
              <a:t>extends </a:t>
            </a:r>
            <a:r>
              <a:rPr lang="en-US" sz="1400" dirty="0" err="1">
                <a:solidFill>
                  <a:srgbClr val="FF0000"/>
                </a:solidFill>
                <a:latin typeface="Maiandra GD" charset="0"/>
              </a:rPr>
              <a:t>HttpServlet</a:t>
            </a:r>
            <a:r>
              <a:rPr lang="en-US" sz="1400" dirty="0">
                <a:solidFill>
                  <a:srgbClr val="FF0000"/>
                </a:solidFill>
                <a:latin typeface="Maiandra GD" charset="0"/>
              </a:rPr>
              <a:t> </a:t>
            </a:r>
            <a:r>
              <a:rPr lang="en-US" sz="1400" dirty="0">
                <a:latin typeface="Maiandra GD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400" dirty="0">
                <a:latin typeface="Maiandra GD" charset="0"/>
              </a:rPr>
              <a:t>       </a:t>
            </a:r>
          </a:p>
          <a:p>
            <a:pPr marL="0" indent="0">
              <a:buFontTx/>
              <a:buNone/>
            </a:pPr>
            <a:r>
              <a:rPr lang="en-US" sz="1400" dirty="0">
                <a:latin typeface="Maiandra GD" charset="0"/>
              </a:rPr>
              <a:t>	protected void </a:t>
            </a:r>
            <a:r>
              <a:rPr lang="en-US" sz="1400" dirty="0" err="1">
                <a:latin typeface="Maiandra GD" charset="0"/>
              </a:rPr>
              <a:t>doGet</a:t>
            </a:r>
            <a:r>
              <a:rPr lang="en-US" sz="1400" dirty="0">
                <a:latin typeface="Maiandra GD" charset="0"/>
              </a:rPr>
              <a:t>(</a:t>
            </a:r>
            <a:r>
              <a:rPr lang="en-US" sz="1400" dirty="0" err="1">
                <a:latin typeface="Maiandra GD" charset="0"/>
              </a:rPr>
              <a:t>HttpServletRequest</a:t>
            </a:r>
            <a:r>
              <a:rPr lang="en-US" sz="1400" dirty="0">
                <a:latin typeface="Maiandra GD" charset="0"/>
              </a:rPr>
              <a:t> request, </a:t>
            </a:r>
            <a:endParaRPr lang="en-US" sz="1400" dirty="0" smtClean="0">
              <a:latin typeface="Maiandra GD" charset="0"/>
            </a:endParaRPr>
          </a:p>
          <a:p>
            <a:pPr marL="0" indent="0">
              <a:buFontTx/>
              <a:buNone/>
            </a:pPr>
            <a:r>
              <a:rPr lang="en-US" sz="1400" dirty="0">
                <a:latin typeface="Maiandra GD" charset="0"/>
              </a:rPr>
              <a:t>	</a:t>
            </a:r>
            <a:r>
              <a:rPr lang="en-US" sz="1400" dirty="0" smtClean="0">
                <a:latin typeface="Maiandra GD" charset="0"/>
              </a:rPr>
              <a:t>				</a:t>
            </a:r>
            <a:r>
              <a:rPr lang="en-US" sz="1400" dirty="0" err="1" smtClean="0">
                <a:latin typeface="Maiandra GD" charset="0"/>
              </a:rPr>
              <a:t>HttpServletResponse</a:t>
            </a:r>
            <a:r>
              <a:rPr lang="en-US" sz="1400" dirty="0" smtClean="0">
                <a:latin typeface="Maiandra GD" charset="0"/>
              </a:rPr>
              <a:t> </a:t>
            </a:r>
            <a:r>
              <a:rPr lang="en-US" sz="1400" dirty="0">
                <a:latin typeface="Maiandra GD" charset="0"/>
              </a:rPr>
              <a:t>response) throws </a:t>
            </a:r>
            <a:r>
              <a:rPr lang="en-US" sz="1400" dirty="0" err="1">
                <a:latin typeface="Maiandra GD" charset="0"/>
              </a:rPr>
              <a:t>ServletException</a:t>
            </a:r>
            <a:r>
              <a:rPr lang="en-US" sz="1400" dirty="0">
                <a:latin typeface="Maiandra GD" charset="0"/>
              </a:rPr>
              <a:t>, </a:t>
            </a:r>
            <a:r>
              <a:rPr lang="en-US" sz="1400" dirty="0" err="1">
                <a:latin typeface="Maiandra GD" charset="0"/>
              </a:rPr>
              <a:t>IOException</a:t>
            </a:r>
            <a:r>
              <a:rPr lang="en-US" sz="1400" dirty="0">
                <a:latin typeface="Maiandra GD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sz="1400" dirty="0">
                <a:latin typeface="Maiandra GD" charset="0"/>
              </a:rPr>
              <a:t>		// </a:t>
            </a:r>
            <a:r>
              <a:rPr lang="en-US" sz="1400" dirty="0" err="1">
                <a:latin typeface="Maiandra GD" charset="0"/>
              </a:rPr>
              <a:t>gestione</a:t>
            </a:r>
            <a:r>
              <a:rPr lang="en-US" sz="1400" dirty="0">
                <a:latin typeface="Maiandra GD" charset="0"/>
              </a:rPr>
              <a:t> </a:t>
            </a:r>
            <a:r>
              <a:rPr lang="en-US" sz="1400" dirty="0" err="1">
                <a:latin typeface="Maiandra GD" charset="0"/>
              </a:rPr>
              <a:t>della</a:t>
            </a:r>
            <a:r>
              <a:rPr lang="en-US" sz="1400" dirty="0">
                <a:latin typeface="Maiandra GD" charset="0"/>
              </a:rPr>
              <a:t> RICHIESTA</a:t>
            </a:r>
          </a:p>
          <a:p>
            <a:pPr marL="0" indent="0">
              <a:buFontTx/>
              <a:buNone/>
            </a:pPr>
            <a:r>
              <a:rPr lang="en-US" sz="1400" dirty="0">
                <a:latin typeface="Maiandra GD" charset="0"/>
              </a:rPr>
              <a:t>		// </a:t>
            </a:r>
            <a:r>
              <a:rPr lang="en-US" sz="1400" dirty="0" err="1">
                <a:latin typeface="Maiandra GD" charset="0"/>
              </a:rPr>
              <a:t>gestione</a:t>
            </a:r>
            <a:r>
              <a:rPr lang="en-US" sz="1400" dirty="0">
                <a:latin typeface="Maiandra GD" charset="0"/>
              </a:rPr>
              <a:t> </a:t>
            </a:r>
            <a:r>
              <a:rPr lang="en-US" sz="1400" dirty="0" err="1">
                <a:latin typeface="Maiandra GD" charset="0"/>
              </a:rPr>
              <a:t>della</a:t>
            </a:r>
            <a:r>
              <a:rPr lang="en-US" sz="1400" dirty="0">
                <a:latin typeface="Maiandra GD" charset="0"/>
              </a:rPr>
              <a:t> RISPOSTA</a:t>
            </a:r>
          </a:p>
          <a:p>
            <a:pPr marL="0" indent="0">
              <a:buFontTx/>
              <a:buNone/>
            </a:pPr>
            <a:r>
              <a:rPr lang="en-US" sz="1400" dirty="0">
                <a:latin typeface="Maiandra GD" charset="0"/>
              </a:rPr>
              <a:t>	}</a:t>
            </a:r>
          </a:p>
          <a:p>
            <a:pPr marL="0" indent="0">
              <a:buFontTx/>
              <a:buNone/>
            </a:pPr>
            <a:endParaRPr lang="en-US" sz="1400" dirty="0">
              <a:latin typeface="Maiandra GD" charset="0"/>
            </a:endParaRPr>
          </a:p>
          <a:p>
            <a:pPr marL="0" indent="0">
              <a:buFontTx/>
              <a:buNone/>
            </a:pPr>
            <a:r>
              <a:rPr lang="en-US" sz="1400" dirty="0">
                <a:latin typeface="Maiandra GD" charset="0"/>
              </a:rPr>
              <a:t>	protected void </a:t>
            </a:r>
            <a:r>
              <a:rPr lang="en-US" sz="1400" dirty="0" err="1">
                <a:latin typeface="Maiandra GD" charset="0"/>
              </a:rPr>
              <a:t>doPost</a:t>
            </a:r>
            <a:r>
              <a:rPr lang="en-US" sz="1400" dirty="0">
                <a:latin typeface="Maiandra GD" charset="0"/>
              </a:rPr>
              <a:t>(</a:t>
            </a:r>
            <a:r>
              <a:rPr lang="en-US" sz="1400" dirty="0" err="1">
                <a:latin typeface="Maiandra GD" charset="0"/>
              </a:rPr>
              <a:t>HttpServletRequest</a:t>
            </a:r>
            <a:r>
              <a:rPr lang="en-US" sz="1400" dirty="0">
                <a:latin typeface="Maiandra GD" charset="0"/>
              </a:rPr>
              <a:t> request, </a:t>
            </a:r>
            <a:endParaRPr lang="en-US" sz="1400" dirty="0" smtClean="0">
              <a:latin typeface="Maiandra GD" charset="0"/>
            </a:endParaRPr>
          </a:p>
          <a:p>
            <a:pPr marL="0" indent="0">
              <a:buFontTx/>
              <a:buNone/>
            </a:pPr>
            <a:r>
              <a:rPr lang="en-US" sz="1400" dirty="0">
                <a:latin typeface="Maiandra GD" charset="0"/>
              </a:rPr>
              <a:t>	</a:t>
            </a:r>
            <a:r>
              <a:rPr lang="en-US" sz="1400" dirty="0" smtClean="0">
                <a:latin typeface="Maiandra GD" charset="0"/>
              </a:rPr>
              <a:t>				</a:t>
            </a:r>
            <a:r>
              <a:rPr lang="en-US" sz="1400" dirty="0" err="1" smtClean="0">
                <a:latin typeface="Maiandra GD" charset="0"/>
              </a:rPr>
              <a:t>HttpServletResponse</a:t>
            </a:r>
            <a:r>
              <a:rPr lang="en-US" sz="1400" dirty="0" smtClean="0">
                <a:latin typeface="Maiandra GD" charset="0"/>
              </a:rPr>
              <a:t> </a:t>
            </a:r>
            <a:r>
              <a:rPr lang="en-US" sz="1400" dirty="0">
                <a:latin typeface="Maiandra GD" charset="0"/>
              </a:rPr>
              <a:t>response) throws </a:t>
            </a:r>
            <a:r>
              <a:rPr lang="en-US" sz="1400" dirty="0" err="1">
                <a:latin typeface="Maiandra GD" charset="0"/>
              </a:rPr>
              <a:t>ServletException</a:t>
            </a:r>
            <a:r>
              <a:rPr lang="en-US" sz="1400" dirty="0">
                <a:latin typeface="Maiandra GD" charset="0"/>
              </a:rPr>
              <a:t>, </a:t>
            </a:r>
            <a:r>
              <a:rPr lang="en-US" sz="1400" dirty="0" err="1">
                <a:latin typeface="Maiandra GD" charset="0"/>
              </a:rPr>
              <a:t>IOException</a:t>
            </a:r>
            <a:r>
              <a:rPr lang="en-US" sz="1400" dirty="0">
                <a:latin typeface="Maiandra GD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sz="1400" dirty="0">
                <a:latin typeface="Maiandra GD" charset="0"/>
              </a:rPr>
              <a:t>		// </a:t>
            </a:r>
            <a:r>
              <a:rPr lang="en-US" sz="1400" dirty="0" err="1">
                <a:latin typeface="Maiandra GD" charset="0"/>
              </a:rPr>
              <a:t>gestione</a:t>
            </a:r>
            <a:r>
              <a:rPr lang="en-US" sz="1400" dirty="0">
                <a:latin typeface="Maiandra GD" charset="0"/>
              </a:rPr>
              <a:t> </a:t>
            </a:r>
            <a:r>
              <a:rPr lang="en-US" sz="1400" dirty="0" err="1">
                <a:latin typeface="Maiandra GD" charset="0"/>
              </a:rPr>
              <a:t>della</a:t>
            </a:r>
            <a:r>
              <a:rPr lang="en-US" sz="1400" dirty="0">
                <a:latin typeface="Maiandra GD" charset="0"/>
              </a:rPr>
              <a:t> RICHIESTA</a:t>
            </a:r>
          </a:p>
          <a:p>
            <a:pPr marL="0" indent="0">
              <a:buFontTx/>
              <a:buNone/>
            </a:pPr>
            <a:r>
              <a:rPr lang="en-US" sz="1400" dirty="0">
                <a:latin typeface="Maiandra GD" charset="0"/>
              </a:rPr>
              <a:t>		// </a:t>
            </a:r>
            <a:r>
              <a:rPr lang="en-US" sz="1400" dirty="0" err="1">
                <a:latin typeface="Maiandra GD" charset="0"/>
              </a:rPr>
              <a:t>gestione</a:t>
            </a:r>
            <a:r>
              <a:rPr lang="en-US" sz="1400" dirty="0">
                <a:latin typeface="Maiandra GD" charset="0"/>
              </a:rPr>
              <a:t> </a:t>
            </a:r>
            <a:r>
              <a:rPr lang="en-US" sz="1400" dirty="0" err="1">
                <a:latin typeface="Maiandra GD" charset="0"/>
              </a:rPr>
              <a:t>della</a:t>
            </a:r>
            <a:r>
              <a:rPr lang="en-US" sz="1400" dirty="0">
                <a:latin typeface="Maiandra GD" charset="0"/>
              </a:rPr>
              <a:t> RISPOSTA</a:t>
            </a:r>
          </a:p>
          <a:p>
            <a:pPr marL="0" indent="0">
              <a:buFontTx/>
              <a:buNone/>
            </a:pPr>
            <a:r>
              <a:rPr lang="en-US" sz="1400" dirty="0">
                <a:latin typeface="Maiandra GD" charset="0"/>
              </a:rPr>
              <a:t>	</a:t>
            </a:r>
            <a:r>
              <a:rPr lang="en-US" sz="1400" dirty="0" smtClean="0">
                <a:latin typeface="Maiandra GD" charset="0"/>
              </a:rPr>
              <a:t>}</a:t>
            </a:r>
            <a:endParaRPr lang="en-US" sz="1400" dirty="0">
              <a:latin typeface="Maiandra GD" charset="0"/>
            </a:endParaRPr>
          </a:p>
          <a:p>
            <a:pPr marL="0" indent="0">
              <a:buFontTx/>
              <a:buNone/>
            </a:pPr>
            <a:r>
              <a:rPr lang="en-US" sz="1400" dirty="0">
                <a:latin typeface="Maiandra GD" charset="0"/>
              </a:rPr>
              <a:t>}</a:t>
            </a:r>
          </a:p>
        </p:txBody>
      </p:sp>
      <p:sp>
        <p:nvSpPr>
          <p:cNvPr id="4" name="Callout 1 3"/>
          <p:cNvSpPr/>
          <p:nvPr/>
        </p:nvSpPr>
        <p:spPr>
          <a:xfrm>
            <a:off x="6067572" y="2001831"/>
            <a:ext cx="2619228" cy="1081215"/>
          </a:xfrm>
          <a:prstGeom prst="borderCallout1">
            <a:avLst>
              <a:gd name="adj1" fmla="val 18750"/>
              <a:gd name="adj2" fmla="val -8333"/>
              <a:gd name="adj3" fmla="val 64586"/>
              <a:gd name="adj4" fmla="val -136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Questa annotazione associa la classe </a:t>
            </a:r>
            <a:r>
              <a:rPr lang="it-IT" dirty="0" smtClean="0"/>
              <a:t>alla </a:t>
            </a:r>
            <a:r>
              <a:rPr lang="it-IT" dirty="0" err="1" smtClean="0"/>
              <a:t>route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/</a:t>
            </a:r>
            <a:r>
              <a:rPr lang="it-IT" dirty="0" err="1" smtClean="0"/>
              <a:t>nomeapp</a:t>
            </a:r>
            <a:r>
              <a:rPr lang="it-IT" dirty="0" smtClean="0"/>
              <a:t>/</a:t>
            </a:r>
            <a:r>
              <a:rPr lang="it-IT" dirty="0" err="1" smtClean="0"/>
              <a:t>processaDati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3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dirty="0" err="1" smtClean="0">
                <a:latin typeface="Maiandra GD" charset="0"/>
              </a:rPr>
              <a:t>Servlet</a:t>
            </a:r>
            <a:endParaRPr lang="it-IT" dirty="0">
              <a:latin typeface="Maiandra GD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dirty="0">
                <a:latin typeface="Maiandra GD" charset="0"/>
              </a:rPr>
              <a:t>Le API </a:t>
            </a:r>
            <a:r>
              <a:rPr lang="it-IT" b="1" dirty="0" err="1">
                <a:latin typeface="Courier New" charset="0"/>
              </a:rPr>
              <a:t>javax.servlet</a:t>
            </a:r>
            <a:r>
              <a:rPr lang="it-IT" b="1" dirty="0">
                <a:latin typeface="Courier New" charset="0"/>
              </a:rPr>
              <a:t>.*</a:t>
            </a:r>
            <a:r>
              <a:rPr lang="it-IT" dirty="0">
                <a:latin typeface="Maiandra GD" charset="0"/>
              </a:rPr>
              <a:t> e </a:t>
            </a:r>
            <a:r>
              <a:rPr lang="it-IT" b="1" dirty="0" err="1">
                <a:latin typeface="Courier New" charset="0"/>
              </a:rPr>
              <a:t>javax.servlet.http</a:t>
            </a:r>
            <a:r>
              <a:rPr lang="it-IT" b="1" dirty="0">
                <a:latin typeface="Courier New" charset="0"/>
              </a:rPr>
              <a:t>.*</a:t>
            </a:r>
            <a:r>
              <a:rPr lang="it-IT" dirty="0">
                <a:latin typeface="Maiandra GD" charset="0"/>
              </a:rPr>
              <a:t> sono documentate</a:t>
            </a:r>
          </a:p>
          <a:p>
            <a:pPr lvl="1" eaLnBrk="1" hangingPunct="1"/>
            <a:r>
              <a:rPr lang="it-IT" dirty="0">
                <a:latin typeface="Maiandra GD" charset="0"/>
              </a:rPr>
              <a:t>nel seguito presentiamo schematicamente i metodi principali (ed usiamo semplici esempi)</a:t>
            </a:r>
          </a:p>
          <a:p>
            <a:pPr lvl="1" eaLnBrk="1" hangingPunct="1"/>
            <a:r>
              <a:rPr lang="it-IT" dirty="0">
                <a:latin typeface="Maiandra GD" charset="0"/>
              </a:rPr>
              <a:t>per informazioni su ulteriori metodi, fare riferimento alla documentazione delle API</a:t>
            </a:r>
          </a:p>
        </p:txBody>
      </p:sp>
    </p:spTree>
    <p:extLst>
      <p:ext uri="{BB962C8B-B14F-4D97-AF65-F5344CB8AC3E}">
        <p14:creationId xmlns:p14="http://schemas.microsoft.com/office/powerpoint/2010/main" val="64176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dirty="0" err="1" smtClean="0">
                <a:latin typeface="Maiandra GD" charset="0"/>
              </a:rPr>
              <a:t>Servlet</a:t>
            </a:r>
            <a:r>
              <a:rPr lang="it-IT" dirty="0" smtClean="0">
                <a:latin typeface="Maiandra GD" charset="0"/>
              </a:rPr>
              <a:t>: Gestione </a:t>
            </a:r>
            <a:r>
              <a:rPr lang="it-IT" dirty="0">
                <a:latin typeface="Maiandra GD" charset="0"/>
              </a:rPr>
              <a:t>della </a:t>
            </a:r>
            <a:r>
              <a:rPr lang="it-IT" dirty="0" smtClean="0">
                <a:latin typeface="Maiandra GD" charset="0"/>
              </a:rPr>
              <a:t>richiesta</a:t>
            </a:r>
            <a:endParaRPr lang="it-IT" dirty="0">
              <a:latin typeface="Maiandra GD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it-IT" dirty="0"/>
              <a:t>Obiettivo</a:t>
            </a:r>
          </a:p>
          <a:p>
            <a:pPr lvl="1" eaLnBrk="1" hangingPunct="1">
              <a:lnSpc>
                <a:spcPct val="90000"/>
              </a:lnSpc>
            </a:pPr>
            <a:r>
              <a:rPr lang="it-IT" dirty="0"/>
              <a:t>Gestire la richiesta HTTP</a:t>
            </a:r>
          </a:p>
          <a:p>
            <a:pPr eaLnBrk="1" hangingPunct="1">
              <a:lnSpc>
                <a:spcPct val="90000"/>
              </a:lnSpc>
            </a:pPr>
            <a:r>
              <a:rPr lang="it-IT" dirty="0"/>
              <a:t>La richiesta HTTP contiene:</a:t>
            </a:r>
          </a:p>
          <a:p>
            <a:pPr lvl="1" eaLnBrk="1" hangingPunct="1">
              <a:lnSpc>
                <a:spcPct val="90000"/>
              </a:lnSpc>
            </a:pPr>
            <a:r>
              <a:rPr lang="it-IT" dirty="0"/>
              <a:t>Query </a:t>
            </a:r>
            <a:r>
              <a:rPr lang="it-IT" dirty="0" err="1"/>
              <a:t>string</a:t>
            </a:r>
            <a:endParaRPr lang="it-IT" dirty="0"/>
          </a:p>
          <a:p>
            <a:pPr lvl="1" eaLnBrk="1" hangingPunct="1">
              <a:lnSpc>
                <a:spcPct val="90000"/>
              </a:lnSpc>
            </a:pPr>
            <a:r>
              <a:rPr lang="it-IT" dirty="0"/>
              <a:t>Metodo</a:t>
            </a:r>
            <a:r>
              <a:rPr lang="it-IT" sz="2400" dirty="0"/>
              <a:t> (post, </a:t>
            </a:r>
            <a:r>
              <a:rPr lang="it-IT" sz="2400" dirty="0" err="1"/>
              <a:t>get</a:t>
            </a:r>
            <a:r>
              <a:rPr lang="it-IT" sz="2400" dirty="0"/>
              <a:t>, etc.)</a:t>
            </a:r>
          </a:p>
          <a:p>
            <a:pPr lvl="1" eaLnBrk="1" hangingPunct="1">
              <a:lnSpc>
                <a:spcPct val="90000"/>
              </a:lnSpc>
            </a:pPr>
            <a:r>
              <a:rPr lang="it-IT" dirty="0"/>
              <a:t>Intestazioni http</a:t>
            </a:r>
          </a:p>
          <a:p>
            <a:pPr lvl="1" eaLnBrk="1" hangingPunct="1">
              <a:lnSpc>
                <a:spcPct val="90000"/>
              </a:lnSpc>
            </a:pPr>
            <a:r>
              <a:rPr lang="it-IT" dirty="0"/>
              <a:t>(es. </a:t>
            </a:r>
            <a:r>
              <a:rPr lang="it-IT" dirty="0" err="1"/>
              <a:t>ip</a:t>
            </a:r>
            <a:r>
              <a:rPr lang="it-IT" dirty="0"/>
              <a:t> client, </a:t>
            </a:r>
            <a:r>
              <a:rPr lang="it-IT" dirty="0" err="1"/>
              <a:t>user</a:t>
            </a:r>
            <a:r>
              <a:rPr lang="it-IT" dirty="0"/>
              <a:t>-agent client, presenza cookie, etc.)</a:t>
            </a:r>
          </a:p>
          <a:p>
            <a:pPr eaLnBrk="1" hangingPunct="1">
              <a:lnSpc>
                <a:spcPct val="90000"/>
              </a:lnSpc>
            </a:pPr>
            <a:r>
              <a:rPr lang="it-IT" dirty="0"/>
              <a:t>Queste informazioni devono essere processate per poter decidere come generare la risposta</a:t>
            </a:r>
          </a:p>
        </p:txBody>
      </p:sp>
    </p:spTree>
    <p:extLst>
      <p:ext uri="{BB962C8B-B14F-4D97-AF65-F5344CB8AC3E}">
        <p14:creationId xmlns:p14="http://schemas.microsoft.com/office/powerpoint/2010/main" val="259661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dirty="0" err="1" smtClean="0">
                <a:latin typeface="Maiandra GD" charset="0"/>
              </a:rPr>
              <a:t>Servlet</a:t>
            </a:r>
            <a:r>
              <a:rPr lang="it-IT" dirty="0" smtClean="0">
                <a:latin typeface="Maiandra GD" charset="0"/>
              </a:rPr>
              <a:t>: Gestione </a:t>
            </a:r>
            <a:r>
              <a:rPr lang="it-IT" dirty="0">
                <a:latin typeface="Maiandra GD" charset="0"/>
              </a:rPr>
              <a:t>della </a:t>
            </a:r>
            <a:r>
              <a:rPr lang="it-IT" dirty="0" smtClean="0">
                <a:latin typeface="Maiandra GD" charset="0"/>
              </a:rPr>
              <a:t>richiesta</a:t>
            </a:r>
            <a:endParaRPr lang="it-IT" dirty="0">
              <a:latin typeface="Maiandra GD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37354"/>
            <a:ext cx="8532813" cy="496367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it-IT" sz="2800" dirty="0" smtClean="0"/>
              <a:t>La richiesta viene processata dai metodi </a:t>
            </a:r>
            <a:r>
              <a:rPr lang="it-IT" sz="2800" dirty="0" err="1" smtClean="0"/>
              <a:t>doGet</a:t>
            </a:r>
            <a:r>
              <a:rPr lang="it-IT" sz="2800" dirty="0" smtClean="0"/>
              <a:t>() e </a:t>
            </a:r>
            <a:r>
              <a:rPr lang="it-IT" sz="2800" dirty="0" err="1" smtClean="0"/>
              <a:t>doPost</a:t>
            </a:r>
            <a:r>
              <a:rPr lang="it-IT" sz="2800" dirty="0" smtClean="0"/>
              <a:t>() a seconda del tipo di richiesta HTTP</a:t>
            </a:r>
          </a:p>
          <a:p>
            <a:pPr eaLnBrk="1" hangingPunct="1">
              <a:lnSpc>
                <a:spcPct val="80000"/>
              </a:lnSpc>
            </a:pPr>
            <a:r>
              <a:rPr lang="it-IT" sz="2800" dirty="0" smtClean="0"/>
              <a:t>Quando il contenitore invoca uno di questi metodi, gli passa due parametri: 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2400" dirty="0" smtClean="0"/>
              <a:t>il primo è il riferimento ad un oggetto che modella la richiesta, è un'istanza di una classe che implementa l'interfaccia</a:t>
            </a:r>
            <a:r>
              <a:rPr lang="it-IT" sz="2400" b="1" dirty="0"/>
              <a:t> </a:t>
            </a:r>
            <a:r>
              <a:rPr lang="it-IT" sz="2000" b="1" dirty="0" err="1" smtClean="0"/>
              <a:t>javax.servlet.http.HttpServletRequest</a:t>
            </a:r>
            <a:endParaRPr lang="it-IT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it-IT" sz="2400" dirty="0" smtClean="0"/>
              <a:t>il secondo il riferimento ad un oggetto che modella la risposta è un'istanza di una classe che implementa l'interfaccia:</a:t>
            </a:r>
            <a:r>
              <a:rPr lang="it-IT" sz="2400" b="1" dirty="0" smtClean="0"/>
              <a:t> </a:t>
            </a:r>
            <a:r>
              <a:rPr lang="it-IT" sz="2000" b="1" dirty="0" err="1" smtClean="0"/>
              <a:t>javax.servlet.http.HttpServletResponse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40412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Maiandra GD" charset="0"/>
              </a:rPr>
              <a:t>Servlet</a:t>
            </a:r>
            <a:r>
              <a:rPr lang="it-IT" dirty="0">
                <a:latin typeface="Maiandra GD" charset="0"/>
              </a:rPr>
              <a:t>: Gestione della richiesta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it-IT" sz="2800" b="1" dirty="0" smtClean="0">
                <a:latin typeface="Courier New" charset="0"/>
              </a:rPr>
              <a:t>	</a:t>
            </a:r>
            <a:r>
              <a:rPr lang="it-IT" sz="2800" b="1" dirty="0" err="1" smtClean="0">
                <a:latin typeface="Courier New" charset="0"/>
              </a:rPr>
              <a:t>javax.servlet.http.HttpServletRequest</a:t>
            </a:r>
            <a:endParaRPr lang="it-IT" sz="2800" dirty="0" smtClean="0">
              <a:latin typeface="Maiandra GD" charset="0"/>
            </a:endParaRPr>
          </a:p>
          <a:p>
            <a:pPr>
              <a:lnSpc>
                <a:spcPct val="80000"/>
              </a:lnSpc>
            </a:pPr>
            <a:endParaRPr lang="it-IT" sz="2400" dirty="0" smtClean="0">
              <a:latin typeface="Maiandra GD" charset="0"/>
            </a:endParaRPr>
          </a:p>
          <a:p>
            <a:pPr>
              <a:lnSpc>
                <a:spcPct val="80000"/>
              </a:lnSpc>
            </a:pPr>
            <a:r>
              <a:rPr lang="it-IT" sz="2800" dirty="0" smtClean="0">
                <a:latin typeface="Maiandra GD" charset="0"/>
              </a:rPr>
              <a:t>Questa </a:t>
            </a:r>
            <a:r>
              <a:rPr lang="it-IT" sz="2800" dirty="0">
                <a:latin typeface="Maiandra GD" charset="0"/>
              </a:rPr>
              <a:t>interfaccia offre metodi per accedere a tutte le informazioni associate alla </a:t>
            </a:r>
            <a:r>
              <a:rPr lang="it-IT" sz="2800" dirty="0" smtClean="0">
                <a:latin typeface="Maiandra GD" charset="0"/>
              </a:rPr>
              <a:t>richiesta </a:t>
            </a:r>
          </a:p>
          <a:p>
            <a:pPr>
              <a:lnSpc>
                <a:spcPct val="80000"/>
              </a:lnSpc>
            </a:pPr>
            <a:r>
              <a:rPr lang="it-IT" sz="2800" dirty="0" smtClean="0">
                <a:latin typeface="Maiandra GD" charset="0"/>
              </a:rPr>
              <a:t>In </a:t>
            </a:r>
            <a:r>
              <a:rPr lang="it-IT" sz="2800" dirty="0">
                <a:latin typeface="Maiandra GD" charset="0"/>
              </a:rPr>
              <a:t>particolare: </a:t>
            </a:r>
          </a:p>
          <a:p>
            <a:pPr lvl="1">
              <a:lnSpc>
                <a:spcPct val="80000"/>
              </a:lnSpc>
            </a:pPr>
            <a:r>
              <a:rPr lang="it-IT" sz="2400" dirty="0" smtClean="0">
                <a:latin typeface="Maiandra GD" charset="0"/>
              </a:rPr>
              <a:t>metodi per accedere ai valori dei </a:t>
            </a:r>
            <a:r>
              <a:rPr lang="it-IT" sz="2400" b="1" dirty="0" smtClean="0">
                <a:latin typeface="Maiandra GD" charset="0"/>
              </a:rPr>
              <a:t>parametri</a:t>
            </a:r>
            <a:r>
              <a:rPr lang="it-IT" sz="2400" dirty="0" smtClean="0">
                <a:latin typeface="Maiandra GD" charset="0"/>
              </a:rPr>
              <a:t> passati dal client nella </a:t>
            </a:r>
            <a:r>
              <a:rPr lang="it-IT" sz="2400" dirty="0">
                <a:latin typeface="Maiandra GD" charset="0"/>
              </a:rPr>
              <a:t>“</a:t>
            </a:r>
            <a:r>
              <a:rPr lang="it-IT" sz="2400" dirty="0" err="1">
                <a:latin typeface="Maiandra GD" charset="0"/>
              </a:rPr>
              <a:t>query</a:t>
            </a:r>
            <a:r>
              <a:rPr lang="it-IT" sz="2400" dirty="0">
                <a:latin typeface="Maiandra GD" charset="0"/>
              </a:rPr>
              <a:t> </a:t>
            </a:r>
            <a:r>
              <a:rPr lang="it-IT" sz="2400" dirty="0" err="1">
                <a:latin typeface="Maiandra GD" charset="0"/>
              </a:rPr>
              <a:t>string</a:t>
            </a:r>
            <a:r>
              <a:rPr lang="it-IT" sz="2400" dirty="0" smtClean="0">
                <a:latin typeface="Maiandra GD" charset="0"/>
              </a:rPr>
              <a:t>” della richiesta HTTP</a:t>
            </a:r>
            <a:endParaRPr lang="it-IT" sz="2400" dirty="0">
              <a:latin typeface="Maiandra GD" charset="0"/>
            </a:endParaRPr>
          </a:p>
          <a:p>
            <a:pPr lvl="1">
              <a:lnSpc>
                <a:spcPct val="80000"/>
              </a:lnSpc>
            </a:pPr>
            <a:r>
              <a:rPr lang="it-IT" sz="2400" dirty="0">
                <a:latin typeface="Maiandra GD" charset="0"/>
              </a:rPr>
              <a:t>informazioni sulla richiesta </a:t>
            </a:r>
            <a:r>
              <a:rPr lang="it-IT" sz="2400" dirty="0" smtClean="0">
                <a:latin typeface="Maiandra GD" charset="0"/>
              </a:rPr>
              <a:t>HTTP</a:t>
            </a:r>
            <a:br>
              <a:rPr lang="it-IT" sz="2400" dirty="0" smtClean="0">
                <a:latin typeface="Maiandra GD" charset="0"/>
              </a:rPr>
            </a:br>
            <a:r>
              <a:rPr lang="it-IT" sz="2400" dirty="0" smtClean="0">
                <a:latin typeface="Maiandra GD" charset="0"/>
              </a:rPr>
              <a:t>(</a:t>
            </a:r>
            <a:r>
              <a:rPr lang="it-IT" sz="2400" dirty="0">
                <a:latin typeface="Maiandra GD" charset="0"/>
              </a:rPr>
              <a:t>es: metodo, URI, intestazioni http)</a:t>
            </a:r>
          </a:p>
          <a:p>
            <a:pPr>
              <a:lnSpc>
                <a:spcPct val="80000"/>
              </a:lnSpc>
            </a:pPr>
            <a:r>
              <a:rPr lang="it-IT" sz="2800" dirty="0" smtClean="0">
                <a:latin typeface="Maiandra GD" charset="0"/>
              </a:rPr>
              <a:t>Per altri metodi, vedi </a:t>
            </a:r>
            <a:r>
              <a:rPr lang="it-IT" sz="2800" dirty="0">
                <a:latin typeface="Maiandra GD" charset="0"/>
              </a:rPr>
              <a:t>documentazione </a:t>
            </a:r>
            <a:r>
              <a:rPr lang="it-IT" sz="2800" dirty="0" err="1" smtClean="0">
                <a:latin typeface="Maiandra GD" charset="0"/>
              </a:rPr>
              <a:t>javadoc</a:t>
            </a:r>
            <a:endParaRPr lang="it-IT" sz="2800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8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Maiandra GD" charset="0"/>
              </a:rPr>
              <a:t>Servlet</a:t>
            </a:r>
            <a:r>
              <a:rPr lang="it-IT" dirty="0">
                <a:latin typeface="Maiandra GD" charset="0"/>
              </a:rPr>
              <a:t>: Gestione della richiesta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50975"/>
            <a:ext cx="8785225" cy="4680657"/>
          </a:xfrm>
        </p:spPr>
        <p:txBody>
          <a:bodyPr>
            <a:normAutofit/>
          </a:bodyPr>
          <a:lstStyle/>
          <a:p>
            <a:r>
              <a:rPr lang="it-IT" b="1" dirty="0" err="1" smtClean="0">
                <a:solidFill>
                  <a:srgbClr val="990000"/>
                </a:solidFill>
                <a:latin typeface="Courier New" charset="0"/>
              </a:rPr>
              <a:t>String</a:t>
            </a:r>
            <a:r>
              <a:rPr lang="it-IT" b="1" dirty="0" smtClean="0">
                <a:solidFill>
                  <a:srgbClr val="990000"/>
                </a:solidFill>
                <a:latin typeface="Courier New" charset="0"/>
              </a:rPr>
              <a:t> </a:t>
            </a:r>
            <a:r>
              <a:rPr lang="it-IT" b="1" dirty="0" err="1">
                <a:solidFill>
                  <a:srgbClr val="990000"/>
                </a:solidFill>
                <a:latin typeface="Courier New" charset="0"/>
              </a:rPr>
              <a:t>getParameter</a:t>
            </a:r>
            <a:r>
              <a:rPr lang="it-IT" b="1" dirty="0">
                <a:solidFill>
                  <a:srgbClr val="990000"/>
                </a:solidFill>
                <a:latin typeface="Courier New" charset="0"/>
              </a:rPr>
              <a:t>(</a:t>
            </a:r>
            <a:r>
              <a:rPr lang="it-IT" b="1" dirty="0" err="1">
                <a:solidFill>
                  <a:srgbClr val="990000"/>
                </a:solidFill>
                <a:latin typeface="Courier New" charset="0"/>
              </a:rPr>
              <a:t>String</a:t>
            </a:r>
            <a:r>
              <a:rPr lang="it-IT" b="1" dirty="0">
                <a:solidFill>
                  <a:srgbClr val="990000"/>
                </a:solidFill>
                <a:latin typeface="Courier New" charset="0"/>
              </a:rPr>
              <a:t> </a:t>
            </a:r>
            <a:r>
              <a:rPr lang="it-IT" b="1" dirty="0" smtClean="0">
                <a:solidFill>
                  <a:srgbClr val="990000"/>
                </a:solidFill>
                <a:latin typeface="Courier New" charset="0"/>
              </a:rPr>
              <a:t>nome)</a:t>
            </a:r>
            <a:r>
              <a:rPr lang="it-IT" b="1" dirty="0">
                <a:solidFill>
                  <a:srgbClr val="990000"/>
                </a:solidFill>
                <a:latin typeface="Courier New" charset="0"/>
              </a:rPr>
              <a:t/>
            </a:r>
            <a:br>
              <a:rPr lang="it-IT" b="1" dirty="0">
                <a:solidFill>
                  <a:srgbClr val="990000"/>
                </a:solidFill>
                <a:latin typeface="Courier New" charset="0"/>
              </a:rPr>
            </a:br>
            <a:r>
              <a:rPr lang="it-IT" dirty="0">
                <a:latin typeface="Maiandra GD" charset="0"/>
              </a:rPr>
              <a:t>ritorna il valore del parametro </a:t>
            </a:r>
            <a:r>
              <a:rPr lang="it-IT" dirty="0" smtClean="0">
                <a:latin typeface="Maiandra GD" charset="0"/>
              </a:rPr>
              <a:t>nome</a:t>
            </a:r>
          </a:p>
          <a:p>
            <a:r>
              <a:rPr lang="it-IT" dirty="0">
                <a:latin typeface="Maiandra GD" charset="0"/>
              </a:rPr>
              <a:t>se il parametro non esiste, il risultato è </a:t>
            </a:r>
            <a:r>
              <a:rPr lang="it-IT" b="1" dirty="0" err="1">
                <a:latin typeface="Courier New" charset="0"/>
              </a:rPr>
              <a:t>null</a:t>
            </a:r>
            <a:endParaRPr lang="it-IT" b="1" dirty="0">
              <a:latin typeface="Courier New" charset="0"/>
            </a:endParaRPr>
          </a:p>
          <a:p>
            <a:r>
              <a:rPr lang="it-IT" dirty="0">
                <a:latin typeface="Maiandra GD" charset="0"/>
              </a:rPr>
              <a:t>tutti i valori sono considerati di tipo </a:t>
            </a:r>
            <a:r>
              <a:rPr lang="it-IT" b="1" dirty="0" err="1">
                <a:latin typeface="Courier New" charset="0"/>
              </a:rPr>
              <a:t>String</a:t>
            </a:r>
            <a:endParaRPr lang="it-IT" b="1" dirty="0">
              <a:latin typeface="Courier New" charset="0"/>
            </a:endParaRPr>
          </a:p>
          <a:p>
            <a:pPr lvl="1"/>
            <a:r>
              <a:rPr lang="it-IT" dirty="0">
                <a:latin typeface="Maiandra GD" charset="0"/>
              </a:rPr>
              <a:t>è necessario normalmente convertirli nel tipo appropriato e convalidare i valori (vedremo pattern per risolvere questo problema)</a:t>
            </a:r>
          </a:p>
          <a:p>
            <a:pPr lvl="1" eaLnBrk="1" hangingPunct="1">
              <a:buFontTx/>
              <a:buNone/>
            </a:pPr>
            <a:endParaRPr lang="it-IT" sz="2400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4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Maiandra GD" charset="0"/>
              </a:rPr>
              <a:t>Esempio (</a:t>
            </a:r>
            <a:r>
              <a:rPr lang="it-IT" dirty="0" err="1" smtClean="0">
                <a:latin typeface="Maiandra GD" charset="0"/>
              </a:rPr>
              <a:t>cont</a:t>
            </a:r>
            <a:r>
              <a:rPr lang="it-IT" dirty="0" smtClean="0">
                <a:latin typeface="Maiandra GD" charset="0"/>
              </a:rPr>
              <a:t>.)</a:t>
            </a:r>
            <a:endParaRPr lang="en-US" dirty="0">
              <a:latin typeface="Maiandra GD" charset="0"/>
            </a:endParaRPr>
          </a:p>
        </p:txBody>
      </p:sp>
      <p:sp>
        <p:nvSpPr>
          <p:cNvPr id="50179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package it.uniroma3</a:t>
            </a:r>
            <a:r>
              <a:rPr lang="en-US" sz="1200" b="1" dirty="0" smtClean="0">
                <a:latin typeface="Courier New" charset="0"/>
                <a:cs typeface="Courier New" charset="0"/>
              </a:rPr>
              <a:t>.servlet;</a:t>
            </a:r>
            <a:endParaRPr lang="en-US" sz="12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12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charset="0"/>
                <a:cs typeface="Courier New" charset="0"/>
              </a:rPr>
              <a:t>+import </a:t>
            </a:r>
            <a:r>
              <a:rPr lang="en-US" sz="1200" b="1" dirty="0" err="1">
                <a:latin typeface="Courier New" charset="0"/>
                <a:cs typeface="Courier New" charset="0"/>
              </a:rPr>
              <a:t>java.io.IOException</a:t>
            </a:r>
            <a:r>
              <a:rPr lang="en-US" sz="1200" b="1" dirty="0" smtClean="0">
                <a:latin typeface="Courier New" charset="0"/>
                <a:cs typeface="Courier New" charset="0"/>
              </a:rPr>
              <a:t>;[…]</a:t>
            </a:r>
            <a:endParaRPr lang="en-US" sz="12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1200" b="1" dirty="0" smtClean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charset="0"/>
                <a:cs typeface="Courier New" charset="0"/>
              </a:rPr>
              <a:t>@</a:t>
            </a:r>
            <a:r>
              <a:rPr lang="en-US" sz="1200" b="1" dirty="0" err="1">
                <a:latin typeface="Courier New" charset="0"/>
                <a:cs typeface="Courier New" charset="0"/>
              </a:rPr>
              <a:t>WebServlet</a:t>
            </a:r>
            <a:r>
              <a:rPr lang="en-US" sz="1200" b="1" dirty="0">
                <a:latin typeface="Courier New" charset="0"/>
                <a:cs typeface="Courier New" charset="0"/>
              </a:rPr>
              <a:t>("</a:t>
            </a:r>
            <a:r>
              <a:rPr lang="en-US" sz="1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/</a:t>
            </a:r>
            <a:r>
              <a:rPr lang="en-US" sz="12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processaDati</a:t>
            </a:r>
            <a:r>
              <a:rPr lang="en-US" sz="1200" b="1" dirty="0">
                <a:latin typeface="Courier New" charset="0"/>
                <a:cs typeface="Courier New" charset="0"/>
              </a:rPr>
              <a:t>")</a:t>
            </a: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public class </a:t>
            </a:r>
            <a:r>
              <a:rPr lang="en-US" sz="1200" b="1" dirty="0" err="1">
                <a:latin typeface="Courier New" charset="0"/>
                <a:cs typeface="Courier New" charset="0"/>
              </a:rPr>
              <a:t>MostraParametri</a:t>
            </a:r>
            <a:r>
              <a:rPr lang="en-US" sz="1200" b="1" dirty="0">
                <a:latin typeface="Courier New" charset="0"/>
                <a:cs typeface="Courier New" charset="0"/>
              </a:rPr>
              <a:t> extends </a:t>
            </a:r>
            <a:r>
              <a:rPr lang="en-US" sz="1200" b="1" dirty="0" err="1">
                <a:latin typeface="Courier New" charset="0"/>
                <a:cs typeface="Courier New" charset="0"/>
              </a:rPr>
              <a:t>HttpServlet</a:t>
            </a:r>
            <a:r>
              <a:rPr lang="en-US" sz="1200" b="1" dirty="0"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	private static final long </a:t>
            </a:r>
            <a:r>
              <a:rPr lang="en-US" sz="1200" b="1" dirty="0" err="1">
                <a:latin typeface="Courier New" charset="0"/>
                <a:cs typeface="Courier New" charset="0"/>
              </a:rPr>
              <a:t>serialVersionUID</a:t>
            </a:r>
            <a:r>
              <a:rPr lang="en-US" sz="1200" b="1" dirty="0">
                <a:latin typeface="Courier New" charset="0"/>
                <a:cs typeface="Courier New" charset="0"/>
              </a:rPr>
              <a:t> = 1L;</a:t>
            </a: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       </a:t>
            </a: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	protected void </a:t>
            </a:r>
            <a:r>
              <a:rPr lang="en-US" sz="1200" b="1" dirty="0" err="1">
                <a:latin typeface="Courier New" charset="0"/>
                <a:cs typeface="Courier New" charset="0"/>
              </a:rPr>
              <a:t>doGet</a:t>
            </a:r>
            <a:r>
              <a:rPr lang="en-US" sz="1200" b="1" dirty="0">
                <a:latin typeface="Courier New" charset="0"/>
                <a:cs typeface="Courier New" charset="0"/>
              </a:rPr>
              <a:t>(</a:t>
            </a:r>
            <a:r>
              <a:rPr lang="en-US" sz="1200" b="1" dirty="0" err="1">
                <a:latin typeface="Courier New" charset="0"/>
                <a:cs typeface="Courier New" charset="0"/>
              </a:rPr>
              <a:t>HttpServletRequest</a:t>
            </a:r>
            <a:r>
              <a:rPr lang="en-US" sz="1200" b="1" dirty="0">
                <a:latin typeface="Courier New" charset="0"/>
                <a:cs typeface="Courier New" charset="0"/>
              </a:rPr>
              <a:t> request, </a:t>
            </a:r>
            <a:r>
              <a:rPr lang="en-US" sz="1200" b="1" dirty="0" err="1" smtClean="0">
                <a:latin typeface="Courier New" charset="0"/>
                <a:cs typeface="Courier New" charset="0"/>
              </a:rPr>
              <a:t>HttpServletResponse</a:t>
            </a:r>
            <a:r>
              <a:rPr lang="en-US" sz="12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1200" b="1" dirty="0">
                <a:latin typeface="Courier New" charset="0"/>
                <a:cs typeface="Courier New" charset="0"/>
              </a:rPr>
              <a:t>response) </a:t>
            </a:r>
            <a:endParaRPr lang="en-US" sz="1200" b="1" dirty="0" smtClean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	</a:t>
            </a:r>
            <a:r>
              <a:rPr lang="en-US" sz="1200" b="1" dirty="0" smtClean="0">
                <a:latin typeface="Courier New" charset="0"/>
                <a:cs typeface="Courier New" charset="0"/>
              </a:rPr>
              <a:t>					throws </a:t>
            </a:r>
            <a:r>
              <a:rPr lang="en-US" sz="1200" b="1" dirty="0" err="1">
                <a:latin typeface="Courier New" charset="0"/>
                <a:cs typeface="Courier New" charset="0"/>
              </a:rPr>
              <a:t>ServletException</a:t>
            </a:r>
            <a:r>
              <a:rPr lang="en-US" sz="1200" b="1" dirty="0">
                <a:latin typeface="Courier New" charset="0"/>
                <a:cs typeface="Courier New" charset="0"/>
              </a:rPr>
              <a:t>, </a:t>
            </a:r>
            <a:r>
              <a:rPr lang="en-US" sz="1200" b="1" dirty="0" err="1">
                <a:latin typeface="Courier New" charset="0"/>
                <a:cs typeface="Courier New" charset="0"/>
              </a:rPr>
              <a:t>IOException</a:t>
            </a:r>
            <a:r>
              <a:rPr lang="en-US" sz="1200" b="1" dirty="0"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		// </a:t>
            </a:r>
            <a:r>
              <a:rPr lang="en-US" sz="1200" b="1" dirty="0" err="1">
                <a:latin typeface="Courier New" charset="0"/>
                <a:cs typeface="Courier New" charset="0"/>
              </a:rPr>
              <a:t>gestione</a:t>
            </a:r>
            <a:r>
              <a:rPr lang="en-US" sz="1200" b="1" dirty="0">
                <a:latin typeface="Courier New" charset="0"/>
                <a:cs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</a:rPr>
              <a:t>della</a:t>
            </a:r>
            <a:r>
              <a:rPr lang="en-US" sz="1200" b="1" dirty="0">
                <a:latin typeface="Courier New" charset="0"/>
                <a:cs typeface="Courier New" charset="0"/>
              </a:rPr>
              <a:t> RICHIESTA</a:t>
            </a:r>
          </a:p>
          <a:p>
            <a:pPr marL="0" indent="0">
              <a:buFontTx/>
              <a:buNone/>
            </a:pPr>
            <a:endParaRPr lang="en-US" sz="12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		// </a:t>
            </a:r>
            <a:r>
              <a:rPr lang="en-US" sz="1200" b="1" dirty="0" err="1">
                <a:latin typeface="Courier New" charset="0"/>
                <a:cs typeface="Courier New" charset="0"/>
              </a:rPr>
              <a:t>leggo</a:t>
            </a:r>
            <a:r>
              <a:rPr lang="en-US" sz="1200" b="1" dirty="0">
                <a:latin typeface="Courier New" charset="0"/>
                <a:cs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cs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</a:rPr>
              <a:t>parametri</a:t>
            </a:r>
            <a:endParaRPr lang="en-US" sz="12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	  	String </a:t>
            </a:r>
            <a:r>
              <a:rPr lang="en-US" sz="1200" b="1" dirty="0" err="1">
                <a:latin typeface="Courier New" charset="0"/>
                <a:cs typeface="Courier New" charset="0"/>
              </a:rPr>
              <a:t>nome</a:t>
            </a:r>
            <a:r>
              <a:rPr lang="en-US" sz="1200" b="1" dirty="0">
                <a:latin typeface="Courier New" charset="0"/>
                <a:cs typeface="Courier New" charset="0"/>
              </a:rPr>
              <a:t> = </a:t>
            </a:r>
            <a:r>
              <a:rPr lang="en-US" sz="1200" b="1" dirty="0" err="1">
                <a:latin typeface="Courier New" charset="0"/>
                <a:cs typeface="Courier New" charset="0"/>
              </a:rPr>
              <a:t>request.getParameter</a:t>
            </a:r>
            <a:r>
              <a:rPr lang="en-US" sz="1200" b="1" dirty="0">
                <a:latin typeface="Courier New" charset="0"/>
                <a:cs typeface="Courier New" charset="0"/>
              </a:rPr>
              <a:t>("</a:t>
            </a:r>
            <a:r>
              <a:rPr lang="en-US" sz="1200" b="1" dirty="0" err="1">
                <a:latin typeface="Courier New" charset="0"/>
                <a:cs typeface="Courier New" charset="0"/>
              </a:rPr>
              <a:t>nome</a:t>
            </a:r>
            <a:r>
              <a:rPr lang="en-US" sz="1200" b="1" dirty="0">
                <a:latin typeface="Courier New" charset="0"/>
                <a:cs typeface="Courier New" charset="0"/>
              </a:rPr>
              <a:t>");</a:t>
            </a: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	  	String </a:t>
            </a:r>
            <a:r>
              <a:rPr lang="en-US" sz="1200" b="1" dirty="0" err="1">
                <a:latin typeface="Courier New" charset="0"/>
                <a:cs typeface="Courier New" charset="0"/>
              </a:rPr>
              <a:t>cognome</a:t>
            </a:r>
            <a:r>
              <a:rPr lang="en-US" sz="1200" b="1" dirty="0">
                <a:latin typeface="Courier New" charset="0"/>
                <a:cs typeface="Courier New" charset="0"/>
              </a:rPr>
              <a:t> = </a:t>
            </a:r>
            <a:r>
              <a:rPr lang="en-US" sz="1200" b="1" dirty="0" err="1">
                <a:latin typeface="Courier New" charset="0"/>
                <a:cs typeface="Courier New" charset="0"/>
              </a:rPr>
              <a:t>request.getParameter</a:t>
            </a:r>
            <a:r>
              <a:rPr lang="en-US" sz="1200" b="1" dirty="0">
                <a:latin typeface="Courier New" charset="0"/>
                <a:cs typeface="Courier New" charset="0"/>
              </a:rPr>
              <a:t>("</a:t>
            </a:r>
            <a:r>
              <a:rPr lang="en-US" sz="1200" b="1" dirty="0" err="1">
                <a:latin typeface="Courier New" charset="0"/>
                <a:cs typeface="Courier New" charset="0"/>
              </a:rPr>
              <a:t>cognome</a:t>
            </a:r>
            <a:r>
              <a:rPr lang="en-US" sz="1200" b="1" dirty="0">
                <a:latin typeface="Courier New" charset="0"/>
                <a:cs typeface="Courier New" charset="0"/>
              </a:rPr>
              <a:t>");</a:t>
            </a:r>
          </a:p>
          <a:p>
            <a:pPr marL="0" indent="0">
              <a:buFontTx/>
              <a:buNone/>
            </a:pPr>
            <a:endParaRPr lang="en-US" sz="12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		// </a:t>
            </a:r>
            <a:r>
              <a:rPr lang="en-US" sz="1200" b="1" dirty="0" err="1">
                <a:latin typeface="Courier New" charset="0"/>
                <a:cs typeface="Courier New" charset="0"/>
              </a:rPr>
              <a:t>leggo</a:t>
            </a:r>
            <a:r>
              <a:rPr lang="en-US" sz="1200" b="1" dirty="0">
                <a:latin typeface="Courier New" charset="0"/>
                <a:cs typeface="Courier New" charset="0"/>
              </a:rPr>
              <a:t> (</a:t>
            </a:r>
            <a:r>
              <a:rPr lang="en-US" sz="1200" b="1" dirty="0" err="1">
                <a:latin typeface="Courier New" charset="0"/>
                <a:cs typeface="Courier New" charset="0"/>
              </a:rPr>
              <a:t>alcune</a:t>
            </a:r>
            <a:r>
              <a:rPr lang="en-US" sz="1200" b="1" dirty="0">
                <a:latin typeface="Courier New" charset="0"/>
                <a:cs typeface="Courier New" charset="0"/>
              </a:rPr>
              <a:t>) </a:t>
            </a:r>
            <a:r>
              <a:rPr lang="en-US" sz="1200" b="1" dirty="0" err="1">
                <a:latin typeface="Courier New" charset="0"/>
                <a:cs typeface="Courier New" charset="0"/>
              </a:rPr>
              <a:t>intestazioni</a:t>
            </a:r>
            <a:r>
              <a:rPr lang="en-US" sz="1200" b="1" dirty="0">
                <a:latin typeface="Courier New" charset="0"/>
                <a:cs typeface="Courier New" charset="0"/>
              </a:rPr>
              <a:t> http </a:t>
            </a:r>
            <a:r>
              <a:rPr lang="en-US" sz="1200" b="1" dirty="0" err="1">
                <a:latin typeface="Courier New" charset="0"/>
                <a:cs typeface="Courier New" charset="0"/>
              </a:rPr>
              <a:t>della</a:t>
            </a:r>
            <a:r>
              <a:rPr lang="en-US" sz="1200" b="1" dirty="0">
                <a:latin typeface="Courier New" charset="0"/>
                <a:cs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</a:rPr>
              <a:t>richiesta</a:t>
            </a:r>
            <a:endParaRPr lang="en-US" sz="12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		String address = (String)</a:t>
            </a:r>
            <a:r>
              <a:rPr lang="en-US" sz="1200" b="1" dirty="0" err="1">
                <a:latin typeface="Courier New" charset="0"/>
                <a:cs typeface="Courier New" charset="0"/>
              </a:rPr>
              <a:t>request.getRemoteAddr</a:t>
            </a:r>
            <a:r>
              <a:rPr lang="en-US" sz="1200" b="1" dirty="0">
                <a:latin typeface="Courier New" charset="0"/>
                <a:cs typeface="Courier New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		String host = (String)</a:t>
            </a:r>
            <a:r>
              <a:rPr lang="en-US" sz="1200" b="1" dirty="0" err="1">
                <a:latin typeface="Courier New" charset="0"/>
                <a:cs typeface="Courier New" charset="0"/>
              </a:rPr>
              <a:t>request.getRemoteHost</a:t>
            </a:r>
            <a:r>
              <a:rPr lang="en-US" sz="1200" b="1" dirty="0">
                <a:latin typeface="Courier New" charset="0"/>
                <a:cs typeface="Courier New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		String </a:t>
            </a:r>
            <a:r>
              <a:rPr lang="en-US" sz="1200" b="1" dirty="0" err="1">
                <a:latin typeface="Courier New" charset="0"/>
                <a:cs typeface="Courier New" charset="0"/>
              </a:rPr>
              <a:t>userAgent</a:t>
            </a:r>
            <a:r>
              <a:rPr lang="en-US" sz="1200" b="1" dirty="0">
                <a:latin typeface="Courier New" charset="0"/>
                <a:cs typeface="Courier New" charset="0"/>
              </a:rPr>
              <a:t> = </a:t>
            </a:r>
            <a:r>
              <a:rPr lang="en-US" sz="1200" b="1" dirty="0" err="1">
                <a:latin typeface="Courier New" charset="0"/>
                <a:cs typeface="Courier New" charset="0"/>
              </a:rPr>
              <a:t>request.getHeader</a:t>
            </a:r>
            <a:r>
              <a:rPr lang="en-US" sz="1200" b="1" dirty="0">
                <a:latin typeface="Courier New" charset="0"/>
                <a:cs typeface="Courier New" charset="0"/>
              </a:rPr>
              <a:t>("User-Agent");</a:t>
            </a:r>
          </a:p>
          <a:p>
            <a:pPr marL="0" indent="0">
              <a:buFontTx/>
              <a:buNone/>
            </a:pPr>
            <a:endParaRPr lang="en-US" sz="12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		// </a:t>
            </a:r>
            <a:r>
              <a:rPr lang="en-US" sz="1200" b="1" dirty="0" err="1">
                <a:latin typeface="Courier New" charset="0"/>
                <a:cs typeface="Courier New" charset="0"/>
              </a:rPr>
              <a:t>gestione</a:t>
            </a:r>
            <a:r>
              <a:rPr lang="en-US" sz="1200" b="1" dirty="0">
                <a:latin typeface="Courier New" charset="0"/>
                <a:cs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</a:rPr>
              <a:t>della</a:t>
            </a:r>
            <a:r>
              <a:rPr lang="en-US" sz="1200" b="1" dirty="0">
                <a:latin typeface="Courier New" charset="0"/>
                <a:cs typeface="Courier New" charset="0"/>
              </a:rPr>
              <a:t> RISPOSTA</a:t>
            </a:r>
          </a:p>
          <a:p>
            <a:pPr marL="0" indent="0">
              <a:buFontTx/>
              <a:buNone/>
            </a:pPr>
            <a:endParaRPr lang="en-US" sz="1200" b="1" dirty="0">
              <a:latin typeface="Courier New" charset="0"/>
              <a:cs typeface="Courier New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566000" y="1857963"/>
            <a:ext cx="322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Maiandra GD" charset="0"/>
              </a:rPr>
              <a:t>Servlet</a:t>
            </a:r>
            <a:r>
              <a:rPr lang="it-IT" dirty="0" smtClean="0">
                <a:latin typeface="Maiandra GD" charset="0"/>
              </a:rPr>
              <a:t> </a:t>
            </a:r>
            <a:r>
              <a:rPr lang="it-IT" dirty="0" err="1">
                <a:latin typeface="Maiandra GD" charset="0"/>
              </a:rPr>
              <a:t>MostraParametri.java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341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Maiandra GD" charset="0"/>
              </a:rPr>
              <a:t>Servlet</a:t>
            </a:r>
            <a:r>
              <a:rPr lang="it-IT" dirty="0">
                <a:latin typeface="Maiandra GD" charset="0"/>
              </a:rPr>
              <a:t>: Gestione della </a:t>
            </a:r>
            <a:r>
              <a:rPr lang="it-IT" dirty="0" smtClean="0">
                <a:latin typeface="Maiandra GD" charset="0"/>
              </a:rPr>
              <a:t>risposta</a:t>
            </a:r>
            <a:endParaRPr lang="it-IT" dirty="0">
              <a:latin typeface="Maiandra GD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it-IT" sz="2800" dirty="0">
                <a:latin typeface="Maiandra GD" charset="0"/>
              </a:rPr>
              <a:t>Obiettivo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2400" dirty="0">
                <a:latin typeface="Maiandra GD" charset="0"/>
              </a:rPr>
              <a:t>Gestire (preparare e inoltrare) la risposta HTTP</a:t>
            </a:r>
          </a:p>
          <a:p>
            <a:pPr eaLnBrk="1" hangingPunct="1">
              <a:lnSpc>
                <a:spcPct val="80000"/>
              </a:lnSpc>
            </a:pPr>
            <a:r>
              <a:rPr lang="it-IT" sz="2800" dirty="0">
                <a:latin typeface="Maiandra GD" charset="0"/>
              </a:rPr>
              <a:t>Nota metodologica: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2400" dirty="0" smtClean="0">
                <a:latin typeface="Maiandra GD" charset="0"/>
              </a:rPr>
              <a:t>In </a:t>
            </a:r>
            <a:r>
              <a:rPr lang="it-IT" sz="2400" dirty="0">
                <a:latin typeface="Maiandra GD" charset="0"/>
              </a:rPr>
              <a:t>realtà non è conveniente preparare la risposta con classi </a:t>
            </a:r>
            <a:r>
              <a:rPr lang="it-IT" sz="2400" dirty="0" err="1">
                <a:latin typeface="Maiandra GD" charset="0"/>
              </a:rPr>
              <a:t>servlet</a:t>
            </a:r>
            <a:r>
              <a:rPr lang="it-IT" sz="2400" dirty="0">
                <a:latin typeface="Maiandra GD" charset="0"/>
              </a:rPr>
              <a:t>: la responsabilità di una classe </a:t>
            </a:r>
            <a:r>
              <a:rPr lang="it-IT" sz="2400" dirty="0" err="1">
                <a:latin typeface="Maiandra GD" charset="0"/>
              </a:rPr>
              <a:t>servlet</a:t>
            </a:r>
            <a:r>
              <a:rPr lang="it-IT" sz="2400" dirty="0">
                <a:latin typeface="Maiandra GD" charset="0"/>
              </a:rPr>
              <a:t> sarà quella di gestire la richiesta e delegare opportunamente ad altre classi la preparazione della risposta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2400" dirty="0">
                <a:latin typeface="Maiandra GD" charset="0"/>
              </a:rPr>
              <a:t>Tuttavia, per capire la tecnologia è necessario vedere come le classi </a:t>
            </a:r>
            <a:r>
              <a:rPr lang="it-IT" sz="2400" dirty="0" err="1">
                <a:latin typeface="Maiandra GD" charset="0"/>
              </a:rPr>
              <a:t>servlet</a:t>
            </a:r>
            <a:r>
              <a:rPr lang="it-IT" sz="2400" dirty="0">
                <a:latin typeface="Maiandra GD" charset="0"/>
              </a:rPr>
              <a:t> possono preparare la risposta </a:t>
            </a:r>
          </a:p>
          <a:p>
            <a:pPr eaLnBrk="1" hangingPunct="1">
              <a:lnSpc>
                <a:spcPct val="80000"/>
              </a:lnSpc>
            </a:pPr>
            <a:r>
              <a:rPr lang="it-IT" sz="2800" dirty="0">
                <a:latin typeface="Maiandra GD" charset="0"/>
              </a:rPr>
              <a:t>Risposta HTTP: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2400" dirty="0">
                <a:latin typeface="Maiandra GD" charset="0"/>
              </a:rPr>
              <a:t>Intestazioni HTTP</a:t>
            </a:r>
            <a:br>
              <a:rPr lang="it-IT" sz="2400" dirty="0">
                <a:latin typeface="Maiandra GD" charset="0"/>
              </a:rPr>
            </a:br>
            <a:r>
              <a:rPr lang="it-IT" sz="2400" dirty="0">
                <a:latin typeface="Maiandra GD" charset="0"/>
              </a:rPr>
              <a:t>(es. </a:t>
            </a:r>
            <a:r>
              <a:rPr lang="it-IT" sz="2400" dirty="0" err="1">
                <a:latin typeface="Maiandra GD" charset="0"/>
              </a:rPr>
              <a:t>content-type</a:t>
            </a:r>
            <a:r>
              <a:rPr lang="it-IT" sz="2400" dirty="0">
                <a:latin typeface="Maiandra GD" charset="0"/>
              </a:rPr>
              <a:t>, cache, scadenza, data, cookie)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2400" dirty="0">
                <a:latin typeface="Maiandra GD" charset="0"/>
              </a:rPr>
              <a:t>Corpo della risposta </a:t>
            </a:r>
            <a:br>
              <a:rPr lang="it-IT" sz="2400" dirty="0">
                <a:latin typeface="Maiandra GD" charset="0"/>
              </a:rPr>
            </a:br>
            <a:r>
              <a:rPr lang="it-IT" sz="2400" dirty="0">
                <a:latin typeface="Maiandra GD" charset="0"/>
              </a:rPr>
              <a:t>(tipicamente codice HTML)</a:t>
            </a:r>
          </a:p>
        </p:txBody>
      </p:sp>
    </p:spTree>
    <p:extLst>
      <p:ext uri="{BB962C8B-B14F-4D97-AF65-F5344CB8AC3E}">
        <p14:creationId xmlns:p14="http://schemas.microsoft.com/office/powerpoint/2010/main" val="114852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Maiandra GD" charset="0"/>
              </a:rPr>
              <a:t>Servlet</a:t>
            </a:r>
            <a:r>
              <a:rPr lang="it-IT" dirty="0">
                <a:latin typeface="Maiandra GD" charset="0"/>
              </a:rPr>
              <a:t>: Gestione della </a:t>
            </a:r>
            <a:r>
              <a:rPr lang="it-IT" dirty="0" smtClean="0">
                <a:latin typeface="Maiandra GD" charset="0"/>
              </a:rPr>
              <a:t>risposta</a:t>
            </a:r>
            <a:endParaRPr lang="it-IT" dirty="0">
              <a:latin typeface="Maiandra GD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654771"/>
            <a:ext cx="8740775" cy="5014317"/>
          </a:xfrm>
        </p:spPr>
        <p:txBody>
          <a:bodyPr>
            <a:normAutofit/>
          </a:bodyPr>
          <a:lstStyle/>
          <a:p>
            <a:pPr eaLnBrk="1" hangingPunct="1"/>
            <a:r>
              <a:rPr lang="it-IT" sz="2800" dirty="0">
                <a:latin typeface="Maiandra GD" charset="0"/>
              </a:rPr>
              <a:t>Il secondo parametro che il contenitore passa ai metodi </a:t>
            </a:r>
            <a:r>
              <a:rPr lang="it-IT" sz="2800" dirty="0" err="1">
                <a:latin typeface="Maiandra GD" charset="0"/>
              </a:rPr>
              <a:t>doGet</a:t>
            </a:r>
            <a:r>
              <a:rPr lang="it-IT" sz="2800" dirty="0">
                <a:latin typeface="Maiandra GD" charset="0"/>
              </a:rPr>
              <a:t>() e </a:t>
            </a:r>
            <a:r>
              <a:rPr lang="it-IT" sz="2800" dirty="0" err="1">
                <a:latin typeface="Maiandra GD" charset="0"/>
              </a:rPr>
              <a:t>doPost</a:t>
            </a:r>
            <a:r>
              <a:rPr lang="it-IT" sz="2800" dirty="0">
                <a:latin typeface="Maiandra GD" charset="0"/>
              </a:rPr>
              <a:t>() è un riferimento ad un oggetto che modella la </a:t>
            </a:r>
            <a:r>
              <a:rPr lang="it-IT" sz="2800" dirty="0" smtClean="0">
                <a:latin typeface="Maiandra GD" charset="0"/>
              </a:rPr>
              <a:t>risposta, istanza </a:t>
            </a:r>
            <a:r>
              <a:rPr lang="it-IT" sz="2800" dirty="0">
                <a:latin typeface="Maiandra GD" charset="0"/>
              </a:rPr>
              <a:t>di una classe che implementa l'interfaccia:</a:t>
            </a:r>
          </a:p>
          <a:p>
            <a:pPr lvl="1" eaLnBrk="1" hangingPunct="1">
              <a:buFontTx/>
              <a:buNone/>
            </a:pP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javax.servlet.http.HttpServletResponse</a:t>
            </a:r>
            <a:endParaRPr lang="it-IT" sz="2400" b="1" dirty="0">
              <a:solidFill>
                <a:srgbClr val="990000"/>
              </a:solidFill>
              <a:latin typeface="Courier New" charset="0"/>
            </a:endParaRPr>
          </a:p>
          <a:p>
            <a:pPr eaLnBrk="1" hangingPunct="1"/>
            <a:r>
              <a:rPr lang="it-IT" sz="2800" dirty="0" smtClean="0">
                <a:latin typeface="Maiandra GD" charset="0"/>
              </a:rPr>
              <a:t>Questa interfaccia offre </a:t>
            </a:r>
            <a:r>
              <a:rPr lang="it-IT" sz="2800" dirty="0">
                <a:latin typeface="Maiandra GD" charset="0"/>
              </a:rPr>
              <a:t>metodi per:</a:t>
            </a:r>
          </a:p>
          <a:p>
            <a:pPr lvl="1" eaLnBrk="1" hangingPunct="1"/>
            <a:r>
              <a:rPr lang="it-IT" sz="2400" dirty="0">
                <a:latin typeface="Maiandra GD" charset="0"/>
              </a:rPr>
              <a:t>Specificare le intestazioni http del messaggio di risposta</a:t>
            </a:r>
          </a:p>
          <a:p>
            <a:pPr lvl="1" eaLnBrk="1" hangingPunct="1"/>
            <a:r>
              <a:rPr lang="it-IT" sz="2400" dirty="0">
                <a:latin typeface="Maiandra GD" charset="0"/>
              </a:rPr>
              <a:t>Preparare il corpo del messaggio di risposta </a:t>
            </a:r>
          </a:p>
          <a:p>
            <a:pPr eaLnBrk="1" hangingPunct="1"/>
            <a:r>
              <a:rPr lang="it-IT" sz="2800" dirty="0">
                <a:latin typeface="Maiandra GD" charset="0"/>
              </a:rPr>
              <a:t>Vedi documentazione </a:t>
            </a:r>
            <a:r>
              <a:rPr lang="it-IT" sz="2800" dirty="0" err="1">
                <a:latin typeface="Maiandra GD" charset="0"/>
              </a:rPr>
              <a:t>javadoc</a:t>
            </a:r>
            <a:endParaRPr lang="it-IT" sz="2800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95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Maiandra GD" charset="0"/>
              </a:rPr>
              <a:t>Servlet</a:t>
            </a:r>
            <a:r>
              <a:rPr lang="it-IT" dirty="0">
                <a:latin typeface="Maiandra GD" charset="0"/>
              </a:rPr>
              <a:t>: Gestione della risposta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it-IT">
                <a:latin typeface="Maiandra GD" charset="0"/>
              </a:rPr>
              <a:t>La preparazione della risposta richiede due operazioni, che devono essere eseguite nell'ordine corretto (perché il risultato deve rispecchiare la struttura sequenziale di una risposta HTTP):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it-IT">
                <a:latin typeface="Maiandra GD" charset="0"/>
              </a:rPr>
              <a:t>Impostazione delle intestazioni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it-IT">
                <a:latin typeface="Maiandra GD" charset="0"/>
              </a:rPr>
              <a:t>Preparazione del contenuto del corpo</a:t>
            </a:r>
          </a:p>
        </p:txBody>
      </p:sp>
    </p:spTree>
    <p:extLst>
      <p:ext uri="{BB962C8B-B14F-4D97-AF65-F5344CB8AC3E}">
        <p14:creationId xmlns:p14="http://schemas.microsoft.com/office/powerpoint/2010/main" val="234909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Architettura</a:t>
            </a:r>
            <a:r>
              <a:rPr lang="en-US" dirty="0" smtClean="0"/>
              <a:t> </a:t>
            </a:r>
            <a:r>
              <a:rPr lang="en-US" dirty="0"/>
              <a:t>3-</a:t>
            </a:r>
            <a:r>
              <a:rPr lang="en-US" dirty="0" smtClean="0"/>
              <a:t>Tier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SIW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strutturati</a:t>
            </a:r>
            <a:r>
              <a:rPr lang="en-US" dirty="0" smtClean="0"/>
              <a:t> in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architettura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i="1" dirty="0" smtClean="0"/>
              <a:t>3-tier</a:t>
            </a:r>
          </a:p>
          <a:p>
            <a:r>
              <a:rPr lang="en-US" dirty="0" err="1" smtClean="0"/>
              <a:t>Tre</a:t>
            </a:r>
            <a:r>
              <a:rPr lang="en-US" dirty="0" smtClean="0"/>
              <a:t> tier </a:t>
            </a:r>
            <a:r>
              <a:rPr lang="en-US" dirty="0" err="1" smtClean="0"/>
              <a:t>logici</a:t>
            </a:r>
            <a:endParaRPr lang="en-US" dirty="0" smtClean="0"/>
          </a:p>
          <a:p>
            <a:pPr lvl="1"/>
            <a:r>
              <a:rPr lang="en-US" dirty="0" smtClean="0"/>
              <a:t>Presentation Tier</a:t>
            </a:r>
          </a:p>
          <a:p>
            <a:pPr lvl="1"/>
            <a:r>
              <a:rPr lang="en-US" dirty="0" smtClean="0"/>
              <a:t>Logic Tier</a:t>
            </a:r>
          </a:p>
          <a:p>
            <a:pPr lvl="1"/>
            <a:r>
              <a:rPr lang="en-US" dirty="0" smtClean="0"/>
              <a:t>Persistence Tier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err="1"/>
              <a:t>Alla</a:t>
            </a:r>
            <a:r>
              <a:rPr lang="en-US" sz="3200" dirty="0"/>
              <a:t> </a:t>
            </a:r>
            <a:r>
              <a:rPr lang="en-US" sz="3200" dirty="0" err="1"/>
              <a:t>distribuzione</a:t>
            </a:r>
            <a:r>
              <a:rPr lang="en-US" sz="3200" dirty="0"/>
              <a:t> </a:t>
            </a:r>
            <a:r>
              <a:rPr lang="en-US" sz="3200" dirty="0" err="1"/>
              <a:t>logica</a:t>
            </a:r>
            <a:r>
              <a:rPr lang="en-US" sz="3200" dirty="0"/>
              <a:t> </a:t>
            </a:r>
            <a:r>
              <a:rPr lang="en-US" sz="3200" dirty="0" err="1"/>
              <a:t>può</a:t>
            </a:r>
            <a:r>
              <a:rPr lang="en-US" sz="3200" dirty="0"/>
              <a:t> </a:t>
            </a:r>
            <a:r>
              <a:rPr lang="en-US" sz="3200" dirty="0" err="1"/>
              <a:t>corrispondere</a:t>
            </a:r>
            <a:r>
              <a:rPr lang="en-US" sz="3200" dirty="0"/>
              <a:t> </a:t>
            </a:r>
            <a:r>
              <a:rPr lang="en-US" sz="3200" dirty="0" err="1"/>
              <a:t>anche</a:t>
            </a:r>
            <a:r>
              <a:rPr lang="en-US" sz="3200" dirty="0"/>
              <a:t>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err="1"/>
              <a:t>distribuzione</a:t>
            </a:r>
            <a:r>
              <a:rPr lang="en-US" sz="3200" dirty="0"/>
              <a:t> </a:t>
            </a:r>
            <a:r>
              <a:rPr lang="en-US" sz="3200" dirty="0" err="1"/>
              <a:t>fisica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7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Maiandra GD" charset="0"/>
              </a:rPr>
              <a:t>Servlet</a:t>
            </a:r>
            <a:r>
              <a:rPr lang="it-IT" dirty="0">
                <a:latin typeface="Maiandra GD" charset="0"/>
              </a:rPr>
              <a:t>: Gestione della risposta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686800" cy="507359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sz="2800" dirty="0">
                <a:latin typeface="Maiandra GD" charset="0"/>
              </a:rPr>
              <a:t>Una intestazione fondamentale è quella che specifica il tipo di contenuto della </a:t>
            </a:r>
            <a:r>
              <a:rPr lang="it-IT" sz="2800" dirty="0" smtClean="0">
                <a:latin typeface="Maiandra GD" charset="0"/>
              </a:rPr>
              <a:t>risposta</a:t>
            </a:r>
            <a:endParaRPr lang="it-IT" sz="2800" dirty="0">
              <a:latin typeface="Maiandra GD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800" dirty="0">
                <a:latin typeface="Maiandra GD" charset="0"/>
              </a:rPr>
              <a:t>Questa intestazione si specifica con il metodo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void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 </a:t>
            </a: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setContentType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(</a:t>
            </a: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String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 </a:t>
            </a: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contentType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)</a:t>
            </a:r>
            <a:endParaRPr lang="it-IT" sz="18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800" dirty="0">
                <a:latin typeface="Maiandra GD" charset="0"/>
              </a:rPr>
              <a:t>Esempi: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La risposta è un documento HTML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	</a:t>
            </a:r>
            <a:r>
              <a:rPr lang="it-IT" sz="1800" b="1" dirty="0" err="1">
                <a:latin typeface="Courier New" charset="0"/>
              </a:rPr>
              <a:t>response.setContentType</a:t>
            </a:r>
            <a:r>
              <a:rPr lang="it-IT" sz="1800" b="1" dirty="0">
                <a:latin typeface="Courier New" charset="0"/>
              </a:rPr>
              <a:t>("text/html");</a:t>
            </a:r>
            <a:endParaRPr lang="it-IT" sz="2400" dirty="0">
              <a:latin typeface="Maiandra GD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La risposta è un documento MS-Excel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	</a:t>
            </a:r>
            <a:r>
              <a:rPr lang="it-IT" sz="1800" b="1" dirty="0" err="1">
                <a:latin typeface="Courier New" charset="0"/>
              </a:rPr>
              <a:t>response.setContentType</a:t>
            </a:r>
            <a:r>
              <a:rPr lang="it-IT" sz="1800" b="1" dirty="0">
                <a:latin typeface="Courier New" charset="0"/>
              </a:rPr>
              <a:t>("</a:t>
            </a:r>
            <a:r>
              <a:rPr lang="it-IT" sz="1800" b="1" dirty="0" err="1">
                <a:latin typeface="Courier New" charset="0"/>
              </a:rPr>
              <a:t>application</a:t>
            </a:r>
            <a:r>
              <a:rPr lang="it-IT" sz="1800" b="1" dirty="0">
                <a:latin typeface="Courier New" charset="0"/>
              </a:rPr>
              <a:t>/</a:t>
            </a:r>
            <a:r>
              <a:rPr lang="it-IT" sz="1800" b="1" dirty="0" err="1">
                <a:latin typeface="Courier New" charset="0"/>
              </a:rPr>
              <a:t>vnd.ms-excel</a:t>
            </a:r>
            <a:r>
              <a:rPr lang="it-IT" sz="1800" b="1" dirty="0">
                <a:latin typeface="Courier New" charset="0"/>
              </a:rPr>
              <a:t>");</a:t>
            </a:r>
            <a:endParaRPr lang="it-IT" sz="2400" dirty="0">
              <a:latin typeface="Maiandra GD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800" dirty="0">
                <a:latin typeface="Maiandra GD" charset="0"/>
              </a:rPr>
              <a:t>Nota: è indispensabile invocare questo metodo </a:t>
            </a:r>
            <a:r>
              <a:rPr lang="it-IT" sz="2800" b="1" dirty="0">
                <a:latin typeface="Maiandra GD" charset="0"/>
              </a:rPr>
              <a:t>prima</a:t>
            </a:r>
            <a:r>
              <a:rPr lang="it-IT" sz="2800" dirty="0">
                <a:latin typeface="Maiandra GD" charset="0"/>
              </a:rPr>
              <a:t> di cominciare a produrre il contenuto del corpo</a:t>
            </a:r>
          </a:p>
        </p:txBody>
      </p:sp>
    </p:spTree>
    <p:extLst>
      <p:ext uri="{BB962C8B-B14F-4D97-AF65-F5344CB8AC3E}">
        <p14:creationId xmlns:p14="http://schemas.microsoft.com/office/powerpoint/2010/main" val="265420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err="1">
                <a:latin typeface="Maiandra GD" charset="0"/>
              </a:rPr>
              <a:t>Servlet</a:t>
            </a:r>
            <a:r>
              <a:rPr lang="it-IT" dirty="0">
                <a:latin typeface="Maiandra GD" charset="0"/>
              </a:rPr>
              <a:t>: Gestione della risposta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it-IT" sz="2800">
                <a:latin typeface="Maiandra GD" charset="0"/>
              </a:rPr>
              <a:t>Il corpo del messaggio va scritto in un apposito oggetto (istanza di </a:t>
            </a:r>
            <a:r>
              <a:rPr lang="it-IT" sz="2800" b="1">
                <a:solidFill>
                  <a:srgbClr val="990000"/>
                </a:solidFill>
                <a:latin typeface="Courier New" charset="0"/>
              </a:rPr>
              <a:t>PrintWriter</a:t>
            </a:r>
            <a:r>
              <a:rPr lang="it-IT" sz="2800">
                <a:latin typeface="Maiandra GD" charset="0"/>
              </a:rPr>
              <a:t>), che ci viene passato da un metodo dell'oggetto che gestisce la risposta </a:t>
            </a:r>
          </a:p>
          <a:p>
            <a:pPr lvl="1" eaLnBrk="1" hangingPunct="1"/>
            <a:r>
              <a:rPr lang="it-IT" sz="2400">
                <a:latin typeface="Maiandra GD" charset="0"/>
              </a:rPr>
              <a:t>metodo </a:t>
            </a:r>
            <a:r>
              <a:rPr lang="it-IT" sz="2400" b="1">
                <a:solidFill>
                  <a:srgbClr val="990000"/>
                </a:solidFill>
                <a:latin typeface="Courier New" charset="0"/>
              </a:rPr>
              <a:t>PrintWriter getWriter()</a:t>
            </a:r>
          </a:p>
          <a:p>
            <a:pPr eaLnBrk="1" hangingPunct="1"/>
            <a:r>
              <a:rPr lang="it-IT" sz="2800">
                <a:latin typeface="Maiandra GD" charset="0"/>
              </a:rPr>
              <a:t>Una volta che abbiamo l'oggetto possiamo scriverci il corpo della risposta attraverso i metodi</a:t>
            </a:r>
          </a:p>
          <a:p>
            <a:pPr lvl="1" eaLnBrk="1" hangingPunct="1"/>
            <a:r>
              <a:rPr lang="it-IT" sz="2400" b="1">
                <a:solidFill>
                  <a:srgbClr val="990000"/>
                </a:solidFill>
                <a:latin typeface="Courier New" charset="0"/>
              </a:rPr>
              <a:t>print()</a:t>
            </a:r>
            <a:r>
              <a:rPr lang="it-IT" sz="2400">
                <a:latin typeface="Courier New" charset="0"/>
              </a:rPr>
              <a:t> </a:t>
            </a:r>
            <a:r>
              <a:rPr lang="it-IT" sz="2400">
                <a:latin typeface="Maiandra GD" charset="0"/>
              </a:rPr>
              <a:t>e </a:t>
            </a:r>
            <a:r>
              <a:rPr lang="it-IT" sz="2400" b="1">
                <a:solidFill>
                  <a:srgbClr val="990000"/>
                </a:solidFill>
                <a:latin typeface="Courier New" charset="0"/>
              </a:rPr>
              <a:t>println()</a:t>
            </a:r>
          </a:p>
          <a:p>
            <a:pPr eaLnBrk="1" hangingPunct="1"/>
            <a:r>
              <a:rPr lang="it-IT" sz="2800">
                <a:latin typeface="Maiandra GD" charset="0"/>
              </a:rPr>
              <a:t>Esempio:</a:t>
            </a:r>
          </a:p>
          <a:p>
            <a:pPr lvl="1" eaLnBrk="1" hangingPunct="1">
              <a:buFontTx/>
              <a:buNone/>
            </a:pPr>
            <a:r>
              <a:rPr lang="it-IT" sz="2000" b="1">
                <a:solidFill>
                  <a:srgbClr val="990000"/>
                </a:solidFill>
                <a:latin typeface="Courier New" charset="0"/>
              </a:rPr>
              <a:t>PrintWriter out=response.getWriter();</a:t>
            </a:r>
          </a:p>
          <a:p>
            <a:pPr lvl="1" eaLnBrk="1" hangingPunct="1">
              <a:buFontTx/>
              <a:buNone/>
            </a:pPr>
            <a:r>
              <a:rPr lang="it-IT" sz="2000" b="1">
                <a:solidFill>
                  <a:srgbClr val="990000"/>
                </a:solidFill>
                <a:latin typeface="Courier New" charset="0"/>
              </a:rPr>
              <a:t>out.println("&lt;html&gt;&lt;body&gt;");</a:t>
            </a:r>
          </a:p>
          <a:p>
            <a:pPr lvl="1" eaLnBrk="1" hangingPunct="1">
              <a:buFontTx/>
              <a:buNone/>
            </a:pPr>
            <a:r>
              <a:rPr lang="it-IT" sz="2000" b="1">
                <a:solidFill>
                  <a:srgbClr val="990000"/>
                </a:solidFill>
                <a:latin typeface="Courier New" charset="0"/>
              </a:rPr>
              <a:t>out.println("…");</a:t>
            </a:r>
          </a:p>
        </p:txBody>
      </p:sp>
    </p:spTree>
    <p:extLst>
      <p:ext uri="{BB962C8B-B14F-4D97-AF65-F5344CB8AC3E}">
        <p14:creationId xmlns:p14="http://schemas.microsoft.com/office/powerpoint/2010/main" val="9488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8444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dirty="0" err="1">
                <a:solidFill>
                  <a:prstClr val="black"/>
                </a:solidFill>
                <a:latin typeface="Maiandra GD" charset="0"/>
              </a:rPr>
              <a:t>Servlet</a:t>
            </a:r>
            <a:r>
              <a:rPr lang="it-IT" dirty="0">
                <a:solidFill>
                  <a:prstClr val="black"/>
                </a:solidFill>
                <a:latin typeface="Maiandra GD" charset="0"/>
              </a:rPr>
              <a:t>: Gestione della risposta</a:t>
            </a:r>
            <a:endParaRPr lang="it-IT" sz="3200" dirty="0">
              <a:latin typeface="Maiandra GD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it-IT" sz="2800" dirty="0">
                <a:latin typeface="Maiandra GD" charset="0"/>
              </a:rPr>
              <a:t>Abbiamo vari </a:t>
            </a:r>
            <a:r>
              <a:rPr lang="it-IT" sz="2800" dirty="0" smtClean="0">
                <a:latin typeface="Maiandra GD" charset="0"/>
              </a:rPr>
              <a:t>altri metodi </a:t>
            </a:r>
            <a:r>
              <a:rPr lang="it-IT" sz="2800" dirty="0">
                <a:latin typeface="Maiandra GD" charset="0"/>
              </a:rPr>
              <a:t>per gestire le intestazioni. </a:t>
            </a:r>
            <a:endParaRPr lang="it-IT" sz="2800" dirty="0" smtClean="0">
              <a:latin typeface="Maiandra GD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800" dirty="0" smtClean="0">
                <a:latin typeface="Maiandra GD" charset="0"/>
              </a:rPr>
              <a:t>Esempi</a:t>
            </a:r>
            <a:r>
              <a:rPr lang="it-IT" sz="2800" dirty="0">
                <a:latin typeface="Maiandra GD" charset="0"/>
              </a:rPr>
              <a:t>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void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 </a:t>
            </a: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setHeader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(</a:t>
            </a: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String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 nome, </a:t>
            </a: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String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 val)</a:t>
            </a:r>
            <a:endParaRPr lang="it-IT" sz="2000" b="1" dirty="0">
              <a:solidFill>
                <a:srgbClr val="990000"/>
              </a:solidFill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void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 </a:t>
            </a: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addHeader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(</a:t>
            </a: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String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 nome, </a:t>
            </a: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String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 </a:t>
            </a:r>
            <a:r>
              <a:rPr lang="it-IT" sz="2400" b="1" dirty="0" smtClean="0">
                <a:solidFill>
                  <a:srgbClr val="990000"/>
                </a:solidFill>
                <a:latin typeface="Courier New" charset="0"/>
              </a:rPr>
              <a:t>val)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sz="2400" dirty="0" smtClean="0">
                <a:latin typeface="Maiandra GD" charset="0"/>
              </a:rPr>
              <a:t>per </a:t>
            </a:r>
            <a:r>
              <a:rPr lang="it-IT" sz="2400" dirty="0" err="1">
                <a:latin typeface="Maiandra GD" charset="0"/>
              </a:rPr>
              <a:t>header</a:t>
            </a:r>
            <a:r>
              <a:rPr lang="it-IT" sz="2400" dirty="0">
                <a:latin typeface="Maiandra GD" charset="0"/>
              </a:rPr>
              <a:t> con più di un </a:t>
            </a:r>
            <a:r>
              <a:rPr lang="it-IT" sz="2400" dirty="0" smtClean="0">
                <a:latin typeface="Maiandra GD" charset="0"/>
              </a:rPr>
              <a:t>valore</a:t>
            </a:r>
            <a:endParaRPr lang="it-IT" sz="2400" dirty="0">
              <a:latin typeface="Maiandra GD" charset="0"/>
            </a:endParaRPr>
          </a:p>
          <a:p>
            <a:pPr eaLnBrk="1" hangingPunct="1">
              <a:lnSpc>
                <a:spcPct val="90000"/>
              </a:lnSpc>
            </a:pPr>
            <a:endParaRPr lang="it-IT" sz="2800" dirty="0" smtClean="0">
              <a:latin typeface="Maiandra GD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800" dirty="0" smtClean="0">
                <a:latin typeface="Maiandra GD" charset="0"/>
              </a:rPr>
              <a:t>Esempio:</a:t>
            </a:r>
            <a:endParaRPr lang="it-IT" sz="2800" dirty="0">
              <a:latin typeface="Maiandra GD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sz="1800" b="1" dirty="0" err="1">
                <a:latin typeface="Courier New" charset="0"/>
              </a:rPr>
              <a:t>response.setHeader</a:t>
            </a:r>
            <a:r>
              <a:rPr lang="it-IT" sz="1800" b="1" dirty="0">
                <a:latin typeface="Courier New" charset="0"/>
              </a:rPr>
              <a:t>("</a:t>
            </a:r>
            <a:r>
              <a:rPr lang="it-IT" sz="1800" b="1" dirty="0" err="1">
                <a:latin typeface="Courier New" charset="0"/>
              </a:rPr>
              <a:t>Cache-Control","no-cache</a:t>
            </a:r>
            <a:r>
              <a:rPr lang="it-IT" sz="1800" b="1" dirty="0">
                <a:latin typeface="Courier New" charset="0"/>
              </a:rPr>
              <a:t>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//necessario per i browser HTTP 1.0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sz="1800" b="1" dirty="0" err="1">
                <a:latin typeface="Courier New" charset="0"/>
              </a:rPr>
              <a:t>response.setHeader</a:t>
            </a:r>
            <a:r>
              <a:rPr lang="it-IT" sz="1800" b="1" dirty="0">
                <a:latin typeface="Courier New" charset="0"/>
              </a:rPr>
              <a:t>("</a:t>
            </a:r>
            <a:r>
              <a:rPr lang="it-IT" sz="1800" b="1" dirty="0" err="1">
                <a:latin typeface="Courier New" charset="0"/>
              </a:rPr>
              <a:t>Pragma</a:t>
            </a:r>
            <a:r>
              <a:rPr lang="it-IT" sz="1800" b="1" dirty="0">
                <a:latin typeface="Courier New" charset="0"/>
              </a:rPr>
              <a:t>", "no-cache");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//per gli agenti che ignorano le altre due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sz="1800" b="1" dirty="0" err="1">
                <a:latin typeface="Courier New" charset="0"/>
              </a:rPr>
              <a:t>response.setHeader</a:t>
            </a:r>
            <a:r>
              <a:rPr lang="it-IT" sz="1800" b="1" dirty="0">
                <a:latin typeface="Courier New" charset="0"/>
              </a:rPr>
              <a:t>("</a:t>
            </a:r>
            <a:r>
              <a:rPr lang="it-IT" sz="1800" b="1" dirty="0" err="1">
                <a:latin typeface="Courier New" charset="0"/>
              </a:rPr>
              <a:t>Expires</a:t>
            </a:r>
            <a:r>
              <a:rPr lang="it-IT" sz="1800" b="1" dirty="0">
                <a:latin typeface="Courier New" charset="0"/>
              </a:rPr>
              <a:t> ",</a:t>
            </a:r>
            <a:br>
              <a:rPr lang="it-IT" sz="1800" b="1" dirty="0">
                <a:latin typeface="Courier New" charset="0"/>
              </a:rPr>
            </a:br>
            <a:r>
              <a:rPr lang="it-IT" sz="1800" b="1" dirty="0">
                <a:latin typeface="Courier New" charset="0"/>
              </a:rPr>
              <a:t>                   +</a:t>
            </a:r>
            <a:r>
              <a:rPr lang="pl-PL" sz="1800" b="1" dirty="0" err="1">
                <a:latin typeface="Courier New" charset="0"/>
              </a:rPr>
              <a:t>System.currentTimeMillis</a:t>
            </a:r>
            <a:r>
              <a:rPr lang="pl-PL" sz="1800" b="1" dirty="0">
                <a:latin typeface="Courier New" charset="0"/>
              </a:rPr>
              <a:t>()</a:t>
            </a:r>
            <a:r>
              <a:rPr lang="it-IT" sz="1800" b="1" dirty="0">
                <a:latin typeface="Courier New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740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Maiandra GD" charset="0"/>
              </a:rPr>
              <a:t>Esempio (</a:t>
            </a:r>
            <a:r>
              <a:rPr lang="it-IT" dirty="0" err="1" smtClean="0">
                <a:latin typeface="Maiandra GD" charset="0"/>
              </a:rPr>
              <a:t>cont</a:t>
            </a:r>
            <a:r>
              <a:rPr lang="it-IT" dirty="0" smtClean="0">
                <a:latin typeface="Maiandra GD" charset="0"/>
              </a:rPr>
              <a:t>.)</a:t>
            </a:r>
            <a:endParaRPr lang="en-US" dirty="0">
              <a:latin typeface="Maiandra GD" charset="0"/>
            </a:endParaRPr>
          </a:p>
        </p:txBody>
      </p:sp>
      <p:sp>
        <p:nvSpPr>
          <p:cNvPr id="50179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package it.uniroma3</a:t>
            </a:r>
            <a:r>
              <a:rPr lang="en-US" sz="1200" b="1" dirty="0" smtClean="0">
                <a:latin typeface="Courier New" charset="0"/>
                <a:cs typeface="Courier New" charset="0"/>
              </a:rPr>
              <a:t>.servlet;</a:t>
            </a:r>
            <a:endParaRPr lang="en-US" sz="12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12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charset="0"/>
                <a:cs typeface="Courier New" charset="0"/>
              </a:rPr>
              <a:t>+import </a:t>
            </a:r>
            <a:r>
              <a:rPr lang="en-US" sz="1200" b="1" dirty="0" err="1">
                <a:latin typeface="Courier New" charset="0"/>
                <a:cs typeface="Courier New" charset="0"/>
              </a:rPr>
              <a:t>java.io.IOException</a:t>
            </a:r>
            <a:r>
              <a:rPr lang="en-US" sz="1200" b="1" dirty="0" smtClean="0">
                <a:latin typeface="Courier New" charset="0"/>
                <a:cs typeface="Courier New" charset="0"/>
              </a:rPr>
              <a:t>;[…]</a:t>
            </a:r>
            <a:endParaRPr lang="en-US" sz="12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1200" b="1" dirty="0" smtClean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charset="0"/>
                <a:cs typeface="Courier New" charset="0"/>
              </a:rPr>
              <a:t>@</a:t>
            </a:r>
            <a:r>
              <a:rPr lang="en-US" sz="1200" b="1" dirty="0" err="1">
                <a:latin typeface="Courier New" charset="0"/>
                <a:cs typeface="Courier New" charset="0"/>
              </a:rPr>
              <a:t>WebServlet</a:t>
            </a:r>
            <a:r>
              <a:rPr lang="en-US" sz="1200" b="1" dirty="0">
                <a:latin typeface="Courier New" charset="0"/>
                <a:cs typeface="Courier New" charset="0"/>
              </a:rPr>
              <a:t>("</a:t>
            </a:r>
            <a:r>
              <a:rPr lang="en-US" sz="1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/</a:t>
            </a:r>
            <a:r>
              <a:rPr lang="en-US" sz="12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processaDati</a:t>
            </a:r>
            <a:r>
              <a:rPr lang="en-US" sz="1200" b="1" dirty="0">
                <a:latin typeface="Courier New" charset="0"/>
                <a:cs typeface="Courier New" charset="0"/>
              </a:rPr>
              <a:t>")</a:t>
            </a: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public class </a:t>
            </a:r>
            <a:r>
              <a:rPr lang="en-US" sz="1200" b="1" dirty="0" err="1">
                <a:latin typeface="Courier New" charset="0"/>
                <a:cs typeface="Courier New" charset="0"/>
              </a:rPr>
              <a:t>MostraParametri</a:t>
            </a:r>
            <a:r>
              <a:rPr lang="en-US" sz="1200" b="1" dirty="0">
                <a:latin typeface="Courier New" charset="0"/>
                <a:cs typeface="Courier New" charset="0"/>
              </a:rPr>
              <a:t> extends </a:t>
            </a:r>
            <a:r>
              <a:rPr lang="en-US" sz="1200" b="1" dirty="0" err="1">
                <a:latin typeface="Courier New" charset="0"/>
                <a:cs typeface="Courier New" charset="0"/>
              </a:rPr>
              <a:t>HttpServlet</a:t>
            </a:r>
            <a:r>
              <a:rPr lang="en-US" sz="1200" b="1" dirty="0"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	private static final long </a:t>
            </a:r>
            <a:r>
              <a:rPr lang="en-US" sz="1200" b="1" dirty="0" err="1">
                <a:latin typeface="Courier New" charset="0"/>
                <a:cs typeface="Courier New" charset="0"/>
              </a:rPr>
              <a:t>serialVersionUID</a:t>
            </a:r>
            <a:r>
              <a:rPr lang="en-US" sz="1200" b="1" dirty="0">
                <a:latin typeface="Courier New" charset="0"/>
                <a:cs typeface="Courier New" charset="0"/>
              </a:rPr>
              <a:t> = 1L;</a:t>
            </a: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       </a:t>
            </a: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	protected void </a:t>
            </a:r>
            <a:r>
              <a:rPr lang="en-US" sz="1200" b="1" dirty="0" err="1">
                <a:latin typeface="Courier New" charset="0"/>
                <a:cs typeface="Courier New" charset="0"/>
              </a:rPr>
              <a:t>doGet</a:t>
            </a:r>
            <a:r>
              <a:rPr lang="en-US" sz="1200" b="1" dirty="0">
                <a:latin typeface="Courier New" charset="0"/>
                <a:cs typeface="Courier New" charset="0"/>
              </a:rPr>
              <a:t>(</a:t>
            </a:r>
            <a:r>
              <a:rPr lang="en-US" sz="1200" b="1" dirty="0" err="1">
                <a:latin typeface="Courier New" charset="0"/>
                <a:cs typeface="Courier New" charset="0"/>
              </a:rPr>
              <a:t>HttpServletRequest</a:t>
            </a:r>
            <a:r>
              <a:rPr lang="en-US" sz="1200" b="1" dirty="0">
                <a:latin typeface="Courier New" charset="0"/>
                <a:cs typeface="Courier New" charset="0"/>
              </a:rPr>
              <a:t> request, </a:t>
            </a:r>
            <a:r>
              <a:rPr lang="en-US" sz="1200" b="1" dirty="0" err="1" smtClean="0">
                <a:latin typeface="Courier New" charset="0"/>
                <a:cs typeface="Courier New" charset="0"/>
              </a:rPr>
              <a:t>HttpServletResponse</a:t>
            </a:r>
            <a:r>
              <a:rPr lang="en-US" sz="12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1200" b="1" dirty="0">
                <a:latin typeface="Courier New" charset="0"/>
                <a:cs typeface="Courier New" charset="0"/>
              </a:rPr>
              <a:t>response) </a:t>
            </a:r>
            <a:endParaRPr lang="en-US" sz="1200" b="1" dirty="0" smtClean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	</a:t>
            </a:r>
            <a:r>
              <a:rPr lang="en-US" sz="1200" b="1" dirty="0" smtClean="0">
                <a:latin typeface="Courier New" charset="0"/>
                <a:cs typeface="Courier New" charset="0"/>
              </a:rPr>
              <a:t>					throws </a:t>
            </a:r>
            <a:r>
              <a:rPr lang="en-US" sz="1200" b="1" dirty="0" err="1">
                <a:latin typeface="Courier New" charset="0"/>
                <a:cs typeface="Courier New" charset="0"/>
              </a:rPr>
              <a:t>ServletException</a:t>
            </a:r>
            <a:r>
              <a:rPr lang="en-US" sz="1200" b="1" dirty="0">
                <a:latin typeface="Courier New" charset="0"/>
                <a:cs typeface="Courier New" charset="0"/>
              </a:rPr>
              <a:t>, </a:t>
            </a:r>
            <a:r>
              <a:rPr lang="en-US" sz="1200" b="1" dirty="0" err="1">
                <a:latin typeface="Courier New" charset="0"/>
                <a:cs typeface="Courier New" charset="0"/>
              </a:rPr>
              <a:t>IOException</a:t>
            </a:r>
            <a:r>
              <a:rPr lang="en-US" sz="1200" b="1" dirty="0"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		// </a:t>
            </a:r>
            <a:r>
              <a:rPr lang="en-US" sz="1200" b="1" dirty="0" err="1">
                <a:latin typeface="Courier New" charset="0"/>
                <a:cs typeface="Courier New" charset="0"/>
              </a:rPr>
              <a:t>gestione</a:t>
            </a:r>
            <a:r>
              <a:rPr lang="en-US" sz="1200" b="1" dirty="0">
                <a:latin typeface="Courier New" charset="0"/>
                <a:cs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</a:rPr>
              <a:t>della</a:t>
            </a:r>
            <a:r>
              <a:rPr lang="en-US" sz="1200" b="1" dirty="0">
                <a:latin typeface="Courier New" charset="0"/>
                <a:cs typeface="Courier New" charset="0"/>
              </a:rPr>
              <a:t> RICHIESTA</a:t>
            </a:r>
          </a:p>
          <a:p>
            <a:pPr marL="0" indent="0">
              <a:buFontTx/>
              <a:buNone/>
            </a:pPr>
            <a:endParaRPr lang="en-US" sz="12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		// </a:t>
            </a:r>
            <a:r>
              <a:rPr lang="en-US" sz="1200" b="1" dirty="0" err="1">
                <a:latin typeface="Courier New" charset="0"/>
                <a:cs typeface="Courier New" charset="0"/>
              </a:rPr>
              <a:t>leggo</a:t>
            </a:r>
            <a:r>
              <a:rPr lang="en-US" sz="1200" b="1" dirty="0">
                <a:latin typeface="Courier New" charset="0"/>
                <a:cs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cs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</a:rPr>
              <a:t>parametri</a:t>
            </a:r>
            <a:endParaRPr lang="en-US" sz="12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	  	String </a:t>
            </a:r>
            <a:r>
              <a:rPr lang="en-US" sz="1200" b="1" dirty="0" err="1">
                <a:latin typeface="Courier New" charset="0"/>
                <a:cs typeface="Courier New" charset="0"/>
              </a:rPr>
              <a:t>nome</a:t>
            </a:r>
            <a:r>
              <a:rPr lang="en-US" sz="1200" b="1" dirty="0">
                <a:latin typeface="Courier New" charset="0"/>
                <a:cs typeface="Courier New" charset="0"/>
              </a:rPr>
              <a:t> = </a:t>
            </a:r>
            <a:r>
              <a:rPr lang="en-US" sz="1200" b="1" dirty="0" err="1">
                <a:latin typeface="Courier New" charset="0"/>
                <a:cs typeface="Courier New" charset="0"/>
              </a:rPr>
              <a:t>request.getParameter</a:t>
            </a:r>
            <a:r>
              <a:rPr lang="en-US" sz="1200" b="1" dirty="0">
                <a:latin typeface="Courier New" charset="0"/>
                <a:cs typeface="Courier New" charset="0"/>
              </a:rPr>
              <a:t>("</a:t>
            </a:r>
            <a:r>
              <a:rPr lang="en-US" sz="1200" b="1" dirty="0" err="1">
                <a:latin typeface="Courier New" charset="0"/>
                <a:cs typeface="Courier New" charset="0"/>
              </a:rPr>
              <a:t>nome</a:t>
            </a:r>
            <a:r>
              <a:rPr lang="en-US" sz="1200" b="1" dirty="0">
                <a:latin typeface="Courier New" charset="0"/>
                <a:cs typeface="Courier New" charset="0"/>
              </a:rPr>
              <a:t>");</a:t>
            </a: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	  	String </a:t>
            </a:r>
            <a:r>
              <a:rPr lang="en-US" sz="1200" b="1" dirty="0" err="1">
                <a:latin typeface="Courier New" charset="0"/>
                <a:cs typeface="Courier New" charset="0"/>
              </a:rPr>
              <a:t>cognome</a:t>
            </a:r>
            <a:r>
              <a:rPr lang="en-US" sz="1200" b="1" dirty="0">
                <a:latin typeface="Courier New" charset="0"/>
                <a:cs typeface="Courier New" charset="0"/>
              </a:rPr>
              <a:t> = </a:t>
            </a:r>
            <a:r>
              <a:rPr lang="en-US" sz="1200" b="1" dirty="0" err="1">
                <a:latin typeface="Courier New" charset="0"/>
                <a:cs typeface="Courier New" charset="0"/>
              </a:rPr>
              <a:t>request.getParameter</a:t>
            </a:r>
            <a:r>
              <a:rPr lang="en-US" sz="1200" b="1" dirty="0">
                <a:latin typeface="Courier New" charset="0"/>
                <a:cs typeface="Courier New" charset="0"/>
              </a:rPr>
              <a:t>("</a:t>
            </a:r>
            <a:r>
              <a:rPr lang="en-US" sz="1200" b="1" dirty="0" err="1">
                <a:latin typeface="Courier New" charset="0"/>
                <a:cs typeface="Courier New" charset="0"/>
              </a:rPr>
              <a:t>cognome</a:t>
            </a:r>
            <a:r>
              <a:rPr lang="en-US" sz="1200" b="1" dirty="0">
                <a:latin typeface="Courier New" charset="0"/>
                <a:cs typeface="Courier New" charset="0"/>
              </a:rPr>
              <a:t>");</a:t>
            </a:r>
          </a:p>
          <a:p>
            <a:pPr marL="0" indent="0">
              <a:buFontTx/>
              <a:buNone/>
            </a:pPr>
            <a:endParaRPr lang="en-US" sz="12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		// </a:t>
            </a:r>
            <a:r>
              <a:rPr lang="en-US" sz="1200" b="1" dirty="0" err="1">
                <a:latin typeface="Courier New" charset="0"/>
                <a:cs typeface="Courier New" charset="0"/>
              </a:rPr>
              <a:t>leggo</a:t>
            </a:r>
            <a:r>
              <a:rPr lang="en-US" sz="1200" b="1" dirty="0">
                <a:latin typeface="Courier New" charset="0"/>
                <a:cs typeface="Courier New" charset="0"/>
              </a:rPr>
              <a:t> (</a:t>
            </a:r>
            <a:r>
              <a:rPr lang="en-US" sz="1200" b="1" dirty="0" err="1">
                <a:latin typeface="Courier New" charset="0"/>
                <a:cs typeface="Courier New" charset="0"/>
              </a:rPr>
              <a:t>alcune</a:t>
            </a:r>
            <a:r>
              <a:rPr lang="en-US" sz="1200" b="1" dirty="0">
                <a:latin typeface="Courier New" charset="0"/>
                <a:cs typeface="Courier New" charset="0"/>
              </a:rPr>
              <a:t>) </a:t>
            </a:r>
            <a:r>
              <a:rPr lang="en-US" sz="1200" b="1" dirty="0" err="1">
                <a:latin typeface="Courier New" charset="0"/>
                <a:cs typeface="Courier New" charset="0"/>
              </a:rPr>
              <a:t>intestazioni</a:t>
            </a:r>
            <a:r>
              <a:rPr lang="en-US" sz="1200" b="1" dirty="0">
                <a:latin typeface="Courier New" charset="0"/>
                <a:cs typeface="Courier New" charset="0"/>
              </a:rPr>
              <a:t> http </a:t>
            </a:r>
            <a:r>
              <a:rPr lang="en-US" sz="1200" b="1" dirty="0" err="1">
                <a:latin typeface="Courier New" charset="0"/>
                <a:cs typeface="Courier New" charset="0"/>
              </a:rPr>
              <a:t>della</a:t>
            </a:r>
            <a:r>
              <a:rPr lang="en-US" sz="1200" b="1" dirty="0">
                <a:latin typeface="Courier New" charset="0"/>
                <a:cs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</a:rPr>
              <a:t>richiesta</a:t>
            </a:r>
            <a:endParaRPr lang="en-US" sz="12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		String address = (String)</a:t>
            </a:r>
            <a:r>
              <a:rPr lang="en-US" sz="1200" b="1" dirty="0" err="1">
                <a:latin typeface="Courier New" charset="0"/>
                <a:cs typeface="Courier New" charset="0"/>
              </a:rPr>
              <a:t>request.getRemoteAddr</a:t>
            </a:r>
            <a:r>
              <a:rPr lang="en-US" sz="1200" b="1" dirty="0">
                <a:latin typeface="Courier New" charset="0"/>
                <a:cs typeface="Courier New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		String host = (String)</a:t>
            </a:r>
            <a:r>
              <a:rPr lang="en-US" sz="1200" b="1" dirty="0" err="1">
                <a:latin typeface="Courier New" charset="0"/>
                <a:cs typeface="Courier New" charset="0"/>
              </a:rPr>
              <a:t>request.getRemoteHost</a:t>
            </a:r>
            <a:r>
              <a:rPr lang="en-US" sz="1200" b="1" dirty="0">
                <a:latin typeface="Courier New" charset="0"/>
                <a:cs typeface="Courier New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		String </a:t>
            </a:r>
            <a:r>
              <a:rPr lang="en-US" sz="1200" b="1" dirty="0" err="1">
                <a:latin typeface="Courier New" charset="0"/>
                <a:cs typeface="Courier New" charset="0"/>
              </a:rPr>
              <a:t>userAgent</a:t>
            </a:r>
            <a:r>
              <a:rPr lang="en-US" sz="1200" b="1" dirty="0">
                <a:latin typeface="Courier New" charset="0"/>
                <a:cs typeface="Courier New" charset="0"/>
              </a:rPr>
              <a:t> = </a:t>
            </a:r>
            <a:r>
              <a:rPr lang="en-US" sz="1200" b="1" dirty="0" err="1">
                <a:latin typeface="Courier New" charset="0"/>
                <a:cs typeface="Courier New" charset="0"/>
              </a:rPr>
              <a:t>request.getHeader</a:t>
            </a:r>
            <a:r>
              <a:rPr lang="en-US" sz="1200" b="1" dirty="0">
                <a:latin typeface="Courier New" charset="0"/>
                <a:cs typeface="Courier New" charset="0"/>
              </a:rPr>
              <a:t>("User-Agent");</a:t>
            </a:r>
          </a:p>
          <a:p>
            <a:pPr marL="0" indent="0">
              <a:buFontTx/>
              <a:buNone/>
            </a:pPr>
            <a:endParaRPr lang="en-US" sz="12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b="1" dirty="0">
                <a:latin typeface="Courier New" charset="0"/>
                <a:cs typeface="Courier New" charset="0"/>
              </a:rPr>
              <a:t>		// </a:t>
            </a:r>
            <a:r>
              <a:rPr lang="en-US" sz="1200" b="1" dirty="0" err="1">
                <a:latin typeface="Courier New" charset="0"/>
                <a:cs typeface="Courier New" charset="0"/>
              </a:rPr>
              <a:t>gestione</a:t>
            </a:r>
            <a:r>
              <a:rPr lang="en-US" sz="1200" b="1" dirty="0">
                <a:latin typeface="Courier New" charset="0"/>
                <a:cs typeface="Courier New" charset="0"/>
              </a:rPr>
              <a:t> </a:t>
            </a:r>
            <a:r>
              <a:rPr lang="en-US" sz="1200" b="1" dirty="0" err="1">
                <a:latin typeface="Courier New" charset="0"/>
                <a:cs typeface="Courier New" charset="0"/>
              </a:rPr>
              <a:t>della</a:t>
            </a:r>
            <a:r>
              <a:rPr lang="en-US" sz="1200" b="1" dirty="0">
                <a:latin typeface="Courier New" charset="0"/>
                <a:cs typeface="Courier New" charset="0"/>
              </a:rPr>
              <a:t> RISPOSTA</a:t>
            </a:r>
          </a:p>
          <a:p>
            <a:pPr marL="0" indent="0">
              <a:buFontTx/>
              <a:buNone/>
            </a:pPr>
            <a:endParaRPr lang="en-US" sz="1200" b="1" dirty="0">
              <a:latin typeface="Courier New" charset="0"/>
              <a:cs typeface="Courier New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566000" y="1857963"/>
            <a:ext cx="322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Maiandra GD" charset="0"/>
              </a:rPr>
              <a:t>Servlet</a:t>
            </a:r>
            <a:r>
              <a:rPr lang="it-IT" dirty="0" smtClean="0">
                <a:latin typeface="Maiandra GD" charset="0"/>
              </a:rPr>
              <a:t> </a:t>
            </a:r>
            <a:r>
              <a:rPr lang="it-IT" dirty="0" err="1">
                <a:latin typeface="Maiandra GD" charset="0"/>
              </a:rPr>
              <a:t>MostraParametri.java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325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Maiandra GD" charset="0"/>
              </a:rPr>
              <a:t>Esempio (</a:t>
            </a:r>
            <a:r>
              <a:rPr lang="it-IT" dirty="0" err="1" smtClean="0">
                <a:latin typeface="Maiandra GD" charset="0"/>
              </a:rPr>
              <a:t>cont</a:t>
            </a:r>
            <a:r>
              <a:rPr lang="it-IT" dirty="0" smtClean="0">
                <a:latin typeface="Maiandra GD" charset="0"/>
              </a:rPr>
              <a:t>.)</a:t>
            </a:r>
            <a:endParaRPr lang="en-US" dirty="0">
              <a:latin typeface="Maiandra GD" charset="0"/>
            </a:endParaRPr>
          </a:p>
        </p:txBody>
      </p:sp>
      <p:sp>
        <p:nvSpPr>
          <p:cNvPr id="50179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sz="1050" b="1" dirty="0">
                <a:latin typeface="Courier New" charset="0"/>
                <a:cs typeface="Courier New" charset="0"/>
              </a:rPr>
              <a:t>	</a:t>
            </a:r>
            <a:r>
              <a:rPr lang="en-US" sz="1050" b="1" dirty="0" smtClean="0">
                <a:latin typeface="Courier New" charset="0"/>
                <a:cs typeface="Courier New" charset="0"/>
              </a:rPr>
              <a:t>	/</a:t>
            </a:r>
            <a:r>
              <a:rPr lang="en-US" sz="1050" b="1" dirty="0">
                <a:latin typeface="Courier New" charset="0"/>
                <a:cs typeface="Courier New" charset="0"/>
              </a:rPr>
              <a:t>/ </a:t>
            </a:r>
            <a:r>
              <a:rPr lang="en-US" sz="1050" b="1" dirty="0" err="1">
                <a:latin typeface="Courier New" charset="0"/>
                <a:cs typeface="Courier New" charset="0"/>
              </a:rPr>
              <a:t>gestione</a:t>
            </a:r>
            <a:r>
              <a:rPr lang="en-US" sz="1050" b="1" dirty="0">
                <a:latin typeface="Courier New" charset="0"/>
                <a:cs typeface="Courier New" charset="0"/>
              </a:rPr>
              <a:t> </a:t>
            </a:r>
            <a:r>
              <a:rPr lang="en-US" sz="1050" b="1" dirty="0" err="1">
                <a:latin typeface="Courier New" charset="0"/>
                <a:cs typeface="Courier New" charset="0"/>
              </a:rPr>
              <a:t>della</a:t>
            </a:r>
            <a:r>
              <a:rPr lang="en-US" sz="1050" b="1" dirty="0">
                <a:latin typeface="Courier New" charset="0"/>
                <a:cs typeface="Courier New" charset="0"/>
              </a:rPr>
              <a:t> RISPOSTA</a:t>
            </a:r>
          </a:p>
          <a:p>
            <a:pPr marL="0" indent="0">
              <a:buFontTx/>
              <a:buNone/>
            </a:pPr>
            <a:endParaRPr lang="en-US" sz="105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050" b="1" dirty="0">
                <a:latin typeface="Courier New" charset="0"/>
                <a:cs typeface="Courier New" charset="0"/>
              </a:rPr>
              <a:t>		// </a:t>
            </a:r>
            <a:r>
              <a:rPr lang="en-US" sz="1050" b="1" dirty="0" err="1">
                <a:latin typeface="Courier New" charset="0"/>
                <a:cs typeface="Courier New" charset="0"/>
              </a:rPr>
              <a:t>preparo</a:t>
            </a:r>
            <a:r>
              <a:rPr lang="en-US" sz="1050" b="1" dirty="0">
                <a:latin typeface="Courier New" charset="0"/>
                <a:cs typeface="Courier New" charset="0"/>
              </a:rPr>
              <a:t> </a:t>
            </a:r>
            <a:r>
              <a:rPr lang="en-US" sz="1050" b="1" dirty="0" err="1">
                <a:latin typeface="Courier New" charset="0"/>
                <a:cs typeface="Courier New" charset="0"/>
              </a:rPr>
              <a:t>il</a:t>
            </a:r>
            <a:r>
              <a:rPr lang="en-US" sz="1050" b="1" dirty="0">
                <a:latin typeface="Courier New" charset="0"/>
                <a:cs typeface="Courier New" charset="0"/>
              </a:rPr>
              <a:t> </a:t>
            </a:r>
            <a:r>
              <a:rPr lang="en-US" sz="1050" b="1" dirty="0" err="1">
                <a:latin typeface="Courier New" charset="0"/>
                <a:cs typeface="Courier New" charset="0"/>
              </a:rPr>
              <a:t>tipo</a:t>
            </a:r>
            <a:r>
              <a:rPr lang="en-US" sz="1050" b="1" dirty="0">
                <a:latin typeface="Courier New" charset="0"/>
                <a:cs typeface="Courier New" charset="0"/>
              </a:rPr>
              <a:t> (HTML)</a:t>
            </a:r>
          </a:p>
          <a:p>
            <a:pPr marL="0" indent="0">
              <a:buFontTx/>
              <a:buNone/>
            </a:pPr>
            <a:r>
              <a:rPr lang="en-US" sz="1050" b="1" dirty="0">
                <a:latin typeface="Courier New" charset="0"/>
                <a:cs typeface="Courier New" charset="0"/>
              </a:rPr>
              <a:t>		</a:t>
            </a:r>
            <a:r>
              <a:rPr lang="en-US" sz="1050" b="1" dirty="0" err="1">
                <a:latin typeface="Courier New" charset="0"/>
                <a:cs typeface="Courier New" charset="0"/>
              </a:rPr>
              <a:t>response.setContentType</a:t>
            </a:r>
            <a:r>
              <a:rPr lang="en-US" sz="1050" b="1" dirty="0">
                <a:latin typeface="Courier New" charset="0"/>
                <a:cs typeface="Courier New" charset="0"/>
              </a:rPr>
              <a:t>("text/html");</a:t>
            </a:r>
          </a:p>
          <a:p>
            <a:pPr marL="0" indent="0">
              <a:buFontTx/>
              <a:buNone/>
            </a:pPr>
            <a:r>
              <a:rPr lang="en-US" sz="1050" b="1" dirty="0">
                <a:latin typeface="Courier New" charset="0"/>
                <a:cs typeface="Courier New" charset="0"/>
              </a:rPr>
              <a:t>	    </a:t>
            </a:r>
            <a:r>
              <a:rPr lang="en-US" sz="1050" b="1" dirty="0" smtClean="0">
                <a:latin typeface="Courier New" charset="0"/>
                <a:cs typeface="Courier New" charset="0"/>
              </a:rPr>
              <a:t>	/</a:t>
            </a:r>
            <a:r>
              <a:rPr lang="en-US" sz="1050" b="1" dirty="0">
                <a:latin typeface="Courier New" charset="0"/>
                <a:cs typeface="Courier New" charset="0"/>
              </a:rPr>
              <a:t>/ </a:t>
            </a:r>
            <a:r>
              <a:rPr lang="en-US" sz="1050" b="1" dirty="0" err="1">
                <a:latin typeface="Courier New" charset="0"/>
                <a:cs typeface="Courier New" charset="0"/>
              </a:rPr>
              <a:t>preparo</a:t>
            </a:r>
            <a:r>
              <a:rPr lang="en-US" sz="1050" b="1" dirty="0">
                <a:latin typeface="Courier New" charset="0"/>
                <a:cs typeface="Courier New" charset="0"/>
              </a:rPr>
              <a:t> un </a:t>
            </a:r>
            <a:r>
              <a:rPr lang="en-US" sz="1050" b="1" dirty="0" err="1">
                <a:latin typeface="Courier New" charset="0"/>
                <a:cs typeface="Courier New" charset="0"/>
              </a:rPr>
              <a:t>oggetto</a:t>
            </a:r>
            <a:r>
              <a:rPr lang="en-US" sz="1050" b="1" dirty="0">
                <a:latin typeface="Courier New" charset="0"/>
                <a:cs typeface="Courier New" charset="0"/>
              </a:rPr>
              <a:t> </a:t>
            </a:r>
            <a:r>
              <a:rPr lang="en-US" sz="1050" b="1" dirty="0" err="1">
                <a:latin typeface="Courier New" charset="0"/>
                <a:cs typeface="Courier New" charset="0"/>
              </a:rPr>
              <a:t>su</a:t>
            </a:r>
            <a:r>
              <a:rPr lang="en-US" sz="1050" b="1" dirty="0">
                <a:latin typeface="Courier New" charset="0"/>
                <a:cs typeface="Courier New" charset="0"/>
              </a:rPr>
              <a:t> cui </a:t>
            </a:r>
            <a:r>
              <a:rPr lang="en-US" sz="1050" b="1" dirty="0" err="1">
                <a:latin typeface="Courier New" charset="0"/>
                <a:cs typeface="Courier New" charset="0"/>
              </a:rPr>
              <a:t>scrivere</a:t>
            </a:r>
            <a:r>
              <a:rPr lang="en-US" sz="1050" b="1" dirty="0">
                <a:latin typeface="Courier New" charset="0"/>
                <a:cs typeface="Courier New" charset="0"/>
              </a:rPr>
              <a:t> la </a:t>
            </a:r>
            <a:r>
              <a:rPr lang="en-US" sz="1050" b="1" dirty="0" err="1">
                <a:latin typeface="Courier New" charset="0"/>
                <a:cs typeface="Courier New" charset="0"/>
              </a:rPr>
              <a:t>risposta</a:t>
            </a:r>
            <a:endParaRPr lang="en-US" sz="105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050" b="1" dirty="0">
                <a:latin typeface="Courier New" charset="0"/>
                <a:cs typeface="Courier New" charset="0"/>
              </a:rPr>
              <a:t>	    </a:t>
            </a:r>
            <a:r>
              <a:rPr lang="en-US" sz="1050" b="1" dirty="0" smtClean="0">
                <a:latin typeface="Courier New" charset="0"/>
                <a:cs typeface="Courier New" charset="0"/>
              </a:rPr>
              <a:t>	</a:t>
            </a:r>
            <a:r>
              <a:rPr lang="en-US" sz="1050" b="1" dirty="0" err="1" smtClean="0">
                <a:latin typeface="Courier New" charset="0"/>
                <a:cs typeface="Courier New" charset="0"/>
              </a:rPr>
              <a:t>PrintWriter</a:t>
            </a:r>
            <a:r>
              <a:rPr lang="en-US" sz="1050" b="1" dirty="0" smtClean="0">
                <a:latin typeface="Courier New" charset="0"/>
                <a:cs typeface="Courier New" charset="0"/>
              </a:rPr>
              <a:t> </a:t>
            </a:r>
            <a:r>
              <a:rPr lang="en-US" sz="1050" b="1" dirty="0">
                <a:latin typeface="Courier New" charset="0"/>
                <a:cs typeface="Courier New" charset="0"/>
              </a:rPr>
              <a:t>out = </a:t>
            </a:r>
            <a:r>
              <a:rPr lang="en-US" sz="1050" b="1" dirty="0" err="1">
                <a:latin typeface="Courier New" charset="0"/>
                <a:cs typeface="Courier New" charset="0"/>
              </a:rPr>
              <a:t>response.getWriter</a:t>
            </a:r>
            <a:r>
              <a:rPr lang="en-US" sz="1050" b="1" dirty="0">
                <a:latin typeface="Courier New" charset="0"/>
                <a:cs typeface="Courier New" charset="0"/>
              </a:rPr>
              <a:t>();</a:t>
            </a:r>
          </a:p>
          <a:p>
            <a:pPr marL="0" indent="0">
              <a:buFontTx/>
              <a:buNone/>
            </a:pPr>
            <a:endParaRPr lang="en-US" sz="105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050" b="1" dirty="0">
                <a:latin typeface="Courier New" charset="0"/>
                <a:cs typeface="Courier New" charset="0"/>
              </a:rPr>
              <a:t>		// </a:t>
            </a:r>
            <a:r>
              <a:rPr lang="en-US" sz="1050" b="1" dirty="0" err="1">
                <a:latin typeface="Courier New" charset="0"/>
                <a:cs typeface="Courier New" charset="0"/>
              </a:rPr>
              <a:t>scrivo</a:t>
            </a:r>
            <a:r>
              <a:rPr lang="en-US" sz="1050" b="1" dirty="0">
                <a:latin typeface="Courier New" charset="0"/>
                <a:cs typeface="Courier New" charset="0"/>
              </a:rPr>
              <a:t> </a:t>
            </a:r>
            <a:r>
              <a:rPr lang="en-US" sz="1050" b="1" dirty="0" err="1">
                <a:latin typeface="Courier New" charset="0"/>
                <a:cs typeface="Courier New" charset="0"/>
              </a:rPr>
              <a:t>il</a:t>
            </a:r>
            <a:r>
              <a:rPr lang="en-US" sz="1050" b="1" dirty="0">
                <a:latin typeface="Courier New" charset="0"/>
                <a:cs typeface="Courier New" charset="0"/>
              </a:rPr>
              <a:t> </a:t>
            </a:r>
            <a:r>
              <a:rPr lang="en-US" sz="1050" b="1" dirty="0" err="1">
                <a:latin typeface="Courier New" charset="0"/>
                <a:cs typeface="Courier New" charset="0"/>
              </a:rPr>
              <a:t>corpo</a:t>
            </a:r>
            <a:endParaRPr lang="en-US" sz="105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050" b="1" dirty="0">
                <a:latin typeface="Courier New" charset="0"/>
                <a:cs typeface="Courier New" charset="0"/>
              </a:rPr>
              <a:t>	    </a:t>
            </a:r>
            <a:r>
              <a:rPr lang="en-US" sz="1050" b="1" dirty="0" smtClean="0">
                <a:latin typeface="Courier New" charset="0"/>
                <a:cs typeface="Courier New" charset="0"/>
              </a:rPr>
              <a:t>	</a:t>
            </a:r>
            <a:r>
              <a:rPr lang="en-US" sz="1050" b="1" dirty="0" err="1" smtClean="0">
                <a:latin typeface="Courier New" charset="0"/>
                <a:cs typeface="Courier New" charset="0"/>
              </a:rPr>
              <a:t>out.println</a:t>
            </a:r>
            <a:r>
              <a:rPr lang="en-US" sz="1050" b="1" dirty="0">
                <a:latin typeface="Courier New" charset="0"/>
                <a:cs typeface="Courier New" charset="0"/>
              </a:rPr>
              <a:t>("&lt;!DOCTYPE html&gt;"); </a:t>
            </a:r>
            <a:r>
              <a:rPr lang="en-US" sz="1050" b="1" dirty="0" err="1">
                <a:latin typeface="Courier New" charset="0"/>
                <a:cs typeface="Courier New" charset="0"/>
              </a:rPr>
              <a:t>out.println</a:t>
            </a:r>
            <a:r>
              <a:rPr lang="en-US" sz="1050" b="1" dirty="0">
                <a:latin typeface="Courier New" charset="0"/>
                <a:cs typeface="Courier New" charset="0"/>
              </a:rPr>
              <a:t>("&lt;html&gt;");</a:t>
            </a:r>
          </a:p>
          <a:p>
            <a:pPr marL="0" indent="0">
              <a:buFontTx/>
              <a:buNone/>
            </a:pPr>
            <a:r>
              <a:rPr lang="en-US" sz="1050" b="1" dirty="0">
                <a:latin typeface="Courier New" charset="0"/>
                <a:cs typeface="Courier New" charset="0"/>
              </a:rPr>
              <a:t>	    </a:t>
            </a:r>
            <a:r>
              <a:rPr lang="en-US" sz="1050" b="1" dirty="0" smtClean="0">
                <a:latin typeface="Courier New" charset="0"/>
                <a:cs typeface="Courier New" charset="0"/>
              </a:rPr>
              <a:t>	</a:t>
            </a:r>
            <a:r>
              <a:rPr lang="en-US" sz="1050" b="1" dirty="0" err="1" smtClean="0">
                <a:latin typeface="Courier New" charset="0"/>
                <a:cs typeface="Courier New" charset="0"/>
              </a:rPr>
              <a:t>out.println</a:t>
            </a:r>
            <a:r>
              <a:rPr lang="en-US" sz="1050" b="1" dirty="0">
                <a:latin typeface="Courier New" charset="0"/>
                <a:cs typeface="Courier New" charset="0"/>
              </a:rPr>
              <a:t>("&lt;head&gt;");</a:t>
            </a:r>
          </a:p>
          <a:p>
            <a:pPr marL="0" indent="0">
              <a:buFontTx/>
              <a:buNone/>
            </a:pPr>
            <a:r>
              <a:rPr lang="en-US" sz="1050" b="1" dirty="0">
                <a:latin typeface="Courier New" charset="0"/>
                <a:cs typeface="Courier New" charset="0"/>
              </a:rPr>
              <a:t>	    </a:t>
            </a:r>
            <a:r>
              <a:rPr lang="en-US" sz="1050" b="1" dirty="0" smtClean="0">
                <a:latin typeface="Courier New" charset="0"/>
                <a:cs typeface="Courier New" charset="0"/>
              </a:rPr>
              <a:t>	</a:t>
            </a:r>
            <a:r>
              <a:rPr lang="en-US" sz="1050" b="1" dirty="0" err="1" smtClean="0">
                <a:latin typeface="Courier New" charset="0"/>
                <a:cs typeface="Courier New" charset="0"/>
              </a:rPr>
              <a:t>out.println</a:t>
            </a:r>
            <a:r>
              <a:rPr lang="en-US" sz="1050" b="1" dirty="0">
                <a:latin typeface="Courier New" charset="0"/>
                <a:cs typeface="Courier New" charset="0"/>
              </a:rPr>
              <a:t>("&lt;meta charset=\"ISO-8859-1\" /&gt;");</a:t>
            </a:r>
          </a:p>
          <a:p>
            <a:pPr marL="0" indent="0">
              <a:buFontTx/>
              <a:buNone/>
            </a:pPr>
            <a:r>
              <a:rPr lang="en-US" sz="1050" b="1" dirty="0">
                <a:latin typeface="Courier New" charset="0"/>
                <a:cs typeface="Courier New" charset="0"/>
              </a:rPr>
              <a:t>	    </a:t>
            </a:r>
            <a:r>
              <a:rPr lang="en-US" sz="1050" b="1" dirty="0" smtClean="0">
                <a:latin typeface="Courier New" charset="0"/>
                <a:cs typeface="Courier New" charset="0"/>
              </a:rPr>
              <a:t>	</a:t>
            </a:r>
            <a:r>
              <a:rPr lang="en-US" sz="1050" b="1" dirty="0" err="1" smtClean="0">
                <a:latin typeface="Courier New" charset="0"/>
                <a:cs typeface="Courier New" charset="0"/>
              </a:rPr>
              <a:t>out.println</a:t>
            </a:r>
            <a:r>
              <a:rPr lang="en-US" sz="1050" b="1" dirty="0">
                <a:latin typeface="Courier New" charset="0"/>
                <a:cs typeface="Courier New" charset="0"/>
              </a:rPr>
              <a:t>("&lt;title&gt;</a:t>
            </a:r>
            <a:r>
              <a:rPr lang="en-US" sz="1050" b="1" dirty="0" err="1">
                <a:latin typeface="Courier New" charset="0"/>
                <a:cs typeface="Courier New" charset="0"/>
              </a:rPr>
              <a:t>mostra</a:t>
            </a:r>
            <a:r>
              <a:rPr lang="en-US" sz="1050" b="1" dirty="0">
                <a:latin typeface="Courier New" charset="0"/>
                <a:cs typeface="Courier New" charset="0"/>
              </a:rPr>
              <a:t> </a:t>
            </a:r>
            <a:r>
              <a:rPr lang="en-US" sz="1050" b="1" dirty="0" err="1">
                <a:latin typeface="Courier New" charset="0"/>
                <a:cs typeface="Courier New" charset="0"/>
              </a:rPr>
              <a:t>parametri</a:t>
            </a:r>
            <a:r>
              <a:rPr lang="en-US" sz="1050" b="1" dirty="0">
                <a:latin typeface="Courier New" charset="0"/>
                <a:cs typeface="Courier New" charset="0"/>
              </a:rPr>
              <a:t>&lt;/title&gt;");</a:t>
            </a:r>
          </a:p>
          <a:p>
            <a:pPr marL="0" indent="0">
              <a:buFontTx/>
              <a:buNone/>
            </a:pPr>
            <a:r>
              <a:rPr lang="en-US" sz="1050" b="1" dirty="0">
                <a:latin typeface="Courier New" charset="0"/>
                <a:cs typeface="Courier New" charset="0"/>
              </a:rPr>
              <a:t>	    </a:t>
            </a:r>
            <a:r>
              <a:rPr lang="en-US" sz="1050" b="1" dirty="0" smtClean="0">
                <a:latin typeface="Courier New" charset="0"/>
                <a:cs typeface="Courier New" charset="0"/>
              </a:rPr>
              <a:t>	</a:t>
            </a:r>
            <a:r>
              <a:rPr lang="en-US" sz="1050" b="1" dirty="0" err="1" smtClean="0">
                <a:latin typeface="Courier New" charset="0"/>
                <a:cs typeface="Courier New" charset="0"/>
              </a:rPr>
              <a:t>out.println</a:t>
            </a:r>
            <a:r>
              <a:rPr lang="en-US" sz="1050" b="1" dirty="0">
                <a:latin typeface="Courier New" charset="0"/>
                <a:cs typeface="Courier New" charset="0"/>
              </a:rPr>
              <a:t>("&lt;/head&gt;");</a:t>
            </a:r>
          </a:p>
          <a:p>
            <a:pPr marL="0" indent="0">
              <a:buFontTx/>
              <a:buNone/>
            </a:pPr>
            <a:r>
              <a:rPr lang="en-US" sz="1050" b="1" dirty="0">
                <a:latin typeface="Courier New" charset="0"/>
                <a:cs typeface="Courier New" charset="0"/>
              </a:rPr>
              <a:t>	    </a:t>
            </a:r>
            <a:r>
              <a:rPr lang="en-US" sz="1050" b="1" dirty="0" smtClean="0">
                <a:latin typeface="Courier New" charset="0"/>
                <a:cs typeface="Courier New" charset="0"/>
              </a:rPr>
              <a:t>	</a:t>
            </a:r>
            <a:r>
              <a:rPr lang="en-US" sz="1050" b="1" dirty="0" err="1" smtClean="0">
                <a:latin typeface="Courier New" charset="0"/>
                <a:cs typeface="Courier New" charset="0"/>
              </a:rPr>
              <a:t>out.println</a:t>
            </a:r>
            <a:r>
              <a:rPr lang="en-US" sz="1050" b="1" dirty="0">
                <a:latin typeface="Courier New" charset="0"/>
                <a:cs typeface="Courier New" charset="0"/>
              </a:rPr>
              <a:t>("&lt;body&gt;");</a:t>
            </a:r>
          </a:p>
          <a:p>
            <a:pPr marL="0" indent="0">
              <a:buFontTx/>
              <a:buNone/>
            </a:pPr>
            <a:r>
              <a:rPr lang="en-US" sz="1050" b="1" dirty="0">
                <a:latin typeface="Courier New" charset="0"/>
                <a:cs typeface="Courier New" charset="0"/>
              </a:rPr>
              <a:t>	    </a:t>
            </a:r>
            <a:r>
              <a:rPr lang="en-US" sz="1050" b="1" dirty="0" smtClean="0">
                <a:latin typeface="Courier New" charset="0"/>
                <a:cs typeface="Courier New" charset="0"/>
              </a:rPr>
              <a:t>	</a:t>
            </a:r>
            <a:r>
              <a:rPr lang="en-US" sz="1050" b="1" dirty="0" err="1" smtClean="0">
                <a:latin typeface="Courier New" charset="0"/>
                <a:cs typeface="Courier New" charset="0"/>
              </a:rPr>
              <a:t>out.println</a:t>
            </a:r>
            <a:r>
              <a:rPr lang="en-US" sz="1050" b="1" dirty="0">
                <a:latin typeface="Courier New" charset="0"/>
                <a:cs typeface="Courier New" charset="0"/>
              </a:rPr>
              <a:t>("&lt;h1&gt;</a:t>
            </a:r>
            <a:r>
              <a:rPr lang="en-US" sz="1050" b="1" dirty="0" err="1">
                <a:latin typeface="Courier New" charset="0"/>
                <a:cs typeface="Courier New" charset="0"/>
              </a:rPr>
              <a:t>Dati</a:t>
            </a:r>
            <a:r>
              <a:rPr lang="en-US" sz="1050" b="1" dirty="0">
                <a:latin typeface="Courier New" charset="0"/>
                <a:cs typeface="Courier New" charset="0"/>
              </a:rPr>
              <a:t> </a:t>
            </a:r>
            <a:r>
              <a:rPr lang="en-US" sz="1050" b="1" dirty="0" err="1">
                <a:latin typeface="Courier New" charset="0"/>
                <a:cs typeface="Courier New" charset="0"/>
              </a:rPr>
              <a:t>inseriti</a:t>
            </a:r>
            <a:r>
              <a:rPr lang="en-US" sz="1050" b="1" dirty="0">
                <a:latin typeface="Courier New" charset="0"/>
                <a:cs typeface="Courier New" charset="0"/>
              </a:rPr>
              <a:t> </a:t>
            </a:r>
            <a:r>
              <a:rPr lang="en-US" sz="1050" b="1" dirty="0" err="1">
                <a:latin typeface="Courier New" charset="0"/>
                <a:cs typeface="Courier New" charset="0"/>
              </a:rPr>
              <a:t>nella</a:t>
            </a:r>
            <a:r>
              <a:rPr lang="en-US" sz="1050" b="1" dirty="0">
                <a:latin typeface="Courier New" charset="0"/>
                <a:cs typeface="Courier New" charset="0"/>
              </a:rPr>
              <a:t> form&lt;/h1&gt;");</a:t>
            </a:r>
          </a:p>
          <a:p>
            <a:pPr marL="0" indent="0">
              <a:buFontTx/>
              <a:buNone/>
            </a:pPr>
            <a:r>
              <a:rPr lang="en-US" sz="1050" b="1" dirty="0">
                <a:latin typeface="Courier New" charset="0"/>
                <a:cs typeface="Courier New" charset="0"/>
              </a:rPr>
              <a:t>	    </a:t>
            </a:r>
            <a:r>
              <a:rPr lang="en-US" sz="1050" b="1" dirty="0" smtClean="0">
                <a:latin typeface="Courier New" charset="0"/>
                <a:cs typeface="Courier New" charset="0"/>
              </a:rPr>
              <a:t>	</a:t>
            </a:r>
            <a:r>
              <a:rPr lang="en-US" sz="1050" b="1" dirty="0" err="1" smtClean="0">
                <a:latin typeface="Courier New" charset="0"/>
                <a:cs typeface="Courier New" charset="0"/>
              </a:rPr>
              <a:t>out.println</a:t>
            </a:r>
            <a:r>
              <a:rPr lang="en-US" sz="1050" b="1" dirty="0">
                <a:latin typeface="Courier New" charset="0"/>
                <a:cs typeface="Courier New" charset="0"/>
              </a:rPr>
              <a:t>("&lt;</a:t>
            </a:r>
            <a:r>
              <a:rPr lang="en-US" sz="1050" b="1" dirty="0" err="1">
                <a:latin typeface="Courier New" charset="0"/>
                <a:cs typeface="Courier New" charset="0"/>
              </a:rPr>
              <a:t>ul</a:t>
            </a:r>
            <a:r>
              <a:rPr lang="en-US" sz="1050" b="1" dirty="0">
                <a:latin typeface="Courier New" charset="0"/>
                <a:cs typeface="Courier New" charset="0"/>
              </a:rPr>
              <a:t>&gt;");</a:t>
            </a:r>
          </a:p>
          <a:p>
            <a:pPr marL="0" indent="0">
              <a:buFontTx/>
              <a:buNone/>
            </a:pPr>
            <a:r>
              <a:rPr lang="en-US" sz="1050" b="1" dirty="0">
                <a:latin typeface="Courier New" charset="0"/>
                <a:cs typeface="Courier New" charset="0"/>
              </a:rPr>
              <a:t>	    </a:t>
            </a:r>
            <a:r>
              <a:rPr lang="en-US" sz="1050" b="1" dirty="0" smtClean="0">
                <a:latin typeface="Courier New" charset="0"/>
                <a:cs typeface="Courier New" charset="0"/>
              </a:rPr>
              <a:t>	</a:t>
            </a:r>
            <a:r>
              <a:rPr lang="en-US" sz="1050" b="1" dirty="0" err="1" smtClean="0">
                <a:latin typeface="Courier New" charset="0"/>
                <a:cs typeface="Courier New" charset="0"/>
              </a:rPr>
              <a:t>out.println</a:t>
            </a:r>
            <a:r>
              <a:rPr lang="en-US" sz="1050" b="1" dirty="0">
                <a:latin typeface="Courier New" charset="0"/>
                <a:cs typeface="Courier New" charset="0"/>
              </a:rPr>
              <a:t>("&lt;li&gt;Nome: &lt;b&gt;</a:t>
            </a:r>
            <a:r>
              <a:rPr lang="en-US" sz="105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"+</a:t>
            </a:r>
            <a:r>
              <a:rPr lang="en-US" sz="105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nome</a:t>
            </a:r>
            <a:r>
              <a:rPr lang="en-US" sz="105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+</a:t>
            </a:r>
            <a:r>
              <a:rPr lang="en-US" sz="1050" b="1" dirty="0">
                <a:latin typeface="Courier New" charset="0"/>
                <a:cs typeface="Courier New" charset="0"/>
              </a:rPr>
              <a:t>"&lt;/b&gt;&lt;/li&gt;");</a:t>
            </a:r>
          </a:p>
          <a:p>
            <a:pPr marL="0" indent="0">
              <a:buFontTx/>
              <a:buNone/>
            </a:pPr>
            <a:r>
              <a:rPr lang="en-US" sz="1050" b="1" dirty="0">
                <a:latin typeface="Courier New" charset="0"/>
                <a:cs typeface="Courier New" charset="0"/>
              </a:rPr>
              <a:t>	    </a:t>
            </a:r>
            <a:r>
              <a:rPr lang="en-US" sz="1050" b="1" dirty="0" smtClean="0">
                <a:latin typeface="Courier New" charset="0"/>
                <a:cs typeface="Courier New" charset="0"/>
              </a:rPr>
              <a:t>	</a:t>
            </a:r>
            <a:r>
              <a:rPr lang="en-US" sz="1050" b="1" dirty="0" err="1" smtClean="0">
                <a:latin typeface="Courier New" charset="0"/>
                <a:cs typeface="Courier New" charset="0"/>
              </a:rPr>
              <a:t>out.println</a:t>
            </a:r>
            <a:r>
              <a:rPr lang="en-US" sz="1050" b="1" dirty="0">
                <a:latin typeface="Courier New" charset="0"/>
                <a:cs typeface="Courier New" charset="0"/>
              </a:rPr>
              <a:t>("&lt;li&gt;</a:t>
            </a:r>
            <a:r>
              <a:rPr lang="en-US" sz="1050" b="1" dirty="0" err="1">
                <a:latin typeface="Courier New" charset="0"/>
                <a:cs typeface="Courier New" charset="0"/>
              </a:rPr>
              <a:t>Cognome</a:t>
            </a:r>
            <a:r>
              <a:rPr lang="en-US" sz="1050" b="1" dirty="0">
                <a:latin typeface="Courier New" charset="0"/>
                <a:cs typeface="Courier New" charset="0"/>
              </a:rPr>
              <a:t>: &lt;b&gt;"</a:t>
            </a:r>
            <a:r>
              <a:rPr lang="en-US" sz="105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+</a:t>
            </a:r>
            <a:r>
              <a:rPr lang="en-US" sz="105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cognome</a:t>
            </a:r>
            <a:r>
              <a:rPr lang="en-US" sz="105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+</a:t>
            </a:r>
            <a:r>
              <a:rPr lang="en-US" sz="1050" b="1" dirty="0">
                <a:latin typeface="Courier New" charset="0"/>
                <a:cs typeface="Courier New" charset="0"/>
              </a:rPr>
              <a:t>"&lt;/b&gt;&lt;/li&gt;");</a:t>
            </a:r>
          </a:p>
          <a:p>
            <a:pPr marL="0" indent="0">
              <a:buFontTx/>
              <a:buNone/>
            </a:pPr>
            <a:r>
              <a:rPr lang="en-US" sz="1050" b="1" dirty="0">
                <a:latin typeface="Courier New" charset="0"/>
                <a:cs typeface="Courier New" charset="0"/>
              </a:rPr>
              <a:t>	    </a:t>
            </a:r>
            <a:r>
              <a:rPr lang="en-US" sz="1050" b="1" dirty="0" smtClean="0">
                <a:latin typeface="Courier New" charset="0"/>
                <a:cs typeface="Courier New" charset="0"/>
              </a:rPr>
              <a:t>	</a:t>
            </a:r>
            <a:r>
              <a:rPr lang="en-US" sz="1050" b="1" dirty="0" err="1" smtClean="0">
                <a:latin typeface="Courier New" charset="0"/>
                <a:cs typeface="Courier New" charset="0"/>
              </a:rPr>
              <a:t>out.println</a:t>
            </a:r>
            <a:r>
              <a:rPr lang="en-US" sz="1050" b="1" dirty="0">
                <a:latin typeface="Courier New" charset="0"/>
                <a:cs typeface="Courier New" charset="0"/>
              </a:rPr>
              <a:t>("&lt;/</a:t>
            </a:r>
            <a:r>
              <a:rPr lang="en-US" sz="1050" b="1" dirty="0" err="1">
                <a:latin typeface="Courier New" charset="0"/>
                <a:cs typeface="Courier New" charset="0"/>
              </a:rPr>
              <a:t>ul</a:t>
            </a:r>
            <a:r>
              <a:rPr lang="en-US" sz="1050" b="1" dirty="0">
                <a:latin typeface="Courier New" charset="0"/>
                <a:cs typeface="Courier New" charset="0"/>
              </a:rPr>
              <a:t>&gt;")</a:t>
            </a:r>
            <a:r>
              <a:rPr lang="en-US" sz="1050" b="1" dirty="0" smtClean="0">
                <a:latin typeface="Courier New" charset="0"/>
                <a:cs typeface="Courier New" charset="0"/>
              </a:rPr>
              <a:t>;</a:t>
            </a:r>
            <a:endParaRPr lang="en-US" sz="105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050" b="1" dirty="0">
                <a:latin typeface="Courier New" charset="0"/>
                <a:cs typeface="Courier New" charset="0"/>
              </a:rPr>
              <a:t>	    </a:t>
            </a:r>
            <a:r>
              <a:rPr lang="en-US" sz="1050" b="1" dirty="0" smtClean="0">
                <a:latin typeface="Courier New" charset="0"/>
                <a:cs typeface="Courier New" charset="0"/>
              </a:rPr>
              <a:t>	</a:t>
            </a:r>
            <a:r>
              <a:rPr lang="en-US" sz="1050" b="1" dirty="0" err="1" smtClean="0">
                <a:latin typeface="Courier New" charset="0"/>
                <a:cs typeface="Courier New" charset="0"/>
              </a:rPr>
              <a:t>out.println</a:t>
            </a:r>
            <a:r>
              <a:rPr lang="en-US" sz="1050" b="1" dirty="0">
                <a:latin typeface="Courier New" charset="0"/>
                <a:cs typeface="Courier New" charset="0"/>
              </a:rPr>
              <a:t>("&lt;h1&gt;</a:t>
            </a:r>
            <a:r>
              <a:rPr lang="en-US" sz="1050" b="1" dirty="0" err="1">
                <a:latin typeface="Courier New" charset="0"/>
                <a:cs typeface="Courier New" charset="0"/>
              </a:rPr>
              <a:t>Altri</a:t>
            </a:r>
            <a:r>
              <a:rPr lang="en-US" sz="1050" b="1" dirty="0">
                <a:latin typeface="Courier New" charset="0"/>
                <a:cs typeface="Courier New" charset="0"/>
              </a:rPr>
              <a:t> </a:t>
            </a:r>
            <a:r>
              <a:rPr lang="en-US" sz="1050" b="1" dirty="0" err="1">
                <a:latin typeface="Courier New" charset="0"/>
                <a:cs typeface="Courier New" charset="0"/>
              </a:rPr>
              <a:t>dati</a:t>
            </a:r>
            <a:r>
              <a:rPr lang="en-US" sz="1050" b="1" dirty="0">
                <a:latin typeface="Courier New" charset="0"/>
                <a:cs typeface="Courier New" charset="0"/>
              </a:rPr>
              <a:t> </a:t>
            </a:r>
            <a:r>
              <a:rPr lang="en-US" sz="1050" b="1" dirty="0" err="1">
                <a:latin typeface="Courier New" charset="0"/>
                <a:cs typeface="Courier New" charset="0"/>
              </a:rPr>
              <a:t>relativi</a:t>
            </a:r>
            <a:r>
              <a:rPr lang="en-US" sz="1050" b="1" dirty="0">
                <a:latin typeface="Courier New" charset="0"/>
                <a:cs typeface="Courier New" charset="0"/>
              </a:rPr>
              <a:t> </a:t>
            </a:r>
            <a:r>
              <a:rPr lang="en-US" sz="1050" b="1" dirty="0" err="1">
                <a:latin typeface="Courier New" charset="0"/>
                <a:cs typeface="Courier New" charset="0"/>
              </a:rPr>
              <a:t>alla</a:t>
            </a:r>
            <a:r>
              <a:rPr lang="en-US" sz="1050" b="1" dirty="0">
                <a:latin typeface="Courier New" charset="0"/>
                <a:cs typeface="Courier New" charset="0"/>
              </a:rPr>
              <a:t> </a:t>
            </a:r>
            <a:r>
              <a:rPr lang="en-US" sz="1050" b="1" dirty="0" err="1">
                <a:latin typeface="Courier New" charset="0"/>
                <a:cs typeface="Courier New" charset="0"/>
              </a:rPr>
              <a:t>richiesta</a:t>
            </a:r>
            <a:r>
              <a:rPr lang="en-US" sz="1050" b="1" dirty="0">
                <a:latin typeface="Courier New" charset="0"/>
                <a:cs typeface="Courier New" charset="0"/>
              </a:rPr>
              <a:t>&lt;/h1&gt;");</a:t>
            </a:r>
          </a:p>
          <a:p>
            <a:pPr marL="0" indent="0">
              <a:buFontTx/>
              <a:buNone/>
            </a:pPr>
            <a:r>
              <a:rPr lang="en-US" sz="1050" b="1" dirty="0">
                <a:latin typeface="Courier New" charset="0"/>
                <a:cs typeface="Courier New" charset="0"/>
              </a:rPr>
              <a:t>	    </a:t>
            </a:r>
            <a:r>
              <a:rPr lang="en-US" sz="1050" b="1" dirty="0" smtClean="0">
                <a:latin typeface="Courier New" charset="0"/>
                <a:cs typeface="Courier New" charset="0"/>
              </a:rPr>
              <a:t>	</a:t>
            </a:r>
            <a:r>
              <a:rPr lang="en-US" sz="1050" b="1" dirty="0" err="1" smtClean="0">
                <a:latin typeface="Courier New" charset="0"/>
                <a:cs typeface="Courier New" charset="0"/>
              </a:rPr>
              <a:t>out.println</a:t>
            </a:r>
            <a:r>
              <a:rPr lang="en-US" sz="1050" b="1" dirty="0">
                <a:latin typeface="Courier New" charset="0"/>
                <a:cs typeface="Courier New" charset="0"/>
              </a:rPr>
              <a:t>("&lt;</a:t>
            </a:r>
            <a:r>
              <a:rPr lang="en-US" sz="1050" b="1" dirty="0" err="1">
                <a:latin typeface="Courier New" charset="0"/>
                <a:cs typeface="Courier New" charset="0"/>
              </a:rPr>
              <a:t>br</a:t>
            </a:r>
            <a:r>
              <a:rPr lang="en-US" sz="1050" b="1" dirty="0">
                <a:latin typeface="Courier New" charset="0"/>
                <a:cs typeface="Courier New" charset="0"/>
              </a:rPr>
              <a:t> /&gt;IP: &lt;b&gt;"</a:t>
            </a:r>
            <a:r>
              <a:rPr lang="en-US" sz="105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+address+</a:t>
            </a:r>
            <a:r>
              <a:rPr lang="en-US" sz="1050" b="1" dirty="0">
                <a:latin typeface="Courier New" charset="0"/>
                <a:cs typeface="Courier New" charset="0"/>
              </a:rPr>
              <a:t>"&lt;/b&gt;");</a:t>
            </a:r>
          </a:p>
          <a:p>
            <a:pPr marL="0" indent="0">
              <a:buFontTx/>
              <a:buNone/>
            </a:pPr>
            <a:r>
              <a:rPr lang="en-US" sz="1050" b="1" dirty="0">
                <a:latin typeface="Courier New" charset="0"/>
                <a:cs typeface="Courier New" charset="0"/>
              </a:rPr>
              <a:t>		</a:t>
            </a:r>
            <a:r>
              <a:rPr lang="en-US" sz="1050" b="1" dirty="0" err="1">
                <a:latin typeface="Courier New" charset="0"/>
                <a:cs typeface="Courier New" charset="0"/>
              </a:rPr>
              <a:t>out.println</a:t>
            </a:r>
            <a:r>
              <a:rPr lang="en-US" sz="1050" b="1" dirty="0">
                <a:latin typeface="Courier New" charset="0"/>
                <a:cs typeface="Courier New" charset="0"/>
              </a:rPr>
              <a:t>("&lt;</a:t>
            </a:r>
            <a:r>
              <a:rPr lang="en-US" sz="1050" b="1" dirty="0" err="1">
                <a:latin typeface="Courier New" charset="0"/>
                <a:cs typeface="Courier New" charset="0"/>
              </a:rPr>
              <a:t>br</a:t>
            </a:r>
            <a:r>
              <a:rPr lang="en-US" sz="1050" b="1" dirty="0">
                <a:latin typeface="Courier New" charset="0"/>
                <a:cs typeface="Courier New" charset="0"/>
              </a:rPr>
              <a:t> /&gt;Host: &lt;b&gt;"</a:t>
            </a:r>
            <a:r>
              <a:rPr lang="en-US" sz="105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+host+</a:t>
            </a:r>
            <a:r>
              <a:rPr lang="en-US" sz="1050" b="1" dirty="0">
                <a:latin typeface="Courier New" charset="0"/>
                <a:cs typeface="Courier New" charset="0"/>
              </a:rPr>
              <a:t>"&lt;/b&gt;");</a:t>
            </a:r>
          </a:p>
          <a:p>
            <a:pPr marL="0" indent="0">
              <a:buFontTx/>
              <a:buNone/>
            </a:pPr>
            <a:r>
              <a:rPr lang="en-US" sz="1050" b="1" dirty="0">
                <a:latin typeface="Courier New" charset="0"/>
                <a:cs typeface="Courier New" charset="0"/>
              </a:rPr>
              <a:t>	    </a:t>
            </a:r>
            <a:r>
              <a:rPr lang="en-US" sz="1050" b="1" dirty="0" smtClean="0">
                <a:latin typeface="Courier New" charset="0"/>
                <a:cs typeface="Courier New" charset="0"/>
              </a:rPr>
              <a:t>	</a:t>
            </a:r>
            <a:r>
              <a:rPr lang="en-US" sz="1050" b="1" dirty="0" err="1" smtClean="0">
                <a:latin typeface="Courier New" charset="0"/>
                <a:cs typeface="Courier New" charset="0"/>
              </a:rPr>
              <a:t>out.println</a:t>
            </a:r>
            <a:r>
              <a:rPr lang="en-US" sz="1050" b="1" dirty="0">
                <a:latin typeface="Courier New" charset="0"/>
                <a:cs typeface="Courier New" charset="0"/>
              </a:rPr>
              <a:t>("&lt;</a:t>
            </a:r>
            <a:r>
              <a:rPr lang="en-US" sz="1050" b="1" dirty="0" err="1">
                <a:latin typeface="Courier New" charset="0"/>
                <a:cs typeface="Courier New" charset="0"/>
              </a:rPr>
              <a:t>br</a:t>
            </a:r>
            <a:r>
              <a:rPr lang="en-US" sz="1050" b="1" dirty="0">
                <a:latin typeface="Courier New" charset="0"/>
                <a:cs typeface="Courier New" charset="0"/>
              </a:rPr>
              <a:t> /&gt;User Agent: &lt;b&gt;"</a:t>
            </a:r>
            <a:r>
              <a:rPr lang="en-US" sz="105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+</a:t>
            </a:r>
            <a:r>
              <a:rPr lang="en-US" sz="105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userAgent</a:t>
            </a:r>
            <a:r>
              <a:rPr lang="en-US" sz="105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+</a:t>
            </a:r>
            <a:r>
              <a:rPr lang="en-US" sz="1050" b="1" dirty="0">
                <a:latin typeface="Courier New" charset="0"/>
                <a:cs typeface="Courier New" charset="0"/>
              </a:rPr>
              <a:t>"&lt;/b&gt;");</a:t>
            </a:r>
          </a:p>
          <a:p>
            <a:pPr marL="0" indent="0">
              <a:buFontTx/>
              <a:buNone/>
            </a:pPr>
            <a:r>
              <a:rPr lang="en-US" sz="1050" b="1" dirty="0">
                <a:latin typeface="Courier New" charset="0"/>
                <a:cs typeface="Courier New" charset="0"/>
              </a:rPr>
              <a:t>	    </a:t>
            </a:r>
            <a:r>
              <a:rPr lang="en-US" sz="1050" b="1" dirty="0" smtClean="0">
                <a:latin typeface="Courier New" charset="0"/>
                <a:cs typeface="Courier New" charset="0"/>
              </a:rPr>
              <a:t>	</a:t>
            </a:r>
            <a:r>
              <a:rPr lang="en-US" sz="1050" b="1" dirty="0" err="1" smtClean="0">
                <a:latin typeface="Courier New" charset="0"/>
                <a:cs typeface="Courier New" charset="0"/>
              </a:rPr>
              <a:t>out.println</a:t>
            </a:r>
            <a:r>
              <a:rPr lang="en-US" sz="1050" b="1" dirty="0">
                <a:latin typeface="Courier New" charset="0"/>
                <a:cs typeface="Courier New" charset="0"/>
              </a:rPr>
              <a:t>("&lt;/body&gt;\n&lt;/html&gt; ");</a:t>
            </a:r>
          </a:p>
          <a:p>
            <a:pPr marL="0" indent="0">
              <a:buFontTx/>
              <a:buNone/>
            </a:pPr>
            <a:r>
              <a:rPr lang="en-US" sz="1050" b="1" dirty="0">
                <a:latin typeface="Courier New" charset="0"/>
                <a:cs typeface="Courier New" charset="0"/>
              </a:rPr>
              <a:t>	</a:t>
            </a:r>
            <a:r>
              <a:rPr lang="en-US" sz="1050" b="1" dirty="0" smtClean="0">
                <a:latin typeface="Courier New" charset="0"/>
                <a:cs typeface="Courier New" charset="0"/>
              </a:rPr>
              <a:t>}</a:t>
            </a:r>
            <a:endParaRPr lang="en-US" sz="105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050" b="1" dirty="0">
                <a:latin typeface="Courier New" charset="0"/>
                <a:cs typeface="Courier New" charset="0"/>
              </a:rPr>
              <a:t>}</a:t>
            </a:r>
          </a:p>
          <a:p>
            <a:pPr marL="0" indent="0">
              <a:buFontTx/>
              <a:buNone/>
            </a:pPr>
            <a:endParaRPr lang="en-US" sz="1050" b="1" dirty="0">
              <a:latin typeface="Courier New" charset="0"/>
              <a:cs typeface="Courier New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566000" y="1857963"/>
            <a:ext cx="322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Maiandra GD" charset="0"/>
              </a:rPr>
              <a:t>Servlet</a:t>
            </a:r>
            <a:r>
              <a:rPr lang="it-IT" dirty="0" smtClean="0">
                <a:latin typeface="Maiandra GD" charset="0"/>
              </a:rPr>
              <a:t> </a:t>
            </a:r>
            <a:r>
              <a:rPr lang="it-IT" dirty="0" err="1">
                <a:latin typeface="Maiandra GD" charset="0"/>
              </a:rPr>
              <a:t>MostraParametri.java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609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Maiandra GD" charset="0"/>
              </a:rPr>
              <a:t>Sviluppo </a:t>
            </a:r>
            <a:r>
              <a:rPr lang="it-IT" dirty="0" smtClean="0">
                <a:latin typeface="Maiandra GD" charset="0"/>
              </a:rPr>
              <a:t>Web </a:t>
            </a:r>
            <a:r>
              <a:rPr lang="it-IT" dirty="0">
                <a:latin typeface="Maiandra GD" charset="0"/>
              </a:rPr>
              <a:t>con </a:t>
            </a:r>
            <a:r>
              <a:rPr lang="it-IT" dirty="0" err="1">
                <a:latin typeface="Maiandra GD" charset="0"/>
              </a:rPr>
              <a:t>Eclipse</a:t>
            </a:r>
            <a:endParaRPr lang="en-US" dirty="0">
              <a:latin typeface="Maiandra GD" charset="0"/>
            </a:endParaRPr>
          </a:p>
        </p:txBody>
      </p:sp>
      <p:sp>
        <p:nvSpPr>
          <p:cNvPr id="27651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 smtClean="0">
                <a:latin typeface="Maiandra GD" charset="0"/>
              </a:rPr>
              <a:t>Premessa: serve </a:t>
            </a:r>
            <a:r>
              <a:rPr lang="it-IT" dirty="0" err="1" smtClean="0">
                <a:latin typeface="Maiandra GD" charset="0"/>
              </a:rPr>
              <a:t>Eclipse</a:t>
            </a:r>
            <a:r>
              <a:rPr lang="it-IT" dirty="0" smtClean="0">
                <a:latin typeface="Maiandra GD" charset="0"/>
              </a:rPr>
              <a:t> for Java EE Developer</a:t>
            </a:r>
          </a:p>
          <a:p>
            <a:pPr lvl="1"/>
            <a:r>
              <a:rPr lang="it-IT" dirty="0" smtClean="0">
                <a:latin typeface="Maiandra GD" charset="0"/>
              </a:rPr>
              <a:t>oppure vanno aggiunte le estensioni: </a:t>
            </a:r>
            <a:r>
              <a:rPr lang="it-IT" dirty="0"/>
              <a:t>"help"-&gt; "</a:t>
            </a:r>
            <a:r>
              <a:rPr lang="it-IT" dirty="0" err="1"/>
              <a:t>install</a:t>
            </a:r>
            <a:r>
              <a:rPr lang="it-IT" dirty="0"/>
              <a:t> new software</a:t>
            </a:r>
            <a:r>
              <a:rPr lang="it-IT" dirty="0" smtClean="0"/>
              <a:t>", </a:t>
            </a:r>
            <a:br>
              <a:rPr lang="it-IT" dirty="0" smtClean="0"/>
            </a:br>
            <a:r>
              <a:rPr lang="it-IT" dirty="0" smtClean="0">
                <a:hlinkClick r:id="rId2"/>
              </a:rPr>
              <a:t>http</a:t>
            </a:r>
            <a:r>
              <a:rPr lang="it-IT" dirty="0">
                <a:hlinkClick r:id="rId2"/>
              </a:rPr>
              <a:t>://download.eclipse.org/</a:t>
            </a:r>
            <a:r>
              <a:rPr lang="it-IT" dirty="0" smtClean="0">
                <a:hlinkClick r:id="rId2"/>
              </a:rPr>
              <a:t>realeses</a:t>
            </a:r>
            <a:r>
              <a:rPr lang="it-IT" dirty="0" smtClean="0"/>
              <a:t> e </a:t>
            </a:r>
            <a:r>
              <a:rPr lang="it-IT" dirty="0"/>
              <a:t>spuntare le </a:t>
            </a:r>
            <a:r>
              <a:rPr lang="it-IT" dirty="0" smtClean="0"/>
              <a:t>estensioni</a:t>
            </a:r>
            <a:r>
              <a:rPr lang="it-IT" dirty="0"/>
              <a:t>:</a:t>
            </a:r>
          </a:p>
          <a:p>
            <a:pPr lvl="2"/>
            <a:r>
              <a:rPr lang="it-IT" dirty="0" err="1" smtClean="0"/>
              <a:t>Eclipse</a:t>
            </a:r>
            <a:r>
              <a:rPr lang="it-IT" dirty="0" smtClean="0"/>
              <a:t> </a:t>
            </a:r>
            <a:r>
              <a:rPr lang="it-IT" dirty="0"/>
              <a:t>Java EE Developer Tools</a:t>
            </a:r>
          </a:p>
          <a:p>
            <a:pPr lvl="2"/>
            <a:r>
              <a:rPr lang="it-IT" dirty="0" err="1"/>
              <a:t>Eclipse</a:t>
            </a:r>
            <a:r>
              <a:rPr lang="it-IT" dirty="0"/>
              <a:t> Java Web Developer Tools</a:t>
            </a:r>
          </a:p>
          <a:p>
            <a:pPr lvl="2"/>
            <a:r>
              <a:rPr lang="it-IT" dirty="0" err="1"/>
              <a:t>Eclipse</a:t>
            </a:r>
            <a:r>
              <a:rPr lang="it-IT" dirty="0"/>
              <a:t> Web Developer Tools</a:t>
            </a:r>
          </a:p>
          <a:p>
            <a:pPr lvl="2"/>
            <a:r>
              <a:rPr lang="it-IT" dirty="0" err="1"/>
              <a:t>Eclipse</a:t>
            </a:r>
            <a:r>
              <a:rPr lang="it-IT" dirty="0"/>
              <a:t> XML </a:t>
            </a:r>
            <a:r>
              <a:rPr lang="it-IT" dirty="0" err="1"/>
              <a:t>Editors</a:t>
            </a:r>
            <a:r>
              <a:rPr lang="it-IT" dirty="0"/>
              <a:t> and </a:t>
            </a:r>
            <a:r>
              <a:rPr lang="it-IT" dirty="0" smtClean="0"/>
              <a:t>Tools</a:t>
            </a:r>
          </a:p>
          <a:p>
            <a:r>
              <a:rPr lang="it-IT" dirty="0" smtClean="0">
                <a:latin typeface="Maiandra GD" charset="0"/>
              </a:rPr>
              <a:t>Creazione </a:t>
            </a:r>
            <a:r>
              <a:rPr lang="it-IT" dirty="0">
                <a:latin typeface="Maiandra GD" charset="0"/>
              </a:rPr>
              <a:t>di una applicazione</a:t>
            </a:r>
          </a:p>
          <a:p>
            <a:pPr lvl="1"/>
            <a:r>
              <a:rPr lang="it-IT" dirty="0">
                <a:latin typeface="Maiandra GD" charset="0"/>
              </a:rPr>
              <a:t>File-&gt;new-&gt;(</a:t>
            </a:r>
            <a:r>
              <a:rPr lang="it-IT" dirty="0" err="1">
                <a:latin typeface="Maiandra GD" charset="0"/>
              </a:rPr>
              <a:t>Other</a:t>
            </a:r>
            <a:r>
              <a:rPr lang="it-IT" dirty="0">
                <a:latin typeface="Maiandra GD" charset="0"/>
              </a:rPr>
              <a:t>-&gt;)Web-&gt;</a:t>
            </a:r>
            <a:r>
              <a:rPr lang="it-IT" dirty="0" err="1">
                <a:latin typeface="Maiandra GD" charset="0"/>
              </a:rPr>
              <a:t>Dynamic</a:t>
            </a:r>
            <a:r>
              <a:rPr lang="it-IT" dirty="0">
                <a:latin typeface="Maiandra GD" charset="0"/>
              </a:rPr>
              <a:t> Web Application</a:t>
            </a:r>
          </a:p>
          <a:p>
            <a:pPr lvl="1"/>
            <a:r>
              <a:rPr lang="it-IT" dirty="0">
                <a:latin typeface="Maiandra GD" charset="0"/>
              </a:rPr>
              <a:t>Premi </a:t>
            </a:r>
            <a:r>
              <a:rPr lang="it-IT" dirty="0" err="1">
                <a:latin typeface="Maiandra GD" charset="0"/>
              </a:rPr>
              <a:t>next</a:t>
            </a:r>
            <a:endParaRPr lang="it-IT" dirty="0">
              <a:latin typeface="Maiandra GD" charset="0"/>
            </a:endParaRPr>
          </a:p>
          <a:p>
            <a:pPr lvl="1"/>
            <a:r>
              <a:rPr lang="it-IT" dirty="0">
                <a:latin typeface="Maiandra GD" charset="0"/>
              </a:rPr>
              <a:t>Project </a:t>
            </a:r>
            <a:r>
              <a:rPr lang="it-IT" dirty="0" err="1">
                <a:latin typeface="Maiandra GD" charset="0"/>
              </a:rPr>
              <a:t>Name</a:t>
            </a:r>
            <a:r>
              <a:rPr lang="it-IT" dirty="0">
                <a:latin typeface="Maiandra GD" charset="0"/>
              </a:rPr>
              <a:t>: </a:t>
            </a:r>
            <a:r>
              <a:rPr lang="it-IT" dirty="0" smtClean="0">
                <a:latin typeface="Maiandra GD" charset="0"/>
              </a:rPr>
              <a:t>"siw-servlet-es0"</a:t>
            </a:r>
            <a:endParaRPr lang="it-IT" dirty="0">
              <a:latin typeface="Maiandra GD" charset="0"/>
            </a:endParaRPr>
          </a:p>
          <a:p>
            <a:pPr lvl="1"/>
            <a:r>
              <a:rPr lang="it-IT" dirty="0" smtClean="0">
                <a:latin typeface="Maiandra GD" charset="0"/>
              </a:rPr>
              <a:t>Premi </a:t>
            </a:r>
            <a:r>
              <a:rPr lang="it-IT" dirty="0" err="1" smtClean="0">
                <a:latin typeface="Maiandra GD" charset="0"/>
              </a:rPr>
              <a:t>finish</a:t>
            </a:r>
            <a:endParaRPr lang="it-IT" dirty="0" smtClean="0">
              <a:latin typeface="Maiandra GD" charset="0"/>
            </a:endParaRPr>
          </a:p>
          <a:p>
            <a:pPr>
              <a:defRPr/>
            </a:pPr>
            <a:r>
              <a:rPr lang="it-IT" dirty="0"/>
              <a:t>Le risorse statiche (html, </a:t>
            </a:r>
            <a:r>
              <a:rPr lang="it-IT" dirty="0" err="1"/>
              <a:t>css</a:t>
            </a:r>
            <a:r>
              <a:rPr lang="it-IT" dirty="0"/>
              <a:t>, jpeg, etc.) e le pagine dinamiche (.</a:t>
            </a:r>
            <a:r>
              <a:rPr lang="it-IT" dirty="0" err="1"/>
              <a:t>jsp</a:t>
            </a:r>
            <a:r>
              <a:rPr lang="it-IT" dirty="0"/>
              <a:t>, .</a:t>
            </a:r>
            <a:r>
              <a:rPr lang="it-IT" dirty="0" err="1"/>
              <a:t>jsf</a:t>
            </a:r>
            <a:r>
              <a:rPr lang="it-IT" dirty="0"/>
              <a:t>) vanno messe (eventualmente organizzati in cartelle) nella directory </a:t>
            </a:r>
            <a:r>
              <a:rPr lang="it-IT" dirty="0" err="1"/>
              <a:t>WebContent</a:t>
            </a:r>
            <a:endParaRPr lang="it-IT" dirty="0"/>
          </a:p>
          <a:p>
            <a:pPr>
              <a:defRPr/>
            </a:pPr>
            <a:r>
              <a:rPr lang="it-IT" dirty="0"/>
              <a:t>Le classi vanno scritte nella </a:t>
            </a:r>
            <a:r>
              <a:rPr lang="it-IT" dirty="0" err="1"/>
              <a:t>directoty</a:t>
            </a:r>
            <a:r>
              <a:rPr lang="it-IT" dirty="0"/>
              <a:t> </a:t>
            </a:r>
            <a:r>
              <a:rPr lang="it-IT" dirty="0" err="1"/>
              <a:t>src</a:t>
            </a:r>
            <a:r>
              <a:rPr lang="it-IT" dirty="0"/>
              <a:t> (che si trova dentro Java </a:t>
            </a:r>
            <a:r>
              <a:rPr lang="it-IT" dirty="0" err="1" smtClean="0"/>
              <a:t>Resources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844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latin typeface="Maiandra GD" charset="0"/>
              </a:rPr>
              <a:t>Esportazione .war con </a:t>
            </a:r>
            <a:r>
              <a:rPr lang="it-IT" dirty="0" err="1" smtClean="0">
                <a:latin typeface="Maiandra GD" charset="0"/>
              </a:rPr>
              <a:t>Eclipse</a:t>
            </a:r>
            <a:endParaRPr lang="en-US" dirty="0">
              <a:latin typeface="Maiandra GD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smtClean="0">
                <a:ea typeface="+mn-ea"/>
              </a:rPr>
              <a:t>Selezionare il progetto con il tasto </a:t>
            </a:r>
            <a:r>
              <a:rPr lang="it-IT" dirty="0" err="1" smtClean="0">
                <a:ea typeface="+mn-ea"/>
              </a:rPr>
              <a:t>ds</a:t>
            </a:r>
            <a:r>
              <a:rPr lang="it-IT" dirty="0" smtClean="0">
                <a:ea typeface="+mn-ea"/>
              </a:rPr>
              <a:t> del mouse</a:t>
            </a:r>
          </a:p>
          <a:p>
            <a:pPr lvl="1">
              <a:defRPr/>
            </a:pPr>
            <a:r>
              <a:rPr lang="it-IT" dirty="0" smtClean="0"/>
              <a:t>Export</a:t>
            </a:r>
          </a:p>
          <a:p>
            <a:pPr lvl="1">
              <a:defRPr/>
            </a:pPr>
            <a:r>
              <a:rPr lang="it-IT" dirty="0" smtClean="0"/>
              <a:t>WAR File</a:t>
            </a:r>
          </a:p>
          <a:p>
            <a:pPr lvl="1">
              <a:defRPr/>
            </a:pPr>
            <a:r>
              <a:rPr lang="it-IT" dirty="0" smtClean="0"/>
              <a:t>Scegliere directory e nome del file</a:t>
            </a:r>
          </a:p>
          <a:p>
            <a:pPr>
              <a:defRPr/>
            </a:pPr>
            <a:r>
              <a:rPr lang="it-IT" dirty="0" smtClean="0"/>
              <a:t>Nel nostro caso ambiente:</a:t>
            </a:r>
          </a:p>
          <a:p>
            <a:pPr lvl="1">
              <a:defRPr/>
            </a:pPr>
            <a:r>
              <a:rPr lang="it-IT" dirty="0" smtClean="0"/>
              <a:t>nome del file war </a:t>
            </a:r>
            <a:r>
              <a:rPr lang="it-IT" dirty="0" smtClean="0">
                <a:sym typeface="Wingdings"/>
              </a:rPr>
              <a:t> </a:t>
            </a:r>
            <a:r>
              <a:rPr lang="it-IT" dirty="0" smtClean="0"/>
              <a:t>stesso nome del progetto</a:t>
            </a:r>
          </a:p>
          <a:p>
            <a:pPr lvl="1">
              <a:defRPr/>
            </a:pPr>
            <a:r>
              <a:rPr lang="it-IT" dirty="0" smtClean="0"/>
              <a:t>directory </a:t>
            </a:r>
            <a:r>
              <a:rPr lang="it-IT" dirty="0" smtClean="0">
                <a:sym typeface="Wingdings"/>
              </a:rPr>
              <a:t> </a:t>
            </a:r>
            <a:r>
              <a:rPr lang="it-IT" dirty="0" smtClean="0">
                <a:solidFill>
                  <a:srgbClr val="FF0000"/>
                </a:solidFill>
                <a:sym typeface="Wingdings"/>
              </a:rPr>
              <a:t>directory </a:t>
            </a:r>
            <a:r>
              <a:rPr lang="it-IT" dirty="0" err="1" smtClean="0">
                <a:solidFill>
                  <a:srgbClr val="FF0000"/>
                </a:solidFill>
                <a:sym typeface="Wingdings"/>
              </a:rPr>
              <a:t>webapps</a:t>
            </a:r>
            <a:r>
              <a:rPr lang="it-IT" dirty="0" smtClean="0">
                <a:solidFill>
                  <a:srgbClr val="FF0000"/>
                </a:solidFill>
                <a:sym typeface="Wingdings"/>
              </a:rPr>
              <a:t> del server</a:t>
            </a:r>
            <a:r>
              <a:rPr lang="it-IT" dirty="0" smtClean="0">
                <a:sym typeface="Wingdings"/>
              </a:rPr>
              <a:t/>
            </a:r>
            <a:br>
              <a:rPr lang="it-IT" dirty="0" smtClean="0">
                <a:sym typeface="Wingdings"/>
              </a:rPr>
            </a:br>
            <a:r>
              <a:rPr lang="it-IT" dirty="0" smtClean="0">
                <a:sym typeface="Wingdings"/>
              </a:rPr>
              <a:t>(se il nostro server gira nella macchina virtuale, mettiamo il .war nella directory condivisa: 	Vagrang4SIW-Master/www/java </a:t>
            </a:r>
            <a:br>
              <a:rPr lang="it-IT" dirty="0" smtClean="0">
                <a:sym typeface="Wingdings"/>
              </a:rPr>
            </a:br>
            <a:r>
              <a:rPr lang="it-IT" dirty="0" smtClean="0">
                <a:sym typeface="Wingdings"/>
              </a:rPr>
              <a:t>che è mappata sulla directory </a:t>
            </a:r>
            <a:r>
              <a:rPr lang="it-IT" dirty="0" err="1" smtClean="0">
                <a:sym typeface="Wingdings"/>
              </a:rPr>
              <a:t>webapps</a:t>
            </a:r>
            <a:r>
              <a:rPr lang="it-IT" dirty="0" smtClean="0">
                <a:sym typeface="Wingdings"/>
              </a:rPr>
              <a:t> del server sulla macchina virtuale</a:t>
            </a:r>
          </a:p>
          <a:p>
            <a:pPr>
              <a:defRPr/>
            </a:pPr>
            <a:r>
              <a:rPr lang="it-IT" dirty="0" smtClean="0">
                <a:sym typeface="Wingdings"/>
              </a:rPr>
              <a:t>NB: </a:t>
            </a:r>
            <a:r>
              <a:rPr lang="it-IT" dirty="0" smtClean="0">
                <a:solidFill>
                  <a:srgbClr val="FF0000"/>
                </a:solidFill>
                <a:sym typeface="Wingdings"/>
              </a:rPr>
              <a:t>nel nostro ambiente, questa operazione coincide con l'istallazione della applicazione sul server!</a:t>
            </a:r>
          </a:p>
        </p:txBody>
      </p:sp>
    </p:spTree>
    <p:extLst>
      <p:ext uri="{BB962C8B-B14F-4D97-AF65-F5344CB8AC3E}">
        <p14:creationId xmlns:p14="http://schemas.microsoft.com/office/powerpoint/2010/main" val="15708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Mettiamo</a:t>
            </a:r>
            <a:r>
              <a:rPr lang="en-US" dirty="0" smtClean="0"/>
              <a:t> </a:t>
            </a:r>
            <a:r>
              <a:rPr lang="en-US" dirty="0" err="1" smtClean="0"/>
              <a:t>tutto</a:t>
            </a:r>
            <a:r>
              <a:rPr lang="en-US" dirty="0" smtClean="0"/>
              <a:t> in </a:t>
            </a:r>
            <a:r>
              <a:rPr lang="en-US" dirty="0" err="1"/>
              <a:t>p</a:t>
            </a:r>
            <a:r>
              <a:rPr lang="en-US" dirty="0" err="1" smtClean="0"/>
              <a:t>ratica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" b="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8231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0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Creare</a:t>
            </a:r>
            <a:r>
              <a:rPr lang="en-US" dirty="0" smtClean="0"/>
              <a:t> con Eclipse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r>
              <a:rPr lang="en-US" dirty="0" smtClean="0"/>
              <a:t> web </a:t>
            </a:r>
            <a:r>
              <a:rPr lang="en-US" dirty="0" err="1" smtClean="0"/>
              <a:t>dinamico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siw-servlet-es0 </a:t>
            </a:r>
          </a:p>
          <a:p>
            <a:r>
              <a:rPr lang="en-US" dirty="0" err="1" smtClean="0"/>
              <a:t>Aggiungere</a:t>
            </a:r>
            <a:r>
              <a:rPr lang="en-US" dirty="0" smtClean="0"/>
              <a:t> al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pagina</a:t>
            </a:r>
            <a:r>
              <a:rPr lang="en-US" dirty="0"/>
              <a:t> </a:t>
            </a:r>
            <a:r>
              <a:rPr lang="en-US" dirty="0" err="1" smtClean="0"/>
              <a:t>inserimento.html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nella</a:t>
            </a:r>
            <a:r>
              <a:rPr lang="en-US" dirty="0" smtClean="0"/>
              <a:t> directory </a:t>
            </a:r>
            <a:r>
              <a:rPr lang="en-US" dirty="0" err="1" smtClean="0"/>
              <a:t>WebContent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MostraParametri.java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directoty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Generare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.war e </a:t>
            </a:r>
            <a:r>
              <a:rPr lang="en-US" dirty="0" err="1" smtClean="0"/>
              <a:t>copiarlo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directory </a:t>
            </a:r>
            <a:r>
              <a:rPr lang="en-US" sz="2600" dirty="0" err="1" smtClean="0"/>
              <a:t>webapps</a:t>
            </a:r>
            <a:r>
              <a:rPr lang="en-US" sz="2600" dirty="0" smtClean="0"/>
              <a:t> </a:t>
            </a:r>
            <a:r>
              <a:rPr lang="en-US" dirty="0" smtClean="0"/>
              <a:t>di Tomcat</a:t>
            </a:r>
          </a:p>
          <a:p>
            <a:r>
              <a:rPr lang="en-US" dirty="0" err="1"/>
              <a:t>Verificare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corretto</a:t>
            </a:r>
            <a:r>
              <a:rPr lang="en-US" dirty="0"/>
              <a:t> </a:t>
            </a:r>
            <a:r>
              <a:rPr lang="en-US" dirty="0" err="1"/>
              <a:t>funzionamento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 smtClean="0"/>
              <a:t>applicazione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con un browser </a:t>
            </a:r>
            <a:r>
              <a:rPr lang="en-US" dirty="0" err="1" smtClean="0"/>
              <a:t>visitare</a:t>
            </a:r>
            <a:r>
              <a:rPr lang="en-US" dirty="0" smtClean="0"/>
              <a:t> </a:t>
            </a:r>
            <a:r>
              <a:rPr lang="en-US" dirty="0" err="1" smtClean="0"/>
              <a:t>l'url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sz="2600" dirty="0">
                <a:hlinkClick r:id="rId2"/>
              </a:rPr>
              <a:t>http://localhost:8080/siw-</a:t>
            </a:r>
            <a:r>
              <a:rPr lang="en-US" sz="2600" dirty="0" smtClean="0">
                <a:hlinkClick r:id="rId2"/>
              </a:rPr>
              <a:t>servlet</a:t>
            </a:r>
            <a:r>
              <a:rPr lang="en-US" sz="2600" dirty="0">
                <a:hlinkClick r:id="rId2"/>
              </a:rPr>
              <a:t>-es0/</a:t>
            </a:r>
            <a:r>
              <a:rPr lang="en-US" sz="2600" dirty="0" smtClean="0">
                <a:hlinkClick r:id="rId2"/>
              </a:rPr>
              <a:t>inserimento.html</a:t>
            </a:r>
            <a:r>
              <a:rPr lang="en-US" sz="260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1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smtClean="0">
                <a:latin typeface="Maiandra GD" charset="0"/>
              </a:rPr>
              <a:t>Esercizio 1</a:t>
            </a:r>
            <a:endParaRPr lang="it-IT" dirty="0">
              <a:latin typeface="Maiandra GD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it-IT" dirty="0" smtClean="0">
                <a:latin typeface="Maiandra GD" charset="0"/>
              </a:rPr>
              <a:t>Creare il progetto siw-servlet-es1</a:t>
            </a:r>
          </a:p>
          <a:p>
            <a:pPr eaLnBrk="1" hangingPunct="1">
              <a:lnSpc>
                <a:spcPct val="90000"/>
              </a:lnSpc>
            </a:pPr>
            <a:r>
              <a:rPr lang="it-IT" dirty="0" smtClean="0">
                <a:latin typeface="Maiandra GD" charset="0"/>
              </a:rPr>
              <a:t>Creare</a:t>
            </a:r>
            <a:endParaRPr lang="it-IT" dirty="0">
              <a:latin typeface="Maiandra GD" charset="0"/>
            </a:endParaRPr>
          </a:p>
          <a:p>
            <a:pPr lvl="1">
              <a:lnSpc>
                <a:spcPct val="90000"/>
              </a:lnSpc>
            </a:pPr>
            <a:r>
              <a:rPr lang="it-IT" dirty="0" smtClean="0">
                <a:latin typeface="Maiandra GD" charset="0"/>
              </a:rPr>
              <a:t>la </a:t>
            </a:r>
            <a:r>
              <a:rPr lang="it-IT" dirty="0">
                <a:latin typeface="Maiandra GD" charset="0"/>
              </a:rPr>
              <a:t>pagina </a:t>
            </a:r>
            <a:r>
              <a:rPr lang="it-IT" b="1" dirty="0" err="1" smtClean="0">
                <a:latin typeface="Courier New"/>
                <a:cs typeface="Courier New"/>
              </a:rPr>
              <a:t>newStudente.html</a:t>
            </a:r>
            <a:r>
              <a:rPr lang="it-IT" dirty="0">
                <a:latin typeface="Maiandra GD" charset="0"/>
              </a:rPr>
              <a:t>:</a:t>
            </a:r>
            <a:r>
              <a:rPr lang="it-IT" dirty="0" smtClean="0">
                <a:latin typeface="Maiandra GD" charset="0"/>
              </a:rPr>
              <a:t> contiene una </a:t>
            </a:r>
            <a:r>
              <a:rPr lang="it-IT" dirty="0" err="1" smtClean="0">
                <a:latin typeface="Maiandra GD" charset="0"/>
              </a:rPr>
              <a:t>form</a:t>
            </a:r>
            <a:r>
              <a:rPr lang="it-IT" dirty="0" smtClean="0">
                <a:latin typeface="Maiandra GD" charset="0"/>
              </a:rPr>
              <a:t> per raccogliere i </a:t>
            </a:r>
            <a:r>
              <a:rPr lang="it-IT" dirty="0">
                <a:latin typeface="Maiandra GD" charset="0"/>
              </a:rPr>
              <a:t>dati </a:t>
            </a:r>
            <a:r>
              <a:rPr lang="it-IT" dirty="0" smtClean="0">
                <a:latin typeface="Maiandra GD" charset="0"/>
              </a:rPr>
              <a:t>di un oggetto </a:t>
            </a:r>
            <a:r>
              <a:rPr lang="it-IT" b="1" dirty="0" smtClean="0">
                <a:latin typeface="Courier New"/>
                <a:cs typeface="Courier New"/>
              </a:rPr>
              <a:t>Studente</a:t>
            </a:r>
            <a:r>
              <a:rPr lang="it-IT" dirty="0" smtClean="0">
                <a:latin typeface="Maiandra GD" charset="0"/>
              </a:rPr>
              <a:t> </a:t>
            </a:r>
            <a:br>
              <a:rPr lang="it-IT" dirty="0" smtClean="0">
                <a:latin typeface="Maiandra GD" charset="0"/>
              </a:rPr>
            </a:br>
            <a:r>
              <a:rPr lang="it-IT" dirty="0" smtClean="0">
                <a:latin typeface="Maiandra GD" charset="0"/>
              </a:rPr>
              <a:t>(</a:t>
            </a:r>
            <a:r>
              <a:rPr lang="it-IT" sz="2600" dirty="0" smtClean="0">
                <a:latin typeface="Maiandra GD" charset="0"/>
              </a:rPr>
              <a:t>cfr. siw-jdbc-es1</a:t>
            </a:r>
            <a:r>
              <a:rPr lang="it-IT" dirty="0" smtClean="0">
                <a:latin typeface="Maiandra GD" charset="0"/>
              </a:rPr>
              <a:t>). </a:t>
            </a:r>
            <a:endParaRPr lang="it-IT" dirty="0">
              <a:latin typeface="Maiandra GD" charset="0"/>
            </a:endParaRPr>
          </a:p>
          <a:p>
            <a:pPr lvl="1">
              <a:lnSpc>
                <a:spcPct val="90000"/>
              </a:lnSpc>
            </a:pPr>
            <a:r>
              <a:rPr lang="it-IT" dirty="0" smtClean="0">
                <a:latin typeface="Maiandra GD" charset="0"/>
              </a:rPr>
              <a:t>i dati raccolti dalla </a:t>
            </a:r>
            <a:r>
              <a:rPr lang="it-IT" dirty="0" err="1" smtClean="0">
                <a:latin typeface="Maiandra GD" charset="0"/>
              </a:rPr>
              <a:t>form</a:t>
            </a:r>
            <a:r>
              <a:rPr lang="it-IT" dirty="0" smtClean="0">
                <a:latin typeface="Maiandra GD" charset="0"/>
              </a:rPr>
              <a:t> vengono gestiti dalla classe </a:t>
            </a:r>
            <a:r>
              <a:rPr lang="it-IT" dirty="0" err="1" smtClean="0">
                <a:latin typeface="Maiandra GD" charset="0"/>
              </a:rPr>
              <a:t>servlet</a:t>
            </a:r>
            <a:r>
              <a:rPr lang="it-IT" dirty="0" smtClean="0">
                <a:latin typeface="Maiandra GD" charset="0"/>
              </a:rPr>
              <a:t> </a:t>
            </a:r>
            <a:r>
              <a:rPr lang="it-IT" b="1" dirty="0" err="1" smtClean="0">
                <a:latin typeface="Courier New"/>
                <a:cs typeface="Courier New"/>
              </a:rPr>
              <a:t>StudenteController.java</a:t>
            </a:r>
            <a:r>
              <a:rPr lang="it-IT" dirty="0" smtClean="0">
                <a:latin typeface="Maiandra GD" charset="0"/>
              </a:rPr>
              <a:t>, associata </a:t>
            </a:r>
            <a:r>
              <a:rPr lang="it-IT" dirty="0" err="1" smtClean="0">
                <a:latin typeface="Maiandra GD" charset="0"/>
              </a:rPr>
              <a:t>all'url</a:t>
            </a:r>
            <a:r>
              <a:rPr lang="it-IT" dirty="0" smtClean="0">
                <a:latin typeface="Maiandra GD" charset="0"/>
              </a:rPr>
              <a:t> </a:t>
            </a:r>
            <a:r>
              <a:rPr lang="it-IT" b="1" dirty="0" smtClean="0">
                <a:latin typeface="Courier New"/>
                <a:cs typeface="Courier New"/>
              </a:rPr>
              <a:t>/studente</a:t>
            </a:r>
            <a:r>
              <a:rPr lang="it-IT" dirty="0" smtClean="0">
                <a:latin typeface="Maiandra GD" charset="0"/>
              </a:rPr>
              <a:t>. La </a:t>
            </a:r>
            <a:r>
              <a:rPr lang="it-IT" dirty="0" err="1" smtClean="0">
                <a:latin typeface="Maiandra GD" charset="0"/>
              </a:rPr>
              <a:t>servlet</a:t>
            </a:r>
            <a:r>
              <a:rPr lang="it-IT" dirty="0" smtClean="0">
                <a:latin typeface="Maiandra GD" charset="0"/>
              </a:rPr>
              <a:t> genera una </a:t>
            </a:r>
            <a:r>
              <a:rPr lang="it-IT" dirty="0">
                <a:latin typeface="Maiandra GD" charset="0"/>
              </a:rPr>
              <a:t>pagina di risposta in cui </a:t>
            </a:r>
            <a:r>
              <a:rPr lang="it-IT" dirty="0" smtClean="0">
                <a:latin typeface="Maiandra GD" charset="0"/>
              </a:rPr>
              <a:t>mostra tutti </a:t>
            </a:r>
            <a:r>
              <a:rPr lang="it-IT" dirty="0">
                <a:latin typeface="Maiandra GD" charset="0"/>
              </a:rPr>
              <a:t>i dati letti dalla </a:t>
            </a:r>
            <a:r>
              <a:rPr lang="it-IT" dirty="0" err="1">
                <a:latin typeface="Maiandra GD" charset="0"/>
              </a:rPr>
              <a:t>form</a:t>
            </a:r>
            <a:r>
              <a:rPr lang="it-IT" dirty="0">
                <a:latin typeface="Maiandra GD" charset="0"/>
              </a:rPr>
              <a:t>, </a:t>
            </a:r>
            <a:r>
              <a:rPr lang="it-IT" dirty="0" smtClean="0">
                <a:latin typeface="Maiandra GD" charset="0"/>
              </a:rPr>
              <a:t>il </a:t>
            </a:r>
            <a:r>
              <a:rPr lang="it-IT" dirty="0">
                <a:latin typeface="Maiandra GD" charset="0"/>
              </a:rPr>
              <a:t>numero </a:t>
            </a:r>
            <a:r>
              <a:rPr lang="it-IT" dirty="0" err="1">
                <a:latin typeface="Maiandra GD" charset="0"/>
              </a:rPr>
              <a:t>ip</a:t>
            </a:r>
            <a:r>
              <a:rPr lang="it-IT" dirty="0">
                <a:latin typeface="Maiandra GD" charset="0"/>
              </a:rPr>
              <a:t> e lo </a:t>
            </a:r>
            <a:r>
              <a:rPr lang="it-IT" dirty="0" err="1">
                <a:latin typeface="Maiandra GD" charset="0"/>
              </a:rPr>
              <a:t>user</a:t>
            </a:r>
            <a:r>
              <a:rPr lang="it-IT" dirty="0">
                <a:latin typeface="Maiandra GD" charset="0"/>
              </a:rPr>
              <a:t>-agent del </a:t>
            </a:r>
            <a:r>
              <a:rPr lang="it-IT" dirty="0" smtClean="0">
                <a:latin typeface="Maiandra GD" charset="0"/>
              </a:rPr>
              <a:t>client</a:t>
            </a:r>
          </a:p>
          <a:p>
            <a:pPr eaLnBrk="1" hangingPunct="1">
              <a:lnSpc>
                <a:spcPct val="90000"/>
              </a:lnSpc>
            </a:pPr>
            <a:r>
              <a:rPr lang="it-IT" dirty="0" smtClean="0">
                <a:latin typeface="Maiandra GD" charset="0"/>
              </a:rPr>
              <a:t>Istallare l'applicazione e verificarne il corretto funzionamento</a:t>
            </a:r>
            <a:endParaRPr lang="it-IT" dirty="0">
              <a:latin typeface="Maiandra GD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-1256974" y="42268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98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Architettura</a:t>
            </a:r>
            <a:r>
              <a:rPr lang="en-US" dirty="0"/>
              <a:t> 3-Tier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Tier</a:t>
            </a:r>
          </a:p>
          <a:p>
            <a:pPr lvl="1"/>
            <a:r>
              <a:rPr lang="en-US" dirty="0" smtClean="0"/>
              <a:t>server HTTP (Web server)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accetta</a:t>
            </a:r>
            <a:r>
              <a:rPr lang="en-US" dirty="0" smtClean="0"/>
              <a:t> le </a:t>
            </a:r>
            <a:r>
              <a:rPr lang="en-US" dirty="0" err="1" smtClean="0"/>
              <a:t>richieste</a:t>
            </a:r>
            <a:r>
              <a:rPr lang="en-US" dirty="0" smtClean="0"/>
              <a:t> e serve </a:t>
            </a:r>
            <a:r>
              <a:rPr lang="en-US" dirty="0" err="1" smtClean="0"/>
              <a:t>direttamente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contenuti</a:t>
            </a:r>
            <a:r>
              <a:rPr lang="en-US" dirty="0" smtClean="0"/>
              <a:t> </a:t>
            </a:r>
            <a:r>
              <a:rPr lang="en-US" dirty="0" err="1" smtClean="0"/>
              <a:t>statici</a:t>
            </a:r>
            <a:r>
              <a:rPr lang="en-US" dirty="0" smtClean="0"/>
              <a:t> (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immagini</a:t>
            </a:r>
            <a:r>
              <a:rPr lang="en-US" dirty="0" smtClean="0"/>
              <a:t>, etc.)</a:t>
            </a:r>
          </a:p>
          <a:p>
            <a:pPr lvl="1"/>
            <a:r>
              <a:rPr lang="en-US" dirty="0" err="1" smtClean="0"/>
              <a:t>inoltra</a:t>
            </a:r>
            <a:r>
              <a:rPr lang="en-US" dirty="0" smtClean="0"/>
              <a:t> </a:t>
            </a:r>
            <a:r>
              <a:rPr lang="en-US" dirty="0" err="1" smtClean="0"/>
              <a:t>richieste</a:t>
            </a:r>
            <a:r>
              <a:rPr lang="en-US" dirty="0" smtClean="0"/>
              <a:t> per </a:t>
            </a:r>
            <a:r>
              <a:rPr lang="en-US" dirty="0" err="1" smtClean="0"/>
              <a:t>contenuti</a:t>
            </a:r>
            <a:r>
              <a:rPr lang="en-US" dirty="0" smtClean="0"/>
              <a:t> </a:t>
            </a:r>
            <a:r>
              <a:rPr lang="en-US" dirty="0" err="1" smtClean="0"/>
              <a:t>dinamici</a:t>
            </a:r>
            <a:r>
              <a:rPr lang="en-US" dirty="0" smtClean="0"/>
              <a:t> al Logic Tier</a:t>
            </a:r>
          </a:p>
        </p:txBody>
      </p:sp>
    </p:spTree>
    <p:extLst>
      <p:ext uri="{BB962C8B-B14F-4D97-AF65-F5344CB8AC3E}">
        <p14:creationId xmlns:p14="http://schemas.microsoft.com/office/powerpoint/2010/main" val="142488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smtClean="0">
                <a:latin typeface="Maiandra GD" charset="0"/>
              </a:rPr>
              <a:t>Esercizio </a:t>
            </a:r>
            <a:r>
              <a:rPr lang="it-IT" dirty="0">
                <a:latin typeface="Maiandra GD" charset="0"/>
              </a:rPr>
              <a:t>2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it-IT" dirty="0" smtClean="0">
                <a:latin typeface="Maiandra GD" charset="0"/>
              </a:rPr>
              <a:t>Creare il progetto siw-servlet-es2</a:t>
            </a:r>
          </a:p>
          <a:p>
            <a:pPr eaLnBrk="1" hangingPunct="1">
              <a:lnSpc>
                <a:spcPct val="90000"/>
              </a:lnSpc>
            </a:pPr>
            <a:r>
              <a:rPr lang="it-IT" dirty="0" smtClean="0">
                <a:latin typeface="Maiandra GD" charset="0"/>
              </a:rPr>
              <a:t>Come l'esercizio 0, ma i parametri (nome e cognome) prima di essere stampati nella pagina HTML devono essere portati in maiuscolo </a:t>
            </a:r>
          </a:p>
          <a:p>
            <a:pPr lvl="1">
              <a:lnSpc>
                <a:spcPct val="90000"/>
              </a:lnSpc>
            </a:pPr>
            <a:r>
              <a:rPr lang="it-IT" dirty="0" smtClean="0">
                <a:latin typeface="Maiandra GD" charset="0"/>
              </a:rPr>
              <a:t>usare il metodo .</a:t>
            </a:r>
            <a:r>
              <a:rPr lang="it-IT" dirty="0" err="1" smtClean="0">
                <a:latin typeface="Maiandra GD" charset="0"/>
              </a:rPr>
              <a:t>toUpperCase</a:t>
            </a:r>
            <a:r>
              <a:rPr lang="it-IT" dirty="0" smtClean="0">
                <a:latin typeface="Maiandra GD" charset="0"/>
              </a:rPr>
              <a:t>() della classe </a:t>
            </a:r>
            <a:r>
              <a:rPr lang="it-IT" dirty="0" err="1" smtClean="0">
                <a:latin typeface="Maiandra GD" charset="0"/>
              </a:rPr>
              <a:t>String</a:t>
            </a:r>
            <a:endParaRPr lang="it-IT" dirty="0">
              <a:latin typeface="Maiandra GD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-1256974" y="42268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947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Sommario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Servlet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iclo</a:t>
            </a:r>
            <a:r>
              <a:rPr lang="en-US" dirty="0" smtClean="0"/>
              <a:t> di vita</a:t>
            </a:r>
          </a:p>
          <a:p>
            <a:pPr lvl="1"/>
            <a:r>
              <a:rPr lang="en-US" dirty="0" err="1" smtClean="0"/>
              <a:t>Sviluppo</a:t>
            </a:r>
            <a:r>
              <a:rPr lang="en-US" dirty="0" smtClean="0"/>
              <a:t> con Eclipse</a:t>
            </a:r>
          </a:p>
          <a:p>
            <a:pPr lvl="1"/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richiesta</a:t>
            </a:r>
            <a:r>
              <a:rPr lang="en-US" dirty="0" smtClean="0"/>
              <a:t>,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risposta</a:t>
            </a:r>
            <a:endParaRPr lang="en-US" dirty="0" smtClean="0"/>
          </a:p>
          <a:p>
            <a:pPr lvl="1"/>
            <a:r>
              <a:rPr lang="en-US" dirty="0" err="1" smtClean="0"/>
              <a:t>Esercizio</a:t>
            </a:r>
            <a:endParaRPr lang="en-US" dirty="0" smtClean="0"/>
          </a:p>
          <a:p>
            <a:pPr lvl="1"/>
            <a:r>
              <a:rPr lang="en-US" dirty="0" err="1" smtClean="0"/>
              <a:t>Inoltro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richieste</a:t>
            </a:r>
            <a:endParaRPr lang="en-US" dirty="0" smtClean="0"/>
          </a:p>
          <a:p>
            <a:pPr lvl="1"/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sessione</a:t>
            </a:r>
            <a:r>
              <a:rPr lang="en-US" dirty="0" smtClean="0"/>
              <a:t> e </a:t>
            </a:r>
            <a:r>
              <a:rPr lang="en-US" dirty="0" err="1" smtClean="0"/>
              <a:t>dei</a:t>
            </a:r>
            <a:r>
              <a:rPr lang="en-US" dirty="0" smtClean="0"/>
              <a:t> cookie</a:t>
            </a:r>
          </a:p>
          <a:p>
            <a:r>
              <a:rPr lang="en-US" dirty="0" smtClean="0"/>
              <a:t>JSP</a:t>
            </a:r>
          </a:p>
          <a:p>
            <a:pPr lvl="1"/>
            <a:r>
              <a:rPr lang="en-US" dirty="0" err="1"/>
              <a:t>Ciclo</a:t>
            </a:r>
            <a:r>
              <a:rPr lang="en-US" dirty="0"/>
              <a:t> di vita</a:t>
            </a:r>
          </a:p>
          <a:p>
            <a:pPr lvl="1"/>
            <a:r>
              <a:rPr lang="en-US" dirty="0" err="1" smtClean="0"/>
              <a:t>Struttura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JSP</a:t>
            </a:r>
            <a:endParaRPr lang="en-US" dirty="0"/>
          </a:p>
          <a:p>
            <a:pPr lvl="1"/>
            <a:r>
              <a:rPr lang="en-US" dirty="0" err="1" smtClean="0"/>
              <a:t>Scriplet</a:t>
            </a:r>
            <a:r>
              <a:rPr lang="en-US" dirty="0"/>
              <a:t>, </a:t>
            </a:r>
            <a:r>
              <a:rPr lang="en-US" dirty="0" err="1"/>
              <a:t>dichiarazioni</a:t>
            </a:r>
            <a:r>
              <a:rPr lang="en-US" dirty="0"/>
              <a:t>,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 smtClean="0"/>
              <a:t>predefinite</a:t>
            </a:r>
            <a:r>
              <a:rPr lang="en-US" dirty="0" smtClean="0"/>
              <a:t>, </a:t>
            </a:r>
            <a:r>
              <a:rPr lang="en-US" dirty="0" err="1"/>
              <a:t>d</a:t>
            </a:r>
            <a:r>
              <a:rPr lang="en-US" dirty="0" err="1" smtClean="0"/>
              <a:t>irettive</a:t>
            </a:r>
            <a:endParaRPr lang="en-US" dirty="0"/>
          </a:p>
          <a:p>
            <a:pPr lvl="1"/>
            <a:r>
              <a:rPr lang="en-US" dirty="0" err="1" smtClean="0"/>
              <a:t>Espressioni</a:t>
            </a:r>
            <a:endParaRPr lang="en-US" dirty="0"/>
          </a:p>
          <a:p>
            <a:pPr lvl="1"/>
            <a:r>
              <a:rPr lang="en-US" dirty="0" smtClean="0"/>
              <a:t>JSTL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Contesto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Applicazione</a:t>
            </a:r>
            <a:endParaRPr lang="it-IT" sz="3200" dirty="0">
              <a:latin typeface="Maiandra GD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sz="2800" dirty="0" smtClean="0">
                <a:latin typeface="Maiandra GD" charset="0"/>
              </a:rPr>
              <a:t>Il </a:t>
            </a:r>
            <a:r>
              <a:rPr lang="it-IT" sz="2800" dirty="0">
                <a:latin typeface="Maiandra GD" charset="0"/>
              </a:rPr>
              <a:t>"contesto dell'applicazione" </a:t>
            </a:r>
            <a:r>
              <a:rPr lang="it-IT" sz="2800" dirty="0" smtClean="0">
                <a:latin typeface="Maiandra GD" charset="0"/>
              </a:rPr>
              <a:t>consiste in un insieme di informazioni condivise </a:t>
            </a:r>
            <a:r>
              <a:rPr lang="it-IT" sz="2800" dirty="0">
                <a:latin typeface="Maiandra GD" charset="0"/>
              </a:rPr>
              <a:t>da tutti gli oggetti </a:t>
            </a:r>
            <a:r>
              <a:rPr lang="it-IT" sz="2800" dirty="0" err="1">
                <a:latin typeface="Maiandra GD" charset="0"/>
              </a:rPr>
              <a:t>servlet</a:t>
            </a:r>
            <a:r>
              <a:rPr lang="it-IT" sz="2800" dirty="0">
                <a:latin typeface="Maiandra GD" charset="0"/>
              </a:rPr>
              <a:t> della applicazione</a:t>
            </a:r>
          </a:p>
          <a:p>
            <a:pPr eaLnBrk="1" hangingPunct="1"/>
            <a:r>
              <a:rPr lang="it-IT" sz="2800" dirty="0" err="1">
                <a:latin typeface="Maiandra GD" charset="0"/>
              </a:rPr>
              <a:t>ServletContext</a:t>
            </a:r>
            <a:endParaRPr lang="it-IT" sz="2800" dirty="0">
              <a:latin typeface="Maiandra GD" charset="0"/>
            </a:endParaRPr>
          </a:p>
          <a:p>
            <a:pPr lvl="1" eaLnBrk="1" hangingPunct="1"/>
            <a:r>
              <a:rPr lang="it-IT" sz="2400" dirty="0">
                <a:latin typeface="Maiandra GD" charset="0"/>
              </a:rPr>
              <a:t>oggetto di </a:t>
            </a: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javax.servlet.ServletContext</a:t>
            </a:r>
            <a:endParaRPr lang="it-IT" sz="2400" b="1" dirty="0">
              <a:solidFill>
                <a:srgbClr val="990000"/>
              </a:solidFill>
              <a:latin typeface="Courier New" charset="0"/>
            </a:endParaRPr>
          </a:p>
          <a:p>
            <a:pPr lvl="1" eaLnBrk="1" hangingPunct="1"/>
            <a:r>
              <a:rPr lang="it-IT" sz="2400" dirty="0">
                <a:latin typeface="Maiandra GD" charset="0"/>
              </a:rPr>
              <a:t>rappresenta l</a:t>
            </a:r>
            <a:r>
              <a:rPr lang="ja-JP" altLang="it-IT" sz="2400" dirty="0">
                <a:latin typeface="Maiandra GD" charset="0"/>
              </a:rPr>
              <a:t>’</a:t>
            </a:r>
            <a:r>
              <a:rPr lang="it-IT" sz="2400" dirty="0">
                <a:latin typeface="Maiandra GD" charset="0"/>
              </a:rPr>
              <a:t>applicazione </a:t>
            </a:r>
            <a:r>
              <a:rPr lang="it-IT" sz="2400" dirty="0" smtClean="0">
                <a:latin typeface="Maiandra GD" charset="0"/>
              </a:rPr>
              <a:t>Web</a:t>
            </a:r>
            <a:endParaRPr lang="it-IT" sz="2400" dirty="0">
              <a:latin typeface="Maiandra GD" charset="0"/>
            </a:endParaRPr>
          </a:p>
          <a:p>
            <a:pPr lvl="1" eaLnBrk="1" hangingPunct="1"/>
            <a:r>
              <a:rPr lang="it-IT" sz="2400" dirty="0">
                <a:latin typeface="Maiandra GD" charset="0"/>
              </a:rPr>
              <a:t>tutti i </a:t>
            </a:r>
            <a:r>
              <a:rPr lang="it-IT" sz="2400" dirty="0" err="1">
                <a:latin typeface="Maiandra GD" charset="0"/>
              </a:rPr>
              <a:t>servlet</a:t>
            </a:r>
            <a:r>
              <a:rPr lang="it-IT" sz="2400" dirty="0">
                <a:latin typeface="Maiandra GD" charset="0"/>
              </a:rPr>
              <a:t> hanno </a:t>
            </a:r>
            <a:r>
              <a:rPr lang="it-IT" sz="2400" dirty="0" smtClean="0">
                <a:latin typeface="Maiandra GD" charset="0"/>
              </a:rPr>
              <a:t>accesso al </a:t>
            </a:r>
            <a:r>
              <a:rPr lang="it-IT" sz="2400" dirty="0" err="1" smtClean="0">
                <a:latin typeface="Maiandra GD" charset="0"/>
              </a:rPr>
              <a:t>ServletContext</a:t>
            </a:r>
            <a:r>
              <a:rPr lang="it-IT" sz="2400" dirty="0" smtClean="0">
                <a:latin typeface="Maiandra GD" charset="0"/>
              </a:rPr>
              <a:t> attraverso il </a:t>
            </a:r>
            <a:r>
              <a:rPr lang="it-IT" sz="2400" dirty="0">
                <a:latin typeface="Maiandra GD" charset="0"/>
              </a:rPr>
              <a:t>metodo </a:t>
            </a:r>
            <a:br>
              <a:rPr lang="it-IT" sz="2400" dirty="0">
                <a:latin typeface="Maiandra GD" charset="0"/>
              </a:rPr>
            </a:b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ServletContext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 </a:t>
            </a: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getServletContext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(</a:t>
            </a:r>
            <a:r>
              <a:rPr lang="it-IT" sz="2400" b="1" dirty="0" smtClean="0">
                <a:solidFill>
                  <a:srgbClr val="990000"/>
                </a:solidFill>
                <a:latin typeface="Courier New" charset="0"/>
              </a:rPr>
              <a:t>)</a:t>
            </a:r>
            <a:endParaRPr lang="it-IT" sz="2400" b="1" dirty="0">
              <a:solidFill>
                <a:srgbClr val="99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1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Contesto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Applicazione</a:t>
            </a:r>
            <a:endParaRPr lang="it-IT" sz="3200" dirty="0">
              <a:latin typeface="Maiandra GD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it-IT" dirty="0">
                <a:latin typeface="Maiandra GD" charset="0"/>
              </a:rPr>
              <a:t>Due funzioni principali</a:t>
            </a:r>
          </a:p>
          <a:p>
            <a:pPr lvl="1" eaLnBrk="1" hangingPunct="1"/>
            <a:r>
              <a:rPr lang="it-IT" dirty="0">
                <a:latin typeface="Maiandra GD" charset="0"/>
              </a:rPr>
              <a:t>consentire la comunicazione tra </a:t>
            </a:r>
            <a:r>
              <a:rPr lang="it-IT" dirty="0" smtClean="0">
                <a:latin typeface="Maiandra GD" charset="0"/>
              </a:rPr>
              <a:t>gli oggetti </a:t>
            </a:r>
            <a:r>
              <a:rPr lang="it-IT" dirty="0" err="1" smtClean="0">
                <a:latin typeface="Maiandra GD" charset="0"/>
              </a:rPr>
              <a:t>servlet</a:t>
            </a:r>
            <a:r>
              <a:rPr lang="it-IT" dirty="0" smtClean="0">
                <a:latin typeface="Maiandra GD" charset="0"/>
              </a:rPr>
              <a:t> dell'applicazione </a:t>
            </a:r>
            <a:r>
              <a:rPr lang="it-IT" dirty="0">
                <a:latin typeface="Maiandra GD" charset="0"/>
              </a:rPr>
              <a:t>e il contenitore </a:t>
            </a:r>
          </a:p>
          <a:p>
            <a:pPr lvl="1" eaLnBrk="1" hangingPunct="1"/>
            <a:r>
              <a:rPr lang="it-IT" dirty="0" smtClean="0">
                <a:latin typeface="Maiandra GD" charset="0"/>
              </a:rPr>
              <a:t>consentire di manipolare </a:t>
            </a:r>
            <a:r>
              <a:rPr lang="it-IT" dirty="0">
                <a:latin typeface="Maiandra GD" charset="0"/>
              </a:rPr>
              <a:t>oggetti condivisi accessibili da tutte le classi  </a:t>
            </a:r>
            <a:r>
              <a:rPr lang="it-IT" dirty="0" smtClean="0">
                <a:latin typeface="Maiandra GD" charset="0"/>
              </a:rPr>
              <a:t>dell'applicazione</a:t>
            </a:r>
            <a:endParaRPr lang="it-IT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5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Contesto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Applicazione</a:t>
            </a:r>
            <a:endParaRPr lang="it-IT" sz="3200" dirty="0">
              <a:latin typeface="Maiandra GD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it-IT" sz="2800" dirty="0">
                <a:latin typeface="Maiandra GD" charset="0"/>
              </a:rPr>
              <a:t>Manipolare oggetti condivisi </a:t>
            </a:r>
            <a:r>
              <a:rPr lang="it-IT" sz="2800" dirty="0" smtClean="0">
                <a:latin typeface="Maiandra GD" charset="0"/>
              </a:rPr>
              <a:t>dell'applicazione</a:t>
            </a:r>
            <a:endParaRPr lang="it-IT" sz="2800" dirty="0">
              <a:latin typeface="Maiandra GD" charset="0"/>
            </a:endParaRPr>
          </a:p>
          <a:p>
            <a:pPr lvl="1" eaLnBrk="1" hangingPunct="1"/>
            <a:r>
              <a:rPr lang="it-IT" sz="2400" dirty="0">
                <a:latin typeface="Maiandra GD" charset="0"/>
              </a:rPr>
              <a:t>E' possibile aggiungere/prendere e rimuovere oggetti </a:t>
            </a:r>
            <a:r>
              <a:rPr lang="it-IT" sz="2400" dirty="0" smtClean="0">
                <a:latin typeface="Maiandra GD" charset="0"/>
              </a:rPr>
              <a:t/>
            </a:r>
            <a:br>
              <a:rPr lang="it-IT" sz="2400" dirty="0" smtClean="0">
                <a:latin typeface="Maiandra GD" charset="0"/>
              </a:rPr>
            </a:br>
            <a:r>
              <a:rPr lang="it-IT" sz="2400" dirty="0" smtClean="0">
                <a:latin typeface="Maiandra GD" charset="0"/>
              </a:rPr>
              <a:t>nel</a:t>
            </a:r>
            <a:r>
              <a:rPr lang="it-IT" sz="2400" dirty="0">
                <a:latin typeface="Maiandra GD" charset="0"/>
              </a:rPr>
              <a:t>/dal contesto dell'applicazione</a:t>
            </a:r>
          </a:p>
          <a:p>
            <a:pPr lvl="1" eaLnBrk="1" hangingPunct="1"/>
            <a:r>
              <a:rPr lang="it-IT" sz="2400" dirty="0">
                <a:latin typeface="Maiandra GD" charset="0"/>
              </a:rPr>
              <a:t>Questo avviene attraverso metodi che ci consentono di gestire una mappa di coppie </a:t>
            </a:r>
            <a:r>
              <a:rPr lang="ja-JP" altLang="it-IT" sz="2400" dirty="0">
                <a:latin typeface="Maiandra GD" charset="0"/>
              </a:rPr>
              <a:t>“</a:t>
            </a:r>
            <a:r>
              <a:rPr lang="it-IT" sz="2400" dirty="0">
                <a:latin typeface="Maiandra GD" charset="0"/>
              </a:rPr>
              <a:t>chiave</a:t>
            </a:r>
            <a:r>
              <a:rPr lang="ja-JP" altLang="it-IT" sz="2400" dirty="0">
                <a:latin typeface="Maiandra GD" charset="0"/>
              </a:rPr>
              <a:t>”</a:t>
            </a:r>
            <a:r>
              <a:rPr lang="it-IT" sz="2400" dirty="0">
                <a:latin typeface="Maiandra GD" charset="0"/>
              </a:rPr>
              <a:t>, </a:t>
            </a:r>
            <a:r>
              <a:rPr lang="ja-JP" altLang="it-IT" sz="2400" dirty="0">
                <a:latin typeface="Maiandra GD" charset="0"/>
              </a:rPr>
              <a:t>“</a:t>
            </a:r>
            <a:r>
              <a:rPr lang="it-IT" sz="2400" dirty="0">
                <a:latin typeface="Maiandra GD" charset="0"/>
              </a:rPr>
              <a:t>valore</a:t>
            </a:r>
            <a:r>
              <a:rPr lang="ja-JP" altLang="it-IT" sz="2400" dirty="0">
                <a:latin typeface="Maiandra GD" charset="0"/>
              </a:rPr>
              <a:t>”</a:t>
            </a:r>
            <a:endParaRPr lang="it-IT" sz="2400" dirty="0">
              <a:latin typeface="Maiandra GD" charset="0"/>
            </a:endParaRPr>
          </a:p>
          <a:p>
            <a:pPr lvl="1" eaLnBrk="1" hangingPunct="1">
              <a:buFontTx/>
              <a:buNone/>
            </a:pPr>
            <a:r>
              <a:rPr lang="it-IT" sz="2400" b="1" dirty="0">
                <a:latin typeface="Courier New" charset="0"/>
              </a:rPr>
              <a:t>	Object </a:t>
            </a:r>
            <a:r>
              <a:rPr lang="it-IT" sz="2400" b="1" dirty="0" err="1">
                <a:latin typeface="Courier New" charset="0"/>
              </a:rPr>
              <a:t>getAttribute</a:t>
            </a:r>
            <a:r>
              <a:rPr lang="it-IT" sz="2400" b="1" dirty="0">
                <a:latin typeface="Courier New" charset="0"/>
              </a:rPr>
              <a:t>(</a:t>
            </a:r>
            <a:r>
              <a:rPr lang="it-IT" sz="2400" b="1" dirty="0" err="1">
                <a:latin typeface="Courier New" charset="0"/>
              </a:rPr>
              <a:t>String</a:t>
            </a:r>
            <a:r>
              <a:rPr lang="it-IT" sz="2400" b="1" dirty="0">
                <a:latin typeface="Courier New" charset="0"/>
              </a:rPr>
              <a:t> chiave)</a:t>
            </a:r>
          </a:p>
          <a:p>
            <a:pPr lvl="1" eaLnBrk="1" hangingPunct="1">
              <a:buFontTx/>
              <a:buNone/>
            </a:pPr>
            <a:r>
              <a:rPr lang="it-IT" sz="2400" b="1" dirty="0">
                <a:latin typeface="Courier New" charset="0"/>
              </a:rPr>
              <a:t>	</a:t>
            </a:r>
            <a:r>
              <a:rPr lang="it-IT" sz="2400" b="1" dirty="0" err="1">
                <a:latin typeface="Courier New" charset="0"/>
              </a:rPr>
              <a:t>void</a:t>
            </a:r>
            <a:r>
              <a:rPr lang="it-IT" sz="2400" b="1" dirty="0">
                <a:latin typeface="Courier New" charset="0"/>
              </a:rPr>
              <a:t> </a:t>
            </a:r>
            <a:r>
              <a:rPr lang="it-IT" sz="2400" b="1" dirty="0" err="1">
                <a:latin typeface="Courier New" charset="0"/>
              </a:rPr>
              <a:t>setAttribute</a:t>
            </a:r>
            <a:r>
              <a:rPr lang="it-IT" sz="2400" b="1" dirty="0">
                <a:latin typeface="Courier New" charset="0"/>
              </a:rPr>
              <a:t>(</a:t>
            </a:r>
            <a:r>
              <a:rPr lang="it-IT" sz="2400" b="1" dirty="0" err="1">
                <a:latin typeface="Courier New" charset="0"/>
              </a:rPr>
              <a:t>String</a:t>
            </a:r>
            <a:r>
              <a:rPr lang="it-IT" sz="2400" b="1" dirty="0">
                <a:latin typeface="Courier New" charset="0"/>
              </a:rPr>
              <a:t> chiave, 						Object valore)</a:t>
            </a:r>
          </a:p>
          <a:p>
            <a:pPr lvl="1" eaLnBrk="1" hangingPunct="1">
              <a:buFontTx/>
              <a:buNone/>
            </a:pPr>
            <a:r>
              <a:rPr lang="it-IT" sz="2400" b="1" dirty="0">
                <a:latin typeface="Courier New" charset="0"/>
              </a:rPr>
              <a:t>	</a:t>
            </a:r>
            <a:r>
              <a:rPr lang="it-IT" sz="2400" b="1" dirty="0" err="1">
                <a:latin typeface="Courier New" charset="0"/>
              </a:rPr>
              <a:t>void</a:t>
            </a:r>
            <a:r>
              <a:rPr lang="it-IT" sz="2400" b="1" dirty="0">
                <a:latin typeface="Courier New" charset="0"/>
              </a:rPr>
              <a:t> </a:t>
            </a:r>
            <a:r>
              <a:rPr lang="it-IT" sz="2400" b="1" dirty="0" err="1">
                <a:latin typeface="Courier New" charset="0"/>
              </a:rPr>
              <a:t>removeAttribute</a:t>
            </a:r>
            <a:r>
              <a:rPr lang="it-IT" sz="2400" b="1" dirty="0">
                <a:latin typeface="Courier New" charset="0"/>
              </a:rPr>
              <a:t>(</a:t>
            </a:r>
            <a:r>
              <a:rPr lang="it-IT" sz="2400" b="1" dirty="0" err="1">
                <a:latin typeface="Courier New" charset="0"/>
              </a:rPr>
              <a:t>String</a:t>
            </a:r>
            <a:r>
              <a:rPr lang="it-IT" sz="2400" b="1" dirty="0">
                <a:latin typeface="Courier New" charset="0"/>
              </a:rPr>
              <a:t> chiave)</a:t>
            </a:r>
          </a:p>
          <a:p>
            <a:pPr lvl="1" eaLnBrk="1" hangingPunct="1"/>
            <a:r>
              <a:rPr lang="it-IT" sz="2400" dirty="0">
                <a:latin typeface="Maiandra GD" charset="0"/>
              </a:rPr>
              <a:t>Es: </a:t>
            </a:r>
          </a:p>
          <a:p>
            <a:pPr lvl="1" eaLnBrk="1" hangingPunct="1">
              <a:buFontTx/>
              <a:buNone/>
            </a:pPr>
            <a:r>
              <a:rPr lang="it-IT" sz="1800" b="1" dirty="0" err="1">
                <a:solidFill>
                  <a:srgbClr val="990000"/>
                </a:solidFill>
                <a:latin typeface="Courier New" charset="0"/>
              </a:rPr>
              <a:t>ServletContext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 sc = </a:t>
            </a:r>
            <a:r>
              <a:rPr lang="it-IT" sz="1800" b="1" dirty="0" err="1">
                <a:solidFill>
                  <a:srgbClr val="990000"/>
                </a:solidFill>
                <a:latin typeface="Courier New" charset="0"/>
              </a:rPr>
              <a:t>this.getServletContext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List </a:t>
            </a:r>
            <a:r>
              <a:rPr lang="it-IT" sz="1800" b="1" dirty="0" err="1">
                <a:solidFill>
                  <a:srgbClr val="990000"/>
                </a:solidFill>
                <a:latin typeface="Courier New" charset="0"/>
              </a:rPr>
              <a:t>elencoDocenti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 =</a:t>
            </a:r>
          </a:p>
          <a:p>
            <a:pPr lvl="1" eaLnBrk="1" hangingPunct="1">
              <a:buFontTx/>
              <a:buNone/>
            </a:pP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			(List)</a:t>
            </a:r>
            <a:r>
              <a:rPr lang="it-IT" sz="1800" b="1" dirty="0" err="1">
                <a:solidFill>
                  <a:srgbClr val="990000"/>
                </a:solidFill>
                <a:latin typeface="Courier New" charset="0"/>
              </a:rPr>
              <a:t>sc.getAttribute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(</a:t>
            </a:r>
            <a:r>
              <a:rPr lang="ja-JP" altLang="it-IT" sz="1800" b="1" dirty="0">
                <a:solidFill>
                  <a:srgbClr val="990000"/>
                </a:solidFill>
                <a:latin typeface="Courier New" charset="0"/>
              </a:rPr>
              <a:t>“</a:t>
            </a:r>
            <a:r>
              <a:rPr lang="it-IT" sz="1800" b="1" dirty="0">
                <a:solidFill>
                  <a:srgbClr val="990000"/>
                </a:solidFill>
                <a:latin typeface="Courier New" charset="0"/>
              </a:rPr>
              <a:t>docenti");</a:t>
            </a:r>
          </a:p>
        </p:txBody>
      </p:sp>
    </p:spTree>
    <p:extLst>
      <p:ext uri="{BB962C8B-B14F-4D97-AF65-F5344CB8AC3E}">
        <p14:creationId xmlns:p14="http://schemas.microsoft.com/office/powerpoint/2010/main" val="343122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>
                <a:latin typeface="Maiandra GD" charset="0"/>
              </a:rPr>
              <a:t>Inoltro delle </a:t>
            </a:r>
            <a:r>
              <a:rPr lang="it-IT" dirty="0" smtClean="0">
                <a:latin typeface="Maiandra GD" charset="0"/>
              </a:rPr>
              <a:t>richieste</a:t>
            </a:r>
            <a:endParaRPr lang="it-IT" dirty="0">
              <a:latin typeface="Maiandra GD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sz="2800" dirty="0">
                <a:latin typeface="Maiandra GD" charset="0"/>
              </a:rPr>
              <a:t>Operazione fondamentale per una buona organizzazione del codice</a:t>
            </a:r>
          </a:p>
          <a:p>
            <a:pPr eaLnBrk="1" hangingPunct="1"/>
            <a:r>
              <a:rPr lang="it-IT" sz="2800" dirty="0" smtClean="0">
                <a:latin typeface="Maiandra GD" charset="0"/>
              </a:rPr>
              <a:t>Applichiamo uno dei principi cardine della POO: </a:t>
            </a:r>
            <a:br>
              <a:rPr lang="it-IT" sz="2800" dirty="0" smtClean="0">
                <a:latin typeface="Maiandra GD" charset="0"/>
              </a:rPr>
            </a:br>
            <a:r>
              <a:rPr lang="it-IT" sz="2800" dirty="0" smtClean="0">
                <a:latin typeface="Maiandra GD" charset="0"/>
              </a:rPr>
              <a:t>una classe una responsabilità</a:t>
            </a:r>
          </a:p>
          <a:p>
            <a:pPr lvl="1"/>
            <a:r>
              <a:rPr lang="it-IT" sz="2400" dirty="0" smtClean="0">
                <a:latin typeface="Maiandra GD" charset="0"/>
              </a:rPr>
              <a:t>un oggetto (</a:t>
            </a:r>
            <a:r>
              <a:rPr lang="it-IT" sz="2400" dirty="0" err="1" smtClean="0">
                <a:latin typeface="Maiandra GD" charset="0"/>
              </a:rPr>
              <a:t>servlet</a:t>
            </a:r>
            <a:r>
              <a:rPr lang="it-IT" sz="2400" dirty="0" smtClean="0">
                <a:latin typeface="Maiandra GD" charset="0"/>
              </a:rPr>
              <a:t>) gestisce la richiesta</a:t>
            </a:r>
          </a:p>
          <a:p>
            <a:pPr lvl="1"/>
            <a:r>
              <a:rPr lang="it-IT" sz="2400" dirty="0" smtClean="0">
                <a:latin typeface="Maiandra GD" charset="0"/>
              </a:rPr>
              <a:t>un oggetto (</a:t>
            </a:r>
            <a:r>
              <a:rPr lang="it-IT" sz="2400" dirty="0" err="1" smtClean="0">
                <a:latin typeface="Maiandra GD" charset="0"/>
              </a:rPr>
              <a:t>servlet</a:t>
            </a:r>
            <a:r>
              <a:rPr lang="it-IT" sz="2400" dirty="0" smtClean="0">
                <a:latin typeface="Maiandra GD" charset="0"/>
              </a:rPr>
              <a:t>) gestisce la risposta</a:t>
            </a:r>
          </a:p>
        </p:txBody>
      </p:sp>
    </p:spTree>
    <p:extLst>
      <p:ext uri="{BB962C8B-B14F-4D97-AF65-F5344CB8AC3E}">
        <p14:creationId xmlns:p14="http://schemas.microsoft.com/office/powerpoint/2010/main" val="398831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Maiandra GD" charset="0"/>
              </a:rPr>
              <a:t>Esempio (</a:t>
            </a:r>
            <a:r>
              <a:rPr lang="it-IT" dirty="0" err="1" smtClean="0">
                <a:latin typeface="Maiandra GD" charset="0"/>
              </a:rPr>
              <a:t>cont</a:t>
            </a:r>
            <a:r>
              <a:rPr lang="it-IT" dirty="0" smtClean="0">
                <a:latin typeface="Maiandra GD" charset="0"/>
              </a:rPr>
              <a:t>.)</a:t>
            </a:r>
            <a:endParaRPr lang="en-US" dirty="0">
              <a:latin typeface="Maiandra GD" charset="0"/>
            </a:endParaRPr>
          </a:p>
        </p:txBody>
      </p:sp>
      <p:sp>
        <p:nvSpPr>
          <p:cNvPr id="50179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package it.uniroma3</a:t>
            </a:r>
            <a:r>
              <a:rPr lang="en-US" sz="1200" dirty="0" smtClean="0">
                <a:latin typeface="Courier New" charset="0"/>
                <a:cs typeface="Courier New" charset="0"/>
              </a:rPr>
              <a:t>.servlet;</a:t>
            </a:r>
            <a:endParaRPr lang="en-US" sz="12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12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 smtClean="0">
                <a:latin typeface="Courier New" charset="0"/>
                <a:cs typeface="Courier New" charset="0"/>
              </a:rPr>
              <a:t>+import </a:t>
            </a:r>
            <a:r>
              <a:rPr lang="en-US" sz="1200" dirty="0" err="1">
                <a:latin typeface="Courier New" charset="0"/>
                <a:cs typeface="Courier New" charset="0"/>
              </a:rPr>
              <a:t>java.io.IOException</a:t>
            </a:r>
            <a:r>
              <a:rPr lang="en-US" sz="1200" dirty="0" smtClean="0">
                <a:latin typeface="Courier New" charset="0"/>
                <a:cs typeface="Courier New" charset="0"/>
              </a:rPr>
              <a:t>;[…]</a:t>
            </a:r>
            <a:endParaRPr lang="en-US" sz="12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1200" dirty="0" smtClean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 smtClean="0">
                <a:latin typeface="Courier New" charset="0"/>
                <a:cs typeface="Courier New" charset="0"/>
              </a:rPr>
              <a:t>@</a:t>
            </a:r>
            <a:r>
              <a:rPr lang="en-US" sz="1200" dirty="0" err="1">
                <a:latin typeface="Courier New" charset="0"/>
                <a:cs typeface="Courier New" charset="0"/>
              </a:rPr>
              <a:t>WebServlet</a:t>
            </a:r>
            <a:r>
              <a:rPr lang="en-US" sz="1200" dirty="0">
                <a:latin typeface="Courier New" charset="0"/>
                <a:cs typeface="Courier New" charset="0"/>
              </a:rPr>
              <a:t>("</a:t>
            </a:r>
            <a:r>
              <a:rPr lang="en-US" sz="1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/</a:t>
            </a:r>
            <a:r>
              <a:rPr lang="en-US" sz="12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processaDati</a:t>
            </a:r>
            <a:r>
              <a:rPr lang="en-US" sz="1200" dirty="0">
                <a:latin typeface="Courier New" charset="0"/>
                <a:cs typeface="Courier New" charset="0"/>
              </a:rPr>
              <a:t>")</a:t>
            </a: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public class </a:t>
            </a:r>
            <a:r>
              <a:rPr lang="en-US" sz="1200" dirty="0" err="1" smtClean="0">
                <a:latin typeface="Courier New" charset="0"/>
                <a:cs typeface="Courier New" charset="0"/>
              </a:rPr>
              <a:t>LeggiParametri</a:t>
            </a:r>
            <a:r>
              <a:rPr lang="en-US" sz="1200" dirty="0" smtClean="0">
                <a:latin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cs typeface="Courier New" charset="0"/>
              </a:rPr>
              <a:t>extends </a:t>
            </a:r>
            <a:r>
              <a:rPr lang="en-US" sz="1200" dirty="0" err="1">
                <a:latin typeface="Courier New" charset="0"/>
                <a:cs typeface="Courier New" charset="0"/>
              </a:rPr>
              <a:t>HttpServlet</a:t>
            </a:r>
            <a:r>
              <a:rPr lang="en-US" sz="1200" dirty="0"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private static final long </a:t>
            </a:r>
            <a:r>
              <a:rPr lang="en-US" sz="1200" dirty="0" err="1">
                <a:latin typeface="Courier New" charset="0"/>
                <a:cs typeface="Courier New" charset="0"/>
              </a:rPr>
              <a:t>serialVersionUID</a:t>
            </a:r>
            <a:r>
              <a:rPr lang="en-US" sz="1200" dirty="0">
                <a:latin typeface="Courier New" charset="0"/>
                <a:cs typeface="Courier New" charset="0"/>
              </a:rPr>
              <a:t> = 1L;</a:t>
            </a: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       </a:t>
            </a: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protected void </a:t>
            </a:r>
            <a:r>
              <a:rPr lang="en-US" sz="1200" dirty="0" err="1">
                <a:latin typeface="Courier New" charset="0"/>
                <a:cs typeface="Courier New" charset="0"/>
              </a:rPr>
              <a:t>doGet</a:t>
            </a:r>
            <a:r>
              <a:rPr lang="en-US" sz="1200" dirty="0">
                <a:latin typeface="Courier New" charset="0"/>
                <a:cs typeface="Courier New" charset="0"/>
              </a:rPr>
              <a:t>(</a:t>
            </a:r>
            <a:r>
              <a:rPr lang="en-US" sz="1200" dirty="0" err="1">
                <a:latin typeface="Courier New" charset="0"/>
                <a:cs typeface="Courier New" charset="0"/>
              </a:rPr>
              <a:t>HttpServletRequest</a:t>
            </a:r>
            <a:r>
              <a:rPr lang="en-US" sz="1200" dirty="0">
                <a:latin typeface="Courier New" charset="0"/>
                <a:cs typeface="Courier New" charset="0"/>
              </a:rPr>
              <a:t> request, </a:t>
            </a:r>
            <a:r>
              <a:rPr lang="en-US" sz="1200" dirty="0" err="1" smtClean="0">
                <a:latin typeface="Courier New" charset="0"/>
                <a:cs typeface="Courier New" charset="0"/>
              </a:rPr>
              <a:t>HttpServletResponse</a:t>
            </a:r>
            <a:r>
              <a:rPr lang="en-US" sz="1200" dirty="0" smtClean="0">
                <a:latin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cs typeface="Courier New" charset="0"/>
              </a:rPr>
              <a:t>response) </a:t>
            </a:r>
            <a:endParaRPr lang="en-US" sz="1200" dirty="0" smtClean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cs typeface="Courier New" charset="0"/>
              </a:rPr>
              <a:t>					throws </a:t>
            </a:r>
            <a:r>
              <a:rPr lang="en-US" sz="1200" dirty="0" err="1">
                <a:latin typeface="Courier New" charset="0"/>
                <a:cs typeface="Courier New" charset="0"/>
              </a:rPr>
              <a:t>ServletException</a:t>
            </a:r>
            <a:r>
              <a:rPr lang="en-US" sz="1200" dirty="0">
                <a:latin typeface="Courier New" charset="0"/>
                <a:cs typeface="Courier New" charset="0"/>
              </a:rPr>
              <a:t>, </a:t>
            </a:r>
            <a:r>
              <a:rPr lang="en-US" sz="1200" dirty="0" err="1">
                <a:latin typeface="Courier New" charset="0"/>
                <a:cs typeface="Courier New" charset="0"/>
              </a:rPr>
              <a:t>IOException</a:t>
            </a:r>
            <a:r>
              <a:rPr lang="en-US" sz="1200" dirty="0"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	// </a:t>
            </a:r>
            <a:r>
              <a:rPr lang="en-US" sz="1200" dirty="0" err="1">
                <a:latin typeface="Courier New" charset="0"/>
                <a:cs typeface="Courier New" charset="0"/>
              </a:rPr>
              <a:t>gestione</a:t>
            </a:r>
            <a:r>
              <a:rPr lang="en-US" sz="1200" dirty="0">
                <a:latin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cs typeface="Courier New" charset="0"/>
              </a:rPr>
              <a:t>della</a:t>
            </a:r>
            <a:r>
              <a:rPr lang="en-US" sz="1200" dirty="0">
                <a:latin typeface="Courier New" charset="0"/>
                <a:cs typeface="Courier New" charset="0"/>
              </a:rPr>
              <a:t> RICHIESTA</a:t>
            </a:r>
          </a:p>
          <a:p>
            <a:pPr marL="0" indent="0">
              <a:buFontTx/>
              <a:buNone/>
            </a:pPr>
            <a:endParaRPr lang="en-US" sz="12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	// </a:t>
            </a:r>
            <a:r>
              <a:rPr lang="en-US" sz="1200" dirty="0" err="1">
                <a:latin typeface="Courier New" charset="0"/>
                <a:cs typeface="Courier New" charset="0"/>
              </a:rPr>
              <a:t>leggo</a:t>
            </a:r>
            <a:r>
              <a:rPr lang="en-US" sz="1200" dirty="0">
                <a:latin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cs typeface="Courier New" charset="0"/>
              </a:rPr>
              <a:t>i</a:t>
            </a:r>
            <a:r>
              <a:rPr lang="en-US" sz="1200" dirty="0">
                <a:latin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cs typeface="Courier New" charset="0"/>
              </a:rPr>
              <a:t>parametri</a:t>
            </a:r>
            <a:endParaRPr lang="en-US" sz="12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  	String </a:t>
            </a:r>
            <a:r>
              <a:rPr lang="en-US" sz="1200" dirty="0" err="1">
                <a:latin typeface="Courier New" charset="0"/>
                <a:cs typeface="Courier New" charset="0"/>
              </a:rPr>
              <a:t>nome</a:t>
            </a:r>
            <a:r>
              <a:rPr lang="en-US" sz="1200" dirty="0">
                <a:latin typeface="Courier New" charset="0"/>
                <a:cs typeface="Courier New" charset="0"/>
              </a:rPr>
              <a:t> = </a:t>
            </a:r>
            <a:r>
              <a:rPr lang="en-US" sz="1200" dirty="0" err="1">
                <a:latin typeface="Courier New" charset="0"/>
                <a:cs typeface="Courier New" charset="0"/>
              </a:rPr>
              <a:t>request.getParameter</a:t>
            </a:r>
            <a:r>
              <a:rPr lang="en-US" sz="1200" dirty="0">
                <a:latin typeface="Courier New" charset="0"/>
                <a:cs typeface="Courier New" charset="0"/>
              </a:rPr>
              <a:t>("</a:t>
            </a:r>
            <a:r>
              <a:rPr lang="en-US" sz="1200" dirty="0" err="1">
                <a:latin typeface="Courier New" charset="0"/>
                <a:cs typeface="Courier New" charset="0"/>
              </a:rPr>
              <a:t>nome</a:t>
            </a:r>
            <a:r>
              <a:rPr lang="en-US" sz="1200" dirty="0">
                <a:latin typeface="Courier New" charset="0"/>
                <a:cs typeface="Courier New" charset="0"/>
              </a:rPr>
              <a:t>"</a:t>
            </a:r>
            <a:r>
              <a:rPr lang="en-US" sz="1200" dirty="0" smtClean="0">
                <a:latin typeface="Courier New" charset="0"/>
                <a:cs typeface="Courier New" charset="0"/>
              </a:rPr>
              <a:t>).</a:t>
            </a:r>
            <a:r>
              <a:rPr lang="en-US" sz="1200" dirty="0" err="1" smtClean="0">
                <a:latin typeface="Courier New" charset="0"/>
                <a:cs typeface="Courier New" charset="0"/>
              </a:rPr>
              <a:t>toUpperCase</a:t>
            </a:r>
            <a:r>
              <a:rPr lang="en-US" sz="1200" dirty="0" smtClean="0">
                <a:latin typeface="Courier New" charset="0"/>
                <a:cs typeface="Courier New" charset="0"/>
              </a:rPr>
              <a:t>();</a:t>
            </a:r>
            <a:endParaRPr lang="en-US" sz="12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  	String </a:t>
            </a:r>
            <a:r>
              <a:rPr lang="en-US" sz="1200" dirty="0" err="1">
                <a:latin typeface="Courier New" charset="0"/>
                <a:cs typeface="Courier New" charset="0"/>
              </a:rPr>
              <a:t>cognome</a:t>
            </a:r>
            <a:r>
              <a:rPr lang="en-US" sz="1200" dirty="0">
                <a:latin typeface="Courier New" charset="0"/>
                <a:cs typeface="Courier New" charset="0"/>
              </a:rPr>
              <a:t> = </a:t>
            </a:r>
            <a:r>
              <a:rPr lang="en-US" sz="1200" dirty="0" err="1">
                <a:latin typeface="Courier New" charset="0"/>
                <a:cs typeface="Courier New" charset="0"/>
              </a:rPr>
              <a:t>request.getParameter</a:t>
            </a:r>
            <a:r>
              <a:rPr lang="en-US" sz="1200" dirty="0">
                <a:latin typeface="Courier New" charset="0"/>
                <a:cs typeface="Courier New" charset="0"/>
              </a:rPr>
              <a:t>("</a:t>
            </a:r>
            <a:r>
              <a:rPr lang="en-US" sz="1200" dirty="0" err="1">
                <a:latin typeface="Courier New" charset="0"/>
                <a:cs typeface="Courier New" charset="0"/>
              </a:rPr>
              <a:t>cognome</a:t>
            </a:r>
            <a:r>
              <a:rPr lang="en-US" sz="1200" dirty="0">
                <a:latin typeface="Courier New" charset="0"/>
                <a:cs typeface="Courier New" charset="0"/>
              </a:rPr>
              <a:t>"</a:t>
            </a:r>
            <a:r>
              <a:rPr lang="en-US" sz="1200" dirty="0" smtClean="0">
                <a:latin typeface="Courier New" charset="0"/>
                <a:cs typeface="Courier New" charset="0"/>
              </a:rPr>
              <a:t>).</a:t>
            </a:r>
            <a:r>
              <a:rPr lang="en-US" sz="1200" dirty="0" err="1" smtClean="0">
                <a:latin typeface="Courier New" charset="0"/>
                <a:cs typeface="Courier New" charset="0"/>
              </a:rPr>
              <a:t>toUpperCase</a:t>
            </a:r>
            <a:r>
              <a:rPr lang="en-US" sz="1200" dirty="0">
                <a:latin typeface="Courier New" charset="0"/>
                <a:cs typeface="Courier New" charset="0"/>
              </a:rPr>
              <a:t>();</a:t>
            </a:r>
          </a:p>
          <a:p>
            <a:pPr marL="0" indent="0">
              <a:buFontTx/>
              <a:buNone/>
            </a:pPr>
            <a:endParaRPr lang="en-US" sz="12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	// </a:t>
            </a:r>
            <a:r>
              <a:rPr lang="en-US" sz="1200" dirty="0" err="1">
                <a:latin typeface="Courier New" charset="0"/>
                <a:cs typeface="Courier New" charset="0"/>
              </a:rPr>
              <a:t>leggo</a:t>
            </a:r>
            <a:r>
              <a:rPr lang="en-US" sz="1200" dirty="0">
                <a:latin typeface="Courier New" charset="0"/>
                <a:cs typeface="Courier New" charset="0"/>
              </a:rPr>
              <a:t> (</a:t>
            </a:r>
            <a:r>
              <a:rPr lang="en-US" sz="1200" dirty="0" err="1">
                <a:latin typeface="Courier New" charset="0"/>
                <a:cs typeface="Courier New" charset="0"/>
              </a:rPr>
              <a:t>alcune</a:t>
            </a:r>
            <a:r>
              <a:rPr lang="en-US" sz="1200" dirty="0">
                <a:latin typeface="Courier New" charset="0"/>
                <a:cs typeface="Courier New" charset="0"/>
              </a:rPr>
              <a:t>) </a:t>
            </a:r>
            <a:r>
              <a:rPr lang="en-US" sz="1200" dirty="0" err="1">
                <a:latin typeface="Courier New" charset="0"/>
                <a:cs typeface="Courier New" charset="0"/>
              </a:rPr>
              <a:t>intestazioni</a:t>
            </a:r>
            <a:r>
              <a:rPr lang="en-US" sz="1200" dirty="0">
                <a:latin typeface="Courier New" charset="0"/>
                <a:cs typeface="Courier New" charset="0"/>
              </a:rPr>
              <a:t> http </a:t>
            </a:r>
            <a:r>
              <a:rPr lang="en-US" sz="1200" dirty="0" err="1">
                <a:latin typeface="Courier New" charset="0"/>
                <a:cs typeface="Courier New" charset="0"/>
              </a:rPr>
              <a:t>della</a:t>
            </a:r>
            <a:r>
              <a:rPr lang="en-US" sz="1200" dirty="0">
                <a:latin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cs typeface="Courier New" charset="0"/>
              </a:rPr>
              <a:t>richiesta</a:t>
            </a:r>
            <a:endParaRPr lang="en-US" sz="12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	String address = (String)</a:t>
            </a:r>
            <a:r>
              <a:rPr lang="en-US" sz="1200" dirty="0" err="1">
                <a:latin typeface="Courier New" charset="0"/>
                <a:cs typeface="Courier New" charset="0"/>
              </a:rPr>
              <a:t>request.getRemoteAddr</a:t>
            </a:r>
            <a:r>
              <a:rPr lang="en-US" sz="1200" dirty="0">
                <a:latin typeface="Courier New" charset="0"/>
                <a:cs typeface="Courier New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	String host = (String)</a:t>
            </a:r>
            <a:r>
              <a:rPr lang="en-US" sz="1200" dirty="0" err="1">
                <a:latin typeface="Courier New" charset="0"/>
                <a:cs typeface="Courier New" charset="0"/>
              </a:rPr>
              <a:t>request.getRemoteHost</a:t>
            </a:r>
            <a:r>
              <a:rPr lang="en-US" sz="1200" dirty="0">
                <a:latin typeface="Courier New" charset="0"/>
                <a:cs typeface="Courier New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	String </a:t>
            </a:r>
            <a:r>
              <a:rPr lang="en-US" sz="1200" dirty="0" err="1">
                <a:latin typeface="Courier New" charset="0"/>
                <a:cs typeface="Courier New" charset="0"/>
              </a:rPr>
              <a:t>userAgent</a:t>
            </a:r>
            <a:r>
              <a:rPr lang="en-US" sz="1200" dirty="0">
                <a:latin typeface="Courier New" charset="0"/>
                <a:cs typeface="Courier New" charset="0"/>
              </a:rPr>
              <a:t> = </a:t>
            </a:r>
            <a:r>
              <a:rPr lang="en-US" sz="1200" dirty="0" err="1">
                <a:latin typeface="Courier New" charset="0"/>
                <a:cs typeface="Courier New" charset="0"/>
              </a:rPr>
              <a:t>request.getHeader</a:t>
            </a:r>
            <a:r>
              <a:rPr lang="en-US" sz="1200" dirty="0">
                <a:latin typeface="Courier New" charset="0"/>
                <a:cs typeface="Courier New" charset="0"/>
              </a:rPr>
              <a:t>("User-Agent");</a:t>
            </a:r>
          </a:p>
          <a:p>
            <a:pPr marL="0" indent="0">
              <a:buFontTx/>
              <a:buNone/>
            </a:pPr>
            <a:endParaRPr lang="en-US" sz="1200" dirty="0" smtClean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cs typeface="Courier New" charset="0"/>
              </a:rPr>
              <a:t> 	// </a:t>
            </a:r>
            <a:r>
              <a:rPr lang="en-US" sz="1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??????</a:t>
            </a:r>
            <a:endParaRPr lang="en-US" sz="1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cs typeface="Courier New" charset="0"/>
              </a:rPr>
              <a:t>}</a:t>
            </a:r>
            <a:endParaRPr lang="en-US" sz="1200" dirty="0">
              <a:latin typeface="Courier New" charset="0"/>
              <a:cs typeface="Courier New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566000" y="1857963"/>
            <a:ext cx="28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Maiandra GD" charset="0"/>
              </a:rPr>
              <a:t>Servlet</a:t>
            </a:r>
            <a:r>
              <a:rPr lang="it-IT" dirty="0" smtClean="0">
                <a:latin typeface="Maiandra GD" charset="0"/>
              </a:rPr>
              <a:t> </a:t>
            </a:r>
            <a:r>
              <a:rPr lang="it-IT" dirty="0" err="1" smtClean="0">
                <a:latin typeface="Maiandra GD" charset="0"/>
              </a:rPr>
              <a:t>GetParametri.java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569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Maiandra GD" charset="0"/>
              </a:rPr>
              <a:t>Esempio (</a:t>
            </a:r>
            <a:r>
              <a:rPr lang="it-IT" dirty="0" err="1" smtClean="0">
                <a:latin typeface="Maiandra GD" charset="0"/>
              </a:rPr>
              <a:t>cont</a:t>
            </a:r>
            <a:r>
              <a:rPr lang="it-IT" dirty="0" smtClean="0">
                <a:latin typeface="Maiandra GD" charset="0"/>
              </a:rPr>
              <a:t>.)</a:t>
            </a:r>
            <a:endParaRPr lang="en-US" dirty="0">
              <a:latin typeface="Maiandra GD" charset="0"/>
            </a:endParaRPr>
          </a:p>
        </p:txBody>
      </p:sp>
      <p:sp>
        <p:nvSpPr>
          <p:cNvPr id="50179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sz="1050" dirty="0" smtClean="0">
                <a:latin typeface="Courier New" charset="0"/>
                <a:cs typeface="Courier New" charset="0"/>
              </a:rPr>
              <a:t>package </a:t>
            </a:r>
            <a:r>
              <a:rPr lang="en-US" sz="1050" dirty="0">
                <a:latin typeface="Courier New" charset="0"/>
                <a:cs typeface="Courier New" charset="0"/>
              </a:rPr>
              <a:t>it.uniroma3.servlet;</a:t>
            </a:r>
          </a:p>
          <a:p>
            <a:pPr marL="0" indent="0">
              <a:buFontTx/>
              <a:buNone/>
            </a:pPr>
            <a:endParaRPr lang="en-US" sz="105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+import </a:t>
            </a:r>
            <a:r>
              <a:rPr lang="en-US" sz="1050" dirty="0" err="1">
                <a:latin typeface="Courier New" charset="0"/>
                <a:cs typeface="Courier New" charset="0"/>
              </a:rPr>
              <a:t>java.io.IOException</a:t>
            </a:r>
            <a:r>
              <a:rPr lang="en-US" sz="1050" dirty="0">
                <a:latin typeface="Courier New" charset="0"/>
                <a:cs typeface="Courier New" charset="0"/>
              </a:rPr>
              <a:t>;[…]</a:t>
            </a:r>
          </a:p>
          <a:p>
            <a:pPr marL="0" indent="0">
              <a:buFontTx/>
              <a:buNone/>
            </a:pPr>
            <a:endParaRPr lang="en-US" sz="105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@</a:t>
            </a:r>
            <a:r>
              <a:rPr lang="en-US" sz="1050" dirty="0" err="1">
                <a:latin typeface="Courier New" charset="0"/>
                <a:cs typeface="Courier New" charset="0"/>
              </a:rPr>
              <a:t>WebServlet</a:t>
            </a:r>
            <a:r>
              <a:rPr lang="en-US" sz="1050" dirty="0">
                <a:latin typeface="Courier New" charset="0"/>
                <a:cs typeface="Courier New" charset="0"/>
              </a:rPr>
              <a:t>("</a:t>
            </a:r>
            <a:r>
              <a:rPr lang="en-US" sz="105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/</a:t>
            </a:r>
            <a:r>
              <a:rPr lang="en-US" sz="1050" b="1" dirty="0" err="1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mostraDati</a:t>
            </a:r>
            <a:r>
              <a:rPr lang="en-US" sz="1050" dirty="0">
                <a:latin typeface="Courier New" charset="0"/>
                <a:cs typeface="Courier New" charset="0"/>
              </a:rPr>
              <a:t>")</a:t>
            </a: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public class </a:t>
            </a:r>
            <a:r>
              <a:rPr lang="en-US" sz="1050" dirty="0" err="1">
                <a:latin typeface="Courier New" charset="0"/>
                <a:cs typeface="Courier New" charset="0"/>
              </a:rPr>
              <a:t>MostraParametri</a:t>
            </a:r>
            <a:r>
              <a:rPr lang="en-US" sz="1050" dirty="0">
                <a:latin typeface="Courier New" charset="0"/>
                <a:cs typeface="Courier New" charset="0"/>
              </a:rPr>
              <a:t> extends </a:t>
            </a:r>
            <a:r>
              <a:rPr lang="en-US" sz="1050" dirty="0" err="1">
                <a:latin typeface="Courier New" charset="0"/>
                <a:cs typeface="Courier New" charset="0"/>
              </a:rPr>
              <a:t>HttpServlet</a:t>
            </a:r>
            <a:r>
              <a:rPr lang="en-US" sz="1050" dirty="0"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private static final long </a:t>
            </a:r>
            <a:r>
              <a:rPr lang="en-US" sz="1050" dirty="0" err="1">
                <a:latin typeface="Courier New" charset="0"/>
                <a:cs typeface="Courier New" charset="0"/>
              </a:rPr>
              <a:t>serialVersionUID</a:t>
            </a:r>
            <a:r>
              <a:rPr lang="en-US" sz="1050" dirty="0">
                <a:latin typeface="Courier New" charset="0"/>
                <a:cs typeface="Courier New" charset="0"/>
              </a:rPr>
              <a:t> = 1L;</a:t>
            </a: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       </a:t>
            </a: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protected void </a:t>
            </a:r>
            <a:r>
              <a:rPr lang="en-US" sz="1050" dirty="0" err="1">
                <a:latin typeface="Courier New" charset="0"/>
                <a:cs typeface="Courier New" charset="0"/>
              </a:rPr>
              <a:t>doGet</a:t>
            </a:r>
            <a:r>
              <a:rPr lang="en-US" sz="1050" dirty="0">
                <a:latin typeface="Courier New" charset="0"/>
                <a:cs typeface="Courier New" charset="0"/>
              </a:rPr>
              <a:t>(</a:t>
            </a:r>
            <a:r>
              <a:rPr lang="en-US" sz="1050" dirty="0" err="1">
                <a:latin typeface="Courier New" charset="0"/>
                <a:cs typeface="Courier New" charset="0"/>
              </a:rPr>
              <a:t>HttpServletRequest</a:t>
            </a:r>
            <a:r>
              <a:rPr lang="en-US" sz="1050" dirty="0">
                <a:latin typeface="Courier New" charset="0"/>
                <a:cs typeface="Courier New" charset="0"/>
              </a:rPr>
              <a:t> request, </a:t>
            </a:r>
            <a:r>
              <a:rPr lang="en-US" sz="1050" dirty="0" err="1">
                <a:latin typeface="Courier New" charset="0"/>
                <a:cs typeface="Courier New" charset="0"/>
              </a:rPr>
              <a:t>HttpServletResponse</a:t>
            </a:r>
            <a:r>
              <a:rPr lang="en-US" sz="1050" dirty="0">
                <a:latin typeface="Courier New" charset="0"/>
                <a:cs typeface="Courier New" charset="0"/>
              </a:rPr>
              <a:t> response) </a:t>
            </a: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					throws </a:t>
            </a:r>
            <a:r>
              <a:rPr lang="en-US" sz="1050" dirty="0" err="1">
                <a:latin typeface="Courier New" charset="0"/>
                <a:cs typeface="Courier New" charset="0"/>
              </a:rPr>
              <a:t>ServletException</a:t>
            </a:r>
            <a:r>
              <a:rPr lang="en-US" sz="1050" dirty="0">
                <a:latin typeface="Courier New" charset="0"/>
                <a:cs typeface="Courier New" charset="0"/>
              </a:rPr>
              <a:t>, </a:t>
            </a:r>
            <a:r>
              <a:rPr lang="en-US" sz="1050" dirty="0" err="1">
                <a:latin typeface="Courier New" charset="0"/>
                <a:cs typeface="Courier New" charset="0"/>
              </a:rPr>
              <a:t>IOException</a:t>
            </a:r>
            <a:r>
              <a:rPr lang="en-US" sz="1050" dirty="0"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sz="1050" dirty="0" smtClean="0">
                <a:latin typeface="Courier New" charset="0"/>
                <a:cs typeface="Courier New" charset="0"/>
              </a:rPr>
              <a:t>		/</a:t>
            </a:r>
            <a:r>
              <a:rPr lang="en-US" sz="1050" dirty="0">
                <a:latin typeface="Courier New" charset="0"/>
                <a:cs typeface="Courier New" charset="0"/>
              </a:rPr>
              <a:t>/ </a:t>
            </a:r>
            <a:r>
              <a:rPr lang="en-US" sz="1050" dirty="0" err="1">
                <a:latin typeface="Courier New" charset="0"/>
                <a:cs typeface="Courier New" charset="0"/>
              </a:rPr>
              <a:t>gestione</a:t>
            </a:r>
            <a:r>
              <a:rPr lang="en-US" sz="1050" dirty="0">
                <a:latin typeface="Courier New" charset="0"/>
                <a:cs typeface="Courier New" charset="0"/>
              </a:rPr>
              <a:t> </a:t>
            </a:r>
            <a:r>
              <a:rPr lang="en-US" sz="1050" dirty="0" err="1">
                <a:latin typeface="Courier New" charset="0"/>
                <a:cs typeface="Courier New" charset="0"/>
              </a:rPr>
              <a:t>della</a:t>
            </a:r>
            <a:r>
              <a:rPr lang="en-US" sz="1050" dirty="0">
                <a:latin typeface="Courier New" charset="0"/>
                <a:cs typeface="Courier New" charset="0"/>
              </a:rPr>
              <a:t> </a:t>
            </a:r>
            <a:r>
              <a:rPr lang="en-US" sz="1050" dirty="0" smtClean="0">
                <a:latin typeface="Courier New" charset="0"/>
                <a:cs typeface="Courier New" charset="0"/>
              </a:rPr>
              <a:t>RISPOSTA</a:t>
            </a:r>
            <a:endParaRPr lang="en-US" sz="105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	// </a:t>
            </a:r>
            <a:r>
              <a:rPr lang="en-US" sz="1050" dirty="0" err="1">
                <a:latin typeface="Courier New" charset="0"/>
                <a:cs typeface="Courier New" charset="0"/>
              </a:rPr>
              <a:t>preparo</a:t>
            </a:r>
            <a:r>
              <a:rPr lang="en-US" sz="1050" dirty="0">
                <a:latin typeface="Courier New" charset="0"/>
                <a:cs typeface="Courier New" charset="0"/>
              </a:rPr>
              <a:t> </a:t>
            </a:r>
            <a:r>
              <a:rPr lang="en-US" sz="1050" dirty="0" err="1">
                <a:latin typeface="Courier New" charset="0"/>
                <a:cs typeface="Courier New" charset="0"/>
              </a:rPr>
              <a:t>il</a:t>
            </a:r>
            <a:r>
              <a:rPr lang="en-US" sz="1050" dirty="0">
                <a:latin typeface="Courier New" charset="0"/>
                <a:cs typeface="Courier New" charset="0"/>
              </a:rPr>
              <a:t> </a:t>
            </a:r>
            <a:r>
              <a:rPr lang="en-US" sz="1050" dirty="0" err="1">
                <a:latin typeface="Courier New" charset="0"/>
                <a:cs typeface="Courier New" charset="0"/>
              </a:rPr>
              <a:t>tipo</a:t>
            </a:r>
            <a:r>
              <a:rPr lang="en-US" sz="1050" dirty="0">
                <a:latin typeface="Courier New" charset="0"/>
                <a:cs typeface="Courier New" charset="0"/>
              </a:rPr>
              <a:t> (HTML)</a:t>
            </a: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	</a:t>
            </a:r>
            <a:r>
              <a:rPr lang="en-US" sz="1050" dirty="0" err="1">
                <a:latin typeface="Courier New" charset="0"/>
                <a:cs typeface="Courier New" charset="0"/>
              </a:rPr>
              <a:t>response.setContentType</a:t>
            </a:r>
            <a:r>
              <a:rPr lang="en-US" sz="1050" dirty="0">
                <a:latin typeface="Courier New" charset="0"/>
                <a:cs typeface="Courier New" charset="0"/>
              </a:rPr>
              <a:t>("text/html");</a:t>
            </a: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    </a:t>
            </a:r>
            <a:r>
              <a:rPr lang="en-US" sz="1050" dirty="0" smtClean="0">
                <a:latin typeface="Courier New" charset="0"/>
                <a:cs typeface="Courier New" charset="0"/>
              </a:rPr>
              <a:t>	/</a:t>
            </a:r>
            <a:r>
              <a:rPr lang="en-US" sz="1050" dirty="0">
                <a:latin typeface="Courier New" charset="0"/>
                <a:cs typeface="Courier New" charset="0"/>
              </a:rPr>
              <a:t>/ </a:t>
            </a:r>
            <a:r>
              <a:rPr lang="en-US" sz="1050" dirty="0" err="1">
                <a:latin typeface="Courier New" charset="0"/>
                <a:cs typeface="Courier New" charset="0"/>
              </a:rPr>
              <a:t>preparo</a:t>
            </a:r>
            <a:r>
              <a:rPr lang="en-US" sz="1050" dirty="0">
                <a:latin typeface="Courier New" charset="0"/>
                <a:cs typeface="Courier New" charset="0"/>
              </a:rPr>
              <a:t> un </a:t>
            </a:r>
            <a:r>
              <a:rPr lang="en-US" sz="1050" dirty="0" err="1">
                <a:latin typeface="Courier New" charset="0"/>
                <a:cs typeface="Courier New" charset="0"/>
              </a:rPr>
              <a:t>oggetto</a:t>
            </a:r>
            <a:r>
              <a:rPr lang="en-US" sz="1050" dirty="0">
                <a:latin typeface="Courier New" charset="0"/>
                <a:cs typeface="Courier New" charset="0"/>
              </a:rPr>
              <a:t> </a:t>
            </a:r>
            <a:r>
              <a:rPr lang="en-US" sz="1050" dirty="0" err="1">
                <a:latin typeface="Courier New" charset="0"/>
                <a:cs typeface="Courier New" charset="0"/>
              </a:rPr>
              <a:t>su</a:t>
            </a:r>
            <a:r>
              <a:rPr lang="en-US" sz="1050" dirty="0">
                <a:latin typeface="Courier New" charset="0"/>
                <a:cs typeface="Courier New" charset="0"/>
              </a:rPr>
              <a:t> cui </a:t>
            </a:r>
            <a:r>
              <a:rPr lang="en-US" sz="1050" dirty="0" err="1">
                <a:latin typeface="Courier New" charset="0"/>
                <a:cs typeface="Courier New" charset="0"/>
              </a:rPr>
              <a:t>scrivere</a:t>
            </a:r>
            <a:r>
              <a:rPr lang="en-US" sz="1050" dirty="0">
                <a:latin typeface="Courier New" charset="0"/>
                <a:cs typeface="Courier New" charset="0"/>
              </a:rPr>
              <a:t> la </a:t>
            </a:r>
            <a:r>
              <a:rPr lang="en-US" sz="1050" dirty="0" err="1">
                <a:latin typeface="Courier New" charset="0"/>
                <a:cs typeface="Courier New" charset="0"/>
              </a:rPr>
              <a:t>risposta</a:t>
            </a:r>
            <a:endParaRPr lang="en-US" sz="105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    </a:t>
            </a:r>
            <a:r>
              <a:rPr lang="en-US" sz="1050" dirty="0" smtClean="0">
                <a:latin typeface="Courier New" charset="0"/>
                <a:cs typeface="Courier New" charset="0"/>
              </a:rPr>
              <a:t>	</a:t>
            </a:r>
            <a:r>
              <a:rPr lang="en-US" sz="1050" dirty="0" err="1" smtClean="0">
                <a:latin typeface="Courier New" charset="0"/>
                <a:cs typeface="Courier New" charset="0"/>
              </a:rPr>
              <a:t>PrintWriter</a:t>
            </a:r>
            <a:r>
              <a:rPr lang="en-US" sz="1050" dirty="0" smtClean="0">
                <a:latin typeface="Courier New" charset="0"/>
                <a:cs typeface="Courier New" charset="0"/>
              </a:rPr>
              <a:t> </a:t>
            </a:r>
            <a:r>
              <a:rPr lang="en-US" sz="1050" dirty="0">
                <a:latin typeface="Courier New" charset="0"/>
                <a:cs typeface="Courier New" charset="0"/>
              </a:rPr>
              <a:t>out = </a:t>
            </a:r>
            <a:r>
              <a:rPr lang="en-US" sz="1050" dirty="0" err="1">
                <a:latin typeface="Courier New" charset="0"/>
                <a:cs typeface="Courier New" charset="0"/>
              </a:rPr>
              <a:t>response.getWriter</a:t>
            </a:r>
            <a:r>
              <a:rPr lang="en-US" sz="1050" dirty="0">
                <a:latin typeface="Courier New" charset="0"/>
                <a:cs typeface="Courier New" charset="0"/>
              </a:rPr>
              <a:t>();</a:t>
            </a:r>
          </a:p>
          <a:p>
            <a:pPr marL="0" indent="0">
              <a:buFontTx/>
              <a:buNone/>
            </a:pPr>
            <a:endParaRPr lang="en-US" sz="105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	// </a:t>
            </a:r>
            <a:r>
              <a:rPr lang="en-US" sz="1050" dirty="0" err="1">
                <a:latin typeface="Courier New" charset="0"/>
                <a:cs typeface="Courier New" charset="0"/>
              </a:rPr>
              <a:t>scrivo</a:t>
            </a:r>
            <a:r>
              <a:rPr lang="en-US" sz="1050" dirty="0">
                <a:latin typeface="Courier New" charset="0"/>
                <a:cs typeface="Courier New" charset="0"/>
              </a:rPr>
              <a:t> </a:t>
            </a:r>
            <a:r>
              <a:rPr lang="en-US" sz="1050" dirty="0" err="1">
                <a:latin typeface="Courier New" charset="0"/>
                <a:cs typeface="Courier New" charset="0"/>
              </a:rPr>
              <a:t>il</a:t>
            </a:r>
            <a:r>
              <a:rPr lang="en-US" sz="1050" dirty="0">
                <a:latin typeface="Courier New" charset="0"/>
                <a:cs typeface="Courier New" charset="0"/>
              </a:rPr>
              <a:t> </a:t>
            </a:r>
            <a:r>
              <a:rPr lang="en-US" sz="1050" dirty="0" err="1">
                <a:latin typeface="Courier New" charset="0"/>
                <a:cs typeface="Courier New" charset="0"/>
              </a:rPr>
              <a:t>corpo</a:t>
            </a:r>
            <a:endParaRPr lang="en-US" sz="105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    </a:t>
            </a:r>
            <a:r>
              <a:rPr lang="en-US" sz="1050" dirty="0" smtClean="0">
                <a:latin typeface="Courier New" charset="0"/>
                <a:cs typeface="Courier New" charset="0"/>
              </a:rPr>
              <a:t>	</a:t>
            </a:r>
            <a:r>
              <a:rPr lang="en-US" sz="1050" dirty="0" err="1" smtClean="0">
                <a:latin typeface="Courier New" charset="0"/>
                <a:cs typeface="Courier New" charset="0"/>
              </a:rPr>
              <a:t>out.println</a:t>
            </a:r>
            <a:r>
              <a:rPr lang="en-US" sz="1050" dirty="0">
                <a:latin typeface="Courier New" charset="0"/>
                <a:cs typeface="Courier New" charset="0"/>
              </a:rPr>
              <a:t>("&lt;!DOCTYPE html&gt;"); </a:t>
            </a:r>
            <a:r>
              <a:rPr lang="en-US" sz="1050" dirty="0" err="1">
                <a:latin typeface="Courier New" charset="0"/>
                <a:cs typeface="Courier New" charset="0"/>
              </a:rPr>
              <a:t>out.println</a:t>
            </a:r>
            <a:r>
              <a:rPr lang="en-US" sz="1050" dirty="0">
                <a:latin typeface="Courier New" charset="0"/>
                <a:cs typeface="Courier New" charset="0"/>
              </a:rPr>
              <a:t>("&lt;html&gt;");</a:t>
            </a: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    </a:t>
            </a:r>
            <a:r>
              <a:rPr lang="en-US" sz="1050" dirty="0" smtClean="0">
                <a:latin typeface="Courier New" charset="0"/>
                <a:cs typeface="Courier New" charset="0"/>
              </a:rPr>
              <a:t>	</a:t>
            </a:r>
            <a:r>
              <a:rPr lang="en-US" sz="1050" dirty="0" err="1" smtClean="0">
                <a:latin typeface="Courier New" charset="0"/>
                <a:cs typeface="Courier New" charset="0"/>
              </a:rPr>
              <a:t>out.println</a:t>
            </a:r>
            <a:r>
              <a:rPr lang="en-US" sz="1050" dirty="0">
                <a:latin typeface="Courier New" charset="0"/>
                <a:cs typeface="Courier New" charset="0"/>
              </a:rPr>
              <a:t>("&lt;head&gt;")</a:t>
            </a:r>
            <a:r>
              <a:rPr lang="en-US" sz="1050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050" dirty="0" smtClean="0">
                <a:latin typeface="Courier New" charset="0"/>
                <a:cs typeface="Courier New" charset="0"/>
              </a:rPr>
              <a:t>		….</a:t>
            </a:r>
            <a:endParaRPr lang="en-US" sz="105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    </a:t>
            </a:r>
            <a:r>
              <a:rPr lang="en-US" sz="1050" dirty="0" smtClean="0">
                <a:latin typeface="Courier New" charset="0"/>
                <a:cs typeface="Courier New" charset="0"/>
              </a:rPr>
              <a:t>	</a:t>
            </a:r>
            <a:r>
              <a:rPr lang="en-US" sz="1050" dirty="0" err="1" smtClean="0">
                <a:latin typeface="Courier New" charset="0"/>
                <a:cs typeface="Courier New" charset="0"/>
              </a:rPr>
              <a:t>out.println</a:t>
            </a:r>
            <a:r>
              <a:rPr lang="en-US" sz="1050" dirty="0">
                <a:latin typeface="Courier New" charset="0"/>
                <a:cs typeface="Courier New" charset="0"/>
              </a:rPr>
              <a:t>("&lt;</a:t>
            </a:r>
            <a:r>
              <a:rPr lang="en-US" sz="1050" dirty="0" err="1">
                <a:latin typeface="Courier New" charset="0"/>
                <a:cs typeface="Courier New" charset="0"/>
              </a:rPr>
              <a:t>br</a:t>
            </a:r>
            <a:r>
              <a:rPr lang="en-US" sz="1050" dirty="0">
                <a:latin typeface="Courier New" charset="0"/>
                <a:cs typeface="Courier New" charset="0"/>
              </a:rPr>
              <a:t> /&gt;IP: &lt;b&gt;"+address+"&lt;/b&gt;");</a:t>
            </a: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	</a:t>
            </a:r>
            <a:r>
              <a:rPr lang="en-US" sz="1050" dirty="0" err="1">
                <a:latin typeface="Courier New" charset="0"/>
                <a:cs typeface="Courier New" charset="0"/>
              </a:rPr>
              <a:t>out.println</a:t>
            </a:r>
            <a:r>
              <a:rPr lang="en-US" sz="1050" dirty="0">
                <a:latin typeface="Courier New" charset="0"/>
                <a:cs typeface="Courier New" charset="0"/>
              </a:rPr>
              <a:t>("&lt;</a:t>
            </a:r>
            <a:r>
              <a:rPr lang="en-US" sz="1050" dirty="0" err="1">
                <a:latin typeface="Courier New" charset="0"/>
                <a:cs typeface="Courier New" charset="0"/>
              </a:rPr>
              <a:t>br</a:t>
            </a:r>
            <a:r>
              <a:rPr lang="en-US" sz="1050" dirty="0">
                <a:latin typeface="Courier New" charset="0"/>
                <a:cs typeface="Courier New" charset="0"/>
              </a:rPr>
              <a:t> /&gt;Host: &lt;b&gt;"+host+"&lt;/b&gt;");</a:t>
            </a: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    </a:t>
            </a:r>
            <a:r>
              <a:rPr lang="en-US" sz="1050" dirty="0" smtClean="0">
                <a:latin typeface="Courier New" charset="0"/>
                <a:cs typeface="Courier New" charset="0"/>
              </a:rPr>
              <a:t>	</a:t>
            </a:r>
            <a:r>
              <a:rPr lang="en-US" sz="1050" dirty="0" err="1" smtClean="0">
                <a:latin typeface="Courier New" charset="0"/>
                <a:cs typeface="Courier New" charset="0"/>
              </a:rPr>
              <a:t>out.println</a:t>
            </a:r>
            <a:r>
              <a:rPr lang="en-US" sz="1050" dirty="0">
                <a:latin typeface="Courier New" charset="0"/>
                <a:cs typeface="Courier New" charset="0"/>
              </a:rPr>
              <a:t>("&lt;</a:t>
            </a:r>
            <a:r>
              <a:rPr lang="en-US" sz="1050" dirty="0" err="1">
                <a:latin typeface="Courier New" charset="0"/>
                <a:cs typeface="Courier New" charset="0"/>
              </a:rPr>
              <a:t>br</a:t>
            </a:r>
            <a:r>
              <a:rPr lang="en-US" sz="1050" dirty="0">
                <a:latin typeface="Courier New" charset="0"/>
                <a:cs typeface="Courier New" charset="0"/>
              </a:rPr>
              <a:t> /&gt;User Agent: &lt;b&gt;"+</a:t>
            </a:r>
            <a:r>
              <a:rPr lang="en-US" sz="1050" dirty="0" err="1">
                <a:latin typeface="Courier New" charset="0"/>
                <a:cs typeface="Courier New" charset="0"/>
              </a:rPr>
              <a:t>userAgent</a:t>
            </a:r>
            <a:r>
              <a:rPr lang="en-US" sz="1050" dirty="0">
                <a:latin typeface="Courier New" charset="0"/>
                <a:cs typeface="Courier New" charset="0"/>
              </a:rPr>
              <a:t>+"&lt;/b&gt;");</a:t>
            </a: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    </a:t>
            </a:r>
            <a:r>
              <a:rPr lang="en-US" sz="1050" dirty="0" smtClean="0">
                <a:latin typeface="Courier New" charset="0"/>
                <a:cs typeface="Courier New" charset="0"/>
              </a:rPr>
              <a:t>	</a:t>
            </a:r>
            <a:r>
              <a:rPr lang="en-US" sz="1050" dirty="0" err="1" smtClean="0">
                <a:latin typeface="Courier New" charset="0"/>
                <a:cs typeface="Courier New" charset="0"/>
              </a:rPr>
              <a:t>out.println</a:t>
            </a:r>
            <a:r>
              <a:rPr lang="en-US" sz="1050" dirty="0">
                <a:latin typeface="Courier New" charset="0"/>
                <a:cs typeface="Courier New" charset="0"/>
              </a:rPr>
              <a:t>("&lt;/body&gt;\n&lt;/html&gt; ");</a:t>
            </a: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</a:t>
            </a:r>
            <a:r>
              <a:rPr lang="en-US" sz="1050" dirty="0" smtClean="0">
                <a:latin typeface="Courier New" charset="0"/>
                <a:cs typeface="Courier New" charset="0"/>
              </a:rPr>
              <a:t>}</a:t>
            </a:r>
            <a:endParaRPr lang="en-US" sz="105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}</a:t>
            </a:r>
          </a:p>
          <a:p>
            <a:pPr marL="0" indent="0">
              <a:buFontTx/>
              <a:buNone/>
            </a:pPr>
            <a:endParaRPr lang="en-US" sz="1050" dirty="0">
              <a:latin typeface="Courier New" charset="0"/>
              <a:cs typeface="Courier New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566000" y="1857963"/>
            <a:ext cx="303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Maiandra GD" charset="0"/>
              </a:rPr>
              <a:t>Servlet</a:t>
            </a:r>
            <a:r>
              <a:rPr lang="it-IT" dirty="0" smtClean="0">
                <a:latin typeface="Maiandra GD" charset="0"/>
              </a:rPr>
              <a:t> </a:t>
            </a:r>
            <a:r>
              <a:rPr lang="it-IT" dirty="0" err="1" smtClean="0">
                <a:latin typeface="Maiandra GD" charset="0"/>
              </a:rPr>
              <a:t>ShowParametri.java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110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>
                <a:latin typeface="Maiandra GD" charset="0"/>
              </a:rPr>
              <a:t>Inoltro delle </a:t>
            </a:r>
            <a:r>
              <a:rPr lang="it-IT" dirty="0" smtClean="0">
                <a:latin typeface="Maiandra GD" charset="0"/>
              </a:rPr>
              <a:t>richieste</a:t>
            </a:r>
            <a:endParaRPr lang="it-IT" dirty="0">
              <a:latin typeface="Maiandra GD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sz="2800" dirty="0" smtClean="0">
                <a:latin typeface="Maiandra GD" charset="0"/>
              </a:rPr>
              <a:t>Per </a:t>
            </a:r>
            <a:r>
              <a:rPr lang="it-IT" sz="2800" dirty="0">
                <a:latin typeface="Maiandra GD" charset="0"/>
              </a:rPr>
              <a:t>poter inoltrare una richiesta da una classe </a:t>
            </a:r>
            <a:r>
              <a:rPr lang="it-IT" sz="2800" dirty="0" smtClean="0">
                <a:latin typeface="Maiandra GD" charset="0"/>
              </a:rPr>
              <a:t>ad </a:t>
            </a:r>
            <a:r>
              <a:rPr lang="it-IT" sz="2800" dirty="0">
                <a:latin typeface="Maiandra GD" charset="0"/>
              </a:rPr>
              <a:t>un'altra è necessario che la prima disponga di un riferimento alla seconda</a:t>
            </a:r>
          </a:p>
          <a:p>
            <a:pPr eaLnBrk="1" hangingPunct="1"/>
            <a:r>
              <a:rPr lang="it-IT" sz="2800" dirty="0">
                <a:latin typeface="Maiandra GD" charset="0"/>
              </a:rPr>
              <a:t>Ma ricordiamo il ciclo di vita </a:t>
            </a:r>
            <a:r>
              <a:rPr lang="it-IT" sz="2800" dirty="0" smtClean="0">
                <a:latin typeface="Maiandra GD" charset="0"/>
              </a:rPr>
              <a:t>degli oggetti </a:t>
            </a:r>
            <a:r>
              <a:rPr lang="it-IT" sz="2800" dirty="0" err="1" smtClean="0">
                <a:latin typeface="Maiandra GD" charset="0"/>
              </a:rPr>
              <a:t>servlet</a:t>
            </a:r>
            <a:r>
              <a:rPr lang="it-IT" sz="2800" dirty="0">
                <a:latin typeface="Maiandra GD" charset="0"/>
              </a:rPr>
              <a:t>: </a:t>
            </a:r>
            <a:r>
              <a:rPr lang="it-IT" sz="2800" dirty="0" smtClean="0">
                <a:latin typeface="Maiandra GD" charset="0"/>
              </a:rPr>
              <a:t>vivono </a:t>
            </a:r>
            <a:r>
              <a:rPr lang="it-IT" sz="2800" dirty="0">
                <a:latin typeface="Maiandra GD" charset="0"/>
              </a:rPr>
              <a:t>nel </a:t>
            </a:r>
            <a:r>
              <a:rPr lang="it-IT" sz="2800" dirty="0" smtClean="0">
                <a:latin typeface="Maiandra GD" charset="0"/>
              </a:rPr>
              <a:t>contenitore, non ne abbiamo il riferimento</a:t>
            </a:r>
            <a:endParaRPr lang="it-IT" sz="2800" dirty="0">
              <a:latin typeface="Maiandra GD" charset="0"/>
            </a:endParaRPr>
          </a:p>
          <a:p>
            <a:pPr lvl="1" eaLnBrk="1" hangingPunct="1"/>
            <a:r>
              <a:rPr lang="it-IT" sz="2400" dirty="0" smtClean="0">
                <a:latin typeface="Maiandra GD" charset="0"/>
              </a:rPr>
              <a:t>l</a:t>
            </a:r>
            <a:r>
              <a:rPr lang="it-IT" sz="2400" dirty="0">
                <a:latin typeface="Maiandra GD" charset="0"/>
              </a:rPr>
              <a:t>'</a:t>
            </a:r>
            <a:r>
              <a:rPr lang="it-IT" sz="2400" dirty="0" smtClean="0">
                <a:latin typeface="Maiandra GD" charset="0"/>
              </a:rPr>
              <a:t>operazione </a:t>
            </a:r>
            <a:r>
              <a:rPr lang="it-IT" sz="2400" dirty="0">
                <a:latin typeface="Maiandra GD" charset="0"/>
              </a:rPr>
              <a:t>deve quindi essere effettuata dal contenitore (che dispone </a:t>
            </a:r>
            <a:r>
              <a:rPr lang="it-IT" sz="2400" dirty="0" smtClean="0">
                <a:latin typeface="Maiandra GD" charset="0"/>
              </a:rPr>
              <a:t>dei </a:t>
            </a:r>
            <a:r>
              <a:rPr lang="it-IT" sz="2400" dirty="0">
                <a:latin typeface="Maiandra GD" charset="0"/>
              </a:rPr>
              <a:t>riferimenti </a:t>
            </a:r>
            <a:r>
              <a:rPr lang="it-IT" sz="2400" dirty="0" smtClean="0">
                <a:latin typeface="Maiandra GD" charset="0"/>
              </a:rPr>
              <a:t>di </a:t>
            </a:r>
            <a:r>
              <a:rPr lang="it-IT" sz="2400" dirty="0">
                <a:latin typeface="Maiandra GD" charset="0"/>
              </a:rPr>
              <a:t>tutte le istanze)</a:t>
            </a:r>
          </a:p>
        </p:txBody>
      </p:sp>
    </p:spTree>
    <p:extLst>
      <p:ext uri="{BB962C8B-B14F-4D97-AF65-F5344CB8AC3E}">
        <p14:creationId xmlns:p14="http://schemas.microsoft.com/office/powerpoint/2010/main" val="33330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>
                <a:latin typeface="Maiandra GD" charset="0"/>
              </a:rPr>
              <a:t>Inoltro delle r</a:t>
            </a:r>
            <a:r>
              <a:rPr lang="it-IT" dirty="0" smtClean="0">
                <a:latin typeface="Maiandra GD" charset="0"/>
              </a:rPr>
              <a:t>ichieste</a:t>
            </a:r>
            <a:endParaRPr lang="it-IT" dirty="0">
              <a:latin typeface="Maiandra GD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latin typeface="Maiandra GD" charset="0"/>
              </a:rPr>
              <a:t>Il contenitore </a:t>
            </a:r>
            <a:r>
              <a:rPr lang="it-IT" sz="2800" dirty="0" smtClean="0">
                <a:latin typeface="Maiandra GD" charset="0"/>
              </a:rPr>
              <a:t>possiede un </a:t>
            </a:r>
            <a:r>
              <a:rPr lang="it-IT" sz="2800" dirty="0">
                <a:latin typeface="Maiandra GD" charset="0"/>
              </a:rPr>
              <a:t>oggetto </a:t>
            </a:r>
            <a:r>
              <a:rPr lang="it-IT" sz="2800" i="1" dirty="0">
                <a:latin typeface="Maiandra GD" charset="0"/>
              </a:rPr>
              <a:t>"</a:t>
            </a:r>
            <a:r>
              <a:rPr lang="it-IT" sz="2800" i="1" dirty="0" err="1">
                <a:latin typeface="Maiandra GD" charset="0"/>
              </a:rPr>
              <a:t>dispatcher</a:t>
            </a:r>
            <a:r>
              <a:rPr lang="it-IT" sz="2800" i="1" dirty="0" smtClean="0">
                <a:latin typeface="Maiandra GD" charset="0"/>
              </a:rPr>
              <a:t>", </a:t>
            </a:r>
            <a:r>
              <a:rPr lang="it-IT" sz="2800" dirty="0">
                <a:latin typeface="Maiandra GD" charset="0"/>
              </a:rPr>
              <a:t>istanza della classe </a:t>
            </a:r>
            <a:r>
              <a:rPr lang="it-IT" sz="2800" b="1" dirty="0" err="1" smtClean="0">
                <a:latin typeface="Courier New" charset="0"/>
              </a:rPr>
              <a:t>RequestDispatcher</a:t>
            </a:r>
            <a:r>
              <a:rPr lang="it-IT" sz="2800" dirty="0" smtClean="0">
                <a:latin typeface="Maiandra GD" charset="0"/>
              </a:rPr>
              <a:t>, capace </a:t>
            </a:r>
            <a:r>
              <a:rPr lang="it-IT" sz="2800" dirty="0">
                <a:latin typeface="Maiandra GD" charset="0"/>
              </a:rPr>
              <a:t>di inoltrare richieste ad altri oggetti </a:t>
            </a:r>
            <a:r>
              <a:rPr lang="it-IT" sz="2800" dirty="0" err="1">
                <a:latin typeface="Maiandra GD" charset="0"/>
              </a:rPr>
              <a:t>servlet</a:t>
            </a:r>
            <a:endParaRPr lang="it-IT" sz="2800" dirty="0">
              <a:latin typeface="Maiandra GD" charset="0"/>
            </a:endParaRPr>
          </a:p>
          <a:p>
            <a:pPr eaLnBrk="1" hangingPunct="1"/>
            <a:r>
              <a:rPr lang="it-IT" sz="2800" dirty="0" smtClean="0">
                <a:latin typeface="Maiandra GD" charset="0"/>
              </a:rPr>
              <a:t>Questo oggetto si ottiene dal contesto dell'applicazione, invocando il </a:t>
            </a:r>
            <a:r>
              <a:rPr lang="it-IT" sz="2800" dirty="0">
                <a:latin typeface="Maiandra GD" charset="0"/>
              </a:rPr>
              <a:t>metodo  </a:t>
            </a:r>
          </a:p>
          <a:p>
            <a:pPr lvl="1" eaLnBrk="1" hangingPunct="1">
              <a:buFontTx/>
              <a:buNone/>
            </a:pPr>
            <a:r>
              <a:rPr lang="it-IT" sz="1800" dirty="0" err="1">
                <a:latin typeface="Lucida Console" charset="0"/>
              </a:rPr>
              <a:t>RequestDispatcher</a:t>
            </a:r>
            <a:r>
              <a:rPr lang="it-IT" sz="1800" dirty="0">
                <a:latin typeface="Lucida Console" charset="0"/>
              </a:rPr>
              <a:t> </a:t>
            </a:r>
            <a:r>
              <a:rPr lang="it-IT" sz="1800" dirty="0" err="1">
                <a:latin typeface="Lucida Console" charset="0"/>
              </a:rPr>
              <a:t>getRequestDispatcher</a:t>
            </a:r>
            <a:r>
              <a:rPr lang="it-IT" sz="1800" dirty="0">
                <a:latin typeface="Lucida Console" charset="0"/>
              </a:rPr>
              <a:t>(</a:t>
            </a:r>
            <a:r>
              <a:rPr lang="it-IT" sz="1800" dirty="0" err="1">
                <a:latin typeface="Lucida Console" charset="0"/>
              </a:rPr>
              <a:t>String</a:t>
            </a:r>
            <a:r>
              <a:rPr lang="it-IT" sz="1800" dirty="0">
                <a:latin typeface="Lucida Console" charset="0"/>
              </a:rPr>
              <a:t> </a:t>
            </a:r>
            <a:r>
              <a:rPr lang="it-IT" sz="1800" dirty="0" smtClean="0">
                <a:latin typeface="Lucida Console" charset="0"/>
              </a:rPr>
              <a:t>URI)</a:t>
            </a:r>
            <a:endParaRPr lang="it-IT" sz="1800" dirty="0">
              <a:latin typeface="Lucida Console" charset="0"/>
            </a:endParaRPr>
          </a:p>
          <a:p>
            <a:pPr eaLnBrk="1" hangingPunct="1"/>
            <a:r>
              <a:rPr lang="it-IT" sz="2800" dirty="0">
                <a:latin typeface="Maiandra GD" charset="0"/>
              </a:rPr>
              <a:t>Il parametro corrisponde </a:t>
            </a:r>
            <a:r>
              <a:rPr lang="it-IT" sz="2800" dirty="0" smtClean="0">
                <a:latin typeface="Maiandra GD" charset="0"/>
              </a:rPr>
              <a:t>alla </a:t>
            </a:r>
            <a:r>
              <a:rPr lang="it-IT" sz="2800" dirty="0" err="1" smtClean="0">
                <a:latin typeface="Maiandra GD" charset="0"/>
              </a:rPr>
              <a:t>route</a:t>
            </a:r>
            <a:r>
              <a:rPr lang="it-IT" sz="2800" dirty="0" smtClean="0">
                <a:latin typeface="Maiandra GD" charset="0"/>
              </a:rPr>
              <a:t> della </a:t>
            </a:r>
            <a:r>
              <a:rPr lang="it-IT" sz="2800" dirty="0" err="1">
                <a:latin typeface="Maiandra GD" charset="0"/>
              </a:rPr>
              <a:t>servlet</a:t>
            </a:r>
            <a:r>
              <a:rPr lang="it-IT" sz="2800" dirty="0">
                <a:latin typeface="Maiandra GD" charset="0"/>
              </a:rPr>
              <a:t> </a:t>
            </a:r>
            <a:r>
              <a:rPr lang="it-IT" sz="2800" dirty="0" smtClean="0">
                <a:latin typeface="Maiandra GD" charset="0"/>
              </a:rPr>
              <a:t>alla </a:t>
            </a:r>
            <a:r>
              <a:rPr lang="it-IT" sz="2800" dirty="0">
                <a:latin typeface="Maiandra GD" charset="0"/>
              </a:rPr>
              <a:t>quale si intende inoltrare la richiesta</a:t>
            </a:r>
          </a:p>
          <a:p>
            <a:pPr lvl="1" eaLnBrk="1" hangingPunct="1"/>
            <a:r>
              <a:rPr lang="it-IT" sz="2400" dirty="0">
                <a:latin typeface="Maiandra GD" charset="0"/>
              </a:rPr>
              <a:t>deve cominciare con </a:t>
            </a:r>
            <a:r>
              <a:rPr lang="ja-JP" altLang="it-IT" sz="2400" dirty="0">
                <a:latin typeface="Maiandra GD" charset="0"/>
              </a:rPr>
              <a:t>“</a:t>
            </a:r>
            <a:r>
              <a:rPr lang="it-IT" sz="2400" dirty="0">
                <a:latin typeface="Maiandra GD" charset="0"/>
              </a:rPr>
              <a:t>/</a:t>
            </a:r>
            <a:r>
              <a:rPr lang="ja-JP" altLang="it-IT" sz="2400" dirty="0" smtClean="0">
                <a:latin typeface="Maiandra GD" charset="0"/>
              </a:rPr>
              <a:t>”</a:t>
            </a:r>
            <a:endParaRPr lang="it-IT" sz="2400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06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Architettura</a:t>
            </a:r>
            <a:r>
              <a:rPr lang="en-US" dirty="0"/>
              <a:t> 3-Tier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 Tier</a:t>
            </a:r>
          </a:p>
          <a:p>
            <a:pPr lvl="1"/>
            <a:r>
              <a:rPr lang="en-US" dirty="0" smtClean="0"/>
              <a:t>qui </a:t>
            </a:r>
            <a:r>
              <a:rPr lang="en-US" dirty="0" err="1" smtClean="0"/>
              <a:t>gira</a:t>
            </a:r>
            <a:r>
              <a:rPr lang="en-US" dirty="0" smtClean="0"/>
              <a:t> la </a:t>
            </a:r>
            <a:r>
              <a:rPr lang="en-US" dirty="0" err="1" smtClean="0"/>
              <a:t>applicazione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genera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contenuti</a:t>
            </a:r>
            <a:r>
              <a:rPr lang="en-US" dirty="0" smtClean="0"/>
              <a:t> </a:t>
            </a:r>
            <a:r>
              <a:rPr lang="en-US" dirty="0" err="1" smtClean="0"/>
              <a:t>dinamici</a:t>
            </a:r>
            <a:endParaRPr lang="en-US" dirty="0" smtClean="0"/>
          </a:p>
          <a:p>
            <a:pPr lvl="1"/>
            <a:r>
              <a:rPr lang="en-US" dirty="0" smtClean="0"/>
              <a:t>di </a:t>
            </a:r>
            <a:r>
              <a:rPr lang="en-US" dirty="0" err="1" smtClean="0"/>
              <a:t>solito</a:t>
            </a:r>
            <a:r>
              <a:rPr lang="en-US" dirty="0" smtClean="0"/>
              <a:t> </a:t>
            </a:r>
            <a:r>
              <a:rPr lang="en-US" dirty="0" err="1" smtClean="0"/>
              <a:t>l'applicazione</a:t>
            </a:r>
            <a:r>
              <a:rPr lang="en-US" dirty="0" smtClean="0"/>
              <a:t>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supportata</a:t>
            </a:r>
            <a:r>
              <a:rPr lang="en-US" dirty="0" smtClean="0"/>
              <a:t> da un </a:t>
            </a:r>
            <a:r>
              <a:rPr lang="en-US" i="1" dirty="0" smtClean="0"/>
              <a:t>Application Server</a:t>
            </a:r>
          </a:p>
        </p:txBody>
      </p:sp>
    </p:spTree>
    <p:extLst>
      <p:ext uri="{BB962C8B-B14F-4D97-AF65-F5344CB8AC3E}">
        <p14:creationId xmlns:p14="http://schemas.microsoft.com/office/powerpoint/2010/main" val="203428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>
                <a:latin typeface="Maiandra GD" charset="0"/>
              </a:rPr>
              <a:t>Inoltro delle </a:t>
            </a:r>
            <a:r>
              <a:rPr lang="it-IT" dirty="0" smtClean="0">
                <a:latin typeface="Maiandra GD" charset="0"/>
              </a:rPr>
              <a:t>richieste</a:t>
            </a:r>
            <a:endParaRPr lang="it-IT" dirty="0">
              <a:latin typeface="Maiandra GD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it-IT" dirty="0">
                <a:latin typeface="Mandriana"/>
                <a:cs typeface="Mandriana"/>
              </a:rPr>
              <a:t>Una volta ottenuto l'oggetto </a:t>
            </a:r>
            <a:r>
              <a:rPr lang="it-IT" dirty="0" err="1">
                <a:latin typeface="Mandriana"/>
                <a:cs typeface="Mandriana"/>
              </a:rPr>
              <a:t>dispatcher</a:t>
            </a:r>
            <a:r>
              <a:rPr lang="it-IT" dirty="0">
                <a:latin typeface="Mandriana"/>
                <a:cs typeface="Mandriana"/>
              </a:rPr>
              <a:t>, l'inoltro della richiesta si effettua con una chiamata al metodo </a:t>
            </a:r>
            <a:endParaRPr lang="it-IT" dirty="0" smtClean="0">
              <a:latin typeface="Mandriana"/>
              <a:cs typeface="Mandriana"/>
            </a:endParaRPr>
          </a:p>
          <a:p>
            <a:pPr eaLnBrk="1" hangingPunct="1">
              <a:lnSpc>
                <a:spcPct val="80000"/>
              </a:lnSpc>
            </a:pPr>
            <a:endParaRPr lang="it-IT" dirty="0">
              <a:latin typeface="Mandriana"/>
              <a:cs typeface="Mandriana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it-IT" sz="2400" b="1" dirty="0" err="1">
                <a:latin typeface="Courier New" charset="0"/>
              </a:rPr>
              <a:t>void</a:t>
            </a:r>
            <a:r>
              <a:rPr lang="it-IT" sz="2400" b="1" dirty="0">
                <a:latin typeface="Courier New" charset="0"/>
              </a:rPr>
              <a:t> </a:t>
            </a:r>
            <a:r>
              <a:rPr lang="it-IT" sz="2400" b="1" dirty="0" err="1">
                <a:latin typeface="Courier New" charset="0"/>
              </a:rPr>
              <a:t>forward</a:t>
            </a:r>
            <a:r>
              <a:rPr lang="it-IT" sz="2400" b="1" dirty="0">
                <a:latin typeface="Courier New" charset="0"/>
              </a:rPr>
              <a:t>(</a:t>
            </a:r>
            <a:r>
              <a:rPr lang="it-IT" sz="2400" b="1" dirty="0" err="1">
                <a:latin typeface="Courier New" charset="0"/>
              </a:rPr>
              <a:t>HttpServletRequest</a:t>
            </a:r>
            <a:r>
              <a:rPr lang="it-IT" sz="2400" b="1" dirty="0">
                <a:latin typeface="Courier New" charset="0"/>
              </a:rPr>
              <a:t> </a:t>
            </a:r>
            <a:r>
              <a:rPr lang="it-IT" sz="2400" b="1" dirty="0" err="1">
                <a:latin typeface="Courier New" charset="0"/>
              </a:rPr>
              <a:t>request</a:t>
            </a:r>
            <a:r>
              <a:rPr lang="it-IT" sz="2400" b="1" dirty="0">
                <a:latin typeface="Courier New" charset="0"/>
              </a:rPr>
              <a:t>, </a:t>
            </a:r>
            <a:r>
              <a:rPr lang="it-IT" sz="2400" b="1" dirty="0" err="1">
                <a:latin typeface="Courier New" charset="0"/>
              </a:rPr>
              <a:t>HttpServletResponse</a:t>
            </a:r>
            <a:r>
              <a:rPr lang="it-IT" sz="2400" b="1" dirty="0">
                <a:latin typeface="Courier New" charset="0"/>
              </a:rPr>
              <a:t> </a:t>
            </a:r>
            <a:r>
              <a:rPr lang="it-IT" sz="2400" b="1" dirty="0" err="1">
                <a:latin typeface="Courier New" charset="0"/>
              </a:rPr>
              <a:t>response</a:t>
            </a:r>
            <a:r>
              <a:rPr lang="it-IT" sz="2400" b="1" dirty="0">
                <a:latin typeface="Courier New" charset="0"/>
              </a:rPr>
              <a:t>)</a:t>
            </a:r>
          </a:p>
          <a:p>
            <a:pPr>
              <a:lnSpc>
                <a:spcPct val="80000"/>
              </a:lnSpc>
            </a:pPr>
            <a:endParaRPr lang="it-IT" dirty="0" smtClean="0">
              <a:latin typeface="Mandriana"/>
              <a:cs typeface="Mandriana"/>
            </a:endParaRPr>
          </a:p>
          <a:p>
            <a:pPr>
              <a:lnSpc>
                <a:spcPct val="80000"/>
              </a:lnSpc>
            </a:pPr>
            <a:r>
              <a:rPr lang="it-IT" dirty="0" smtClean="0">
                <a:latin typeface="Mandriana"/>
                <a:cs typeface="Mandriana"/>
              </a:rPr>
              <a:t>Esempio</a:t>
            </a:r>
            <a:r>
              <a:rPr lang="it-IT" dirty="0">
                <a:latin typeface="Mandriana"/>
                <a:cs typeface="Mandriana"/>
              </a:rPr>
              <a:t>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it-IT" sz="1800" b="1" dirty="0">
              <a:latin typeface="Courier New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it-IT" sz="1800" b="1" dirty="0" err="1">
                <a:latin typeface="Courier New" charset="0"/>
              </a:rPr>
              <a:t>ServletContext</a:t>
            </a:r>
            <a:r>
              <a:rPr lang="it-IT" sz="1800" b="1" dirty="0">
                <a:latin typeface="Courier New" charset="0"/>
              </a:rPr>
              <a:t> </a:t>
            </a:r>
            <a:r>
              <a:rPr lang="it-IT" sz="1800" b="1" dirty="0" err="1">
                <a:latin typeface="Courier New" charset="0"/>
              </a:rPr>
              <a:t>application</a:t>
            </a:r>
            <a:r>
              <a:rPr lang="it-IT" sz="1800" b="1" dirty="0">
                <a:latin typeface="Courier New" charset="0"/>
              </a:rPr>
              <a:t> </a:t>
            </a:r>
            <a:r>
              <a:rPr lang="it-IT" sz="1800" b="1" dirty="0" smtClean="0">
                <a:latin typeface="Courier New" charset="0"/>
              </a:rPr>
              <a:t>= </a:t>
            </a:r>
            <a:r>
              <a:rPr lang="it-IT" sz="1800" b="1" dirty="0" err="1">
                <a:latin typeface="Courier New" charset="0"/>
              </a:rPr>
              <a:t>getServletContext</a:t>
            </a:r>
            <a:r>
              <a:rPr lang="it-IT" sz="1800" b="1" dirty="0">
                <a:latin typeface="Courier New" charset="0"/>
              </a:rPr>
              <a:t>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it-IT" sz="1800" b="1" dirty="0" err="1">
                <a:latin typeface="Courier New" charset="0"/>
              </a:rPr>
              <a:t>RequestDispatcher</a:t>
            </a:r>
            <a:r>
              <a:rPr lang="it-IT" sz="1800" b="1" dirty="0">
                <a:latin typeface="Courier New" charset="0"/>
              </a:rPr>
              <a:t> </a:t>
            </a:r>
            <a:r>
              <a:rPr lang="it-IT" sz="1800" b="1" dirty="0" err="1">
                <a:latin typeface="Courier New" charset="0"/>
              </a:rPr>
              <a:t>rd</a:t>
            </a:r>
            <a:r>
              <a:rPr lang="it-IT" sz="1800" b="1" dirty="0">
                <a:latin typeface="Courier New" charset="0"/>
              </a:rPr>
              <a:t> </a:t>
            </a:r>
            <a:r>
              <a:rPr lang="it-IT" sz="1800" b="1" dirty="0" smtClean="0">
                <a:latin typeface="Courier New" charset="0"/>
              </a:rPr>
              <a:t>=            </a:t>
            </a:r>
            <a:r>
              <a:rPr lang="it-IT" sz="1800" b="1" dirty="0" err="1">
                <a:latin typeface="Courier New" charset="0"/>
              </a:rPr>
              <a:t>application.getRequestDispatcher</a:t>
            </a:r>
            <a:r>
              <a:rPr lang="it-IT" sz="1800" b="1" dirty="0">
                <a:latin typeface="Courier New" charset="0"/>
              </a:rPr>
              <a:t>(</a:t>
            </a:r>
            <a:r>
              <a:rPr lang="ja-JP" altLang="it-IT" sz="1800" b="1" dirty="0">
                <a:latin typeface="Courier New" charset="0"/>
              </a:rPr>
              <a:t>“</a:t>
            </a:r>
            <a:r>
              <a:rPr lang="it-IT" sz="1800" b="1" dirty="0" smtClean="0">
                <a:latin typeface="Courier New" charset="0"/>
              </a:rPr>
              <a:t>/</a:t>
            </a:r>
            <a:r>
              <a:rPr lang="it-IT" sz="1800" b="1" dirty="0" err="1" smtClean="0">
                <a:latin typeface="Courier New" charset="0"/>
              </a:rPr>
              <a:t>mostraDati</a:t>
            </a:r>
            <a:r>
              <a:rPr lang="it-IT" sz="1800" b="1" dirty="0" smtClean="0">
                <a:latin typeface="Courier New" charset="0"/>
              </a:rPr>
              <a:t>"</a:t>
            </a:r>
            <a:r>
              <a:rPr lang="it-IT" sz="1800" b="1" dirty="0">
                <a:latin typeface="Courier New" charset="0"/>
              </a:rPr>
              <a:t>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it-IT" sz="1800" b="1" dirty="0" err="1">
                <a:latin typeface="Courier New" charset="0"/>
              </a:rPr>
              <a:t>rd.forward</a:t>
            </a:r>
            <a:r>
              <a:rPr lang="it-IT" sz="1800" b="1" dirty="0">
                <a:latin typeface="Courier New" charset="0"/>
              </a:rPr>
              <a:t>(</a:t>
            </a:r>
            <a:r>
              <a:rPr lang="it-IT" sz="1800" b="1" dirty="0" err="1">
                <a:latin typeface="Courier New" charset="0"/>
              </a:rPr>
              <a:t>request</a:t>
            </a:r>
            <a:r>
              <a:rPr lang="it-IT" sz="1800" b="1" dirty="0">
                <a:latin typeface="Courier New" charset="0"/>
              </a:rPr>
              <a:t>, </a:t>
            </a:r>
            <a:r>
              <a:rPr lang="it-IT" sz="1800" b="1" dirty="0" err="1">
                <a:latin typeface="Courier New" charset="0"/>
              </a:rPr>
              <a:t>response</a:t>
            </a:r>
            <a:r>
              <a:rPr lang="it-IT" sz="1800" b="1" dirty="0">
                <a:latin typeface="Courier New" charset="0"/>
              </a:rPr>
              <a:t>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it-IT" sz="1800" b="1" dirty="0" err="1">
                <a:latin typeface="Courier New" charset="0"/>
              </a:rPr>
              <a:t>return</a:t>
            </a:r>
            <a:r>
              <a:rPr lang="it-IT" sz="1800" b="1" dirty="0">
                <a:latin typeface="Courier New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80132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Maiandra GD" charset="0"/>
              </a:rPr>
              <a:t>Esempio (</a:t>
            </a:r>
            <a:r>
              <a:rPr lang="it-IT" dirty="0" err="1" smtClean="0">
                <a:latin typeface="Maiandra GD" charset="0"/>
              </a:rPr>
              <a:t>cont</a:t>
            </a:r>
            <a:r>
              <a:rPr lang="it-IT" dirty="0" smtClean="0">
                <a:latin typeface="Maiandra GD" charset="0"/>
              </a:rPr>
              <a:t>.)</a:t>
            </a:r>
            <a:endParaRPr lang="en-US" dirty="0">
              <a:latin typeface="Maiandra GD" charset="0"/>
            </a:endParaRPr>
          </a:p>
        </p:txBody>
      </p:sp>
      <p:sp>
        <p:nvSpPr>
          <p:cNvPr id="50179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package it.uniroma3</a:t>
            </a:r>
            <a:r>
              <a:rPr lang="en-US" sz="1200" dirty="0" smtClean="0">
                <a:latin typeface="Courier New" charset="0"/>
                <a:cs typeface="Courier New" charset="0"/>
              </a:rPr>
              <a:t>.servlet;</a:t>
            </a:r>
            <a:endParaRPr lang="en-US" sz="12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12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 smtClean="0">
                <a:latin typeface="Courier New" charset="0"/>
                <a:cs typeface="Courier New" charset="0"/>
              </a:rPr>
              <a:t>+import </a:t>
            </a:r>
            <a:r>
              <a:rPr lang="en-US" sz="1200" dirty="0" err="1">
                <a:latin typeface="Courier New" charset="0"/>
                <a:cs typeface="Courier New" charset="0"/>
              </a:rPr>
              <a:t>java.io.IOException</a:t>
            </a:r>
            <a:r>
              <a:rPr lang="en-US" sz="1200" dirty="0" smtClean="0">
                <a:latin typeface="Courier New" charset="0"/>
                <a:cs typeface="Courier New" charset="0"/>
              </a:rPr>
              <a:t>;[…]</a:t>
            </a:r>
            <a:endParaRPr lang="en-US" sz="12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1200" dirty="0" smtClean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 smtClean="0">
                <a:latin typeface="Courier New" charset="0"/>
                <a:cs typeface="Courier New" charset="0"/>
              </a:rPr>
              <a:t>@</a:t>
            </a:r>
            <a:r>
              <a:rPr lang="en-US" sz="1200" dirty="0" err="1">
                <a:latin typeface="Courier New" charset="0"/>
                <a:cs typeface="Courier New" charset="0"/>
              </a:rPr>
              <a:t>WebServlet</a:t>
            </a:r>
            <a:r>
              <a:rPr lang="en-US" sz="1200" dirty="0">
                <a:latin typeface="Courier New" charset="0"/>
                <a:cs typeface="Courier New" charset="0"/>
              </a:rPr>
              <a:t>("/</a:t>
            </a:r>
            <a:r>
              <a:rPr lang="en-US" sz="1200" dirty="0" err="1">
                <a:latin typeface="Courier New" charset="0"/>
                <a:cs typeface="Courier New" charset="0"/>
              </a:rPr>
              <a:t>processaDati</a:t>
            </a:r>
            <a:r>
              <a:rPr lang="en-US" sz="1200" dirty="0">
                <a:latin typeface="Courier New" charset="0"/>
                <a:cs typeface="Courier New" charset="0"/>
              </a:rPr>
              <a:t>")</a:t>
            </a: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public class </a:t>
            </a:r>
            <a:r>
              <a:rPr lang="en-US" sz="1200" dirty="0" err="1" smtClean="0">
                <a:latin typeface="Courier New" charset="0"/>
                <a:cs typeface="Courier New" charset="0"/>
              </a:rPr>
              <a:t>LeggiParametri</a:t>
            </a:r>
            <a:r>
              <a:rPr lang="en-US" sz="1200" dirty="0" smtClean="0">
                <a:latin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cs typeface="Courier New" charset="0"/>
              </a:rPr>
              <a:t>extends </a:t>
            </a:r>
            <a:r>
              <a:rPr lang="en-US" sz="1200" dirty="0" err="1">
                <a:latin typeface="Courier New" charset="0"/>
                <a:cs typeface="Courier New" charset="0"/>
              </a:rPr>
              <a:t>HttpServlet</a:t>
            </a:r>
            <a:r>
              <a:rPr lang="en-US" sz="1200" dirty="0"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private static final long </a:t>
            </a:r>
            <a:r>
              <a:rPr lang="en-US" sz="1200" dirty="0" err="1">
                <a:latin typeface="Courier New" charset="0"/>
                <a:cs typeface="Courier New" charset="0"/>
              </a:rPr>
              <a:t>serialVersionUID</a:t>
            </a:r>
            <a:r>
              <a:rPr lang="en-US" sz="1200" dirty="0">
                <a:latin typeface="Courier New" charset="0"/>
                <a:cs typeface="Courier New" charset="0"/>
              </a:rPr>
              <a:t> = 1L;</a:t>
            </a: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       </a:t>
            </a: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protected void </a:t>
            </a:r>
            <a:r>
              <a:rPr lang="en-US" sz="1200" dirty="0" err="1">
                <a:latin typeface="Courier New" charset="0"/>
                <a:cs typeface="Courier New" charset="0"/>
              </a:rPr>
              <a:t>doGet</a:t>
            </a:r>
            <a:r>
              <a:rPr lang="en-US" sz="1200" dirty="0">
                <a:latin typeface="Courier New" charset="0"/>
                <a:cs typeface="Courier New" charset="0"/>
              </a:rPr>
              <a:t>(</a:t>
            </a:r>
            <a:r>
              <a:rPr lang="en-US" sz="1200" dirty="0" err="1">
                <a:latin typeface="Courier New" charset="0"/>
                <a:cs typeface="Courier New" charset="0"/>
              </a:rPr>
              <a:t>HttpServletRequest</a:t>
            </a:r>
            <a:r>
              <a:rPr lang="en-US" sz="1200" dirty="0">
                <a:latin typeface="Courier New" charset="0"/>
                <a:cs typeface="Courier New" charset="0"/>
              </a:rPr>
              <a:t> request, </a:t>
            </a:r>
            <a:r>
              <a:rPr lang="en-US" sz="1200" dirty="0" err="1" smtClean="0">
                <a:latin typeface="Courier New" charset="0"/>
                <a:cs typeface="Courier New" charset="0"/>
              </a:rPr>
              <a:t>HttpServletResponse</a:t>
            </a:r>
            <a:r>
              <a:rPr lang="en-US" sz="1200" dirty="0" smtClean="0">
                <a:latin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cs typeface="Courier New" charset="0"/>
              </a:rPr>
              <a:t>response) </a:t>
            </a:r>
            <a:endParaRPr lang="en-US" sz="1200" dirty="0" smtClean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cs typeface="Courier New" charset="0"/>
              </a:rPr>
              <a:t>					throws </a:t>
            </a:r>
            <a:r>
              <a:rPr lang="en-US" sz="1200" dirty="0" err="1">
                <a:latin typeface="Courier New" charset="0"/>
                <a:cs typeface="Courier New" charset="0"/>
              </a:rPr>
              <a:t>ServletException</a:t>
            </a:r>
            <a:r>
              <a:rPr lang="en-US" sz="1200" dirty="0">
                <a:latin typeface="Courier New" charset="0"/>
                <a:cs typeface="Courier New" charset="0"/>
              </a:rPr>
              <a:t>, </a:t>
            </a:r>
            <a:r>
              <a:rPr lang="en-US" sz="1200" dirty="0" err="1">
                <a:latin typeface="Courier New" charset="0"/>
                <a:cs typeface="Courier New" charset="0"/>
              </a:rPr>
              <a:t>IOException</a:t>
            </a:r>
            <a:r>
              <a:rPr lang="en-US" sz="1200" dirty="0"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	// </a:t>
            </a:r>
            <a:r>
              <a:rPr lang="en-US" sz="1200" dirty="0" err="1">
                <a:latin typeface="Courier New" charset="0"/>
                <a:cs typeface="Courier New" charset="0"/>
              </a:rPr>
              <a:t>gestione</a:t>
            </a:r>
            <a:r>
              <a:rPr lang="en-US" sz="1200" dirty="0">
                <a:latin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cs typeface="Courier New" charset="0"/>
              </a:rPr>
              <a:t>della</a:t>
            </a:r>
            <a:r>
              <a:rPr lang="en-US" sz="1200" dirty="0">
                <a:latin typeface="Courier New" charset="0"/>
                <a:cs typeface="Courier New" charset="0"/>
              </a:rPr>
              <a:t> RICHIESTA</a:t>
            </a:r>
          </a:p>
          <a:p>
            <a:pPr marL="0" indent="0">
              <a:buFontTx/>
              <a:buNone/>
            </a:pPr>
            <a:endParaRPr lang="en-US" sz="12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	// </a:t>
            </a:r>
            <a:r>
              <a:rPr lang="en-US" sz="1200" dirty="0" err="1">
                <a:latin typeface="Courier New" charset="0"/>
                <a:cs typeface="Courier New" charset="0"/>
              </a:rPr>
              <a:t>leggo</a:t>
            </a:r>
            <a:r>
              <a:rPr lang="en-US" sz="1200" dirty="0">
                <a:latin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cs typeface="Courier New" charset="0"/>
              </a:rPr>
              <a:t>i</a:t>
            </a:r>
            <a:r>
              <a:rPr lang="en-US" sz="1200" dirty="0">
                <a:latin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cs typeface="Courier New" charset="0"/>
              </a:rPr>
              <a:t>parametri</a:t>
            </a:r>
            <a:endParaRPr lang="en-US" sz="12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  	String </a:t>
            </a:r>
            <a:r>
              <a:rPr lang="en-US" sz="1200" dirty="0" err="1">
                <a:latin typeface="Courier New" charset="0"/>
                <a:cs typeface="Courier New" charset="0"/>
              </a:rPr>
              <a:t>nome</a:t>
            </a:r>
            <a:r>
              <a:rPr lang="en-US" sz="1200" dirty="0">
                <a:latin typeface="Courier New" charset="0"/>
                <a:cs typeface="Courier New" charset="0"/>
              </a:rPr>
              <a:t> = </a:t>
            </a:r>
            <a:r>
              <a:rPr lang="en-US" sz="1200" dirty="0" err="1">
                <a:latin typeface="Courier New" charset="0"/>
                <a:cs typeface="Courier New" charset="0"/>
              </a:rPr>
              <a:t>request.getParameter</a:t>
            </a:r>
            <a:r>
              <a:rPr lang="en-US" sz="1200" dirty="0">
                <a:latin typeface="Courier New" charset="0"/>
                <a:cs typeface="Courier New" charset="0"/>
              </a:rPr>
              <a:t>("</a:t>
            </a:r>
            <a:r>
              <a:rPr lang="en-US" sz="1200" dirty="0" err="1">
                <a:latin typeface="Courier New" charset="0"/>
                <a:cs typeface="Courier New" charset="0"/>
              </a:rPr>
              <a:t>nome</a:t>
            </a:r>
            <a:r>
              <a:rPr lang="en-US" sz="1200" dirty="0">
                <a:latin typeface="Courier New" charset="0"/>
                <a:cs typeface="Courier New" charset="0"/>
              </a:rPr>
              <a:t>"</a:t>
            </a:r>
            <a:r>
              <a:rPr lang="en-US" sz="1200" dirty="0" smtClean="0">
                <a:latin typeface="Courier New" charset="0"/>
                <a:cs typeface="Courier New" charset="0"/>
              </a:rPr>
              <a:t>).</a:t>
            </a:r>
            <a:r>
              <a:rPr lang="en-US" sz="1200" dirty="0" err="1" smtClean="0">
                <a:latin typeface="Courier New" charset="0"/>
                <a:cs typeface="Courier New" charset="0"/>
              </a:rPr>
              <a:t>toUpperCase</a:t>
            </a:r>
            <a:r>
              <a:rPr lang="en-US" sz="1200" dirty="0" smtClean="0">
                <a:latin typeface="Courier New" charset="0"/>
                <a:cs typeface="Courier New" charset="0"/>
              </a:rPr>
              <a:t>();</a:t>
            </a:r>
            <a:endParaRPr lang="en-US" sz="12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  	String </a:t>
            </a:r>
            <a:r>
              <a:rPr lang="en-US" sz="1200" dirty="0" err="1">
                <a:latin typeface="Courier New" charset="0"/>
                <a:cs typeface="Courier New" charset="0"/>
              </a:rPr>
              <a:t>cognome</a:t>
            </a:r>
            <a:r>
              <a:rPr lang="en-US" sz="1200" dirty="0">
                <a:latin typeface="Courier New" charset="0"/>
                <a:cs typeface="Courier New" charset="0"/>
              </a:rPr>
              <a:t> = </a:t>
            </a:r>
            <a:r>
              <a:rPr lang="en-US" sz="1200" dirty="0" err="1">
                <a:latin typeface="Courier New" charset="0"/>
                <a:cs typeface="Courier New" charset="0"/>
              </a:rPr>
              <a:t>request.getParameter</a:t>
            </a:r>
            <a:r>
              <a:rPr lang="en-US" sz="1200" dirty="0">
                <a:latin typeface="Courier New" charset="0"/>
                <a:cs typeface="Courier New" charset="0"/>
              </a:rPr>
              <a:t>("</a:t>
            </a:r>
            <a:r>
              <a:rPr lang="en-US" sz="1200" dirty="0" err="1">
                <a:latin typeface="Courier New" charset="0"/>
                <a:cs typeface="Courier New" charset="0"/>
              </a:rPr>
              <a:t>cognome</a:t>
            </a:r>
            <a:r>
              <a:rPr lang="en-US" sz="1200" dirty="0">
                <a:latin typeface="Courier New" charset="0"/>
                <a:cs typeface="Courier New" charset="0"/>
              </a:rPr>
              <a:t>"</a:t>
            </a:r>
            <a:r>
              <a:rPr lang="en-US" sz="1200" dirty="0" smtClean="0">
                <a:latin typeface="Courier New" charset="0"/>
                <a:cs typeface="Courier New" charset="0"/>
              </a:rPr>
              <a:t>).</a:t>
            </a:r>
            <a:r>
              <a:rPr lang="en-US" sz="1200" dirty="0" err="1" smtClean="0">
                <a:latin typeface="Courier New" charset="0"/>
                <a:cs typeface="Courier New" charset="0"/>
              </a:rPr>
              <a:t>toUpperCase</a:t>
            </a:r>
            <a:r>
              <a:rPr lang="en-US" sz="1200" dirty="0">
                <a:latin typeface="Courier New" charset="0"/>
                <a:cs typeface="Courier New" charset="0"/>
              </a:rPr>
              <a:t>();</a:t>
            </a:r>
          </a:p>
          <a:p>
            <a:pPr marL="0" indent="0">
              <a:buFontTx/>
              <a:buNone/>
            </a:pPr>
            <a:endParaRPr lang="en-US" sz="12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	// </a:t>
            </a:r>
            <a:r>
              <a:rPr lang="en-US" sz="1200" dirty="0" err="1">
                <a:latin typeface="Courier New" charset="0"/>
                <a:cs typeface="Courier New" charset="0"/>
              </a:rPr>
              <a:t>leggo</a:t>
            </a:r>
            <a:r>
              <a:rPr lang="en-US" sz="1200" dirty="0">
                <a:latin typeface="Courier New" charset="0"/>
                <a:cs typeface="Courier New" charset="0"/>
              </a:rPr>
              <a:t> (</a:t>
            </a:r>
            <a:r>
              <a:rPr lang="en-US" sz="1200" dirty="0" err="1">
                <a:latin typeface="Courier New" charset="0"/>
                <a:cs typeface="Courier New" charset="0"/>
              </a:rPr>
              <a:t>alcune</a:t>
            </a:r>
            <a:r>
              <a:rPr lang="en-US" sz="1200" dirty="0">
                <a:latin typeface="Courier New" charset="0"/>
                <a:cs typeface="Courier New" charset="0"/>
              </a:rPr>
              <a:t>) </a:t>
            </a:r>
            <a:r>
              <a:rPr lang="en-US" sz="1200" dirty="0" err="1">
                <a:latin typeface="Courier New" charset="0"/>
                <a:cs typeface="Courier New" charset="0"/>
              </a:rPr>
              <a:t>intestazioni</a:t>
            </a:r>
            <a:r>
              <a:rPr lang="en-US" sz="1200" dirty="0">
                <a:latin typeface="Courier New" charset="0"/>
                <a:cs typeface="Courier New" charset="0"/>
              </a:rPr>
              <a:t> http </a:t>
            </a:r>
            <a:r>
              <a:rPr lang="en-US" sz="1200" dirty="0" err="1">
                <a:latin typeface="Courier New" charset="0"/>
                <a:cs typeface="Courier New" charset="0"/>
              </a:rPr>
              <a:t>della</a:t>
            </a:r>
            <a:r>
              <a:rPr lang="en-US" sz="1200" dirty="0">
                <a:latin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cs typeface="Courier New" charset="0"/>
              </a:rPr>
              <a:t>richiesta</a:t>
            </a:r>
            <a:endParaRPr lang="en-US" sz="12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	String address = (String)</a:t>
            </a:r>
            <a:r>
              <a:rPr lang="en-US" sz="1200" dirty="0" err="1">
                <a:latin typeface="Courier New" charset="0"/>
                <a:cs typeface="Courier New" charset="0"/>
              </a:rPr>
              <a:t>request.getRemoteAddr</a:t>
            </a:r>
            <a:r>
              <a:rPr lang="en-US" sz="1200" dirty="0">
                <a:latin typeface="Courier New" charset="0"/>
                <a:cs typeface="Courier New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	String host = (String)</a:t>
            </a:r>
            <a:r>
              <a:rPr lang="en-US" sz="1200" dirty="0" err="1">
                <a:latin typeface="Courier New" charset="0"/>
                <a:cs typeface="Courier New" charset="0"/>
              </a:rPr>
              <a:t>request.getRemoteHost</a:t>
            </a:r>
            <a:r>
              <a:rPr lang="en-US" sz="1200" dirty="0">
                <a:latin typeface="Courier New" charset="0"/>
                <a:cs typeface="Courier New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	String </a:t>
            </a:r>
            <a:r>
              <a:rPr lang="en-US" sz="1200" dirty="0" err="1">
                <a:latin typeface="Courier New" charset="0"/>
                <a:cs typeface="Courier New" charset="0"/>
              </a:rPr>
              <a:t>userAgent</a:t>
            </a:r>
            <a:r>
              <a:rPr lang="en-US" sz="1200" dirty="0">
                <a:latin typeface="Courier New" charset="0"/>
                <a:cs typeface="Courier New" charset="0"/>
              </a:rPr>
              <a:t> = </a:t>
            </a:r>
            <a:r>
              <a:rPr lang="en-US" sz="1200" dirty="0" err="1">
                <a:latin typeface="Courier New" charset="0"/>
                <a:cs typeface="Courier New" charset="0"/>
              </a:rPr>
              <a:t>request.getHeader</a:t>
            </a:r>
            <a:r>
              <a:rPr lang="en-US" sz="1200" dirty="0">
                <a:latin typeface="Courier New" charset="0"/>
                <a:cs typeface="Courier New" charset="0"/>
              </a:rPr>
              <a:t>("User-Agent");</a:t>
            </a:r>
          </a:p>
          <a:p>
            <a:pPr marL="0" indent="0">
              <a:buNone/>
            </a:pPr>
            <a:endParaRPr lang="it-IT" sz="1200" b="1" dirty="0" smtClean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it-IT" sz="1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	// inoltro</a:t>
            </a:r>
          </a:p>
          <a:p>
            <a:pPr marL="0" indent="0">
              <a:buNone/>
            </a:pPr>
            <a:endParaRPr lang="it-IT" sz="1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it-IT" sz="1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	</a:t>
            </a:r>
            <a:r>
              <a:rPr lang="it-IT" sz="12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ServletContext</a:t>
            </a:r>
            <a:r>
              <a:rPr lang="it-IT" sz="1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  <a:r>
              <a:rPr lang="it-IT" sz="12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application</a:t>
            </a:r>
            <a:r>
              <a:rPr lang="it-IT" sz="1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 = </a:t>
            </a:r>
            <a:r>
              <a:rPr lang="it-IT" sz="12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getServletContext</a:t>
            </a:r>
            <a:r>
              <a:rPr lang="it-IT" sz="1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r>
              <a:rPr lang="it-IT" sz="1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	</a:t>
            </a:r>
            <a:r>
              <a:rPr lang="it-IT" sz="12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RequestDispatcher</a:t>
            </a:r>
            <a:r>
              <a:rPr lang="it-IT" sz="1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  <a:r>
              <a:rPr lang="it-IT" sz="12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rd</a:t>
            </a:r>
            <a:r>
              <a:rPr lang="it-IT" sz="1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= </a:t>
            </a:r>
            <a:r>
              <a:rPr lang="it-IT" sz="12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application.getRequestDispatcher</a:t>
            </a:r>
            <a:r>
              <a:rPr lang="it-IT" sz="1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("/</a:t>
            </a:r>
            <a:r>
              <a:rPr lang="it-IT" sz="12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mostraDati</a:t>
            </a:r>
            <a:r>
              <a:rPr lang="it-IT" sz="1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");</a:t>
            </a:r>
          </a:p>
          <a:p>
            <a:pPr marL="0" indent="0">
              <a:buNone/>
            </a:pPr>
            <a:r>
              <a:rPr lang="it-IT" sz="1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	</a:t>
            </a:r>
            <a:r>
              <a:rPr lang="it-IT" sz="12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rd.forward</a:t>
            </a:r>
            <a:r>
              <a:rPr lang="it-IT" sz="1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it-IT" sz="12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request</a:t>
            </a:r>
            <a:r>
              <a:rPr lang="it-IT" sz="1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, </a:t>
            </a:r>
            <a:r>
              <a:rPr lang="it-IT" sz="12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response</a:t>
            </a:r>
            <a:r>
              <a:rPr lang="it-IT" sz="1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it-IT" sz="1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	</a:t>
            </a:r>
            <a:r>
              <a:rPr lang="it-IT" sz="12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return</a:t>
            </a:r>
            <a:r>
              <a:rPr lang="it-IT" sz="1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; </a:t>
            </a:r>
            <a:endParaRPr lang="en-US" sz="1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 	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}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5566000" y="1857963"/>
            <a:ext cx="28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Maiandra GD" charset="0"/>
              </a:rPr>
              <a:t>Servlet</a:t>
            </a:r>
            <a:r>
              <a:rPr lang="it-IT" dirty="0" smtClean="0">
                <a:latin typeface="Maiandra GD" charset="0"/>
              </a:rPr>
              <a:t> </a:t>
            </a:r>
            <a:r>
              <a:rPr lang="it-IT" dirty="0" err="1" smtClean="0">
                <a:latin typeface="Maiandra GD" charset="0"/>
              </a:rPr>
              <a:t>GetParametri.java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68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aiandra GD" charset="0"/>
              </a:rPr>
              <a:t>Inoltro</a:t>
            </a:r>
            <a:r>
              <a:rPr lang="en-US" dirty="0">
                <a:latin typeface="Maiandra GD" charset="0"/>
              </a:rPr>
              <a:t> e </a:t>
            </a:r>
            <a:r>
              <a:rPr lang="en-US" dirty="0" err="1">
                <a:latin typeface="Maiandra GD" charset="0"/>
              </a:rPr>
              <a:t>attributi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della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richiesta</a:t>
            </a:r>
            <a:endParaRPr lang="en-US" dirty="0">
              <a:latin typeface="Maiandra GD" charset="0"/>
            </a:endParaRPr>
          </a:p>
        </p:txBody>
      </p:sp>
      <p:sp>
        <p:nvSpPr>
          <p:cNvPr id="16387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Maiandra GD" charset="0"/>
              </a:rPr>
              <a:t>Quando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una</a:t>
            </a:r>
            <a:r>
              <a:rPr lang="en-US" dirty="0">
                <a:latin typeface="Maiandra GD" charset="0"/>
              </a:rPr>
              <a:t> servlet </a:t>
            </a:r>
            <a:r>
              <a:rPr lang="en-US" dirty="0" err="1">
                <a:latin typeface="Maiandra GD" charset="0"/>
              </a:rPr>
              <a:t>inoltra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una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richiesta</a:t>
            </a:r>
            <a:r>
              <a:rPr lang="en-US" dirty="0">
                <a:latin typeface="Maiandra GD" charset="0"/>
              </a:rPr>
              <a:t>, </a:t>
            </a:r>
            <a:r>
              <a:rPr lang="en-US" dirty="0" err="1">
                <a:latin typeface="Maiandra GD" charset="0"/>
              </a:rPr>
              <a:t>nell'oggetto</a:t>
            </a:r>
            <a:r>
              <a:rPr lang="en-US" dirty="0">
                <a:latin typeface="Maiandra GD" charset="0"/>
              </a:rPr>
              <a:t> request </a:t>
            </a:r>
            <a:r>
              <a:rPr lang="en-US" dirty="0" err="1">
                <a:latin typeface="Maiandra GD" charset="0"/>
              </a:rPr>
              <a:t>rimangono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tutte</a:t>
            </a:r>
            <a:r>
              <a:rPr lang="en-US" dirty="0">
                <a:latin typeface="Maiandra GD" charset="0"/>
              </a:rPr>
              <a:t> le </a:t>
            </a:r>
            <a:r>
              <a:rPr lang="en-US" dirty="0" err="1">
                <a:latin typeface="Maiandra GD" charset="0"/>
              </a:rPr>
              <a:t>informazioni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presenti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nella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richiesta</a:t>
            </a:r>
            <a:endParaRPr lang="en-US" dirty="0">
              <a:latin typeface="Maiandra GD" charset="0"/>
            </a:endParaRPr>
          </a:p>
          <a:p>
            <a:r>
              <a:rPr lang="en-US" dirty="0" err="1">
                <a:latin typeface="Maiandra GD" charset="0"/>
              </a:rPr>
              <a:t>Possono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essere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aggiunte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altre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informazioni</a:t>
            </a:r>
            <a:r>
              <a:rPr lang="en-US" dirty="0">
                <a:latin typeface="Maiandra GD" charset="0"/>
              </a:rPr>
              <a:t>, </a:t>
            </a:r>
            <a:r>
              <a:rPr lang="en-US" dirty="0" err="1">
                <a:latin typeface="Maiandra GD" charset="0"/>
              </a:rPr>
              <a:t>nella</a:t>
            </a:r>
            <a:r>
              <a:rPr lang="en-US" dirty="0">
                <a:latin typeface="Maiandra GD" charset="0"/>
              </a:rPr>
              <a:t> forma di </a:t>
            </a:r>
            <a:r>
              <a:rPr lang="en-US" dirty="0" err="1">
                <a:latin typeface="Maiandra GD" charset="0"/>
              </a:rPr>
              <a:t>coppia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nome-valore</a:t>
            </a:r>
            <a:r>
              <a:rPr lang="en-US" dirty="0">
                <a:latin typeface="Maiandra GD" charset="0"/>
              </a:rPr>
              <a:t>, </a:t>
            </a:r>
            <a:r>
              <a:rPr lang="en-US" dirty="0" err="1">
                <a:latin typeface="Maiandra GD" charset="0"/>
              </a:rPr>
              <a:t>tramite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il</a:t>
            </a:r>
            <a:r>
              <a:rPr lang="en-US" dirty="0">
                <a:latin typeface="Maiandra GD" charset="0"/>
              </a:rPr>
              <a:t> </a:t>
            </a:r>
            <a:r>
              <a:rPr lang="en-US" dirty="0" err="1">
                <a:latin typeface="Maiandra GD" charset="0"/>
              </a:rPr>
              <a:t>metodo</a:t>
            </a:r>
            <a:r>
              <a:rPr lang="en-US" dirty="0">
                <a:latin typeface="Maiandra GD" charset="0"/>
              </a:rPr>
              <a:t> </a:t>
            </a:r>
          </a:p>
          <a:p>
            <a:pPr lvl="1"/>
            <a:r>
              <a:rPr lang="it-IT" dirty="0">
                <a:latin typeface="Maiandra GD" charset="0"/>
              </a:rPr>
              <a:t>public </a:t>
            </a:r>
            <a:r>
              <a:rPr lang="it-IT" dirty="0" err="1">
                <a:latin typeface="Maiandra GD" charset="0"/>
              </a:rPr>
              <a:t>void</a:t>
            </a:r>
            <a:r>
              <a:rPr lang="it-IT" dirty="0">
                <a:latin typeface="Maiandra GD" charset="0"/>
              </a:rPr>
              <a:t> </a:t>
            </a:r>
            <a:r>
              <a:rPr lang="it-IT" b="1" dirty="0" err="1">
                <a:latin typeface="Maiandra GD" charset="0"/>
              </a:rPr>
              <a:t>setAttribute</a:t>
            </a:r>
            <a:r>
              <a:rPr lang="it-IT" dirty="0">
                <a:latin typeface="Maiandra GD" charset="0"/>
              </a:rPr>
              <a:t>(</a:t>
            </a:r>
            <a:r>
              <a:rPr lang="it-IT" dirty="0" err="1">
                <a:latin typeface="Maiandra GD" charset="0"/>
              </a:rPr>
              <a:t>String</a:t>
            </a:r>
            <a:r>
              <a:rPr lang="it-IT" dirty="0">
                <a:latin typeface="Maiandra GD" charset="0"/>
              </a:rPr>
              <a:t> </a:t>
            </a:r>
            <a:r>
              <a:rPr lang="it-IT" dirty="0" err="1">
                <a:latin typeface="Maiandra GD" charset="0"/>
              </a:rPr>
              <a:t>name</a:t>
            </a:r>
            <a:r>
              <a:rPr lang="it-IT" dirty="0">
                <a:latin typeface="Maiandra GD" charset="0"/>
              </a:rPr>
              <a:t>, Object o)</a:t>
            </a:r>
          </a:p>
          <a:p>
            <a:r>
              <a:rPr lang="it-IT" dirty="0" smtClean="0">
                <a:latin typeface="Maiandra GD" charset="0"/>
              </a:rPr>
              <a:t>Per accedere a queste informazioni si usa il </a:t>
            </a:r>
            <a:r>
              <a:rPr lang="it-IT" dirty="0" err="1">
                <a:latin typeface="Maiandra GD" charset="0"/>
              </a:rPr>
              <a:t>medodo</a:t>
            </a:r>
            <a:r>
              <a:rPr lang="it-IT" dirty="0">
                <a:latin typeface="Maiandra GD" charset="0"/>
              </a:rPr>
              <a:t> </a:t>
            </a:r>
            <a:r>
              <a:rPr lang="it-IT" dirty="0" smtClean="0">
                <a:latin typeface="Maiandra GD" charset="0"/>
              </a:rPr>
              <a:t>di </a:t>
            </a:r>
            <a:r>
              <a:rPr lang="it-IT" dirty="0" err="1" smtClean="0">
                <a:latin typeface="Maiandra GD" charset="0"/>
              </a:rPr>
              <a:t>HttpServletRequest</a:t>
            </a:r>
            <a:endParaRPr lang="en-US" dirty="0">
              <a:latin typeface="Maiandra GD" charset="0"/>
            </a:endParaRPr>
          </a:p>
          <a:p>
            <a:pPr lvl="1"/>
            <a:r>
              <a:rPr lang="it-IT" dirty="0">
                <a:latin typeface="Maiandra GD" charset="0"/>
              </a:rPr>
              <a:t>public Object </a:t>
            </a:r>
            <a:r>
              <a:rPr lang="it-IT" b="1" dirty="0" err="1">
                <a:latin typeface="Maiandra GD" charset="0"/>
              </a:rPr>
              <a:t>getAttribute</a:t>
            </a:r>
            <a:r>
              <a:rPr lang="it-IT" dirty="0">
                <a:latin typeface="Maiandra GD" charset="0"/>
              </a:rPr>
              <a:t>(</a:t>
            </a:r>
            <a:r>
              <a:rPr lang="it-IT" dirty="0" err="1">
                <a:latin typeface="Maiandra GD" charset="0"/>
              </a:rPr>
              <a:t>String</a:t>
            </a:r>
            <a:r>
              <a:rPr lang="it-IT" dirty="0">
                <a:latin typeface="Maiandra GD" charset="0"/>
              </a:rPr>
              <a:t> </a:t>
            </a:r>
            <a:r>
              <a:rPr lang="it-IT" dirty="0" err="1">
                <a:latin typeface="Maiandra GD" charset="0"/>
              </a:rPr>
              <a:t>name</a:t>
            </a:r>
            <a:r>
              <a:rPr lang="it-IT" dirty="0">
                <a:latin typeface="Maiandra GD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58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Maiandra GD" charset="0"/>
              </a:rPr>
              <a:t>Esempio (</a:t>
            </a:r>
            <a:r>
              <a:rPr lang="it-IT" dirty="0" err="1" smtClean="0">
                <a:latin typeface="Maiandra GD" charset="0"/>
              </a:rPr>
              <a:t>cont</a:t>
            </a:r>
            <a:r>
              <a:rPr lang="it-IT" dirty="0" smtClean="0">
                <a:latin typeface="Maiandra GD" charset="0"/>
              </a:rPr>
              <a:t>.)</a:t>
            </a:r>
            <a:endParaRPr lang="en-US" dirty="0">
              <a:latin typeface="Maiandra GD" charset="0"/>
            </a:endParaRPr>
          </a:p>
        </p:txBody>
      </p:sp>
      <p:sp>
        <p:nvSpPr>
          <p:cNvPr id="50179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package it.uniroma3</a:t>
            </a:r>
            <a:r>
              <a:rPr lang="en-US" sz="1200" dirty="0" smtClean="0">
                <a:latin typeface="Courier New" charset="0"/>
                <a:cs typeface="Courier New" charset="0"/>
              </a:rPr>
              <a:t>.servlet;</a:t>
            </a:r>
            <a:endParaRPr lang="en-US" sz="12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12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 smtClean="0">
                <a:latin typeface="Courier New" charset="0"/>
                <a:cs typeface="Courier New" charset="0"/>
              </a:rPr>
              <a:t>+import </a:t>
            </a:r>
            <a:r>
              <a:rPr lang="en-US" sz="1200" dirty="0" err="1">
                <a:latin typeface="Courier New" charset="0"/>
                <a:cs typeface="Courier New" charset="0"/>
              </a:rPr>
              <a:t>java.io.IOException</a:t>
            </a:r>
            <a:r>
              <a:rPr lang="en-US" sz="1200" dirty="0" smtClean="0">
                <a:latin typeface="Courier New" charset="0"/>
                <a:cs typeface="Courier New" charset="0"/>
              </a:rPr>
              <a:t>;[…]</a:t>
            </a:r>
            <a:endParaRPr lang="en-US" sz="12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1200" dirty="0" smtClean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 smtClean="0">
                <a:latin typeface="Courier New" charset="0"/>
                <a:cs typeface="Courier New" charset="0"/>
              </a:rPr>
              <a:t>@</a:t>
            </a:r>
            <a:r>
              <a:rPr lang="en-US" sz="1200" dirty="0" err="1">
                <a:latin typeface="Courier New" charset="0"/>
                <a:cs typeface="Courier New" charset="0"/>
              </a:rPr>
              <a:t>WebServlet</a:t>
            </a:r>
            <a:r>
              <a:rPr lang="en-US" sz="1200" dirty="0">
                <a:latin typeface="Courier New" charset="0"/>
                <a:cs typeface="Courier New" charset="0"/>
              </a:rPr>
              <a:t>("/</a:t>
            </a:r>
            <a:r>
              <a:rPr lang="en-US" sz="1200" dirty="0" err="1">
                <a:latin typeface="Courier New" charset="0"/>
                <a:cs typeface="Courier New" charset="0"/>
              </a:rPr>
              <a:t>processaDati</a:t>
            </a:r>
            <a:r>
              <a:rPr lang="en-US" sz="1200" dirty="0">
                <a:latin typeface="Courier New" charset="0"/>
                <a:cs typeface="Courier New" charset="0"/>
              </a:rPr>
              <a:t>")</a:t>
            </a: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public class </a:t>
            </a:r>
            <a:r>
              <a:rPr lang="en-US" sz="1200" dirty="0" err="1" smtClean="0">
                <a:latin typeface="Courier New" charset="0"/>
                <a:cs typeface="Courier New" charset="0"/>
              </a:rPr>
              <a:t>LeggiParametri</a:t>
            </a:r>
            <a:r>
              <a:rPr lang="en-US" sz="1200" dirty="0" smtClean="0">
                <a:latin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cs typeface="Courier New" charset="0"/>
              </a:rPr>
              <a:t>extends </a:t>
            </a:r>
            <a:r>
              <a:rPr lang="en-US" sz="1200" dirty="0" err="1">
                <a:latin typeface="Courier New" charset="0"/>
                <a:cs typeface="Courier New" charset="0"/>
              </a:rPr>
              <a:t>HttpServlet</a:t>
            </a:r>
            <a:r>
              <a:rPr lang="en-US" sz="1200" dirty="0"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private static final long </a:t>
            </a:r>
            <a:r>
              <a:rPr lang="en-US" sz="1200" dirty="0" err="1">
                <a:latin typeface="Courier New" charset="0"/>
                <a:cs typeface="Courier New" charset="0"/>
              </a:rPr>
              <a:t>serialVersionUID</a:t>
            </a:r>
            <a:r>
              <a:rPr lang="en-US" sz="1200" dirty="0">
                <a:latin typeface="Courier New" charset="0"/>
                <a:cs typeface="Courier New" charset="0"/>
              </a:rPr>
              <a:t> = 1L;</a:t>
            </a: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       </a:t>
            </a: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protected void </a:t>
            </a:r>
            <a:r>
              <a:rPr lang="en-US" sz="1200" dirty="0" err="1">
                <a:latin typeface="Courier New" charset="0"/>
                <a:cs typeface="Courier New" charset="0"/>
              </a:rPr>
              <a:t>doGet</a:t>
            </a:r>
            <a:r>
              <a:rPr lang="en-US" sz="1200" dirty="0">
                <a:latin typeface="Courier New" charset="0"/>
                <a:cs typeface="Courier New" charset="0"/>
              </a:rPr>
              <a:t>(</a:t>
            </a:r>
            <a:r>
              <a:rPr lang="en-US" sz="1200" dirty="0" err="1">
                <a:latin typeface="Courier New" charset="0"/>
                <a:cs typeface="Courier New" charset="0"/>
              </a:rPr>
              <a:t>HttpServletRequest</a:t>
            </a:r>
            <a:r>
              <a:rPr lang="en-US" sz="1200" dirty="0">
                <a:latin typeface="Courier New" charset="0"/>
                <a:cs typeface="Courier New" charset="0"/>
              </a:rPr>
              <a:t> request, </a:t>
            </a:r>
            <a:r>
              <a:rPr lang="en-US" sz="1200" dirty="0" err="1" smtClean="0">
                <a:latin typeface="Courier New" charset="0"/>
                <a:cs typeface="Courier New" charset="0"/>
              </a:rPr>
              <a:t>HttpServletResponse</a:t>
            </a:r>
            <a:r>
              <a:rPr lang="en-US" sz="1200" dirty="0" smtClean="0">
                <a:latin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cs typeface="Courier New" charset="0"/>
              </a:rPr>
              <a:t>response) </a:t>
            </a:r>
            <a:endParaRPr lang="en-US" sz="1200" dirty="0" smtClean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cs typeface="Courier New" charset="0"/>
              </a:rPr>
              <a:t>					throws </a:t>
            </a:r>
            <a:r>
              <a:rPr lang="en-US" sz="1200" dirty="0" err="1">
                <a:latin typeface="Courier New" charset="0"/>
                <a:cs typeface="Courier New" charset="0"/>
              </a:rPr>
              <a:t>ServletException</a:t>
            </a:r>
            <a:r>
              <a:rPr lang="en-US" sz="1200" dirty="0">
                <a:latin typeface="Courier New" charset="0"/>
                <a:cs typeface="Courier New" charset="0"/>
              </a:rPr>
              <a:t>, </a:t>
            </a:r>
            <a:r>
              <a:rPr lang="en-US" sz="1200" dirty="0" err="1">
                <a:latin typeface="Courier New" charset="0"/>
                <a:cs typeface="Courier New" charset="0"/>
              </a:rPr>
              <a:t>IOException</a:t>
            </a:r>
            <a:r>
              <a:rPr lang="en-US" sz="1200" dirty="0"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	// </a:t>
            </a:r>
            <a:r>
              <a:rPr lang="en-US" sz="1200" dirty="0" err="1">
                <a:latin typeface="Courier New" charset="0"/>
                <a:cs typeface="Courier New" charset="0"/>
              </a:rPr>
              <a:t>gestione</a:t>
            </a:r>
            <a:r>
              <a:rPr lang="en-US" sz="1200" dirty="0">
                <a:latin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cs typeface="Courier New" charset="0"/>
              </a:rPr>
              <a:t>della</a:t>
            </a:r>
            <a:r>
              <a:rPr lang="en-US" sz="1200" dirty="0">
                <a:latin typeface="Courier New" charset="0"/>
                <a:cs typeface="Courier New" charset="0"/>
              </a:rPr>
              <a:t> RICHIESTA</a:t>
            </a:r>
          </a:p>
          <a:p>
            <a:pPr marL="0" indent="0">
              <a:buFontTx/>
              <a:buNone/>
            </a:pPr>
            <a:endParaRPr lang="en-US" sz="12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	// </a:t>
            </a:r>
            <a:r>
              <a:rPr lang="en-US" sz="1200" dirty="0" err="1">
                <a:latin typeface="Courier New" charset="0"/>
                <a:cs typeface="Courier New" charset="0"/>
              </a:rPr>
              <a:t>leggo</a:t>
            </a:r>
            <a:r>
              <a:rPr lang="en-US" sz="1200" dirty="0">
                <a:latin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cs typeface="Courier New" charset="0"/>
              </a:rPr>
              <a:t>i</a:t>
            </a:r>
            <a:r>
              <a:rPr lang="en-US" sz="1200" dirty="0">
                <a:latin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cs typeface="Courier New" charset="0"/>
              </a:rPr>
              <a:t>parametri</a:t>
            </a:r>
            <a:endParaRPr lang="en-US" sz="12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  	String </a:t>
            </a:r>
            <a:r>
              <a:rPr lang="en-US" sz="1200" dirty="0" err="1">
                <a:latin typeface="Courier New" charset="0"/>
                <a:cs typeface="Courier New" charset="0"/>
              </a:rPr>
              <a:t>nome</a:t>
            </a:r>
            <a:r>
              <a:rPr lang="en-US" sz="1200" dirty="0">
                <a:latin typeface="Courier New" charset="0"/>
                <a:cs typeface="Courier New" charset="0"/>
              </a:rPr>
              <a:t> = </a:t>
            </a:r>
            <a:r>
              <a:rPr lang="en-US" sz="1200" dirty="0" err="1">
                <a:latin typeface="Courier New" charset="0"/>
                <a:cs typeface="Courier New" charset="0"/>
              </a:rPr>
              <a:t>request.getParameter</a:t>
            </a:r>
            <a:r>
              <a:rPr lang="en-US" sz="1200" dirty="0">
                <a:latin typeface="Courier New" charset="0"/>
                <a:cs typeface="Courier New" charset="0"/>
              </a:rPr>
              <a:t>("</a:t>
            </a:r>
            <a:r>
              <a:rPr lang="en-US" sz="1200" dirty="0" err="1">
                <a:latin typeface="Courier New" charset="0"/>
                <a:cs typeface="Courier New" charset="0"/>
              </a:rPr>
              <a:t>nome</a:t>
            </a:r>
            <a:r>
              <a:rPr lang="en-US" sz="1200" dirty="0">
                <a:latin typeface="Courier New" charset="0"/>
                <a:cs typeface="Courier New" charset="0"/>
              </a:rPr>
              <a:t>"</a:t>
            </a:r>
            <a:r>
              <a:rPr lang="en-US" sz="1200" dirty="0" smtClean="0">
                <a:latin typeface="Courier New" charset="0"/>
                <a:cs typeface="Courier New" charset="0"/>
              </a:rPr>
              <a:t>).</a:t>
            </a:r>
            <a:r>
              <a:rPr lang="en-US" sz="1200" dirty="0" err="1" smtClean="0">
                <a:latin typeface="Courier New" charset="0"/>
                <a:cs typeface="Courier New" charset="0"/>
              </a:rPr>
              <a:t>toUpperCase</a:t>
            </a:r>
            <a:r>
              <a:rPr lang="en-US" sz="1200" dirty="0" smtClean="0">
                <a:latin typeface="Courier New" charset="0"/>
                <a:cs typeface="Courier New" charset="0"/>
              </a:rPr>
              <a:t>();</a:t>
            </a:r>
            <a:endParaRPr lang="en-US" sz="12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  	String </a:t>
            </a:r>
            <a:r>
              <a:rPr lang="en-US" sz="1200" dirty="0" err="1">
                <a:latin typeface="Courier New" charset="0"/>
                <a:cs typeface="Courier New" charset="0"/>
              </a:rPr>
              <a:t>cognome</a:t>
            </a:r>
            <a:r>
              <a:rPr lang="en-US" sz="1200" dirty="0">
                <a:latin typeface="Courier New" charset="0"/>
                <a:cs typeface="Courier New" charset="0"/>
              </a:rPr>
              <a:t> = </a:t>
            </a:r>
            <a:r>
              <a:rPr lang="en-US" sz="1200" dirty="0" err="1">
                <a:latin typeface="Courier New" charset="0"/>
                <a:cs typeface="Courier New" charset="0"/>
              </a:rPr>
              <a:t>request.getParameter</a:t>
            </a:r>
            <a:r>
              <a:rPr lang="en-US" sz="1200" dirty="0">
                <a:latin typeface="Courier New" charset="0"/>
                <a:cs typeface="Courier New" charset="0"/>
              </a:rPr>
              <a:t>("</a:t>
            </a:r>
            <a:r>
              <a:rPr lang="en-US" sz="1200" dirty="0" err="1">
                <a:latin typeface="Courier New" charset="0"/>
                <a:cs typeface="Courier New" charset="0"/>
              </a:rPr>
              <a:t>cognome</a:t>
            </a:r>
            <a:r>
              <a:rPr lang="en-US" sz="1200" dirty="0">
                <a:latin typeface="Courier New" charset="0"/>
                <a:cs typeface="Courier New" charset="0"/>
              </a:rPr>
              <a:t>"</a:t>
            </a:r>
            <a:r>
              <a:rPr lang="en-US" sz="1200" dirty="0" smtClean="0">
                <a:latin typeface="Courier New" charset="0"/>
                <a:cs typeface="Courier New" charset="0"/>
              </a:rPr>
              <a:t>).</a:t>
            </a:r>
            <a:r>
              <a:rPr lang="en-US" sz="1200" dirty="0" err="1" smtClean="0">
                <a:latin typeface="Courier New" charset="0"/>
                <a:cs typeface="Courier New" charset="0"/>
              </a:rPr>
              <a:t>toUpperCase</a:t>
            </a:r>
            <a:r>
              <a:rPr lang="en-US" sz="1200" dirty="0">
                <a:latin typeface="Courier New" charset="0"/>
                <a:cs typeface="Courier New" charset="0"/>
              </a:rPr>
              <a:t>();</a:t>
            </a:r>
          </a:p>
          <a:p>
            <a:pPr marL="0" indent="0">
              <a:buFontTx/>
              <a:buNone/>
            </a:pPr>
            <a:endParaRPr lang="en-US" sz="12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	// </a:t>
            </a:r>
            <a:r>
              <a:rPr lang="en-US" sz="1200" dirty="0" err="1">
                <a:latin typeface="Courier New" charset="0"/>
                <a:cs typeface="Courier New" charset="0"/>
              </a:rPr>
              <a:t>leggo</a:t>
            </a:r>
            <a:r>
              <a:rPr lang="en-US" sz="1200" dirty="0">
                <a:latin typeface="Courier New" charset="0"/>
                <a:cs typeface="Courier New" charset="0"/>
              </a:rPr>
              <a:t> (</a:t>
            </a:r>
            <a:r>
              <a:rPr lang="en-US" sz="1200" dirty="0" err="1">
                <a:latin typeface="Courier New" charset="0"/>
                <a:cs typeface="Courier New" charset="0"/>
              </a:rPr>
              <a:t>alcune</a:t>
            </a:r>
            <a:r>
              <a:rPr lang="en-US" sz="1200" dirty="0">
                <a:latin typeface="Courier New" charset="0"/>
                <a:cs typeface="Courier New" charset="0"/>
              </a:rPr>
              <a:t>) </a:t>
            </a:r>
            <a:r>
              <a:rPr lang="en-US" sz="1200" dirty="0" err="1">
                <a:latin typeface="Courier New" charset="0"/>
                <a:cs typeface="Courier New" charset="0"/>
              </a:rPr>
              <a:t>intestazioni</a:t>
            </a:r>
            <a:r>
              <a:rPr lang="en-US" sz="1200" dirty="0">
                <a:latin typeface="Courier New" charset="0"/>
                <a:cs typeface="Courier New" charset="0"/>
              </a:rPr>
              <a:t> http </a:t>
            </a:r>
            <a:r>
              <a:rPr lang="en-US" sz="1200" dirty="0" err="1">
                <a:latin typeface="Courier New" charset="0"/>
                <a:cs typeface="Courier New" charset="0"/>
              </a:rPr>
              <a:t>della</a:t>
            </a:r>
            <a:r>
              <a:rPr lang="en-US" sz="1200" dirty="0">
                <a:latin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cs typeface="Courier New" charset="0"/>
              </a:rPr>
              <a:t>richiesta</a:t>
            </a:r>
            <a:endParaRPr lang="en-US" sz="120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	String address = (String)</a:t>
            </a:r>
            <a:r>
              <a:rPr lang="en-US" sz="1200" dirty="0" err="1">
                <a:latin typeface="Courier New" charset="0"/>
                <a:cs typeface="Courier New" charset="0"/>
              </a:rPr>
              <a:t>request.getRemoteAddr</a:t>
            </a:r>
            <a:r>
              <a:rPr lang="en-US" sz="1200" dirty="0">
                <a:latin typeface="Courier New" charset="0"/>
                <a:cs typeface="Courier New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	String host = (String)</a:t>
            </a:r>
            <a:r>
              <a:rPr lang="en-US" sz="1200" dirty="0" err="1">
                <a:latin typeface="Courier New" charset="0"/>
                <a:cs typeface="Courier New" charset="0"/>
              </a:rPr>
              <a:t>request.getRemoteHost</a:t>
            </a:r>
            <a:r>
              <a:rPr lang="en-US" sz="1200" dirty="0">
                <a:latin typeface="Courier New" charset="0"/>
                <a:cs typeface="Courier New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	String </a:t>
            </a:r>
            <a:r>
              <a:rPr lang="en-US" sz="1200" dirty="0" err="1">
                <a:latin typeface="Courier New" charset="0"/>
                <a:cs typeface="Courier New" charset="0"/>
              </a:rPr>
              <a:t>userAgent</a:t>
            </a:r>
            <a:r>
              <a:rPr lang="en-US" sz="1200" dirty="0">
                <a:latin typeface="Courier New" charset="0"/>
                <a:cs typeface="Courier New" charset="0"/>
              </a:rPr>
              <a:t> = </a:t>
            </a:r>
            <a:r>
              <a:rPr lang="en-US" sz="1200" dirty="0" err="1">
                <a:latin typeface="Courier New" charset="0"/>
                <a:cs typeface="Courier New" charset="0"/>
              </a:rPr>
              <a:t>request.getHeader</a:t>
            </a:r>
            <a:r>
              <a:rPr lang="en-US" sz="1200" dirty="0">
                <a:latin typeface="Courier New" charset="0"/>
                <a:cs typeface="Courier New" charset="0"/>
              </a:rPr>
              <a:t>("User-Agent");</a:t>
            </a:r>
          </a:p>
          <a:p>
            <a:pPr marL="0" indent="0">
              <a:buNone/>
            </a:pPr>
            <a:endParaRPr lang="it-IT" sz="1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it-IT" sz="1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		</a:t>
            </a:r>
            <a:r>
              <a:rPr lang="it-IT" sz="1200" b="1" dirty="0" err="1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request.setAttribute</a:t>
            </a:r>
            <a:r>
              <a:rPr lang="it-IT" sz="1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("nome", nome);</a:t>
            </a:r>
          </a:p>
          <a:p>
            <a:pPr marL="0" indent="0">
              <a:buNone/>
            </a:pPr>
            <a:r>
              <a:rPr lang="it-IT" sz="1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	</a:t>
            </a:r>
            <a:r>
              <a:rPr lang="it-IT" sz="1200" b="1" dirty="0" err="1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request.setAttribute</a:t>
            </a:r>
            <a:r>
              <a:rPr lang="it-IT" sz="1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it-IT" sz="1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"cognome"</a:t>
            </a:r>
            <a:r>
              <a:rPr lang="it-IT" sz="1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, </a:t>
            </a:r>
            <a:r>
              <a:rPr lang="it-IT" sz="1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cognome</a:t>
            </a:r>
            <a:r>
              <a:rPr lang="it-IT" sz="1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endParaRPr lang="it-IT" sz="1200" b="1" dirty="0" smtClean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it-IT" sz="12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// inoltro</a:t>
            </a:r>
          </a:p>
          <a:p>
            <a:pPr marL="0" indent="0">
              <a:buNone/>
            </a:pPr>
            <a:endParaRPr lang="it-IT" sz="120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it-IT" sz="12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</a:t>
            </a:r>
            <a:r>
              <a:rPr lang="it-IT" sz="12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ServletContext</a:t>
            </a:r>
            <a:r>
              <a:rPr lang="it-IT" sz="12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application</a:t>
            </a:r>
            <a:r>
              <a:rPr lang="it-IT" sz="12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= </a:t>
            </a:r>
            <a:r>
              <a:rPr lang="it-IT" sz="12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getServletContext</a:t>
            </a:r>
            <a:r>
              <a:rPr lang="it-IT" sz="12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r>
              <a:rPr lang="it-IT" sz="12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</a:t>
            </a:r>
            <a:r>
              <a:rPr lang="it-IT" sz="12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RequestDispatcher</a:t>
            </a:r>
            <a:r>
              <a:rPr lang="it-IT" sz="12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rd</a:t>
            </a:r>
            <a:r>
              <a:rPr lang="it-IT" sz="12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it-IT" sz="12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application.getRequestDispatcher</a:t>
            </a:r>
            <a:r>
              <a:rPr lang="it-IT" sz="12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("/</a:t>
            </a:r>
            <a:r>
              <a:rPr lang="it-IT" sz="12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mostraDati</a:t>
            </a:r>
            <a:r>
              <a:rPr lang="it-IT" sz="12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");</a:t>
            </a:r>
          </a:p>
          <a:p>
            <a:pPr marL="0" indent="0">
              <a:buNone/>
            </a:pPr>
            <a:r>
              <a:rPr lang="it-IT" sz="12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</a:t>
            </a:r>
            <a:r>
              <a:rPr lang="it-IT" sz="12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rd.forward</a:t>
            </a:r>
            <a:r>
              <a:rPr lang="it-IT" sz="12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it-IT" sz="12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request</a:t>
            </a:r>
            <a:r>
              <a:rPr lang="it-IT" sz="12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it-IT" sz="12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response</a:t>
            </a:r>
            <a:r>
              <a:rPr lang="it-IT" sz="12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it-IT" sz="12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</a:t>
            </a:r>
            <a:r>
              <a:rPr lang="it-IT" sz="12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return</a:t>
            </a:r>
            <a:r>
              <a:rPr lang="it-IT" sz="12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 </a:t>
            </a:r>
            <a:endParaRPr lang="en-US" sz="120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 	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5566000" y="1857963"/>
            <a:ext cx="30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Maiandra GD" charset="0"/>
              </a:rPr>
              <a:t>Servlet</a:t>
            </a:r>
            <a:r>
              <a:rPr lang="it-IT" dirty="0" smtClean="0">
                <a:latin typeface="Maiandra GD" charset="0"/>
              </a:rPr>
              <a:t> </a:t>
            </a:r>
            <a:r>
              <a:rPr lang="it-IT" dirty="0" err="1" smtClean="0">
                <a:latin typeface="Maiandra GD" charset="0"/>
              </a:rPr>
              <a:t>LeggiParametri.java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790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Maiandra GD" charset="0"/>
              </a:rPr>
              <a:t>Esempio (</a:t>
            </a:r>
            <a:r>
              <a:rPr lang="it-IT" dirty="0" err="1" smtClean="0">
                <a:latin typeface="Maiandra GD" charset="0"/>
              </a:rPr>
              <a:t>cont</a:t>
            </a:r>
            <a:r>
              <a:rPr lang="it-IT" dirty="0" smtClean="0">
                <a:latin typeface="Maiandra GD" charset="0"/>
              </a:rPr>
              <a:t>.)</a:t>
            </a:r>
            <a:endParaRPr lang="en-US" dirty="0">
              <a:latin typeface="Maiandra GD" charset="0"/>
            </a:endParaRPr>
          </a:p>
        </p:txBody>
      </p:sp>
      <p:sp>
        <p:nvSpPr>
          <p:cNvPr id="50179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sz="1050" dirty="0" smtClean="0">
                <a:latin typeface="Courier New" charset="0"/>
                <a:cs typeface="Courier New" charset="0"/>
              </a:rPr>
              <a:t>package </a:t>
            </a:r>
            <a:r>
              <a:rPr lang="en-US" sz="1050" dirty="0">
                <a:latin typeface="Courier New" charset="0"/>
                <a:cs typeface="Courier New" charset="0"/>
              </a:rPr>
              <a:t>it.uniroma3.servlet;</a:t>
            </a:r>
          </a:p>
          <a:p>
            <a:pPr marL="0" indent="0">
              <a:buFontTx/>
              <a:buNone/>
            </a:pPr>
            <a:endParaRPr lang="en-US" sz="105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+import </a:t>
            </a:r>
            <a:r>
              <a:rPr lang="en-US" sz="1050" dirty="0" err="1">
                <a:latin typeface="Courier New" charset="0"/>
                <a:cs typeface="Courier New" charset="0"/>
              </a:rPr>
              <a:t>java.io.IOException</a:t>
            </a:r>
            <a:r>
              <a:rPr lang="en-US" sz="1050" dirty="0">
                <a:latin typeface="Courier New" charset="0"/>
                <a:cs typeface="Courier New" charset="0"/>
              </a:rPr>
              <a:t>;[…]</a:t>
            </a:r>
          </a:p>
          <a:p>
            <a:pPr marL="0" indent="0">
              <a:buFontTx/>
              <a:buNone/>
            </a:pPr>
            <a:endParaRPr lang="en-US" sz="105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@</a:t>
            </a:r>
            <a:r>
              <a:rPr lang="en-US" sz="105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WebServlet</a:t>
            </a:r>
            <a:r>
              <a:rPr lang="en-US" sz="105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("</a:t>
            </a:r>
            <a:r>
              <a:rPr lang="en-US" sz="105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/</a:t>
            </a:r>
            <a:r>
              <a:rPr lang="en-US" sz="105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mostraDati</a:t>
            </a:r>
            <a:r>
              <a:rPr lang="en-US" sz="105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")</a:t>
            </a: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public class </a:t>
            </a:r>
            <a:r>
              <a:rPr lang="en-US" sz="1050" dirty="0" err="1">
                <a:latin typeface="Courier New" charset="0"/>
                <a:cs typeface="Courier New" charset="0"/>
              </a:rPr>
              <a:t>MostraParametri</a:t>
            </a:r>
            <a:r>
              <a:rPr lang="en-US" sz="1050" dirty="0">
                <a:latin typeface="Courier New" charset="0"/>
                <a:cs typeface="Courier New" charset="0"/>
              </a:rPr>
              <a:t> extends </a:t>
            </a:r>
            <a:r>
              <a:rPr lang="en-US" sz="1050" dirty="0" err="1">
                <a:latin typeface="Courier New" charset="0"/>
                <a:cs typeface="Courier New" charset="0"/>
              </a:rPr>
              <a:t>HttpServlet</a:t>
            </a:r>
            <a:r>
              <a:rPr lang="en-US" sz="1050" dirty="0"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private static final long </a:t>
            </a:r>
            <a:r>
              <a:rPr lang="en-US" sz="1050" dirty="0" err="1">
                <a:latin typeface="Courier New" charset="0"/>
                <a:cs typeface="Courier New" charset="0"/>
              </a:rPr>
              <a:t>serialVersionUID</a:t>
            </a:r>
            <a:r>
              <a:rPr lang="en-US" sz="1050" dirty="0">
                <a:latin typeface="Courier New" charset="0"/>
                <a:cs typeface="Courier New" charset="0"/>
              </a:rPr>
              <a:t> = 1L;</a:t>
            </a: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       </a:t>
            </a: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protected void </a:t>
            </a:r>
            <a:r>
              <a:rPr lang="en-US" sz="1050" dirty="0" err="1">
                <a:latin typeface="Courier New" charset="0"/>
                <a:cs typeface="Courier New" charset="0"/>
              </a:rPr>
              <a:t>doGet</a:t>
            </a:r>
            <a:r>
              <a:rPr lang="en-US" sz="1050" dirty="0">
                <a:latin typeface="Courier New" charset="0"/>
                <a:cs typeface="Courier New" charset="0"/>
              </a:rPr>
              <a:t>(</a:t>
            </a:r>
            <a:r>
              <a:rPr lang="en-US" sz="1050" dirty="0" err="1">
                <a:latin typeface="Courier New" charset="0"/>
                <a:cs typeface="Courier New" charset="0"/>
              </a:rPr>
              <a:t>HttpServletRequest</a:t>
            </a:r>
            <a:r>
              <a:rPr lang="en-US" sz="1050" dirty="0">
                <a:latin typeface="Courier New" charset="0"/>
                <a:cs typeface="Courier New" charset="0"/>
              </a:rPr>
              <a:t> request, </a:t>
            </a:r>
            <a:r>
              <a:rPr lang="en-US" sz="1050" dirty="0" err="1">
                <a:latin typeface="Courier New" charset="0"/>
                <a:cs typeface="Courier New" charset="0"/>
              </a:rPr>
              <a:t>HttpServletResponse</a:t>
            </a:r>
            <a:r>
              <a:rPr lang="en-US" sz="1050" dirty="0">
                <a:latin typeface="Courier New" charset="0"/>
                <a:cs typeface="Courier New" charset="0"/>
              </a:rPr>
              <a:t> response) </a:t>
            </a: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					throws </a:t>
            </a:r>
            <a:r>
              <a:rPr lang="en-US" sz="1050" dirty="0" err="1">
                <a:latin typeface="Courier New" charset="0"/>
                <a:cs typeface="Courier New" charset="0"/>
              </a:rPr>
              <a:t>ServletException</a:t>
            </a:r>
            <a:r>
              <a:rPr lang="en-US" sz="1050" dirty="0">
                <a:latin typeface="Courier New" charset="0"/>
                <a:cs typeface="Courier New" charset="0"/>
              </a:rPr>
              <a:t>, </a:t>
            </a:r>
            <a:r>
              <a:rPr lang="en-US" sz="1050" dirty="0" err="1">
                <a:latin typeface="Courier New" charset="0"/>
                <a:cs typeface="Courier New" charset="0"/>
              </a:rPr>
              <a:t>IOException</a:t>
            </a:r>
            <a:r>
              <a:rPr lang="en-US" sz="1050" dirty="0"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sz="1050" dirty="0" smtClean="0">
                <a:latin typeface="Courier New" charset="0"/>
                <a:cs typeface="Courier New" charset="0"/>
              </a:rPr>
              <a:t>		/</a:t>
            </a:r>
            <a:r>
              <a:rPr lang="en-US" sz="1050" dirty="0">
                <a:latin typeface="Courier New" charset="0"/>
                <a:cs typeface="Courier New" charset="0"/>
              </a:rPr>
              <a:t>/ </a:t>
            </a:r>
            <a:r>
              <a:rPr lang="en-US" sz="1050" dirty="0" err="1">
                <a:latin typeface="Courier New" charset="0"/>
                <a:cs typeface="Courier New" charset="0"/>
              </a:rPr>
              <a:t>gestione</a:t>
            </a:r>
            <a:r>
              <a:rPr lang="en-US" sz="1050" dirty="0">
                <a:latin typeface="Courier New" charset="0"/>
                <a:cs typeface="Courier New" charset="0"/>
              </a:rPr>
              <a:t> </a:t>
            </a:r>
            <a:r>
              <a:rPr lang="en-US" sz="1050" dirty="0" err="1">
                <a:latin typeface="Courier New" charset="0"/>
                <a:cs typeface="Courier New" charset="0"/>
              </a:rPr>
              <a:t>della</a:t>
            </a:r>
            <a:r>
              <a:rPr lang="en-US" sz="1050" dirty="0">
                <a:latin typeface="Courier New" charset="0"/>
                <a:cs typeface="Courier New" charset="0"/>
              </a:rPr>
              <a:t> </a:t>
            </a:r>
            <a:r>
              <a:rPr lang="en-US" sz="1050" dirty="0" smtClean="0">
                <a:latin typeface="Courier New" charset="0"/>
                <a:cs typeface="Courier New" charset="0"/>
              </a:rPr>
              <a:t>RISPOSTA</a:t>
            </a:r>
            <a:endParaRPr lang="en-US" sz="105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	// </a:t>
            </a:r>
            <a:r>
              <a:rPr lang="en-US" sz="1050" dirty="0" err="1">
                <a:latin typeface="Courier New" charset="0"/>
                <a:cs typeface="Courier New" charset="0"/>
              </a:rPr>
              <a:t>preparo</a:t>
            </a:r>
            <a:r>
              <a:rPr lang="en-US" sz="1050" dirty="0">
                <a:latin typeface="Courier New" charset="0"/>
                <a:cs typeface="Courier New" charset="0"/>
              </a:rPr>
              <a:t> </a:t>
            </a:r>
            <a:r>
              <a:rPr lang="en-US" sz="1050" dirty="0" err="1">
                <a:latin typeface="Courier New" charset="0"/>
                <a:cs typeface="Courier New" charset="0"/>
              </a:rPr>
              <a:t>il</a:t>
            </a:r>
            <a:r>
              <a:rPr lang="en-US" sz="1050" dirty="0">
                <a:latin typeface="Courier New" charset="0"/>
                <a:cs typeface="Courier New" charset="0"/>
              </a:rPr>
              <a:t> </a:t>
            </a:r>
            <a:r>
              <a:rPr lang="en-US" sz="1050" dirty="0" err="1">
                <a:latin typeface="Courier New" charset="0"/>
                <a:cs typeface="Courier New" charset="0"/>
              </a:rPr>
              <a:t>tipo</a:t>
            </a:r>
            <a:r>
              <a:rPr lang="en-US" sz="1050" dirty="0">
                <a:latin typeface="Courier New" charset="0"/>
                <a:cs typeface="Courier New" charset="0"/>
              </a:rPr>
              <a:t> (HTML)</a:t>
            </a: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	</a:t>
            </a:r>
            <a:r>
              <a:rPr lang="en-US" sz="1050" dirty="0" err="1">
                <a:latin typeface="Courier New" charset="0"/>
                <a:cs typeface="Courier New" charset="0"/>
              </a:rPr>
              <a:t>response.setContentType</a:t>
            </a:r>
            <a:r>
              <a:rPr lang="en-US" sz="1050" dirty="0">
                <a:latin typeface="Courier New" charset="0"/>
                <a:cs typeface="Courier New" charset="0"/>
              </a:rPr>
              <a:t>("text/html");</a:t>
            </a: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    </a:t>
            </a:r>
            <a:r>
              <a:rPr lang="en-US" sz="1050" dirty="0" smtClean="0">
                <a:latin typeface="Courier New" charset="0"/>
                <a:cs typeface="Courier New" charset="0"/>
              </a:rPr>
              <a:t>	/</a:t>
            </a:r>
            <a:r>
              <a:rPr lang="en-US" sz="1050" dirty="0">
                <a:latin typeface="Courier New" charset="0"/>
                <a:cs typeface="Courier New" charset="0"/>
              </a:rPr>
              <a:t>/ </a:t>
            </a:r>
            <a:r>
              <a:rPr lang="en-US" sz="1050" dirty="0" err="1">
                <a:latin typeface="Courier New" charset="0"/>
                <a:cs typeface="Courier New" charset="0"/>
              </a:rPr>
              <a:t>preparo</a:t>
            </a:r>
            <a:r>
              <a:rPr lang="en-US" sz="1050" dirty="0">
                <a:latin typeface="Courier New" charset="0"/>
                <a:cs typeface="Courier New" charset="0"/>
              </a:rPr>
              <a:t> un </a:t>
            </a:r>
            <a:r>
              <a:rPr lang="en-US" sz="1050" dirty="0" err="1">
                <a:latin typeface="Courier New" charset="0"/>
                <a:cs typeface="Courier New" charset="0"/>
              </a:rPr>
              <a:t>oggetto</a:t>
            </a:r>
            <a:r>
              <a:rPr lang="en-US" sz="1050" dirty="0">
                <a:latin typeface="Courier New" charset="0"/>
                <a:cs typeface="Courier New" charset="0"/>
              </a:rPr>
              <a:t> </a:t>
            </a:r>
            <a:r>
              <a:rPr lang="en-US" sz="1050" dirty="0" err="1">
                <a:latin typeface="Courier New" charset="0"/>
                <a:cs typeface="Courier New" charset="0"/>
              </a:rPr>
              <a:t>su</a:t>
            </a:r>
            <a:r>
              <a:rPr lang="en-US" sz="1050" dirty="0">
                <a:latin typeface="Courier New" charset="0"/>
                <a:cs typeface="Courier New" charset="0"/>
              </a:rPr>
              <a:t> cui </a:t>
            </a:r>
            <a:r>
              <a:rPr lang="en-US" sz="1050" dirty="0" err="1">
                <a:latin typeface="Courier New" charset="0"/>
                <a:cs typeface="Courier New" charset="0"/>
              </a:rPr>
              <a:t>scrivere</a:t>
            </a:r>
            <a:r>
              <a:rPr lang="en-US" sz="1050" dirty="0">
                <a:latin typeface="Courier New" charset="0"/>
                <a:cs typeface="Courier New" charset="0"/>
              </a:rPr>
              <a:t> la </a:t>
            </a:r>
            <a:r>
              <a:rPr lang="en-US" sz="1050" dirty="0" err="1">
                <a:latin typeface="Courier New" charset="0"/>
                <a:cs typeface="Courier New" charset="0"/>
              </a:rPr>
              <a:t>risposta</a:t>
            </a:r>
            <a:endParaRPr lang="en-US" sz="105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    </a:t>
            </a:r>
            <a:r>
              <a:rPr lang="en-US" sz="1050" dirty="0" smtClean="0">
                <a:latin typeface="Courier New" charset="0"/>
                <a:cs typeface="Courier New" charset="0"/>
              </a:rPr>
              <a:t>	</a:t>
            </a:r>
            <a:r>
              <a:rPr lang="en-US" sz="1050" dirty="0" err="1" smtClean="0">
                <a:latin typeface="Courier New" charset="0"/>
                <a:cs typeface="Courier New" charset="0"/>
              </a:rPr>
              <a:t>PrintWriter</a:t>
            </a:r>
            <a:r>
              <a:rPr lang="en-US" sz="1050" dirty="0" smtClean="0">
                <a:latin typeface="Courier New" charset="0"/>
                <a:cs typeface="Courier New" charset="0"/>
              </a:rPr>
              <a:t> </a:t>
            </a:r>
            <a:r>
              <a:rPr lang="en-US" sz="1050" dirty="0">
                <a:latin typeface="Courier New" charset="0"/>
                <a:cs typeface="Courier New" charset="0"/>
              </a:rPr>
              <a:t>out = </a:t>
            </a:r>
            <a:r>
              <a:rPr lang="en-US" sz="1050" dirty="0" err="1">
                <a:latin typeface="Courier New" charset="0"/>
                <a:cs typeface="Courier New" charset="0"/>
              </a:rPr>
              <a:t>response.getWriter</a:t>
            </a:r>
            <a:r>
              <a:rPr lang="en-US" sz="1050" dirty="0">
                <a:latin typeface="Courier New" charset="0"/>
                <a:cs typeface="Courier New" charset="0"/>
              </a:rPr>
              <a:t>();</a:t>
            </a:r>
          </a:p>
          <a:p>
            <a:pPr marL="0" indent="0">
              <a:buFontTx/>
              <a:buNone/>
            </a:pPr>
            <a:endParaRPr lang="en-US" sz="105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	// </a:t>
            </a:r>
            <a:r>
              <a:rPr lang="en-US" sz="1050" dirty="0" err="1">
                <a:latin typeface="Courier New" charset="0"/>
                <a:cs typeface="Courier New" charset="0"/>
              </a:rPr>
              <a:t>scrivo</a:t>
            </a:r>
            <a:r>
              <a:rPr lang="en-US" sz="1050" dirty="0">
                <a:latin typeface="Courier New" charset="0"/>
                <a:cs typeface="Courier New" charset="0"/>
              </a:rPr>
              <a:t> </a:t>
            </a:r>
            <a:r>
              <a:rPr lang="en-US" sz="1050" dirty="0" err="1">
                <a:latin typeface="Courier New" charset="0"/>
                <a:cs typeface="Courier New" charset="0"/>
              </a:rPr>
              <a:t>il</a:t>
            </a:r>
            <a:r>
              <a:rPr lang="en-US" sz="1050" dirty="0">
                <a:latin typeface="Courier New" charset="0"/>
                <a:cs typeface="Courier New" charset="0"/>
              </a:rPr>
              <a:t> </a:t>
            </a:r>
            <a:r>
              <a:rPr lang="en-US" sz="1050" dirty="0" err="1">
                <a:latin typeface="Courier New" charset="0"/>
                <a:cs typeface="Courier New" charset="0"/>
              </a:rPr>
              <a:t>corpo</a:t>
            </a:r>
            <a:endParaRPr lang="en-US" sz="105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    </a:t>
            </a:r>
            <a:r>
              <a:rPr lang="en-US" sz="1050" dirty="0" smtClean="0">
                <a:latin typeface="Courier New" charset="0"/>
                <a:cs typeface="Courier New" charset="0"/>
              </a:rPr>
              <a:t>	</a:t>
            </a:r>
            <a:r>
              <a:rPr lang="en-US" sz="1050" dirty="0" err="1" smtClean="0">
                <a:latin typeface="Courier New" charset="0"/>
                <a:cs typeface="Courier New" charset="0"/>
              </a:rPr>
              <a:t>out.println</a:t>
            </a:r>
            <a:r>
              <a:rPr lang="en-US" sz="1050" dirty="0">
                <a:latin typeface="Courier New" charset="0"/>
                <a:cs typeface="Courier New" charset="0"/>
              </a:rPr>
              <a:t>("&lt;!DOCTYPE html&gt;"); </a:t>
            </a:r>
            <a:r>
              <a:rPr lang="en-US" sz="1050" dirty="0" err="1">
                <a:latin typeface="Courier New" charset="0"/>
                <a:cs typeface="Courier New" charset="0"/>
              </a:rPr>
              <a:t>out.println</a:t>
            </a:r>
            <a:r>
              <a:rPr lang="en-US" sz="1050" dirty="0">
                <a:latin typeface="Courier New" charset="0"/>
                <a:cs typeface="Courier New" charset="0"/>
              </a:rPr>
              <a:t>("&lt;html&gt;");</a:t>
            </a: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    </a:t>
            </a:r>
            <a:r>
              <a:rPr lang="en-US" sz="1050" dirty="0" smtClean="0">
                <a:latin typeface="Courier New" charset="0"/>
                <a:cs typeface="Courier New" charset="0"/>
              </a:rPr>
              <a:t>	</a:t>
            </a:r>
            <a:r>
              <a:rPr lang="en-US" sz="1050" dirty="0" err="1" smtClean="0">
                <a:latin typeface="Courier New" charset="0"/>
                <a:cs typeface="Courier New" charset="0"/>
              </a:rPr>
              <a:t>out.println</a:t>
            </a:r>
            <a:r>
              <a:rPr lang="en-US" sz="1050" dirty="0">
                <a:latin typeface="Courier New" charset="0"/>
                <a:cs typeface="Courier New" charset="0"/>
              </a:rPr>
              <a:t>("&lt;head&gt;")</a:t>
            </a:r>
            <a:r>
              <a:rPr lang="en-US" sz="1050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050" dirty="0" smtClean="0">
                <a:latin typeface="Courier New" charset="0"/>
                <a:cs typeface="Courier New" charset="0"/>
              </a:rPr>
              <a:t>		...</a:t>
            </a:r>
            <a:endParaRPr lang="en-US" sz="105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	</a:t>
            </a:r>
            <a:r>
              <a:rPr lang="en-US" sz="1050" dirty="0" err="1">
                <a:latin typeface="Courier New" charset="0"/>
                <a:cs typeface="Courier New" charset="0"/>
              </a:rPr>
              <a:t>out.println</a:t>
            </a:r>
            <a:r>
              <a:rPr lang="en-US" sz="1050" dirty="0">
                <a:latin typeface="Courier New" charset="0"/>
                <a:cs typeface="Courier New" charset="0"/>
              </a:rPr>
              <a:t>("&lt;</a:t>
            </a:r>
            <a:r>
              <a:rPr lang="en-US" sz="1050" dirty="0" err="1">
                <a:latin typeface="Courier New" charset="0"/>
                <a:cs typeface="Courier New" charset="0"/>
              </a:rPr>
              <a:t>ul</a:t>
            </a:r>
            <a:r>
              <a:rPr lang="en-US" sz="1050" dirty="0">
                <a:latin typeface="Courier New" charset="0"/>
                <a:cs typeface="Courier New" charset="0"/>
              </a:rPr>
              <a:t>&gt;");</a:t>
            </a: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	</a:t>
            </a:r>
            <a:r>
              <a:rPr lang="en-US" sz="1050" dirty="0" err="1">
                <a:latin typeface="Courier New" charset="0"/>
                <a:cs typeface="Courier New" charset="0"/>
              </a:rPr>
              <a:t>out.println</a:t>
            </a:r>
            <a:r>
              <a:rPr lang="en-US" sz="1050" dirty="0">
                <a:latin typeface="Courier New" charset="0"/>
                <a:cs typeface="Courier New" charset="0"/>
              </a:rPr>
              <a:t>("&lt;li&gt;Nome: &lt;b&gt;</a:t>
            </a:r>
            <a:r>
              <a:rPr lang="en-US" sz="1050" dirty="0" smtClean="0">
                <a:latin typeface="Courier New" charset="0"/>
                <a:cs typeface="Courier New" charset="0"/>
              </a:rPr>
              <a:t>" + </a:t>
            </a:r>
            <a:r>
              <a:rPr lang="en-US" sz="1050" b="1" dirty="0" err="1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request.getAttribute</a:t>
            </a:r>
            <a:r>
              <a:rPr lang="en-US" sz="105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05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"</a:t>
            </a:r>
            <a:r>
              <a:rPr lang="en-US" sz="1050" b="1" dirty="0" err="1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nome</a:t>
            </a:r>
            <a:r>
              <a:rPr lang="en-US" sz="105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") </a:t>
            </a:r>
            <a:r>
              <a:rPr lang="en-US" sz="1050" dirty="0" smtClean="0">
                <a:latin typeface="Courier New" charset="0"/>
                <a:cs typeface="Courier New" charset="0"/>
              </a:rPr>
              <a:t>+ </a:t>
            </a:r>
            <a:r>
              <a:rPr lang="en-US" sz="1050" dirty="0">
                <a:latin typeface="Courier New" charset="0"/>
                <a:cs typeface="Courier New" charset="0"/>
              </a:rPr>
              <a:t>"&lt;/b&gt;&lt;/li&gt;");</a:t>
            </a: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	</a:t>
            </a:r>
            <a:r>
              <a:rPr lang="en-US" sz="1050" dirty="0" err="1">
                <a:latin typeface="Courier New" charset="0"/>
                <a:cs typeface="Courier New" charset="0"/>
              </a:rPr>
              <a:t>out.println</a:t>
            </a:r>
            <a:r>
              <a:rPr lang="en-US" sz="1050" dirty="0">
                <a:latin typeface="Courier New" charset="0"/>
                <a:cs typeface="Courier New" charset="0"/>
              </a:rPr>
              <a:t>("&lt;li&gt;</a:t>
            </a:r>
            <a:r>
              <a:rPr lang="en-US" sz="1050" dirty="0" err="1">
                <a:latin typeface="Courier New" charset="0"/>
                <a:cs typeface="Courier New" charset="0"/>
              </a:rPr>
              <a:t>Cognome</a:t>
            </a:r>
            <a:r>
              <a:rPr lang="en-US" sz="1050" dirty="0">
                <a:latin typeface="Courier New" charset="0"/>
                <a:cs typeface="Courier New" charset="0"/>
              </a:rPr>
              <a:t>: &lt;b&gt;</a:t>
            </a:r>
            <a:r>
              <a:rPr lang="en-US" sz="1050" dirty="0" smtClean="0">
                <a:latin typeface="Courier New" charset="0"/>
                <a:cs typeface="Courier New" charset="0"/>
              </a:rPr>
              <a:t>" + </a:t>
            </a:r>
            <a:r>
              <a:rPr lang="en-US" sz="1050" b="1" dirty="0" err="1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request.getAttribute</a:t>
            </a:r>
            <a:r>
              <a:rPr lang="en-US" sz="105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05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"</a:t>
            </a:r>
            <a:r>
              <a:rPr lang="en-US" sz="1050" b="1" dirty="0" err="1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cognome</a:t>
            </a:r>
            <a:r>
              <a:rPr lang="en-US" sz="105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") </a:t>
            </a:r>
            <a:r>
              <a:rPr lang="en-US" sz="1050" dirty="0" smtClean="0">
                <a:latin typeface="Courier New" charset="0"/>
                <a:cs typeface="Courier New" charset="0"/>
              </a:rPr>
              <a:t>+ "</a:t>
            </a:r>
            <a:r>
              <a:rPr lang="en-US" sz="1050" dirty="0">
                <a:latin typeface="Courier New" charset="0"/>
                <a:cs typeface="Courier New" charset="0"/>
              </a:rPr>
              <a:t>&lt;/b&gt;&lt;/li&gt;")</a:t>
            </a:r>
            <a:r>
              <a:rPr lang="en-US" sz="1050" dirty="0" smtClean="0">
                <a:latin typeface="Courier New" charset="0"/>
                <a:cs typeface="Courier New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</a:t>
            </a:r>
            <a:r>
              <a:rPr lang="en-US" sz="1050" dirty="0" smtClean="0">
                <a:latin typeface="Courier New" charset="0"/>
                <a:cs typeface="Courier New" charset="0"/>
              </a:rPr>
              <a:t>	...</a:t>
            </a:r>
            <a:endParaRPr lang="en-US" sz="105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    </a:t>
            </a:r>
            <a:r>
              <a:rPr lang="en-US" sz="1050" dirty="0" smtClean="0">
                <a:latin typeface="Courier New" charset="0"/>
                <a:cs typeface="Courier New" charset="0"/>
              </a:rPr>
              <a:t>	</a:t>
            </a:r>
            <a:r>
              <a:rPr lang="en-US" sz="1050" dirty="0" err="1" smtClean="0">
                <a:latin typeface="Courier New" charset="0"/>
                <a:cs typeface="Courier New" charset="0"/>
              </a:rPr>
              <a:t>out.println</a:t>
            </a:r>
            <a:r>
              <a:rPr lang="en-US" sz="1050" dirty="0">
                <a:latin typeface="Courier New" charset="0"/>
                <a:cs typeface="Courier New" charset="0"/>
              </a:rPr>
              <a:t>("&lt;/body&gt;\n&lt;/html&gt; ");</a:t>
            </a: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	</a:t>
            </a:r>
            <a:r>
              <a:rPr lang="en-US" sz="1050" dirty="0" smtClean="0">
                <a:latin typeface="Courier New" charset="0"/>
                <a:cs typeface="Courier New" charset="0"/>
              </a:rPr>
              <a:t>}</a:t>
            </a:r>
            <a:endParaRPr lang="en-US" sz="1050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050" dirty="0">
                <a:latin typeface="Courier New" charset="0"/>
                <a:cs typeface="Courier New" charset="0"/>
              </a:rPr>
              <a:t>}</a:t>
            </a:r>
          </a:p>
          <a:p>
            <a:pPr marL="0" indent="0">
              <a:buFontTx/>
              <a:buNone/>
            </a:pPr>
            <a:endParaRPr lang="en-US" sz="1050" dirty="0">
              <a:latin typeface="Courier New" charset="0"/>
              <a:cs typeface="Courier New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566000" y="1857963"/>
            <a:ext cx="316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Maiandra GD" charset="0"/>
              </a:rPr>
              <a:t>Servlet</a:t>
            </a:r>
            <a:r>
              <a:rPr lang="it-IT" dirty="0" smtClean="0">
                <a:latin typeface="Maiandra GD" charset="0"/>
              </a:rPr>
              <a:t> </a:t>
            </a:r>
            <a:r>
              <a:rPr lang="it-IT" dirty="0" err="1" smtClean="0">
                <a:latin typeface="Maiandra GD" charset="0"/>
              </a:rPr>
              <a:t>MostraParametri.java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048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Mettiamo</a:t>
            </a:r>
            <a:r>
              <a:rPr lang="en-US" dirty="0" smtClean="0"/>
              <a:t> </a:t>
            </a:r>
            <a:r>
              <a:rPr lang="en-US" dirty="0" err="1" smtClean="0"/>
              <a:t>tutto</a:t>
            </a:r>
            <a:r>
              <a:rPr lang="en-US" dirty="0" smtClean="0"/>
              <a:t> in </a:t>
            </a:r>
            <a:r>
              <a:rPr lang="en-US" dirty="0" err="1"/>
              <a:t>p</a:t>
            </a:r>
            <a:r>
              <a:rPr lang="en-US" dirty="0" err="1" smtClean="0"/>
              <a:t>ratica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" b="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7138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smtClean="0">
                <a:latin typeface="Maiandra GD" charset="0"/>
              </a:rPr>
              <a:t>Esercizio </a:t>
            </a:r>
            <a:r>
              <a:rPr lang="it-IT" dirty="0">
                <a:latin typeface="Maiandra GD" charset="0"/>
              </a:rPr>
              <a:t>3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it-IT" dirty="0" smtClean="0">
                <a:latin typeface="Maiandra GD" charset="0"/>
              </a:rPr>
              <a:t>Creare il progetto siw-servlet-es3</a:t>
            </a:r>
          </a:p>
          <a:p>
            <a:pPr eaLnBrk="1" hangingPunct="1">
              <a:lnSpc>
                <a:spcPct val="90000"/>
              </a:lnSpc>
            </a:pPr>
            <a:r>
              <a:rPr lang="it-IT" dirty="0" smtClean="0">
                <a:latin typeface="Maiandra GD" charset="0"/>
              </a:rPr>
              <a:t>Rifare l'esercizio 2 usando una </a:t>
            </a:r>
            <a:r>
              <a:rPr lang="it-IT" dirty="0" err="1" smtClean="0">
                <a:latin typeface="Maiandra GD" charset="0"/>
              </a:rPr>
              <a:t>servlet</a:t>
            </a:r>
            <a:r>
              <a:rPr lang="it-IT" dirty="0" smtClean="0">
                <a:latin typeface="Maiandra GD" charset="0"/>
              </a:rPr>
              <a:t> per la gestione della richiesta ed una </a:t>
            </a:r>
            <a:r>
              <a:rPr lang="it-IT" dirty="0" err="1" smtClean="0">
                <a:latin typeface="Maiandra GD" charset="0"/>
              </a:rPr>
              <a:t>servlet</a:t>
            </a:r>
            <a:r>
              <a:rPr lang="it-IT" dirty="0" smtClean="0">
                <a:latin typeface="Maiandra GD" charset="0"/>
              </a:rPr>
              <a:t> per la gestione della risposta, come indicato nelle trasparenze precedenti</a:t>
            </a:r>
            <a:endParaRPr lang="it-IT" dirty="0">
              <a:latin typeface="Maiandra GD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-1256974" y="42268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772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Sommario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Servlet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iclo</a:t>
            </a:r>
            <a:r>
              <a:rPr lang="en-US" dirty="0" smtClean="0"/>
              <a:t> di vita</a:t>
            </a:r>
          </a:p>
          <a:p>
            <a:pPr lvl="1"/>
            <a:r>
              <a:rPr lang="en-US" dirty="0" err="1" smtClean="0"/>
              <a:t>Sviluppo</a:t>
            </a:r>
            <a:r>
              <a:rPr lang="en-US" dirty="0" smtClean="0"/>
              <a:t> con Eclipse</a:t>
            </a:r>
          </a:p>
          <a:p>
            <a:pPr lvl="1"/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richiesta</a:t>
            </a:r>
            <a:r>
              <a:rPr lang="en-US" dirty="0" smtClean="0"/>
              <a:t>,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risposta</a:t>
            </a:r>
            <a:endParaRPr lang="en-US" dirty="0" smtClean="0"/>
          </a:p>
          <a:p>
            <a:pPr lvl="1"/>
            <a:r>
              <a:rPr lang="en-US" dirty="0" err="1" smtClean="0"/>
              <a:t>Esercizio</a:t>
            </a:r>
            <a:endParaRPr lang="en-US" dirty="0" smtClean="0"/>
          </a:p>
          <a:p>
            <a:pPr lvl="1"/>
            <a:r>
              <a:rPr lang="en-US" dirty="0" err="1" smtClean="0"/>
              <a:t>Inoltro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richieste</a:t>
            </a:r>
            <a:endParaRPr lang="en-US" dirty="0" smtClean="0"/>
          </a:p>
          <a:p>
            <a:pPr lvl="1"/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sessione</a:t>
            </a:r>
            <a:r>
              <a:rPr lang="en-US" dirty="0" smtClean="0"/>
              <a:t> e </a:t>
            </a:r>
            <a:r>
              <a:rPr lang="en-US" dirty="0" err="1" smtClean="0"/>
              <a:t>dei</a:t>
            </a:r>
            <a:r>
              <a:rPr lang="en-US" dirty="0" smtClean="0"/>
              <a:t> cookie</a:t>
            </a:r>
          </a:p>
          <a:p>
            <a:r>
              <a:rPr lang="en-US" dirty="0" smtClean="0"/>
              <a:t>JSP</a:t>
            </a:r>
          </a:p>
          <a:p>
            <a:pPr lvl="1"/>
            <a:r>
              <a:rPr lang="en-US" dirty="0" err="1"/>
              <a:t>Ciclo</a:t>
            </a:r>
            <a:r>
              <a:rPr lang="en-US" dirty="0"/>
              <a:t> di vita</a:t>
            </a:r>
          </a:p>
          <a:p>
            <a:pPr lvl="1"/>
            <a:r>
              <a:rPr lang="en-US" dirty="0" err="1" smtClean="0"/>
              <a:t>Struttura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JSP</a:t>
            </a:r>
            <a:endParaRPr lang="en-US" dirty="0"/>
          </a:p>
          <a:p>
            <a:pPr lvl="1"/>
            <a:r>
              <a:rPr lang="en-US" dirty="0" err="1" smtClean="0"/>
              <a:t>Scriplet</a:t>
            </a:r>
            <a:r>
              <a:rPr lang="en-US" dirty="0"/>
              <a:t>, </a:t>
            </a:r>
            <a:r>
              <a:rPr lang="en-US" dirty="0" err="1"/>
              <a:t>dichiarazioni</a:t>
            </a:r>
            <a:r>
              <a:rPr lang="en-US" dirty="0"/>
              <a:t>,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 smtClean="0"/>
              <a:t>predefinite</a:t>
            </a:r>
            <a:r>
              <a:rPr lang="en-US" dirty="0" smtClean="0"/>
              <a:t>, </a:t>
            </a:r>
            <a:r>
              <a:rPr lang="en-US" dirty="0" err="1"/>
              <a:t>d</a:t>
            </a:r>
            <a:r>
              <a:rPr lang="en-US" dirty="0" err="1" smtClean="0"/>
              <a:t>irettive</a:t>
            </a:r>
            <a:endParaRPr lang="en-US" dirty="0"/>
          </a:p>
          <a:p>
            <a:pPr lvl="1"/>
            <a:r>
              <a:rPr lang="en-US" dirty="0" err="1" smtClean="0"/>
              <a:t>Espressioni</a:t>
            </a:r>
            <a:endParaRPr lang="en-US" dirty="0"/>
          </a:p>
          <a:p>
            <a:pPr lvl="1"/>
            <a:r>
              <a:rPr lang="en-US" dirty="0" smtClean="0"/>
              <a:t>JSTL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dirty="0">
                <a:latin typeface="Maiandra GD" charset="0"/>
              </a:rPr>
              <a:t>Gestione della </a:t>
            </a:r>
            <a:r>
              <a:rPr lang="it-IT" dirty="0" smtClean="0">
                <a:latin typeface="Maiandra GD" charset="0"/>
              </a:rPr>
              <a:t>sessione</a:t>
            </a:r>
            <a:endParaRPr lang="it-IT" dirty="0">
              <a:latin typeface="Maiandra GD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it-IT">
                <a:latin typeface="Maiandra GD" charset="0"/>
              </a:rPr>
              <a:t>Abbiamo visto che per gestire la sessione è necessario "nascondere" informazioni nella interazione tra client e server</a:t>
            </a:r>
          </a:p>
          <a:p>
            <a:pPr eaLnBrk="1" hangingPunct="1"/>
            <a:r>
              <a:rPr lang="it-IT">
                <a:latin typeface="Maiandra GD" charset="0"/>
              </a:rPr>
              <a:t>Questo può essere fatto con i cookie o più in generale scambiando un identificatore di sessione tra client e server</a:t>
            </a:r>
          </a:p>
          <a:p>
            <a:pPr eaLnBrk="1" hangingPunct="1"/>
            <a:r>
              <a:rPr lang="it-IT">
                <a:latin typeface="Maiandra GD" charset="0"/>
              </a:rPr>
              <a:t>JEE mette a disposizione librerie per gestire in maniera semplice e trasparente queste tecniche</a:t>
            </a:r>
          </a:p>
        </p:txBody>
      </p:sp>
    </p:spTree>
    <p:extLst>
      <p:ext uri="{BB962C8B-B14F-4D97-AF65-F5344CB8AC3E}">
        <p14:creationId xmlns:p14="http://schemas.microsoft.com/office/powerpoint/2010/main" val="59637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dirty="0">
                <a:latin typeface="Maiandra GD" charset="0"/>
              </a:rPr>
              <a:t>Gestione della </a:t>
            </a:r>
            <a:r>
              <a:rPr lang="it-IT" dirty="0" smtClean="0">
                <a:latin typeface="Maiandra GD" charset="0"/>
              </a:rPr>
              <a:t>sessione</a:t>
            </a:r>
            <a:endParaRPr lang="it-IT" dirty="0">
              <a:latin typeface="Maiandra GD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it-IT" dirty="0" smtClean="0">
                <a:latin typeface="Maiandra GD" charset="0"/>
              </a:rPr>
              <a:t>Gestione </a:t>
            </a:r>
            <a:r>
              <a:rPr lang="it-IT" dirty="0">
                <a:latin typeface="Maiandra GD" charset="0"/>
              </a:rPr>
              <a:t>dei cookie</a:t>
            </a:r>
          </a:p>
          <a:p>
            <a:pPr lvl="1" eaLnBrk="1" hangingPunct="1"/>
            <a:r>
              <a:rPr lang="it-IT" dirty="0">
                <a:latin typeface="Maiandra GD" charset="0"/>
              </a:rPr>
              <a:t>u</a:t>
            </a:r>
            <a:r>
              <a:rPr lang="it-IT" dirty="0" smtClean="0">
                <a:latin typeface="Maiandra GD" charset="0"/>
              </a:rPr>
              <a:t>na </a:t>
            </a:r>
            <a:r>
              <a:rPr lang="it-IT" dirty="0">
                <a:latin typeface="Maiandra GD" charset="0"/>
              </a:rPr>
              <a:t>classe per modellare i </a:t>
            </a:r>
            <a:r>
              <a:rPr lang="it-IT" dirty="0" smtClean="0">
                <a:latin typeface="Maiandra GD" charset="0"/>
              </a:rPr>
              <a:t>cookie</a:t>
            </a:r>
            <a:endParaRPr lang="it-IT" dirty="0">
              <a:latin typeface="Maiandra GD" charset="0"/>
            </a:endParaRPr>
          </a:p>
          <a:p>
            <a:pPr lvl="1" eaLnBrk="1" hangingPunct="1"/>
            <a:r>
              <a:rPr lang="it-IT" dirty="0" smtClean="0">
                <a:latin typeface="Maiandra GD" charset="0"/>
              </a:rPr>
              <a:t>metodi </a:t>
            </a:r>
            <a:r>
              <a:rPr lang="it-IT" dirty="0">
                <a:latin typeface="Maiandra GD" charset="0"/>
              </a:rPr>
              <a:t>per aggiungere cookie alla risposta </a:t>
            </a:r>
            <a:endParaRPr lang="it-IT" dirty="0" smtClean="0">
              <a:latin typeface="Maiandra GD" charset="0"/>
            </a:endParaRPr>
          </a:p>
          <a:p>
            <a:pPr lvl="1" eaLnBrk="1" hangingPunct="1"/>
            <a:r>
              <a:rPr lang="it-IT" dirty="0" smtClean="0">
                <a:latin typeface="Maiandra GD" charset="0"/>
              </a:rPr>
              <a:t>metodi </a:t>
            </a:r>
            <a:r>
              <a:rPr lang="it-IT" dirty="0">
                <a:latin typeface="Maiandra GD" charset="0"/>
              </a:rPr>
              <a:t>per leggere i cookie </a:t>
            </a:r>
            <a:r>
              <a:rPr lang="it-IT" dirty="0" smtClean="0">
                <a:latin typeface="Maiandra GD" charset="0"/>
              </a:rPr>
              <a:t>nella </a:t>
            </a:r>
            <a:r>
              <a:rPr lang="it-IT" dirty="0">
                <a:latin typeface="Maiandra GD" charset="0"/>
              </a:rPr>
              <a:t>richiesta</a:t>
            </a:r>
          </a:p>
          <a:p>
            <a:pPr eaLnBrk="1" hangingPunct="1"/>
            <a:r>
              <a:rPr lang="it-IT" dirty="0">
                <a:latin typeface="Maiandra GD" charset="0"/>
              </a:rPr>
              <a:t>In generale, però gestire la sessione tramite i cookie è </a:t>
            </a:r>
            <a:r>
              <a:rPr lang="it-IT" dirty="0" smtClean="0">
                <a:latin typeface="Maiandra GD" charset="0"/>
              </a:rPr>
              <a:t>macchinoso</a:t>
            </a:r>
          </a:p>
          <a:p>
            <a:pPr eaLnBrk="1" hangingPunct="1"/>
            <a:r>
              <a:rPr lang="it-IT" dirty="0" smtClean="0">
                <a:latin typeface="Maiandra GD" charset="0"/>
              </a:rPr>
              <a:t>Abbiamo librerie </a:t>
            </a:r>
            <a:r>
              <a:rPr lang="it-IT" dirty="0">
                <a:latin typeface="Maiandra GD" charset="0"/>
              </a:rPr>
              <a:t>che ci consentono una gestione più efficace e </a:t>
            </a:r>
            <a:r>
              <a:rPr lang="it-IT" dirty="0" smtClean="0">
                <a:latin typeface="Maiandra GD" charset="0"/>
              </a:rPr>
              <a:t>trasparente della sessione</a:t>
            </a:r>
            <a:endParaRPr lang="it-IT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98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latin typeface="Maiandra GD" charset="0"/>
              </a:rPr>
              <a:t>Infrastruttura </a:t>
            </a:r>
            <a:r>
              <a:rPr lang="it-IT" dirty="0">
                <a:latin typeface="Maiandra GD" charset="0"/>
              </a:rPr>
              <a:t>architetturale: </a:t>
            </a:r>
            <a:r>
              <a:rPr lang="it-IT" dirty="0" smtClean="0">
                <a:latin typeface="Maiandra GD" charset="0"/>
              </a:rPr>
              <a:t>sistema che offre </a:t>
            </a:r>
            <a:r>
              <a:rPr lang="it-IT" dirty="0">
                <a:latin typeface="Maiandra GD" charset="0"/>
              </a:rPr>
              <a:t>servizi per la gestione </a:t>
            </a:r>
            <a:r>
              <a:rPr lang="it-IT" dirty="0" smtClean="0">
                <a:latin typeface="Maiandra GD" charset="0"/>
              </a:rPr>
              <a:t>e l'esecuzione di </a:t>
            </a:r>
            <a:r>
              <a:rPr lang="it-IT" dirty="0">
                <a:latin typeface="Maiandra GD" charset="0"/>
              </a:rPr>
              <a:t>applicazioni </a:t>
            </a:r>
            <a:r>
              <a:rPr lang="it-IT" dirty="0" smtClean="0">
                <a:latin typeface="Maiandra GD" charset="0"/>
              </a:rPr>
              <a:t>Web complesse</a:t>
            </a:r>
          </a:p>
          <a:p>
            <a:pPr lvl="1"/>
            <a:r>
              <a:rPr lang="it-IT" dirty="0" smtClean="0">
                <a:latin typeface="Maiandra GD" charset="0"/>
              </a:rPr>
              <a:t>Obiettivo: efficienza (nell'esecuzione delle applicazioni)</a:t>
            </a:r>
          </a:p>
          <a:p>
            <a:r>
              <a:rPr lang="it-IT" dirty="0" smtClean="0">
                <a:latin typeface="Maiandra GD" charset="0"/>
              </a:rPr>
              <a:t>Infrastruttura di programmazione</a:t>
            </a:r>
            <a:r>
              <a:rPr lang="it-IT" dirty="0">
                <a:latin typeface="Maiandra GD" charset="0"/>
              </a:rPr>
              <a:t>:</a:t>
            </a:r>
            <a:br>
              <a:rPr lang="it-IT" dirty="0">
                <a:latin typeface="Maiandra GD" charset="0"/>
              </a:rPr>
            </a:br>
            <a:r>
              <a:rPr lang="it-IT" dirty="0" smtClean="0">
                <a:latin typeface="Maiandra GD" charset="0"/>
              </a:rPr>
              <a:t>librerie, </a:t>
            </a:r>
            <a:r>
              <a:rPr lang="it-IT" dirty="0">
                <a:latin typeface="Maiandra GD" charset="0"/>
              </a:rPr>
              <a:t>paradigmi di </a:t>
            </a:r>
            <a:r>
              <a:rPr lang="it-IT" dirty="0" smtClean="0">
                <a:latin typeface="Maiandra GD" charset="0"/>
              </a:rPr>
              <a:t>programmazione</a:t>
            </a:r>
          </a:p>
          <a:p>
            <a:pPr lvl="1"/>
            <a:r>
              <a:rPr lang="it-IT" dirty="0">
                <a:latin typeface="Maiandra GD" charset="0"/>
              </a:rPr>
              <a:t>O</a:t>
            </a:r>
            <a:r>
              <a:rPr lang="it-IT" dirty="0" smtClean="0">
                <a:latin typeface="Maiandra GD" charset="0"/>
              </a:rPr>
              <a:t>biettivo: efficacia (nello sviluppo del </a:t>
            </a:r>
            <a:r>
              <a:rPr lang="it-IT" dirty="0" err="1" smtClean="0">
                <a:latin typeface="Maiandra GD" charset="0"/>
              </a:rPr>
              <a:t>sw</a:t>
            </a:r>
            <a:r>
              <a:rPr lang="it-IT" dirty="0" smtClean="0">
                <a:latin typeface="Maiandra GD" charset="0"/>
              </a:rPr>
              <a:t>)</a:t>
            </a:r>
            <a:endParaRPr lang="it-IT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0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>
                <a:latin typeface="Maiandra GD" charset="0"/>
              </a:rPr>
              <a:t>Gestione </a:t>
            </a:r>
            <a:r>
              <a:rPr lang="it-IT" dirty="0" smtClean="0">
                <a:latin typeface="Maiandra GD" charset="0"/>
              </a:rPr>
              <a:t>della sessione</a:t>
            </a:r>
            <a:endParaRPr lang="it-IT" dirty="0">
              <a:latin typeface="Maiandra GD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95287" y="1417638"/>
            <a:ext cx="8403637" cy="5122844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it-IT" dirty="0">
                <a:latin typeface="Maiandra GD" charset="0"/>
              </a:rPr>
              <a:t>Le informazioni associate ad una sessione possono essere </a:t>
            </a:r>
            <a:r>
              <a:rPr lang="it-IT" dirty="0" smtClean="0">
                <a:latin typeface="Maiandra GD" charset="0"/>
              </a:rPr>
              <a:t>complesse </a:t>
            </a:r>
          </a:p>
          <a:p>
            <a:pPr lvl="1"/>
            <a:r>
              <a:rPr lang="it-IT" dirty="0" smtClean="0">
                <a:latin typeface="Maiandra GD" charset="0"/>
              </a:rPr>
              <a:t>ma è bene limitare la quantità di informazioni in sessione</a:t>
            </a:r>
            <a:endParaRPr lang="it-IT" dirty="0">
              <a:latin typeface="Maiandra GD" charset="0"/>
            </a:endParaRPr>
          </a:p>
          <a:p>
            <a:pPr eaLnBrk="1" hangingPunct="1"/>
            <a:r>
              <a:rPr lang="it-IT" dirty="0">
                <a:latin typeface="Maiandra GD" charset="0"/>
              </a:rPr>
              <a:t>Nel cookie memorizziamo solo un identificatore di sessione</a:t>
            </a:r>
          </a:p>
          <a:p>
            <a:pPr eaLnBrk="1" hangingPunct="1"/>
            <a:r>
              <a:rPr lang="it-IT" dirty="0" err="1">
                <a:latin typeface="Maiandra GD" charset="0"/>
              </a:rPr>
              <a:t>L'application</a:t>
            </a:r>
            <a:r>
              <a:rPr lang="it-IT" dirty="0">
                <a:latin typeface="Maiandra GD" charset="0"/>
              </a:rPr>
              <a:t> server gestisce una mappa </a:t>
            </a:r>
            <a:endParaRPr lang="it-IT" dirty="0" smtClean="0">
              <a:latin typeface="Maiandra GD" charset="0"/>
            </a:endParaRPr>
          </a:p>
          <a:p>
            <a:pPr lvl="1"/>
            <a:r>
              <a:rPr lang="it-IT" dirty="0" smtClean="0">
                <a:latin typeface="Maiandra GD" charset="0"/>
              </a:rPr>
              <a:t>chiave: </a:t>
            </a:r>
            <a:r>
              <a:rPr lang="it-IT" dirty="0">
                <a:latin typeface="Maiandra GD" charset="0"/>
              </a:rPr>
              <a:t>l'id di sessione </a:t>
            </a:r>
            <a:endParaRPr lang="it-IT" dirty="0" smtClean="0">
              <a:latin typeface="Maiandra GD" charset="0"/>
            </a:endParaRPr>
          </a:p>
          <a:p>
            <a:pPr lvl="1"/>
            <a:r>
              <a:rPr lang="it-IT" dirty="0" smtClean="0">
                <a:latin typeface="Maiandra GD" charset="0"/>
              </a:rPr>
              <a:t>valore: mappa di oggetti </a:t>
            </a:r>
            <a:r>
              <a:rPr lang="it-IT" dirty="0">
                <a:latin typeface="Maiandra GD" charset="0"/>
              </a:rPr>
              <a:t>(eventualmente persistenti</a:t>
            </a:r>
            <a:r>
              <a:rPr lang="it-IT" dirty="0" smtClean="0">
                <a:latin typeface="Maiandra GD" charset="0"/>
              </a:rPr>
              <a:t>)</a:t>
            </a:r>
            <a:endParaRPr lang="it-IT" dirty="0">
              <a:latin typeface="Maiandra GD" charset="0"/>
            </a:endParaRPr>
          </a:p>
          <a:p>
            <a:pPr eaLnBrk="1" hangingPunct="1"/>
            <a:r>
              <a:rPr lang="it-IT" dirty="0">
                <a:latin typeface="Maiandra GD" charset="0"/>
              </a:rPr>
              <a:t>L'accesso a questi oggetti avviene in maniera trasparente </a:t>
            </a:r>
            <a:endParaRPr lang="it-IT" dirty="0" smtClean="0">
              <a:latin typeface="Maiandra GD" charset="0"/>
            </a:endParaRPr>
          </a:p>
          <a:p>
            <a:pPr lvl="1"/>
            <a:r>
              <a:rPr lang="it-IT" dirty="0" smtClean="0">
                <a:latin typeface="Maiandra GD" charset="0"/>
              </a:rPr>
              <a:t>(</a:t>
            </a:r>
            <a:r>
              <a:rPr lang="it-IT" dirty="0">
                <a:latin typeface="Maiandra GD" charset="0"/>
              </a:rPr>
              <a:t>non </a:t>
            </a:r>
            <a:r>
              <a:rPr lang="it-IT" dirty="0" smtClean="0">
                <a:latin typeface="Maiandra GD" charset="0"/>
              </a:rPr>
              <a:t>gestiamo </a:t>
            </a:r>
            <a:r>
              <a:rPr lang="it-IT" dirty="0">
                <a:latin typeface="Maiandra GD" charset="0"/>
              </a:rPr>
              <a:t>direttamente l'id di sessione, lo fa </a:t>
            </a:r>
            <a:r>
              <a:rPr lang="it-IT" dirty="0" err="1">
                <a:latin typeface="Maiandra GD" charset="0"/>
              </a:rPr>
              <a:t>l'application</a:t>
            </a:r>
            <a:r>
              <a:rPr lang="it-IT" dirty="0">
                <a:latin typeface="Maiandra GD" charset="0"/>
              </a:rPr>
              <a:t> server per noi)</a:t>
            </a:r>
          </a:p>
        </p:txBody>
      </p:sp>
    </p:spTree>
    <p:extLst>
      <p:ext uri="{BB962C8B-B14F-4D97-AF65-F5344CB8AC3E}">
        <p14:creationId xmlns:p14="http://schemas.microsoft.com/office/powerpoint/2010/main" val="23327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Maiandra GD" charset="0"/>
              </a:rPr>
              <a:t>Esempio</a:t>
            </a:r>
            <a:endParaRPr lang="en-US" dirty="0">
              <a:latin typeface="Maiandra GD" charset="0"/>
            </a:endParaRP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 flipV="1">
            <a:off x="2462213" y="3357563"/>
            <a:ext cx="4268787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843213" y="2924175"/>
            <a:ext cx="34715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it-IT" dirty="0"/>
              <a:t>GET /</a:t>
            </a:r>
            <a:r>
              <a:rPr lang="it-IT" dirty="0" err="1"/>
              <a:t>persona</a:t>
            </a:r>
            <a:r>
              <a:rPr lang="it-IT" dirty="0" err="1" smtClean="0"/>
              <a:t>?nm</a:t>
            </a:r>
            <a:r>
              <a:rPr lang="it-IT" dirty="0" smtClean="0"/>
              <a:t>=</a:t>
            </a:r>
            <a:r>
              <a:rPr lang="it-IT" dirty="0" err="1" smtClean="0"/>
              <a:t>Paul&amp;</a:t>
            </a:r>
            <a:r>
              <a:rPr lang="it-IT" dirty="0" err="1"/>
              <a:t>Cog</a:t>
            </a:r>
            <a:r>
              <a:rPr lang="it-IT" dirty="0"/>
              <a:t>…</a:t>
            </a: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 flipH="1">
            <a:off x="2552700" y="3932238"/>
            <a:ext cx="40338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481263" y="3573463"/>
            <a:ext cx="398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it-IT"/>
              <a:t>cookie(id=1212)  &lt;html&gt;… …&lt;/html&gt; 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900113" y="3357563"/>
            <a:ext cx="1404937" cy="508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it-IT" sz="2400">
                <a:latin typeface="Comic Sans MS" charset="0"/>
              </a:rPr>
              <a:t>Browser</a:t>
            </a:r>
          </a:p>
        </p:txBody>
      </p:sp>
      <p:sp>
        <p:nvSpPr>
          <p:cNvPr id="39944" name="AutoShape 8"/>
          <p:cNvSpPr>
            <a:spLocks noChangeArrowheads="1"/>
          </p:cNvSpPr>
          <p:nvPr/>
        </p:nvSpPr>
        <p:spPr bwMode="auto">
          <a:xfrm>
            <a:off x="971550" y="4222750"/>
            <a:ext cx="1323975" cy="1019175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Id</a:t>
            </a:r>
          </a:p>
          <a:p>
            <a:r>
              <a:rPr lang="en-US"/>
              <a:t>1212</a:t>
            </a:r>
          </a:p>
          <a:p>
            <a:r>
              <a:rPr lang="en-US"/>
              <a:t>uniroma3.it</a:t>
            </a: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1547813" y="3933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6227763" y="4476750"/>
            <a:ext cx="273685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42900" indent="-342900">
              <a:buFontTx/>
              <a:buAutoNum type="arabicPlain" startAt="1212"/>
            </a:pPr>
            <a:r>
              <a:rPr lang="en-US" dirty="0"/>
              <a:t>   </a:t>
            </a:r>
            <a:r>
              <a:rPr lang="en-US" dirty="0" smtClean="0"/>
              <a:t>-&gt;  name       -&gt; Paul</a:t>
            </a:r>
            <a:br>
              <a:rPr lang="en-US" dirty="0" smtClean="0"/>
            </a:br>
            <a:r>
              <a:rPr lang="en-US" dirty="0" smtClean="0"/>
              <a:t>		surname -&gt; Smith	</a:t>
            </a:r>
          </a:p>
          <a:p>
            <a:pPr marL="342900" indent="-342900">
              <a:buFontTx/>
              <a:buAutoNum type="arabicPlain" startAt="1212"/>
            </a:pPr>
            <a:endParaRPr lang="en-US" dirty="0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7594600" y="40767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AutoShape 12"/>
          <p:cNvSpPr>
            <a:spLocks noChangeArrowheads="1"/>
          </p:cNvSpPr>
          <p:nvPr/>
        </p:nvSpPr>
        <p:spPr bwMode="auto">
          <a:xfrm>
            <a:off x="7004050" y="3357563"/>
            <a:ext cx="1225550" cy="508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it-IT" sz="2400">
                <a:latin typeface="Comic Sans MS" charset="0"/>
              </a:rPr>
              <a:t>Server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156325" y="2492375"/>
            <a:ext cx="291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it-IT">
                <a:latin typeface="Courier New" charset="0"/>
              </a:rPr>
              <a:t>(http://uniroma3.it)</a:t>
            </a:r>
          </a:p>
        </p:txBody>
      </p:sp>
      <p:sp>
        <p:nvSpPr>
          <p:cNvPr id="27662" name="AutoShape 14"/>
          <p:cNvSpPr>
            <a:spLocks noChangeArrowheads="1"/>
          </p:cNvSpPr>
          <p:nvPr/>
        </p:nvSpPr>
        <p:spPr bwMode="auto">
          <a:xfrm>
            <a:off x="7164388" y="4518025"/>
            <a:ext cx="1728787" cy="61806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219700" y="4652963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it-IT" i="1"/>
              <a:t>Mappa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6197600" y="4165600"/>
            <a:ext cx="746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it-IT" sz="1600" i="1"/>
              <a:t>Chiavi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8172450" y="4171950"/>
            <a:ext cx="701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it-IT" sz="1600" i="1"/>
              <a:t>Valori</a:t>
            </a:r>
          </a:p>
        </p:txBody>
      </p:sp>
    </p:spTree>
    <p:extLst>
      <p:ext uri="{BB962C8B-B14F-4D97-AF65-F5344CB8AC3E}">
        <p14:creationId xmlns:p14="http://schemas.microsoft.com/office/powerpoint/2010/main" val="199129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/>
      <p:bldP spid="39940" grpId="0"/>
      <p:bldP spid="39941" grpId="0" animBg="1"/>
      <p:bldP spid="39942" grpId="0"/>
      <p:bldP spid="39944" grpId="0" animBg="1"/>
      <p:bldP spid="39945" grpId="0" animBg="1"/>
      <p:bldP spid="39946" grpId="0" animBg="1"/>
      <p:bldP spid="39947" grpId="0" animBg="1"/>
      <p:bldP spid="27662" grpId="0" animBg="1"/>
      <p:bldP spid="27663" grpId="0"/>
      <p:bldP spid="27664" grpId="0"/>
      <p:bldP spid="2766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>
                <a:latin typeface="Maiandra GD" charset="0"/>
              </a:rPr>
              <a:t>Gestione della </a:t>
            </a:r>
            <a:r>
              <a:rPr lang="it-IT" dirty="0" smtClean="0">
                <a:latin typeface="Maiandra GD" charset="0"/>
              </a:rPr>
              <a:t>sessione</a:t>
            </a:r>
            <a:endParaRPr lang="it-IT" dirty="0">
              <a:latin typeface="Maiandra GD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it-IT" sz="2800" dirty="0"/>
              <a:t>In pratica il server gestisce una mappa: ogni entry rappresenta una sessione di lavoro distinta</a:t>
            </a:r>
          </a:p>
          <a:p>
            <a:pPr lvl="1" eaLnBrk="1" hangingPunct="1"/>
            <a:r>
              <a:rPr lang="it-IT" sz="2400" dirty="0"/>
              <a:t>La chiave della mappa è un identificatore per la sessione </a:t>
            </a:r>
          </a:p>
          <a:p>
            <a:pPr lvl="1" eaLnBrk="1" hangingPunct="1"/>
            <a:r>
              <a:rPr lang="it-IT" sz="2400" dirty="0"/>
              <a:t>Il valore della mappa è </a:t>
            </a:r>
            <a:r>
              <a:rPr lang="it-IT" sz="2400" dirty="0" smtClean="0"/>
              <a:t>una collezione (una mappa) che memorizza le informazioni </a:t>
            </a:r>
            <a:r>
              <a:rPr lang="it-IT" sz="2400" dirty="0"/>
              <a:t>associate a quella specifica sessione</a:t>
            </a:r>
          </a:p>
          <a:p>
            <a:pPr eaLnBrk="1" hangingPunct="1"/>
            <a:r>
              <a:rPr lang="it-IT" sz="2800" dirty="0"/>
              <a:t>In tutte le risposte al client il server aggiunge automaticamente e in maniera trasparente un cookie che contiene l'identificatore di sessione</a:t>
            </a:r>
          </a:p>
          <a:p>
            <a:pPr eaLnBrk="1" hangingPunct="1"/>
            <a:r>
              <a:rPr lang="it-IT" sz="2800" dirty="0"/>
              <a:t>Attraverso questo identificatore, ad ogni richiesta il server è in grado di recuperare l'oggetto con le informazioni associate alla sessione</a:t>
            </a:r>
          </a:p>
        </p:txBody>
      </p:sp>
    </p:spTree>
    <p:extLst>
      <p:ext uri="{BB962C8B-B14F-4D97-AF65-F5344CB8AC3E}">
        <p14:creationId xmlns:p14="http://schemas.microsoft.com/office/powerpoint/2010/main" val="22313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>
                <a:latin typeface="Maiandra GD" charset="0"/>
              </a:rPr>
              <a:t>Gestione della s</a:t>
            </a:r>
            <a:r>
              <a:rPr lang="it-IT" dirty="0" smtClean="0">
                <a:latin typeface="Maiandra GD" charset="0"/>
              </a:rPr>
              <a:t>essione</a:t>
            </a:r>
            <a:endParaRPr lang="it-IT" dirty="0">
              <a:latin typeface="Maiandra GD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it-IT" sz="2200" dirty="0">
                <a:latin typeface="Maiandra GD" charset="0"/>
              </a:rPr>
              <a:t>Il contenitore offre infrastruttura e API per una gestione trasparente di questo meccanismo</a:t>
            </a:r>
          </a:p>
          <a:p>
            <a:pPr eaLnBrk="1" hangingPunct="1">
              <a:lnSpc>
                <a:spcPct val="110000"/>
              </a:lnSpc>
            </a:pPr>
            <a:r>
              <a:rPr lang="it-IT" sz="2200" dirty="0">
                <a:latin typeface="Maiandra GD" charset="0"/>
              </a:rPr>
              <a:t>Nel processare una richiesta, il programmatore deve </a:t>
            </a:r>
            <a:r>
              <a:rPr lang="it-IT" sz="2200" dirty="0" smtClean="0">
                <a:latin typeface="Maiandra GD" charset="0"/>
              </a:rPr>
              <a:t>chiedere </a:t>
            </a:r>
            <a:r>
              <a:rPr lang="it-IT" sz="2200" dirty="0">
                <a:latin typeface="Maiandra GD" charset="0"/>
              </a:rPr>
              <a:t>all'oggetto </a:t>
            </a:r>
            <a:r>
              <a:rPr lang="it-IT" sz="2200" dirty="0" err="1">
                <a:latin typeface="Maiandra GD" charset="0"/>
              </a:rPr>
              <a:t>HttpRequest</a:t>
            </a:r>
            <a:r>
              <a:rPr lang="it-IT" sz="2200" dirty="0">
                <a:latin typeface="Maiandra GD" charset="0"/>
              </a:rPr>
              <a:t> l'oggetto associato alla sessione</a:t>
            </a:r>
          </a:p>
          <a:p>
            <a:pPr eaLnBrk="1" hangingPunct="1">
              <a:lnSpc>
                <a:spcPct val="110000"/>
              </a:lnSpc>
            </a:pPr>
            <a:r>
              <a:rPr lang="it-IT" sz="2200" dirty="0">
                <a:latin typeface="Maiandra GD" charset="0"/>
              </a:rPr>
              <a:t>Il contenitore, in maniera trasparente, estrae dalla richiesta l'identificatore di sessione e lo usa per recuperare dalla mappa delle </a:t>
            </a:r>
            <a:r>
              <a:rPr lang="it-IT" sz="2200" dirty="0" smtClean="0">
                <a:latin typeface="Maiandra GD" charset="0"/>
              </a:rPr>
              <a:t>sessioni </a:t>
            </a:r>
            <a:r>
              <a:rPr lang="it-IT" sz="2200" dirty="0">
                <a:latin typeface="Maiandra GD" charset="0"/>
              </a:rPr>
              <a:t>l'oggetto associato a quell'identificatore</a:t>
            </a:r>
          </a:p>
          <a:p>
            <a:pPr eaLnBrk="1" hangingPunct="1">
              <a:lnSpc>
                <a:spcPct val="110000"/>
              </a:lnSpc>
            </a:pPr>
            <a:r>
              <a:rPr lang="it-IT" sz="2200" dirty="0">
                <a:latin typeface="Maiandra GD" charset="0"/>
              </a:rPr>
              <a:t>Se nella richiesta non c'è l'id di sessione </a:t>
            </a:r>
            <a:r>
              <a:rPr lang="it-IT" sz="2200" dirty="0" smtClean="0">
                <a:latin typeface="Maiandra GD" charset="0"/>
              </a:rPr>
              <a:t>(prima </a:t>
            </a:r>
            <a:r>
              <a:rPr lang="it-IT" sz="2200" dirty="0">
                <a:latin typeface="Maiandra GD" charset="0"/>
              </a:rPr>
              <a:t>richiesta), vengono creati automaticamente un identificatore e una relativa entry nella mappa delle sessioni</a:t>
            </a:r>
          </a:p>
        </p:txBody>
      </p:sp>
    </p:spTree>
    <p:extLst>
      <p:ext uri="{BB962C8B-B14F-4D97-AF65-F5344CB8AC3E}">
        <p14:creationId xmlns:p14="http://schemas.microsoft.com/office/powerpoint/2010/main" val="422934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>
                <a:latin typeface="Maiandra GD" charset="0"/>
              </a:rPr>
              <a:t>Gestione della </a:t>
            </a:r>
            <a:r>
              <a:rPr lang="it-IT" dirty="0" smtClean="0">
                <a:latin typeface="Maiandra GD" charset="0"/>
              </a:rPr>
              <a:t>sessione</a:t>
            </a:r>
            <a:endParaRPr lang="it-IT" dirty="0">
              <a:latin typeface="Maiandra GD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it-IT" dirty="0">
                <a:latin typeface="Maiandra GD" charset="0"/>
              </a:rPr>
              <a:t>L'oggetto associato alla sessione è una istanza della classe </a:t>
            </a:r>
            <a:r>
              <a:rPr lang="it-IT" dirty="0" err="1">
                <a:latin typeface="Lucida Console" charset="0"/>
              </a:rPr>
              <a:t>HttpSession</a:t>
            </a:r>
            <a:endParaRPr lang="it-IT" dirty="0">
              <a:latin typeface="Lucida Console" charset="0"/>
            </a:endParaRPr>
          </a:p>
          <a:p>
            <a:pPr eaLnBrk="1" hangingPunct="1"/>
            <a:r>
              <a:rPr lang="it-IT" dirty="0">
                <a:latin typeface="Maiandra GD" charset="0"/>
              </a:rPr>
              <a:t>Per ottenerlo dalla richiesta </a:t>
            </a:r>
            <a:r>
              <a:rPr lang="it-IT" dirty="0" smtClean="0">
                <a:latin typeface="Maiandra GD" charset="0"/>
              </a:rPr>
              <a:t>si usa il metodo </a:t>
            </a:r>
            <a:r>
              <a:rPr lang="it-IT" dirty="0">
                <a:latin typeface="Maiandra GD" charset="0"/>
              </a:rPr>
              <a:t>(di </a:t>
            </a:r>
            <a:r>
              <a:rPr lang="it-IT" dirty="0" err="1">
                <a:latin typeface="Lucida Console" charset="0"/>
              </a:rPr>
              <a:t>HttpRequest</a:t>
            </a:r>
            <a:r>
              <a:rPr lang="it-IT" dirty="0">
                <a:latin typeface="Maiandra GD" charset="0"/>
              </a:rPr>
              <a:t>):</a:t>
            </a:r>
          </a:p>
          <a:p>
            <a:pPr lvl="1" eaLnBrk="1" hangingPunct="1"/>
            <a:r>
              <a:rPr lang="it-IT" sz="2400" dirty="0" err="1">
                <a:latin typeface="Lucida Console" charset="0"/>
              </a:rPr>
              <a:t>HttpSession</a:t>
            </a:r>
            <a:r>
              <a:rPr lang="it-IT" sz="2400" dirty="0">
                <a:latin typeface="Lucida Console" charset="0"/>
              </a:rPr>
              <a:t> </a:t>
            </a:r>
            <a:r>
              <a:rPr lang="it-IT" sz="2400" dirty="0" err="1">
                <a:latin typeface="Lucida Console" charset="0"/>
              </a:rPr>
              <a:t>getSession</a:t>
            </a:r>
            <a:r>
              <a:rPr lang="it-IT" sz="2400" dirty="0">
                <a:latin typeface="Lucida Console" charset="0"/>
              </a:rPr>
              <a:t>(</a:t>
            </a:r>
            <a:r>
              <a:rPr lang="it-IT" sz="2400" dirty="0" smtClean="0">
                <a:latin typeface="Lucida Console" charset="0"/>
              </a:rPr>
              <a:t>)</a:t>
            </a:r>
          </a:p>
          <a:p>
            <a:pPr lvl="1"/>
            <a:r>
              <a:rPr lang="it-IT" sz="2400" dirty="0">
                <a:latin typeface="Maiandra GD" charset="0"/>
              </a:rPr>
              <a:t>restituisce la sessione a cui appartiene la richiesta oppure crea una nuova </a:t>
            </a:r>
            <a:r>
              <a:rPr lang="it-IT" sz="2400" dirty="0" smtClean="0">
                <a:latin typeface="Maiandra GD" charset="0"/>
              </a:rPr>
              <a:t>sessione</a:t>
            </a:r>
          </a:p>
          <a:p>
            <a:r>
              <a:rPr lang="it-IT" dirty="0" smtClean="0">
                <a:latin typeface="Maiandra GD" charset="0"/>
              </a:rPr>
              <a:t>La classe </a:t>
            </a:r>
            <a:r>
              <a:rPr lang="it-IT" dirty="0" err="1" smtClean="0">
                <a:latin typeface="Lucida Console" charset="0"/>
              </a:rPr>
              <a:t>HttpSession</a:t>
            </a:r>
            <a:r>
              <a:rPr lang="it-IT" dirty="0" smtClean="0">
                <a:latin typeface="Maiandra GD" charset="0"/>
              </a:rPr>
              <a:t> offre metodi per</a:t>
            </a:r>
            <a:endParaRPr lang="it-IT" dirty="0">
              <a:latin typeface="Maiandra GD" charset="0"/>
            </a:endParaRPr>
          </a:p>
          <a:p>
            <a:pPr lvl="1"/>
            <a:r>
              <a:rPr lang="it-IT" sz="2400" dirty="0">
                <a:latin typeface="Maiandra GD" charset="0"/>
              </a:rPr>
              <a:t>g</a:t>
            </a:r>
            <a:r>
              <a:rPr lang="it-IT" sz="2400" dirty="0" smtClean="0">
                <a:latin typeface="Maiandra GD" charset="0"/>
              </a:rPr>
              <a:t>estire </a:t>
            </a:r>
            <a:r>
              <a:rPr lang="it-IT" sz="2400" dirty="0">
                <a:latin typeface="Maiandra GD" charset="0"/>
              </a:rPr>
              <a:t>la sessione</a:t>
            </a:r>
          </a:p>
          <a:p>
            <a:pPr lvl="1"/>
            <a:r>
              <a:rPr lang="it-IT" sz="2400" dirty="0" smtClean="0">
                <a:latin typeface="Maiandra GD" charset="0"/>
              </a:rPr>
              <a:t>gestire </a:t>
            </a:r>
            <a:r>
              <a:rPr lang="it-IT" sz="2400" dirty="0">
                <a:latin typeface="Maiandra GD" charset="0"/>
              </a:rPr>
              <a:t>informazioni associate alla </a:t>
            </a:r>
            <a:r>
              <a:rPr lang="it-IT" sz="2400" dirty="0" smtClean="0">
                <a:latin typeface="Maiandra GD" charset="0"/>
              </a:rPr>
              <a:t>sessione</a:t>
            </a:r>
          </a:p>
          <a:p>
            <a:pPr lvl="1"/>
            <a:endParaRPr lang="it-IT" sz="2400" dirty="0">
              <a:latin typeface="Maiandra GD" charset="0"/>
            </a:endParaRPr>
          </a:p>
          <a:p>
            <a:endParaRPr lang="it-IT" dirty="0">
              <a:latin typeface="Lucida Console" charset="0"/>
            </a:endParaRPr>
          </a:p>
          <a:p>
            <a:pPr marL="457200" lvl="1" indent="0" eaLnBrk="1" hangingPunct="1">
              <a:buNone/>
            </a:pPr>
            <a:endParaRPr lang="it-IT" sz="2400" dirty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1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>
                <a:latin typeface="Maiandra GD" charset="0"/>
              </a:rPr>
              <a:t>La classe </a:t>
            </a:r>
            <a:r>
              <a:rPr lang="it-IT">
                <a:latin typeface="Lucida Console" charset="0"/>
              </a:rPr>
              <a:t>HttpSession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it-IT" sz="2800" dirty="0">
                <a:latin typeface="Maiandra GD" charset="0"/>
              </a:rPr>
              <a:t>Metodi per </a:t>
            </a:r>
            <a:r>
              <a:rPr lang="it-IT" sz="2800" dirty="0" smtClean="0">
                <a:latin typeface="Maiandra GD" charset="0"/>
              </a:rPr>
              <a:t>gestire informazioni </a:t>
            </a:r>
            <a:r>
              <a:rPr lang="it-IT" sz="2800" dirty="0">
                <a:latin typeface="Maiandra GD" charset="0"/>
              </a:rPr>
              <a:t>associate alla sessione</a:t>
            </a:r>
          </a:p>
          <a:p>
            <a:pPr lvl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Le informazioni sono memorizzate nell'oggetto </a:t>
            </a:r>
            <a:r>
              <a:rPr lang="it-IT" sz="2400" dirty="0" err="1" smtClean="0">
                <a:latin typeface="Maiandra GD" charset="0"/>
              </a:rPr>
              <a:t>HttpSession</a:t>
            </a:r>
            <a:r>
              <a:rPr lang="it-IT" sz="2400" dirty="0" smtClean="0">
                <a:latin typeface="Maiandra GD" charset="0"/>
              </a:rPr>
              <a:t> </a:t>
            </a:r>
            <a:r>
              <a:rPr lang="it-IT" sz="2400" dirty="0">
                <a:latin typeface="Maiandra GD" charset="0"/>
              </a:rPr>
              <a:t>come attributi (coppie nome-valore)</a:t>
            </a:r>
          </a:p>
          <a:p>
            <a:pPr lvl="2">
              <a:lnSpc>
                <a:spcPct val="90000"/>
              </a:lnSpc>
            </a:pPr>
            <a:r>
              <a:rPr lang="it-IT" sz="2000" dirty="0">
                <a:latin typeface="Maiandra GD" charset="0"/>
              </a:rPr>
              <a:t>Il nome è una stringa</a:t>
            </a:r>
          </a:p>
          <a:p>
            <a:pPr lvl="2">
              <a:lnSpc>
                <a:spcPct val="90000"/>
              </a:lnSpc>
            </a:pPr>
            <a:r>
              <a:rPr lang="it-IT" sz="2000" dirty="0">
                <a:latin typeface="Maiandra GD" charset="0"/>
              </a:rPr>
              <a:t>Il valore un oggetto</a:t>
            </a:r>
          </a:p>
          <a:p>
            <a:pPr lvl="1">
              <a:lnSpc>
                <a:spcPct val="90000"/>
              </a:lnSpc>
            </a:pPr>
            <a:r>
              <a:rPr lang="it-IT" sz="2400" dirty="0">
                <a:latin typeface="Maiandra GD" charset="0"/>
              </a:rPr>
              <a:t>Abbiamo quindi metodi per prendere, aggiungere, togliere attributi (oggetti) associati alla sessione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sz="2400" b="1" dirty="0" smtClean="0">
                <a:solidFill>
                  <a:srgbClr val="990000"/>
                </a:solidFill>
                <a:latin typeface="Courier New" charset="0"/>
              </a:rPr>
              <a:t>	Object </a:t>
            </a: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getAttribute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(</a:t>
            </a: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String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 </a:t>
            </a: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name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sz="2400" b="1" dirty="0" smtClean="0">
                <a:solidFill>
                  <a:srgbClr val="990000"/>
                </a:solidFill>
                <a:latin typeface="Courier New" charset="0"/>
              </a:rPr>
              <a:t>	</a:t>
            </a:r>
            <a:r>
              <a:rPr lang="it-IT" sz="2400" b="1" dirty="0" err="1" smtClean="0">
                <a:solidFill>
                  <a:srgbClr val="990000"/>
                </a:solidFill>
                <a:latin typeface="Courier New" charset="0"/>
              </a:rPr>
              <a:t>void</a:t>
            </a:r>
            <a:r>
              <a:rPr lang="it-IT" sz="2400" b="1" dirty="0" smtClean="0">
                <a:solidFill>
                  <a:srgbClr val="990000"/>
                </a:solidFill>
                <a:latin typeface="Courier New" charset="0"/>
              </a:rPr>
              <a:t> </a:t>
            </a: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setAttribute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(</a:t>
            </a: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String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 </a:t>
            </a: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name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, </a:t>
            </a:r>
            <a:endParaRPr lang="it-IT" sz="2400" b="1" dirty="0" smtClean="0">
              <a:solidFill>
                <a:srgbClr val="990000"/>
              </a:solidFill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	</a:t>
            </a:r>
            <a:r>
              <a:rPr lang="it-IT" sz="2400" b="1" dirty="0" smtClean="0">
                <a:solidFill>
                  <a:srgbClr val="990000"/>
                </a:solidFill>
                <a:latin typeface="Courier New" charset="0"/>
              </a:rPr>
              <a:t>									Object </a:t>
            </a: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value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sz="2400" b="1" dirty="0" smtClean="0">
                <a:solidFill>
                  <a:srgbClr val="990000"/>
                </a:solidFill>
                <a:latin typeface="Courier New" charset="0"/>
              </a:rPr>
              <a:t>	</a:t>
            </a:r>
            <a:r>
              <a:rPr lang="it-IT" sz="2400" b="1" dirty="0" err="1" smtClean="0">
                <a:solidFill>
                  <a:srgbClr val="990000"/>
                </a:solidFill>
                <a:latin typeface="Courier New" charset="0"/>
              </a:rPr>
              <a:t>void</a:t>
            </a:r>
            <a:r>
              <a:rPr lang="it-IT" sz="2400" b="1" dirty="0" smtClean="0">
                <a:solidFill>
                  <a:srgbClr val="990000"/>
                </a:solidFill>
                <a:latin typeface="Courier New" charset="0"/>
              </a:rPr>
              <a:t> </a:t>
            </a: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removeAttribute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(</a:t>
            </a: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String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 </a:t>
            </a: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name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798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>
                <a:latin typeface="Maiandra GD" charset="0"/>
              </a:rPr>
              <a:t>La classe </a:t>
            </a:r>
            <a:r>
              <a:rPr lang="it-IT">
                <a:latin typeface="Lucida Console" charset="0"/>
              </a:rPr>
              <a:t>HttpSession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sz="2800" dirty="0" smtClean="0">
                <a:latin typeface="Maiandra GD" charset="0"/>
              </a:rPr>
              <a:t>Metodi per la </a:t>
            </a:r>
            <a:r>
              <a:rPr lang="it-IT" sz="2800" dirty="0">
                <a:latin typeface="Maiandra GD" charset="0"/>
              </a:rPr>
              <a:t>gestione della sessione:</a:t>
            </a:r>
          </a:p>
          <a:p>
            <a:pPr lvl="1" eaLnBrk="1" hangingPunct="1"/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invalidate()</a:t>
            </a:r>
            <a:r>
              <a:rPr lang="it-IT" sz="2400" dirty="0">
                <a:latin typeface="Maiandra GD" charset="0"/>
              </a:rPr>
              <a:t>: chiude la sessione di lavoro</a:t>
            </a:r>
          </a:p>
          <a:p>
            <a:pPr lvl="1" eaLnBrk="1" hangingPunct="1"/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boolean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 </a:t>
            </a: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isNew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()</a:t>
            </a:r>
            <a:r>
              <a:rPr lang="it-IT" sz="2400" dirty="0">
                <a:latin typeface="Maiandra GD" charset="0"/>
              </a:rPr>
              <a:t>: verifica se la sessione è nuova o meno (vedi comportamento metodo </a:t>
            </a:r>
            <a:r>
              <a:rPr lang="it-IT" sz="2400" b="1" dirty="0" err="1">
                <a:latin typeface="Courier New" charset="0"/>
              </a:rPr>
              <a:t>getSession</a:t>
            </a:r>
            <a:r>
              <a:rPr lang="it-IT" sz="2400" b="1" dirty="0">
                <a:latin typeface="Courier New" charset="0"/>
              </a:rPr>
              <a:t>()</a:t>
            </a:r>
            <a:r>
              <a:rPr lang="it-IT" sz="2400" dirty="0">
                <a:latin typeface="Maiandra GD" charset="0"/>
              </a:rPr>
              <a:t>)</a:t>
            </a:r>
          </a:p>
          <a:p>
            <a:pPr lvl="1" eaLnBrk="1" hangingPunct="1"/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setMaxInactiveInterval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(</a:t>
            </a: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int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 </a:t>
            </a:r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interval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)</a:t>
            </a:r>
            <a:r>
              <a:rPr lang="it-IT" sz="2400" dirty="0">
                <a:latin typeface="Maiandra GD" charset="0"/>
              </a:rPr>
              <a:t> </a:t>
            </a:r>
          </a:p>
          <a:p>
            <a:pPr lvl="1" eaLnBrk="1" hangingPunct="1"/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getMaxInactiveInterval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() </a:t>
            </a:r>
          </a:p>
          <a:p>
            <a:pPr lvl="1" eaLnBrk="1" hangingPunct="1"/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getLastAccessedTime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()</a:t>
            </a:r>
            <a:r>
              <a:rPr lang="it-IT" sz="2400" dirty="0">
                <a:latin typeface="Maiandra GD" charset="0"/>
              </a:rPr>
              <a:t> </a:t>
            </a:r>
          </a:p>
          <a:p>
            <a:pPr lvl="1" eaLnBrk="1" hangingPunct="1"/>
            <a:r>
              <a:rPr lang="it-IT" sz="2400" b="1" dirty="0" err="1">
                <a:solidFill>
                  <a:srgbClr val="990000"/>
                </a:solidFill>
                <a:latin typeface="Courier New" charset="0"/>
              </a:rPr>
              <a:t>getCreationTime</a:t>
            </a:r>
            <a:r>
              <a:rPr lang="it-IT" sz="2400" b="1" dirty="0">
                <a:solidFill>
                  <a:srgbClr val="990000"/>
                </a:solidFill>
                <a:latin typeface="Courier New" charset="0"/>
              </a:rPr>
              <a:t>() </a:t>
            </a:r>
          </a:p>
          <a:p>
            <a:pPr eaLnBrk="1" hangingPunct="1"/>
            <a:r>
              <a:rPr lang="it-IT" sz="2800" dirty="0">
                <a:latin typeface="Maiandra GD" charset="0"/>
              </a:rPr>
              <a:t>Vedi documentazione</a:t>
            </a:r>
          </a:p>
        </p:txBody>
      </p:sp>
    </p:spTree>
    <p:extLst>
      <p:ext uri="{BB962C8B-B14F-4D97-AF65-F5344CB8AC3E}">
        <p14:creationId xmlns:p14="http://schemas.microsoft.com/office/powerpoint/2010/main" val="322874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Riprendiamo l'esercizio 3. </a:t>
            </a:r>
          </a:p>
          <a:p>
            <a:r>
              <a:rPr lang="it-IT" dirty="0" smtClean="0"/>
              <a:t>In risposta alla </a:t>
            </a:r>
            <a:r>
              <a:rPr lang="it-IT" dirty="0" err="1" smtClean="0"/>
              <a:t>form</a:t>
            </a:r>
            <a:r>
              <a:rPr lang="it-IT" dirty="0" smtClean="0"/>
              <a:t> vogliamo una pagina che riporta:</a:t>
            </a:r>
          </a:p>
          <a:p>
            <a:pPr lvl="1"/>
            <a:r>
              <a:rPr lang="it-IT" dirty="0" smtClean="0"/>
              <a:t>nome e cognome (in maiuscolo)</a:t>
            </a:r>
          </a:p>
          <a:p>
            <a:pPr lvl="1"/>
            <a:r>
              <a:rPr lang="it-IT" dirty="0" smtClean="0"/>
              <a:t>un link di conferma, un link per tornare alla </a:t>
            </a:r>
            <a:r>
              <a:rPr lang="it-IT" dirty="0" err="1" smtClean="0"/>
              <a:t>form</a:t>
            </a:r>
            <a:r>
              <a:rPr lang="it-IT" dirty="0" smtClean="0"/>
              <a:t> </a:t>
            </a:r>
          </a:p>
          <a:p>
            <a:r>
              <a:rPr lang="it-IT" dirty="0" smtClean="0"/>
              <a:t>Premendo il link di conferma, ci viene presentata una pagina che mostra nome </a:t>
            </a:r>
            <a:r>
              <a:rPr lang="it-IT" smtClean="0"/>
              <a:t>e cognome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98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(</a:t>
            </a:r>
            <a:r>
              <a:rPr lang="it-IT" dirty="0" err="1" smtClean="0"/>
              <a:t>cont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Componenti (per le </a:t>
            </a:r>
            <a:r>
              <a:rPr lang="it-IT" dirty="0" err="1" smtClean="0"/>
              <a:t>servlet</a:t>
            </a:r>
            <a:r>
              <a:rPr lang="it-IT" dirty="0" smtClean="0"/>
              <a:t> indico le </a:t>
            </a:r>
            <a:r>
              <a:rPr lang="it-IT" dirty="0" err="1" smtClean="0"/>
              <a:t>route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inserimento.html</a:t>
            </a:r>
            <a:r>
              <a:rPr lang="it-IT" dirty="0" smtClean="0"/>
              <a:t>: pagina HTML con la </a:t>
            </a:r>
            <a:r>
              <a:rPr lang="it-IT" dirty="0" err="1" smtClean="0"/>
              <a:t>form</a:t>
            </a:r>
            <a:r>
              <a:rPr lang="it-IT" dirty="0" smtClean="0"/>
              <a:t> per raccogliere i dati</a:t>
            </a:r>
          </a:p>
          <a:p>
            <a:pPr lvl="1"/>
            <a:r>
              <a:rPr lang="it-IT" dirty="0" smtClean="0"/>
              <a:t>/</a:t>
            </a:r>
            <a:r>
              <a:rPr lang="it-IT" dirty="0" err="1" smtClean="0"/>
              <a:t>controllerDati</a:t>
            </a:r>
            <a:r>
              <a:rPr lang="it-IT" dirty="0" smtClean="0"/>
              <a:t>: </a:t>
            </a:r>
            <a:r>
              <a:rPr lang="it-IT" dirty="0" err="1" smtClean="0"/>
              <a:t>servlet</a:t>
            </a:r>
            <a:r>
              <a:rPr lang="it-IT" dirty="0" smtClean="0"/>
              <a:t> che gestisce la risposta. Prende i valori dei parametri, li rende in maiuscolo</a:t>
            </a:r>
          </a:p>
          <a:p>
            <a:pPr lvl="1"/>
            <a:r>
              <a:rPr lang="it-IT" dirty="0" smtClean="0"/>
              <a:t>/</a:t>
            </a:r>
            <a:r>
              <a:rPr lang="it-IT" dirty="0" err="1" smtClean="0"/>
              <a:t>confermaDati</a:t>
            </a:r>
            <a:r>
              <a:rPr lang="it-IT" dirty="0" smtClean="0"/>
              <a:t>: </a:t>
            </a:r>
            <a:r>
              <a:rPr lang="it-IT" dirty="0" err="1" smtClean="0"/>
              <a:t>servlet</a:t>
            </a:r>
            <a:r>
              <a:rPr lang="it-IT" dirty="0" smtClean="0"/>
              <a:t> che </a:t>
            </a:r>
            <a:r>
              <a:rPr lang="it-IT" dirty="0" err="1" smtClean="0"/>
              <a:t>genara</a:t>
            </a:r>
            <a:r>
              <a:rPr lang="it-IT" dirty="0" smtClean="0"/>
              <a:t> la pagina nella quale viene chiesta la conferma</a:t>
            </a:r>
          </a:p>
          <a:p>
            <a:pPr lvl="1"/>
            <a:r>
              <a:rPr lang="it-IT" dirty="0" smtClean="0"/>
              <a:t>/</a:t>
            </a:r>
            <a:r>
              <a:rPr lang="it-IT" dirty="0" err="1" smtClean="0"/>
              <a:t>mostraDati</a:t>
            </a:r>
            <a:r>
              <a:rPr lang="it-IT" dirty="0" smtClean="0"/>
              <a:t>: </a:t>
            </a:r>
            <a:r>
              <a:rPr lang="it-IT" dirty="0" err="1" smtClean="0"/>
              <a:t>servlet</a:t>
            </a:r>
            <a:r>
              <a:rPr lang="it-IT" dirty="0" smtClean="0"/>
              <a:t> che mostra i valori letti e confermati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819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(</a:t>
            </a:r>
            <a:r>
              <a:rPr lang="it-IT" dirty="0" err="1" smtClean="0"/>
              <a:t>cont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 questo caso, è necessario memorizzare le informazioni (le stringhe che memorizzano nome e cognome) nella sessione</a:t>
            </a:r>
          </a:p>
          <a:p>
            <a:pPr lvl="1"/>
            <a:r>
              <a:rPr lang="it-IT" dirty="0" smtClean="0"/>
              <a:t>la </a:t>
            </a:r>
            <a:r>
              <a:rPr lang="it-IT" dirty="0" err="1" smtClean="0"/>
              <a:t>servlet</a:t>
            </a:r>
            <a:r>
              <a:rPr lang="it-IT" dirty="0" smtClean="0"/>
              <a:t> /</a:t>
            </a:r>
            <a:r>
              <a:rPr lang="it-IT" dirty="0" err="1" smtClean="0"/>
              <a:t>confermaDati</a:t>
            </a:r>
            <a:r>
              <a:rPr lang="it-IT" dirty="0" smtClean="0"/>
              <a:t> manda la pagina al client</a:t>
            </a:r>
          </a:p>
          <a:p>
            <a:pPr lvl="1"/>
            <a:r>
              <a:rPr lang="it-IT" dirty="0" smtClean="0"/>
              <a:t>dal client parte una nuova richiesta (uno dei due link viene premuto dall'utente): il server non ricorda pi</a:t>
            </a:r>
            <a:r>
              <a:rPr lang="it-IT" dirty="0"/>
              <a:t>ù</a:t>
            </a:r>
            <a:r>
              <a:rPr lang="it-IT" dirty="0" smtClean="0"/>
              <a:t> nulla della richiesta precedente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956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Infrastruttura</a:t>
            </a:r>
            <a:r>
              <a:rPr lang="en-US" dirty="0" smtClean="0"/>
              <a:t> </a:t>
            </a:r>
            <a:r>
              <a:rPr lang="en-US" dirty="0" err="1" smtClean="0"/>
              <a:t>architetturale</a:t>
            </a:r>
            <a:endParaRPr lang="en-US" dirty="0" smtClean="0"/>
          </a:p>
          <a:p>
            <a:pPr lvl="1"/>
            <a:r>
              <a:rPr lang="en-US" dirty="0" smtClean="0"/>
              <a:t>caching, clustering</a:t>
            </a:r>
          </a:p>
          <a:p>
            <a:pPr lvl="1"/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transazioni</a:t>
            </a:r>
            <a:r>
              <a:rPr lang="en-US" dirty="0" smtClean="0"/>
              <a:t> (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distribuite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load balance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1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onnettore 1 57"/>
          <p:cNvCxnSpPr/>
          <p:nvPr/>
        </p:nvCxnSpPr>
        <p:spPr>
          <a:xfrm flipH="1">
            <a:off x="8537962" y="2436940"/>
            <a:ext cx="2670" cy="4296599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/>
          <p:cNvCxnSpPr/>
          <p:nvPr/>
        </p:nvCxnSpPr>
        <p:spPr>
          <a:xfrm flipH="1">
            <a:off x="7102424" y="2470249"/>
            <a:ext cx="2670" cy="4296599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1 54"/>
          <p:cNvCxnSpPr/>
          <p:nvPr/>
        </p:nvCxnSpPr>
        <p:spPr>
          <a:xfrm flipH="1">
            <a:off x="5774323" y="2448789"/>
            <a:ext cx="1" cy="4318059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/>
          <p:nvPr/>
        </p:nvCxnSpPr>
        <p:spPr>
          <a:xfrm flipH="1">
            <a:off x="3247126" y="2450036"/>
            <a:ext cx="2670" cy="4316812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Attributi nella richiesta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4752" y="1417638"/>
            <a:ext cx="96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smtClean="0"/>
              <a:t>Client</a:t>
            </a:r>
            <a:endParaRPr lang="it-IT" sz="2400" i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746555" y="2015234"/>
            <a:ext cx="110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/processa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355141" y="2015234"/>
            <a:ext cx="117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/conferma</a:t>
            </a:r>
            <a:endParaRPr lang="it-IT" dirty="0"/>
          </a:p>
        </p:txBody>
      </p:sp>
      <p:cxnSp>
        <p:nvCxnSpPr>
          <p:cNvPr id="8" name="Connettore 2 7"/>
          <p:cNvCxnSpPr/>
          <p:nvPr/>
        </p:nvCxnSpPr>
        <p:spPr>
          <a:xfrm>
            <a:off x="693948" y="2933062"/>
            <a:ext cx="23960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3090013" y="2762838"/>
            <a:ext cx="296417" cy="39707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5603917" y="2762838"/>
            <a:ext cx="314238" cy="39707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379710" y="2596256"/>
            <a:ext cx="314238" cy="70344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/>
          <p:cNvCxnSpPr/>
          <p:nvPr/>
        </p:nvCxnSpPr>
        <p:spPr>
          <a:xfrm flipH="1">
            <a:off x="693948" y="4422872"/>
            <a:ext cx="4909969" cy="44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379711" y="4071151"/>
            <a:ext cx="314238" cy="1624754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1 23"/>
          <p:cNvCxnSpPr/>
          <p:nvPr/>
        </p:nvCxnSpPr>
        <p:spPr>
          <a:xfrm>
            <a:off x="1112932" y="1417638"/>
            <a:ext cx="1" cy="534921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465197" y="1417638"/>
            <a:ext cx="10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smtClean="0"/>
              <a:t>Server</a:t>
            </a:r>
            <a:endParaRPr lang="it-IT" sz="2400" i="1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1283145" y="2538572"/>
            <a:ext cx="7672639" cy="2277334"/>
          </a:xfrm>
          <a:prstGeom prst="roundRect">
            <a:avLst/>
          </a:prstGeom>
          <a:noFill/>
          <a:ln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/>
          <p:cNvSpPr txBox="1"/>
          <p:nvPr/>
        </p:nvSpPr>
        <p:spPr>
          <a:xfrm>
            <a:off x="1283145" y="2605711"/>
            <a:ext cx="144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 </a:t>
            </a:r>
            <a:r>
              <a:rPr lang="it-IT" dirty="0" err="1" smtClean="0"/>
              <a:t>request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1388004" y="4098430"/>
            <a:ext cx="157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 </a:t>
            </a:r>
            <a:r>
              <a:rPr lang="it-IT" dirty="0" err="1" smtClean="0"/>
              <a:t>response</a:t>
            </a:r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693949" y="5440570"/>
            <a:ext cx="6258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6952528" y="2762838"/>
            <a:ext cx="314238" cy="39707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/>
          <p:cNvSpPr txBox="1"/>
          <p:nvPr/>
        </p:nvSpPr>
        <p:spPr>
          <a:xfrm>
            <a:off x="1322430" y="5132862"/>
            <a:ext cx="144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 </a:t>
            </a:r>
            <a:r>
              <a:rPr lang="it-IT" dirty="0" err="1" smtClean="0"/>
              <a:t>request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8049338" y="201523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Request</a:t>
            </a:r>
            <a:endParaRPr lang="it-IT" dirty="0"/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693949" y="6416077"/>
            <a:ext cx="6258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/>
          <p:cNvSpPr txBox="1"/>
          <p:nvPr/>
        </p:nvSpPr>
        <p:spPr>
          <a:xfrm>
            <a:off x="1322430" y="6010163"/>
            <a:ext cx="157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 </a:t>
            </a:r>
            <a:r>
              <a:rPr lang="it-IT" dirty="0" err="1" smtClean="0"/>
              <a:t>response</a:t>
            </a:r>
            <a:endParaRPr lang="it-IT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1283145" y="5036564"/>
            <a:ext cx="7672639" cy="1586250"/>
          </a:xfrm>
          <a:prstGeom prst="roundRect">
            <a:avLst/>
          </a:prstGeom>
          <a:noFill/>
          <a:ln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1" name="Connettore 2 40"/>
          <p:cNvCxnSpPr/>
          <p:nvPr/>
        </p:nvCxnSpPr>
        <p:spPr>
          <a:xfrm>
            <a:off x="3386430" y="3771080"/>
            <a:ext cx="22174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 flipH="1">
            <a:off x="4707633" y="3494081"/>
            <a:ext cx="94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inoltro</a:t>
            </a:r>
            <a:endParaRPr lang="it-IT" sz="1200" dirty="0"/>
          </a:p>
        </p:txBody>
      </p:sp>
      <p:cxnSp>
        <p:nvCxnSpPr>
          <p:cNvPr id="46" name="Connettore 2 45"/>
          <p:cNvCxnSpPr/>
          <p:nvPr/>
        </p:nvCxnSpPr>
        <p:spPr>
          <a:xfrm flipV="1">
            <a:off x="5918155" y="4080608"/>
            <a:ext cx="2454407" cy="473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5908552" y="3808081"/>
            <a:ext cx="10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getAttribute</a:t>
            </a:r>
            <a:r>
              <a:rPr lang="it-IT" sz="1200" dirty="0" smtClean="0"/>
              <a:t>()</a:t>
            </a:r>
            <a:endParaRPr lang="it-IT" sz="1200" dirty="0"/>
          </a:p>
        </p:txBody>
      </p:sp>
      <p:sp>
        <p:nvSpPr>
          <p:cNvPr id="59" name="CasellaDiTesto 58"/>
          <p:cNvSpPr txBox="1"/>
          <p:nvPr/>
        </p:nvSpPr>
        <p:spPr>
          <a:xfrm>
            <a:off x="4336873" y="3053739"/>
            <a:ext cx="103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setAttribute</a:t>
            </a:r>
            <a:r>
              <a:rPr lang="it-IT" sz="1200" dirty="0" smtClean="0"/>
              <a:t>()</a:t>
            </a:r>
            <a:endParaRPr lang="it-IT" sz="1200" dirty="0"/>
          </a:p>
        </p:txBody>
      </p:sp>
      <p:cxnSp>
        <p:nvCxnSpPr>
          <p:cNvPr id="61" name="Connettore 2 60"/>
          <p:cNvCxnSpPr/>
          <p:nvPr/>
        </p:nvCxnSpPr>
        <p:spPr>
          <a:xfrm>
            <a:off x="3386430" y="3299696"/>
            <a:ext cx="4986132" cy="31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ttangolo 61"/>
          <p:cNvSpPr/>
          <p:nvPr/>
        </p:nvSpPr>
        <p:spPr>
          <a:xfrm>
            <a:off x="8372562" y="2782336"/>
            <a:ext cx="314238" cy="168542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/>
          <p:cNvSpPr/>
          <p:nvPr/>
        </p:nvSpPr>
        <p:spPr>
          <a:xfrm>
            <a:off x="374991" y="5919374"/>
            <a:ext cx="314238" cy="70344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CasellaDiTesto 68"/>
          <p:cNvSpPr txBox="1"/>
          <p:nvPr/>
        </p:nvSpPr>
        <p:spPr>
          <a:xfrm>
            <a:off x="7317862" y="5172145"/>
            <a:ext cx="10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getAttribute</a:t>
            </a:r>
            <a:r>
              <a:rPr lang="it-IT" sz="1200" dirty="0" smtClean="0"/>
              <a:t>()</a:t>
            </a:r>
            <a:endParaRPr lang="it-IT" sz="1200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6637862" y="2015234"/>
            <a:ext cx="93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/mostra</a:t>
            </a:r>
            <a:endParaRPr lang="it-IT" dirty="0"/>
          </a:p>
        </p:txBody>
      </p:sp>
      <p:cxnSp>
        <p:nvCxnSpPr>
          <p:cNvPr id="51" name="Connettore 2 50"/>
          <p:cNvCxnSpPr/>
          <p:nvPr/>
        </p:nvCxnSpPr>
        <p:spPr>
          <a:xfrm flipV="1">
            <a:off x="7266766" y="5445301"/>
            <a:ext cx="1105796" cy="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8383314" y="5132862"/>
            <a:ext cx="303486" cy="112608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717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Connettore 1 62"/>
          <p:cNvCxnSpPr/>
          <p:nvPr/>
        </p:nvCxnSpPr>
        <p:spPr>
          <a:xfrm flipH="1">
            <a:off x="7102424" y="2470249"/>
            <a:ext cx="2670" cy="4296599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1 54"/>
          <p:cNvCxnSpPr/>
          <p:nvPr/>
        </p:nvCxnSpPr>
        <p:spPr>
          <a:xfrm flipH="1">
            <a:off x="5774323" y="2448789"/>
            <a:ext cx="1" cy="4318059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/>
          <p:nvPr/>
        </p:nvCxnSpPr>
        <p:spPr>
          <a:xfrm flipH="1">
            <a:off x="3247126" y="2450036"/>
            <a:ext cx="2670" cy="4316812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Attributi nella sessione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4752" y="1417638"/>
            <a:ext cx="96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smtClean="0"/>
              <a:t>Client</a:t>
            </a:r>
            <a:endParaRPr lang="it-IT" sz="2400" i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746555" y="2015234"/>
            <a:ext cx="110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/processa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355141" y="2015234"/>
            <a:ext cx="117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/conferma</a:t>
            </a:r>
            <a:endParaRPr lang="it-IT" dirty="0"/>
          </a:p>
        </p:txBody>
      </p:sp>
      <p:cxnSp>
        <p:nvCxnSpPr>
          <p:cNvPr id="8" name="Connettore 2 7"/>
          <p:cNvCxnSpPr/>
          <p:nvPr/>
        </p:nvCxnSpPr>
        <p:spPr>
          <a:xfrm>
            <a:off x="693948" y="2933062"/>
            <a:ext cx="23960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>
          <a:xfrm>
            <a:off x="379710" y="2596256"/>
            <a:ext cx="314238" cy="70344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379711" y="4071151"/>
            <a:ext cx="314238" cy="1624754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1 23"/>
          <p:cNvCxnSpPr/>
          <p:nvPr/>
        </p:nvCxnSpPr>
        <p:spPr>
          <a:xfrm>
            <a:off x="1112932" y="1417638"/>
            <a:ext cx="1" cy="534921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465197" y="1417638"/>
            <a:ext cx="10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smtClean="0"/>
              <a:t>Server</a:t>
            </a:r>
            <a:endParaRPr lang="it-IT" sz="2400" i="1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1283145" y="2605711"/>
            <a:ext cx="144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 </a:t>
            </a:r>
            <a:r>
              <a:rPr lang="it-IT" dirty="0" err="1" smtClean="0"/>
              <a:t>request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1388004" y="4098430"/>
            <a:ext cx="157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 </a:t>
            </a:r>
            <a:r>
              <a:rPr lang="it-IT" dirty="0" err="1" smtClean="0"/>
              <a:t>response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1322430" y="5132862"/>
            <a:ext cx="144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 </a:t>
            </a:r>
            <a:r>
              <a:rPr lang="it-IT" dirty="0" err="1" smtClean="0"/>
              <a:t>request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8010059" y="2015234"/>
            <a:ext cx="88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Session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1322430" y="6010163"/>
            <a:ext cx="157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 </a:t>
            </a:r>
            <a:r>
              <a:rPr lang="it-IT" dirty="0" err="1" smtClean="0"/>
              <a:t>response</a:t>
            </a:r>
            <a:endParaRPr lang="it-IT" dirty="0"/>
          </a:p>
        </p:txBody>
      </p:sp>
      <p:cxnSp>
        <p:nvCxnSpPr>
          <p:cNvPr id="41" name="Connettore 2 40"/>
          <p:cNvCxnSpPr/>
          <p:nvPr/>
        </p:nvCxnSpPr>
        <p:spPr>
          <a:xfrm>
            <a:off x="3386430" y="3771080"/>
            <a:ext cx="22174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 flipH="1">
            <a:off x="4707633" y="3494081"/>
            <a:ext cx="94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inoltro</a:t>
            </a:r>
            <a:endParaRPr lang="it-IT" sz="12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5918155" y="3808340"/>
            <a:ext cx="10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getAttribute</a:t>
            </a:r>
            <a:r>
              <a:rPr lang="it-IT" sz="1200" dirty="0" smtClean="0"/>
              <a:t>()</a:t>
            </a:r>
            <a:endParaRPr lang="it-IT" sz="1200" dirty="0"/>
          </a:p>
        </p:txBody>
      </p:sp>
      <p:sp>
        <p:nvSpPr>
          <p:cNvPr id="66" name="Rettangolo 65"/>
          <p:cNvSpPr/>
          <p:nvPr/>
        </p:nvSpPr>
        <p:spPr>
          <a:xfrm>
            <a:off x="374991" y="5919374"/>
            <a:ext cx="314238" cy="70344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CasellaDiTesto 68"/>
          <p:cNvSpPr txBox="1"/>
          <p:nvPr/>
        </p:nvSpPr>
        <p:spPr>
          <a:xfrm>
            <a:off x="7317862" y="5172145"/>
            <a:ext cx="10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getAttribute</a:t>
            </a:r>
            <a:r>
              <a:rPr lang="it-IT" sz="1200" dirty="0" smtClean="0"/>
              <a:t>()</a:t>
            </a:r>
            <a:endParaRPr lang="it-IT" sz="1200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6637862" y="2015234"/>
            <a:ext cx="93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/mostra</a:t>
            </a:r>
            <a:endParaRPr lang="it-IT" dirty="0"/>
          </a:p>
        </p:txBody>
      </p:sp>
      <p:cxnSp>
        <p:nvCxnSpPr>
          <p:cNvPr id="51" name="Connettore 2 50"/>
          <p:cNvCxnSpPr/>
          <p:nvPr/>
        </p:nvCxnSpPr>
        <p:spPr>
          <a:xfrm flipV="1">
            <a:off x="7266766" y="5445301"/>
            <a:ext cx="1105796" cy="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 flipH="1">
            <a:off x="8524869" y="2436940"/>
            <a:ext cx="2670" cy="4296599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ttangolo 61"/>
          <p:cNvSpPr/>
          <p:nvPr/>
        </p:nvSpPr>
        <p:spPr>
          <a:xfrm>
            <a:off x="8372562" y="2782336"/>
            <a:ext cx="314238" cy="398451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arrotondato 33"/>
          <p:cNvSpPr/>
          <p:nvPr/>
        </p:nvSpPr>
        <p:spPr>
          <a:xfrm>
            <a:off x="1283145" y="5036564"/>
            <a:ext cx="7672639" cy="1586250"/>
          </a:xfrm>
          <a:prstGeom prst="roundRect">
            <a:avLst/>
          </a:prstGeom>
          <a:noFill/>
          <a:ln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arrotondato 26"/>
          <p:cNvSpPr/>
          <p:nvPr/>
        </p:nvSpPr>
        <p:spPr>
          <a:xfrm>
            <a:off x="1283145" y="2538572"/>
            <a:ext cx="7672639" cy="2277334"/>
          </a:xfrm>
          <a:prstGeom prst="roundRect">
            <a:avLst/>
          </a:prstGeom>
          <a:noFill/>
          <a:ln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/>
          <p:cNvSpPr/>
          <p:nvPr/>
        </p:nvSpPr>
        <p:spPr>
          <a:xfrm>
            <a:off x="3090013" y="2762838"/>
            <a:ext cx="296417" cy="39707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5603917" y="2762838"/>
            <a:ext cx="314238" cy="39707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6952528" y="2762838"/>
            <a:ext cx="314238" cy="39707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" name="Connettore 2 60"/>
          <p:cNvCxnSpPr/>
          <p:nvPr/>
        </p:nvCxnSpPr>
        <p:spPr>
          <a:xfrm>
            <a:off x="3386430" y="3299696"/>
            <a:ext cx="4986132" cy="31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>
            <a:off x="693949" y="5440570"/>
            <a:ext cx="6258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 flipH="1">
            <a:off x="693948" y="4422872"/>
            <a:ext cx="4909969" cy="44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 flipH="1">
            <a:off x="693949" y="6416077"/>
            <a:ext cx="6258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/>
          <p:nvPr/>
        </p:nvCxnSpPr>
        <p:spPr>
          <a:xfrm flipV="1">
            <a:off x="5918155" y="4080608"/>
            <a:ext cx="2454407" cy="473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4336873" y="3053739"/>
            <a:ext cx="103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setAttribute</a:t>
            </a:r>
            <a:r>
              <a:rPr lang="it-IT" sz="1200" dirty="0" smtClean="0"/>
              <a:t>()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72233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301163"/>
            <a:ext cx="8229600" cy="633751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package it.uniroma3.servlet;</a:t>
            </a:r>
          </a:p>
          <a:p>
            <a:pPr marL="0" indent="0">
              <a:buNone/>
            </a:pPr>
            <a:endParaRPr lang="it-IT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dirty="0" smtClean="0">
                <a:latin typeface="Courier New"/>
                <a:cs typeface="Courier New"/>
              </a:rPr>
              <a:t>+import </a:t>
            </a:r>
            <a:r>
              <a:rPr lang="it-IT" dirty="0" err="1">
                <a:latin typeface="Courier New"/>
                <a:cs typeface="Courier New"/>
              </a:rPr>
              <a:t>java.io.IOException</a:t>
            </a:r>
            <a:r>
              <a:rPr lang="it-IT" dirty="0" smtClean="0">
                <a:latin typeface="Courier New"/>
                <a:cs typeface="Courier New"/>
              </a:rPr>
              <a:t>;[…]</a:t>
            </a:r>
            <a:endParaRPr lang="it-IT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it-IT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@</a:t>
            </a:r>
            <a:r>
              <a:rPr lang="it-IT" dirty="0" err="1">
                <a:latin typeface="Courier New"/>
                <a:cs typeface="Courier New"/>
              </a:rPr>
              <a:t>WebServlet</a:t>
            </a:r>
            <a:r>
              <a:rPr lang="it-IT" dirty="0">
                <a:latin typeface="Courier New"/>
                <a:cs typeface="Courier New"/>
              </a:rPr>
              <a:t>("/</a:t>
            </a:r>
            <a:r>
              <a:rPr lang="it-IT" dirty="0" smtClean="0">
                <a:latin typeface="Courier New"/>
                <a:cs typeface="Courier New"/>
              </a:rPr>
              <a:t>processa"</a:t>
            </a:r>
            <a:r>
              <a:rPr lang="it-IT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public </a:t>
            </a:r>
            <a:r>
              <a:rPr lang="it-IT" dirty="0" err="1">
                <a:latin typeface="Courier New"/>
                <a:cs typeface="Courier New"/>
              </a:rPr>
              <a:t>class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MostraParametriRequest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extends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HttpServlet</a:t>
            </a:r>
            <a:r>
              <a:rPr lang="it-IT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private </a:t>
            </a:r>
            <a:r>
              <a:rPr lang="it-IT" dirty="0" err="1">
                <a:latin typeface="Courier New"/>
                <a:cs typeface="Courier New"/>
              </a:rPr>
              <a:t>static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final</a:t>
            </a:r>
            <a:r>
              <a:rPr lang="it-IT" dirty="0">
                <a:latin typeface="Courier New"/>
                <a:cs typeface="Courier New"/>
              </a:rPr>
              <a:t> long </a:t>
            </a:r>
            <a:r>
              <a:rPr lang="it-IT" dirty="0" err="1">
                <a:latin typeface="Courier New"/>
                <a:cs typeface="Courier New"/>
              </a:rPr>
              <a:t>serialVersionUID</a:t>
            </a:r>
            <a:r>
              <a:rPr lang="it-IT" dirty="0">
                <a:latin typeface="Courier New"/>
                <a:cs typeface="Courier New"/>
              </a:rPr>
              <a:t> = 1L;</a:t>
            </a:r>
          </a:p>
          <a:p>
            <a:pPr marL="0" indent="0">
              <a:buNone/>
            </a:pPr>
            <a:endParaRPr lang="it-IT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</a:t>
            </a:r>
            <a:r>
              <a:rPr lang="it-IT" dirty="0" err="1">
                <a:latin typeface="Courier New"/>
                <a:cs typeface="Courier New"/>
              </a:rPr>
              <a:t>protected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void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doGet</a:t>
            </a:r>
            <a:r>
              <a:rPr lang="it-IT" dirty="0">
                <a:latin typeface="Courier New"/>
                <a:cs typeface="Courier New"/>
              </a:rPr>
              <a:t>(</a:t>
            </a:r>
            <a:r>
              <a:rPr lang="it-IT" dirty="0" err="1">
                <a:latin typeface="Courier New"/>
                <a:cs typeface="Courier New"/>
              </a:rPr>
              <a:t>HttpServletRequest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request</a:t>
            </a:r>
            <a:r>
              <a:rPr lang="it-IT" dirty="0">
                <a:latin typeface="Courier New"/>
                <a:cs typeface="Courier New"/>
              </a:rPr>
              <a:t>, </a:t>
            </a:r>
            <a:r>
              <a:rPr lang="it-IT" dirty="0" err="1">
                <a:latin typeface="Courier New"/>
                <a:cs typeface="Courier New"/>
              </a:rPr>
              <a:t>HttpServletResponse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response</a:t>
            </a:r>
            <a:r>
              <a:rPr lang="it-IT" dirty="0">
                <a:latin typeface="Courier New"/>
                <a:cs typeface="Courier New"/>
              </a:rPr>
              <a:t>) 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	</a:t>
            </a:r>
            <a:r>
              <a:rPr lang="it-IT" dirty="0" err="1">
                <a:latin typeface="Courier New"/>
                <a:cs typeface="Courier New"/>
              </a:rPr>
              <a:t>throws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ServletException</a:t>
            </a:r>
            <a:r>
              <a:rPr lang="it-IT" dirty="0">
                <a:latin typeface="Courier New"/>
                <a:cs typeface="Courier New"/>
              </a:rPr>
              <a:t>, </a:t>
            </a:r>
            <a:r>
              <a:rPr lang="it-IT" dirty="0" err="1">
                <a:latin typeface="Courier New"/>
                <a:cs typeface="Courier New"/>
              </a:rPr>
              <a:t>IOException</a:t>
            </a:r>
            <a:r>
              <a:rPr lang="it-IT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// gestione della RICHIESTA</a:t>
            </a:r>
          </a:p>
          <a:p>
            <a:pPr marL="0" indent="0">
              <a:buNone/>
            </a:pPr>
            <a:endParaRPr lang="it-IT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// leggo e manipolo i parametri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err="1">
                <a:latin typeface="Courier New"/>
                <a:cs typeface="Courier New"/>
              </a:rPr>
              <a:t>String</a:t>
            </a:r>
            <a:r>
              <a:rPr lang="it-IT" dirty="0">
                <a:latin typeface="Courier New"/>
                <a:cs typeface="Courier New"/>
              </a:rPr>
              <a:t> nome = </a:t>
            </a:r>
            <a:r>
              <a:rPr lang="it-IT" dirty="0" err="1">
                <a:latin typeface="Courier New"/>
                <a:cs typeface="Courier New"/>
              </a:rPr>
              <a:t>request.getParameter</a:t>
            </a:r>
            <a:r>
              <a:rPr lang="it-IT" dirty="0">
                <a:latin typeface="Courier New"/>
                <a:cs typeface="Courier New"/>
              </a:rPr>
              <a:t>("nome").</a:t>
            </a:r>
            <a:r>
              <a:rPr lang="it-IT" dirty="0" err="1">
                <a:latin typeface="Courier New"/>
                <a:cs typeface="Courier New"/>
              </a:rPr>
              <a:t>toUpperCase</a:t>
            </a:r>
            <a:r>
              <a:rPr lang="it-IT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err="1">
                <a:latin typeface="Courier New"/>
                <a:cs typeface="Courier New"/>
              </a:rPr>
              <a:t>String</a:t>
            </a:r>
            <a:r>
              <a:rPr lang="it-IT" dirty="0">
                <a:latin typeface="Courier New"/>
                <a:cs typeface="Courier New"/>
              </a:rPr>
              <a:t> cognome = </a:t>
            </a:r>
            <a:r>
              <a:rPr lang="it-IT" dirty="0" err="1">
                <a:latin typeface="Courier New"/>
                <a:cs typeface="Courier New"/>
              </a:rPr>
              <a:t>request.getParameter</a:t>
            </a:r>
            <a:r>
              <a:rPr lang="it-IT" dirty="0">
                <a:latin typeface="Courier New"/>
                <a:cs typeface="Courier New"/>
              </a:rPr>
              <a:t>("cognome").</a:t>
            </a:r>
            <a:r>
              <a:rPr lang="it-IT" dirty="0" err="1">
                <a:latin typeface="Courier New"/>
                <a:cs typeface="Courier New"/>
              </a:rPr>
              <a:t>toUpperCase</a:t>
            </a:r>
            <a:r>
              <a:rPr lang="it-IT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// metto i valori nella sessione</a:t>
            </a: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  <a:latin typeface="Courier New"/>
                <a:cs typeface="Courier New"/>
              </a:rPr>
              <a:t>		</a:t>
            </a:r>
            <a:r>
              <a:rPr lang="it-IT" b="1" dirty="0" err="1">
                <a:solidFill>
                  <a:srgbClr val="FF0000"/>
                </a:solidFill>
                <a:latin typeface="Courier New"/>
                <a:cs typeface="Courier New"/>
              </a:rPr>
              <a:t>HttpSession</a:t>
            </a:r>
            <a:r>
              <a:rPr lang="it-IT" b="1" dirty="0">
                <a:solidFill>
                  <a:srgbClr val="FF0000"/>
                </a:solidFill>
                <a:latin typeface="Courier New"/>
                <a:cs typeface="Courier New"/>
              </a:rPr>
              <a:t> session = </a:t>
            </a:r>
            <a:r>
              <a:rPr lang="it-IT" b="1" dirty="0" err="1">
                <a:solidFill>
                  <a:srgbClr val="FF0000"/>
                </a:solidFill>
                <a:latin typeface="Courier New"/>
                <a:cs typeface="Courier New"/>
              </a:rPr>
              <a:t>request.getSession</a:t>
            </a:r>
            <a:r>
              <a:rPr lang="it-IT" b="1" dirty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  <a:latin typeface="Courier New"/>
                <a:cs typeface="Courier New"/>
              </a:rPr>
              <a:t>		</a:t>
            </a:r>
            <a:r>
              <a:rPr lang="it-IT" b="1" dirty="0" err="1">
                <a:solidFill>
                  <a:srgbClr val="FF0000"/>
                </a:solidFill>
                <a:latin typeface="Courier New"/>
                <a:cs typeface="Courier New"/>
              </a:rPr>
              <a:t>session.setAttribute</a:t>
            </a:r>
            <a:r>
              <a:rPr lang="it-IT" b="1" dirty="0">
                <a:solidFill>
                  <a:srgbClr val="FF0000"/>
                </a:solidFill>
                <a:latin typeface="Courier New"/>
                <a:cs typeface="Courier New"/>
              </a:rPr>
              <a:t>("NOME", nome);</a:t>
            </a: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  <a:latin typeface="Courier New"/>
                <a:cs typeface="Courier New"/>
              </a:rPr>
              <a:t>		</a:t>
            </a:r>
            <a:r>
              <a:rPr lang="it-IT" b="1" dirty="0" err="1">
                <a:solidFill>
                  <a:srgbClr val="FF0000"/>
                </a:solidFill>
                <a:latin typeface="Courier New"/>
                <a:cs typeface="Courier New"/>
              </a:rPr>
              <a:t>session.setAttribute</a:t>
            </a:r>
            <a:r>
              <a:rPr lang="it-IT" b="1" dirty="0">
                <a:solidFill>
                  <a:srgbClr val="FF0000"/>
                </a:solidFill>
                <a:latin typeface="Courier New"/>
                <a:cs typeface="Courier New"/>
              </a:rPr>
              <a:t>("COGNOME", nome);</a:t>
            </a:r>
          </a:p>
          <a:p>
            <a:pPr marL="0" indent="0">
              <a:buNone/>
            </a:pPr>
            <a:endParaRPr lang="it-IT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// inoltro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err="1">
                <a:latin typeface="Courier New"/>
                <a:cs typeface="Courier New"/>
              </a:rPr>
              <a:t>ServletContext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application</a:t>
            </a:r>
            <a:r>
              <a:rPr lang="it-IT" dirty="0">
                <a:latin typeface="Courier New"/>
                <a:cs typeface="Courier New"/>
              </a:rPr>
              <a:t>  = </a:t>
            </a:r>
            <a:r>
              <a:rPr lang="it-IT" dirty="0" err="1">
                <a:latin typeface="Courier New"/>
                <a:cs typeface="Courier New"/>
              </a:rPr>
              <a:t>getServletContext</a:t>
            </a:r>
            <a:r>
              <a:rPr lang="it-IT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err="1">
                <a:latin typeface="Courier New"/>
                <a:cs typeface="Courier New"/>
              </a:rPr>
              <a:t>RequestDispatcher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rd</a:t>
            </a:r>
            <a:r>
              <a:rPr lang="it-IT" dirty="0">
                <a:latin typeface="Courier New"/>
                <a:cs typeface="Courier New"/>
              </a:rPr>
              <a:t> = </a:t>
            </a:r>
            <a:r>
              <a:rPr lang="it-IT" dirty="0" err="1">
                <a:latin typeface="Courier New"/>
                <a:cs typeface="Courier New"/>
              </a:rPr>
              <a:t>application.getRequestDispatcher</a:t>
            </a:r>
            <a:r>
              <a:rPr lang="it-IT" dirty="0">
                <a:latin typeface="Courier New"/>
                <a:cs typeface="Courier New"/>
              </a:rPr>
              <a:t>("/</a:t>
            </a:r>
            <a:r>
              <a:rPr lang="it-IT" dirty="0" smtClean="0">
                <a:latin typeface="Courier New"/>
                <a:cs typeface="Courier New"/>
              </a:rPr>
              <a:t>conferma"</a:t>
            </a:r>
            <a:r>
              <a:rPr lang="it-IT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err="1">
                <a:latin typeface="Courier New"/>
                <a:cs typeface="Courier New"/>
              </a:rPr>
              <a:t>rd.forward</a:t>
            </a:r>
            <a:r>
              <a:rPr lang="it-IT" dirty="0">
                <a:latin typeface="Courier New"/>
                <a:cs typeface="Courier New"/>
              </a:rPr>
              <a:t>(</a:t>
            </a:r>
            <a:r>
              <a:rPr lang="it-IT" dirty="0" err="1">
                <a:latin typeface="Courier New"/>
                <a:cs typeface="Courier New"/>
              </a:rPr>
              <a:t>request</a:t>
            </a:r>
            <a:r>
              <a:rPr lang="it-IT" dirty="0">
                <a:latin typeface="Courier New"/>
                <a:cs typeface="Courier New"/>
              </a:rPr>
              <a:t>, </a:t>
            </a:r>
            <a:r>
              <a:rPr lang="it-IT" dirty="0" err="1">
                <a:latin typeface="Courier New"/>
                <a:cs typeface="Courier New"/>
              </a:rPr>
              <a:t>response</a:t>
            </a:r>
            <a:r>
              <a:rPr lang="it-IT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err="1">
                <a:latin typeface="Courier New"/>
                <a:cs typeface="Courier New"/>
              </a:rPr>
              <a:t>return</a:t>
            </a:r>
            <a:r>
              <a:rPr lang="it-IT" dirty="0">
                <a:latin typeface="Courier New"/>
                <a:cs typeface="Courier New"/>
              </a:rPr>
              <a:t>; 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it-IT" dirty="0">
              <a:latin typeface="Courier New"/>
              <a:cs typeface="Courier New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708658" y="772548"/>
            <a:ext cx="195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ControllerDati.java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616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301163"/>
            <a:ext cx="8229600" cy="633751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package it.uniroma3.servlet;</a:t>
            </a:r>
          </a:p>
          <a:p>
            <a:pPr marL="0" indent="0">
              <a:buNone/>
            </a:pPr>
            <a:endParaRPr lang="it-IT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dirty="0" smtClean="0">
                <a:latin typeface="Courier New"/>
                <a:cs typeface="Courier New"/>
              </a:rPr>
              <a:t>+import </a:t>
            </a:r>
            <a:r>
              <a:rPr lang="it-IT" dirty="0" err="1">
                <a:latin typeface="Courier New"/>
                <a:cs typeface="Courier New"/>
              </a:rPr>
              <a:t>java.io.IOException</a:t>
            </a:r>
            <a:r>
              <a:rPr lang="it-IT" dirty="0" smtClean="0">
                <a:latin typeface="Courier New"/>
                <a:cs typeface="Courier New"/>
              </a:rPr>
              <a:t>;[…]</a:t>
            </a:r>
            <a:endParaRPr lang="it-IT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it-IT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@</a:t>
            </a:r>
            <a:r>
              <a:rPr lang="it-IT" dirty="0" err="1">
                <a:latin typeface="Courier New"/>
                <a:cs typeface="Courier New"/>
              </a:rPr>
              <a:t>WebServlet</a:t>
            </a:r>
            <a:r>
              <a:rPr lang="it-IT" dirty="0">
                <a:latin typeface="Courier New"/>
                <a:cs typeface="Courier New"/>
              </a:rPr>
              <a:t>("/</a:t>
            </a:r>
            <a:r>
              <a:rPr lang="it-IT" dirty="0" smtClean="0">
                <a:latin typeface="Courier New"/>
                <a:cs typeface="Courier New"/>
              </a:rPr>
              <a:t>conferma"</a:t>
            </a:r>
            <a:r>
              <a:rPr lang="it-IT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it-IT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dirty="0" smtClean="0">
                <a:latin typeface="Courier New"/>
                <a:cs typeface="Courier New"/>
              </a:rPr>
              <a:t>public </a:t>
            </a:r>
            <a:r>
              <a:rPr lang="it-IT" dirty="0" err="1">
                <a:latin typeface="Courier New"/>
                <a:cs typeface="Courier New"/>
              </a:rPr>
              <a:t>class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ConfermaParametriResponse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extends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HttpServlet</a:t>
            </a:r>
            <a:r>
              <a:rPr lang="it-IT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private </a:t>
            </a:r>
            <a:r>
              <a:rPr lang="it-IT" dirty="0" err="1">
                <a:latin typeface="Courier New"/>
                <a:cs typeface="Courier New"/>
              </a:rPr>
              <a:t>static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final</a:t>
            </a:r>
            <a:r>
              <a:rPr lang="it-IT" dirty="0">
                <a:latin typeface="Courier New"/>
                <a:cs typeface="Courier New"/>
              </a:rPr>
              <a:t> long </a:t>
            </a:r>
            <a:r>
              <a:rPr lang="it-IT" dirty="0" err="1">
                <a:latin typeface="Courier New"/>
                <a:cs typeface="Courier New"/>
              </a:rPr>
              <a:t>serialVersionUID</a:t>
            </a:r>
            <a:r>
              <a:rPr lang="it-IT" dirty="0">
                <a:latin typeface="Courier New"/>
                <a:cs typeface="Courier New"/>
              </a:rPr>
              <a:t> = 1L;</a:t>
            </a:r>
          </a:p>
          <a:p>
            <a:pPr marL="0" indent="0">
              <a:buNone/>
            </a:pPr>
            <a:endParaRPr lang="it-IT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</a:t>
            </a:r>
            <a:r>
              <a:rPr lang="it-IT" dirty="0" err="1">
                <a:latin typeface="Courier New"/>
                <a:cs typeface="Courier New"/>
              </a:rPr>
              <a:t>protected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void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doGet</a:t>
            </a:r>
            <a:r>
              <a:rPr lang="it-IT" dirty="0">
                <a:latin typeface="Courier New"/>
                <a:cs typeface="Courier New"/>
              </a:rPr>
              <a:t>(</a:t>
            </a:r>
            <a:r>
              <a:rPr lang="it-IT" dirty="0" err="1">
                <a:latin typeface="Courier New"/>
                <a:cs typeface="Courier New"/>
              </a:rPr>
              <a:t>HttpServletRequest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request</a:t>
            </a:r>
            <a:r>
              <a:rPr lang="it-IT" dirty="0">
                <a:latin typeface="Courier New"/>
                <a:cs typeface="Courier New"/>
              </a:rPr>
              <a:t>, </a:t>
            </a:r>
            <a:r>
              <a:rPr lang="it-IT" dirty="0" err="1">
                <a:latin typeface="Courier New"/>
                <a:cs typeface="Courier New"/>
              </a:rPr>
              <a:t>HttpServletResponse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response</a:t>
            </a:r>
            <a:r>
              <a:rPr lang="it-IT" dirty="0">
                <a:latin typeface="Courier New"/>
                <a:cs typeface="Courier New"/>
              </a:rPr>
              <a:t>) 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	</a:t>
            </a:r>
            <a:r>
              <a:rPr lang="it-IT" dirty="0" err="1">
                <a:latin typeface="Courier New"/>
                <a:cs typeface="Courier New"/>
              </a:rPr>
              <a:t>throws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ServletException</a:t>
            </a:r>
            <a:r>
              <a:rPr lang="it-IT" dirty="0">
                <a:latin typeface="Courier New"/>
                <a:cs typeface="Courier New"/>
              </a:rPr>
              <a:t>, </a:t>
            </a:r>
            <a:r>
              <a:rPr lang="it-IT" dirty="0" err="1">
                <a:latin typeface="Courier New"/>
                <a:cs typeface="Courier New"/>
              </a:rPr>
              <a:t>IOException</a:t>
            </a:r>
            <a:r>
              <a:rPr lang="it-IT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</a:pPr>
            <a:endParaRPr lang="it-IT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b="1" dirty="0" err="1">
                <a:solidFill>
                  <a:srgbClr val="FF0000"/>
                </a:solidFill>
                <a:latin typeface="Courier New"/>
                <a:cs typeface="Courier New"/>
              </a:rPr>
              <a:t>HttpSession</a:t>
            </a:r>
            <a:r>
              <a:rPr lang="it-IT" b="1" dirty="0">
                <a:solidFill>
                  <a:srgbClr val="FF0000"/>
                </a:solidFill>
                <a:latin typeface="Courier New"/>
                <a:cs typeface="Courier New"/>
              </a:rPr>
              <a:t> session = </a:t>
            </a:r>
            <a:r>
              <a:rPr lang="it-IT" b="1" dirty="0" err="1">
                <a:solidFill>
                  <a:srgbClr val="FF0000"/>
                </a:solidFill>
                <a:latin typeface="Courier New"/>
                <a:cs typeface="Courier New"/>
              </a:rPr>
              <a:t>request.getSession</a:t>
            </a:r>
            <a:r>
              <a:rPr lang="it-IT" b="1" dirty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it-IT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// </a:t>
            </a:r>
            <a:r>
              <a:rPr lang="it-IT" dirty="0" smtClean="0">
                <a:latin typeface="Courier New"/>
                <a:cs typeface="Courier New"/>
              </a:rPr>
              <a:t>imposto il </a:t>
            </a:r>
            <a:r>
              <a:rPr lang="it-IT" dirty="0">
                <a:latin typeface="Courier New"/>
                <a:cs typeface="Courier New"/>
              </a:rPr>
              <a:t>tipo (HTML)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err="1">
                <a:latin typeface="Courier New"/>
                <a:cs typeface="Courier New"/>
              </a:rPr>
              <a:t>response.setContentType</a:t>
            </a:r>
            <a:r>
              <a:rPr lang="it-IT" dirty="0">
                <a:latin typeface="Courier New"/>
                <a:cs typeface="Courier New"/>
              </a:rPr>
              <a:t>("text/html");</a:t>
            </a:r>
          </a:p>
          <a:p>
            <a:pPr marL="0" indent="0">
              <a:buNone/>
            </a:pPr>
            <a:endParaRPr lang="it-IT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// preparo un oggetto su cui scrivere la risposta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err="1">
                <a:latin typeface="Courier New"/>
                <a:cs typeface="Courier New"/>
              </a:rPr>
              <a:t>PrintWriter</a:t>
            </a:r>
            <a:r>
              <a:rPr lang="it-IT" dirty="0">
                <a:latin typeface="Courier New"/>
                <a:cs typeface="Courier New"/>
              </a:rPr>
              <a:t> out = </a:t>
            </a:r>
            <a:r>
              <a:rPr lang="it-IT" dirty="0" err="1">
                <a:latin typeface="Courier New"/>
                <a:cs typeface="Courier New"/>
              </a:rPr>
              <a:t>response.getWriter</a:t>
            </a:r>
            <a:r>
              <a:rPr lang="it-IT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it-IT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// scrivo il corpo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err="1">
                <a:latin typeface="Courier New"/>
                <a:cs typeface="Courier New"/>
              </a:rPr>
              <a:t>out.println</a:t>
            </a:r>
            <a:r>
              <a:rPr lang="it-IT" dirty="0">
                <a:latin typeface="Courier New"/>
                <a:cs typeface="Courier New"/>
              </a:rPr>
              <a:t>("&lt;!DOCTYPE html&gt;"); </a:t>
            </a:r>
            <a:r>
              <a:rPr lang="it-IT" dirty="0" err="1">
                <a:latin typeface="Courier New"/>
                <a:cs typeface="Courier New"/>
              </a:rPr>
              <a:t>out.println</a:t>
            </a:r>
            <a:r>
              <a:rPr lang="it-IT" dirty="0">
                <a:latin typeface="Courier New"/>
                <a:cs typeface="Courier New"/>
              </a:rPr>
              <a:t>("&lt;html&gt;");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err="1">
                <a:latin typeface="Courier New"/>
                <a:cs typeface="Courier New"/>
              </a:rPr>
              <a:t>out.println</a:t>
            </a:r>
            <a:r>
              <a:rPr lang="it-IT" dirty="0">
                <a:latin typeface="Courier New"/>
                <a:cs typeface="Courier New"/>
              </a:rPr>
              <a:t>("&lt;head&gt;");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err="1">
                <a:latin typeface="Courier New"/>
                <a:cs typeface="Courier New"/>
              </a:rPr>
              <a:t>out.println</a:t>
            </a:r>
            <a:r>
              <a:rPr lang="it-IT" dirty="0">
                <a:latin typeface="Courier New"/>
                <a:cs typeface="Courier New"/>
              </a:rPr>
              <a:t>("&lt;meta </a:t>
            </a:r>
            <a:r>
              <a:rPr lang="it-IT" dirty="0" err="1">
                <a:latin typeface="Courier New"/>
                <a:cs typeface="Courier New"/>
              </a:rPr>
              <a:t>charset</a:t>
            </a:r>
            <a:r>
              <a:rPr lang="it-IT" dirty="0">
                <a:latin typeface="Courier New"/>
                <a:cs typeface="Courier New"/>
              </a:rPr>
              <a:t>=\"ISO-8859-1\" /&gt;");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err="1">
                <a:latin typeface="Courier New"/>
                <a:cs typeface="Courier New"/>
              </a:rPr>
              <a:t>out.println</a:t>
            </a:r>
            <a:r>
              <a:rPr lang="it-IT" dirty="0">
                <a:latin typeface="Courier New"/>
                <a:cs typeface="Courier New"/>
              </a:rPr>
              <a:t>("&lt;</a:t>
            </a:r>
            <a:r>
              <a:rPr lang="it-IT" dirty="0" err="1">
                <a:latin typeface="Courier New"/>
                <a:cs typeface="Courier New"/>
              </a:rPr>
              <a:t>title</a:t>
            </a:r>
            <a:r>
              <a:rPr lang="it-IT" dirty="0">
                <a:latin typeface="Courier New"/>
                <a:cs typeface="Courier New"/>
              </a:rPr>
              <a:t>&gt;mostra parametri&lt;/</a:t>
            </a:r>
            <a:r>
              <a:rPr lang="it-IT" dirty="0" err="1">
                <a:latin typeface="Courier New"/>
                <a:cs typeface="Courier New"/>
              </a:rPr>
              <a:t>title</a:t>
            </a:r>
            <a:r>
              <a:rPr lang="it-IT" dirty="0">
                <a:latin typeface="Courier New"/>
                <a:cs typeface="Courier New"/>
              </a:rPr>
              <a:t>&gt;");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err="1">
                <a:latin typeface="Courier New"/>
                <a:cs typeface="Courier New"/>
              </a:rPr>
              <a:t>out.println</a:t>
            </a:r>
            <a:r>
              <a:rPr lang="it-IT" dirty="0">
                <a:latin typeface="Courier New"/>
                <a:cs typeface="Courier New"/>
              </a:rPr>
              <a:t>("&lt;/head&gt;");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err="1">
                <a:latin typeface="Courier New"/>
                <a:cs typeface="Courier New"/>
              </a:rPr>
              <a:t>out.println</a:t>
            </a:r>
            <a:r>
              <a:rPr lang="it-IT" dirty="0">
                <a:latin typeface="Courier New"/>
                <a:cs typeface="Courier New"/>
              </a:rPr>
              <a:t>("&lt;body&gt;");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err="1">
                <a:latin typeface="Courier New"/>
                <a:cs typeface="Courier New"/>
              </a:rPr>
              <a:t>out.println</a:t>
            </a:r>
            <a:r>
              <a:rPr lang="it-IT" dirty="0">
                <a:latin typeface="Courier New"/>
                <a:cs typeface="Courier New"/>
              </a:rPr>
              <a:t>("&lt;h1&gt;Dati inseriti nella </a:t>
            </a:r>
            <a:r>
              <a:rPr lang="it-IT" dirty="0" err="1">
                <a:latin typeface="Courier New"/>
                <a:cs typeface="Courier New"/>
              </a:rPr>
              <a:t>form</a:t>
            </a:r>
            <a:r>
              <a:rPr lang="it-IT" dirty="0">
                <a:latin typeface="Courier New"/>
                <a:cs typeface="Courier New"/>
              </a:rPr>
              <a:t>&lt;/h1&gt;");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err="1">
                <a:latin typeface="Courier New"/>
                <a:cs typeface="Courier New"/>
              </a:rPr>
              <a:t>out.println</a:t>
            </a:r>
            <a:r>
              <a:rPr lang="it-IT" dirty="0">
                <a:latin typeface="Courier New"/>
                <a:cs typeface="Courier New"/>
              </a:rPr>
              <a:t>("&lt;</a:t>
            </a:r>
            <a:r>
              <a:rPr lang="it-IT" dirty="0" err="1">
                <a:latin typeface="Courier New"/>
                <a:cs typeface="Courier New"/>
              </a:rPr>
              <a:t>ul</a:t>
            </a:r>
            <a:r>
              <a:rPr lang="it-IT" dirty="0">
                <a:latin typeface="Courier New"/>
                <a:cs typeface="Courier New"/>
              </a:rPr>
              <a:t>&gt;");</a:t>
            </a: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  <a:latin typeface="Courier New"/>
                <a:cs typeface="Courier New"/>
              </a:rPr>
              <a:t>		</a:t>
            </a:r>
            <a:r>
              <a:rPr lang="it-IT" b="1" dirty="0" err="1">
                <a:solidFill>
                  <a:srgbClr val="FF0000"/>
                </a:solidFill>
                <a:latin typeface="Courier New"/>
                <a:cs typeface="Courier New"/>
              </a:rPr>
              <a:t>out.println</a:t>
            </a:r>
            <a:r>
              <a:rPr lang="it-IT" b="1" dirty="0">
                <a:solidFill>
                  <a:srgbClr val="FF0000"/>
                </a:solidFill>
                <a:latin typeface="Courier New"/>
                <a:cs typeface="Courier New"/>
              </a:rPr>
              <a:t>("&lt;li&gt;Nome: &lt;b&gt;</a:t>
            </a:r>
            <a:r>
              <a:rPr lang="it-IT" b="1" dirty="0" smtClean="0">
                <a:solidFill>
                  <a:srgbClr val="FF0000"/>
                </a:solidFill>
                <a:latin typeface="Courier New"/>
                <a:cs typeface="Courier New"/>
              </a:rPr>
              <a:t>" + </a:t>
            </a:r>
            <a:r>
              <a:rPr lang="it-IT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session.getAttribute</a:t>
            </a:r>
            <a:r>
              <a:rPr lang="it-IT" b="1" dirty="0">
                <a:solidFill>
                  <a:srgbClr val="FF0000"/>
                </a:solidFill>
                <a:latin typeface="Courier New"/>
                <a:cs typeface="Courier New"/>
              </a:rPr>
              <a:t>("NOME"</a:t>
            </a:r>
            <a:r>
              <a:rPr lang="it-IT" b="1" dirty="0" smtClean="0">
                <a:solidFill>
                  <a:srgbClr val="FF0000"/>
                </a:solidFill>
                <a:latin typeface="Courier New"/>
                <a:cs typeface="Courier New"/>
              </a:rPr>
              <a:t>) + </a:t>
            </a:r>
            <a:r>
              <a:rPr lang="it-IT" b="1" dirty="0">
                <a:solidFill>
                  <a:srgbClr val="FF0000"/>
                </a:solidFill>
                <a:latin typeface="Courier New"/>
                <a:cs typeface="Courier New"/>
              </a:rPr>
              <a:t>"&lt;/b&gt;&lt;/li&gt;");</a:t>
            </a: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  <a:latin typeface="Courier New"/>
                <a:cs typeface="Courier New"/>
              </a:rPr>
              <a:t>		</a:t>
            </a:r>
            <a:r>
              <a:rPr lang="it-IT" b="1" dirty="0" err="1">
                <a:solidFill>
                  <a:srgbClr val="FF0000"/>
                </a:solidFill>
                <a:latin typeface="Courier New"/>
                <a:cs typeface="Courier New"/>
              </a:rPr>
              <a:t>out.println</a:t>
            </a:r>
            <a:r>
              <a:rPr lang="it-IT" b="1" dirty="0">
                <a:solidFill>
                  <a:srgbClr val="FF0000"/>
                </a:solidFill>
                <a:latin typeface="Courier New"/>
                <a:cs typeface="Courier New"/>
              </a:rPr>
              <a:t>("&lt;li&gt;Cognome: &lt;b</a:t>
            </a:r>
            <a:r>
              <a:rPr lang="it-IT" b="1" dirty="0" smtClean="0">
                <a:solidFill>
                  <a:srgbClr val="FF0000"/>
                </a:solidFill>
                <a:latin typeface="Courier New"/>
                <a:cs typeface="Courier New"/>
              </a:rPr>
              <a:t>&gt;" + </a:t>
            </a:r>
            <a:r>
              <a:rPr lang="it-IT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session.getAttribute</a:t>
            </a:r>
            <a:r>
              <a:rPr lang="it-IT" b="1" dirty="0">
                <a:solidFill>
                  <a:srgbClr val="FF0000"/>
                </a:solidFill>
                <a:latin typeface="Courier New"/>
                <a:cs typeface="Courier New"/>
              </a:rPr>
              <a:t>("COGNOME"</a:t>
            </a:r>
            <a:r>
              <a:rPr lang="it-IT" b="1" dirty="0" smtClean="0">
                <a:solidFill>
                  <a:srgbClr val="FF0000"/>
                </a:solidFill>
                <a:latin typeface="Courier New"/>
                <a:cs typeface="Courier New"/>
              </a:rPr>
              <a:t>) + "</a:t>
            </a:r>
            <a:r>
              <a:rPr lang="it-IT" b="1" dirty="0">
                <a:solidFill>
                  <a:srgbClr val="FF0000"/>
                </a:solidFill>
                <a:latin typeface="Courier New"/>
                <a:cs typeface="Courier New"/>
              </a:rPr>
              <a:t>&lt;/b&gt;&lt;/li&gt;");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err="1">
                <a:latin typeface="Courier New"/>
                <a:cs typeface="Courier New"/>
              </a:rPr>
              <a:t>out.println</a:t>
            </a:r>
            <a:r>
              <a:rPr lang="it-IT" dirty="0">
                <a:latin typeface="Courier New"/>
                <a:cs typeface="Courier New"/>
              </a:rPr>
              <a:t>("&lt;/</a:t>
            </a:r>
            <a:r>
              <a:rPr lang="it-IT" dirty="0" err="1">
                <a:latin typeface="Courier New"/>
                <a:cs typeface="Courier New"/>
              </a:rPr>
              <a:t>ul</a:t>
            </a:r>
            <a:r>
              <a:rPr lang="it-IT" dirty="0">
                <a:latin typeface="Courier New"/>
                <a:cs typeface="Courier New"/>
              </a:rPr>
              <a:t>&gt;");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err="1">
                <a:latin typeface="Courier New"/>
                <a:cs typeface="Courier New"/>
              </a:rPr>
              <a:t>out.println</a:t>
            </a:r>
            <a:r>
              <a:rPr lang="it-IT" dirty="0">
                <a:latin typeface="Courier New"/>
                <a:cs typeface="Courier New"/>
              </a:rPr>
              <a:t>("&lt;h2</a:t>
            </a:r>
            <a:r>
              <a:rPr lang="it-IT" dirty="0" smtClean="0">
                <a:latin typeface="Courier New"/>
                <a:cs typeface="Courier New"/>
              </a:rPr>
              <a:t>&gt;Scegli:&lt;</a:t>
            </a:r>
            <a:r>
              <a:rPr lang="it-IT" dirty="0">
                <a:latin typeface="Courier New"/>
                <a:cs typeface="Courier New"/>
              </a:rPr>
              <a:t>/h2&gt;");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err="1">
                <a:latin typeface="Courier New"/>
                <a:cs typeface="Courier New"/>
              </a:rPr>
              <a:t>out.println</a:t>
            </a:r>
            <a:r>
              <a:rPr lang="it-IT" dirty="0">
                <a:latin typeface="Courier New"/>
                <a:cs typeface="Courier New"/>
              </a:rPr>
              <a:t>("&lt;</a:t>
            </a:r>
            <a:r>
              <a:rPr lang="it-IT" dirty="0" err="1">
                <a:latin typeface="Courier New"/>
                <a:cs typeface="Courier New"/>
              </a:rPr>
              <a:t>ul</a:t>
            </a:r>
            <a:r>
              <a:rPr lang="it-IT" dirty="0">
                <a:latin typeface="Courier New"/>
                <a:cs typeface="Courier New"/>
              </a:rPr>
              <a:t>&gt;");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err="1">
                <a:latin typeface="Courier New"/>
                <a:cs typeface="Courier New"/>
              </a:rPr>
              <a:t>out.println</a:t>
            </a:r>
            <a:r>
              <a:rPr lang="it-IT" dirty="0">
                <a:latin typeface="Courier New"/>
                <a:cs typeface="Courier New"/>
              </a:rPr>
              <a:t>("&lt;li&gt;&lt;a </a:t>
            </a:r>
            <a:r>
              <a:rPr lang="it-IT" dirty="0" err="1">
                <a:latin typeface="Courier New"/>
                <a:cs typeface="Courier New"/>
              </a:rPr>
              <a:t>href</a:t>
            </a:r>
            <a:r>
              <a:rPr lang="it-IT" dirty="0">
                <a:latin typeface="Courier New"/>
                <a:cs typeface="Courier New"/>
              </a:rPr>
              <a:t>=\"</a:t>
            </a:r>
            <a:r>
              <a:rPr lang="it-IT" dirty="0" smtClean="0">
                <a:latin typeface="Courier New"/>
                <a:cs typeface="Courier New"/>
              </a:rPr>
              <a:t>mostra\</a:t>
            </a:r>
            <a:r>
              <a:rPr lang="it-IT" dirty="0">
                <a:latin typeface="Courier New"/>
                <a:cs typeface="Courier New"/>
              </a:rPr>
              <a:t>"&gt;</a:t>
            </a:r>
            <a:r>
              <a:rPr lang="it-IT" dirty="0" smtClean="0">
                <a:latin typeface="Courier New"/>
                <a:cs typeface="Courier New"/>
              </a:rPr>
              <a:t>Conferma i dati inseriti&lt;</a:t>
            </a:r>
            <a:r>
              <a:rPr lang="it-IT" dirty="0">
                <a:latin typeface="Courier New"/>
                <a:cs typeface="Courier New"/>
              </a:rPr>
              <a:t>/a&gt;&lt;/li&gt;");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err="1">
                <a:latin typeface="Courier New"/>
                <a:cs typeface="Courier New"/>
              </a:rPr>
              <a:t>out.println</a:t>
            </a:r>
            <a:r>
              <a:rPr lang="it-IT" dirty="0">
                <a:latin typeface="Courier New"/>
                <a:cs typeface="Courier New"/>
              </a:rPr>
              <a:t>("&lt;li&gt;&lt;a </a:t>
            </a:r>
            <a:r>
              <a:rPr lang="it-IT" dirty="0" err="1">
                <a:latin typeface="Courier New"/>
                <a:cs typeface="Courier New"/>
              </a:rPr>
              <a:t>href</a:t>
            </a:r>
            <a:r>
              <a:rPr lang="it-IT" dirty="0">
                <a:latin typeface="Courier New"/>
                <a:cs typeface="Courier New"/>
              </a:rPr>
              <a:t>=\"</a:t>
            </a:r>
            <a:r>
              <a:rPr lang="it-IT" dirty="0" err="1">
                <a:latin typeface="Courier New"/>
                <a:cs typeface="Courier New"/>
              </a:rPr>
              <a:t>inserimento.html</a:t>
            </a:r>
            <a:r>
              <a:rPr lang="it-IT" dirty="0">
                <a:latin typeface="Courier New"/>
                <a:cs typeface="Courier New"/>
              </a:rPr>
              <a:t>\"&gt;Torna all'inserimento&lt;/a&gt;&lt;/li&gt;");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err="1">
                <a:latin typeface="Courier New"/>
                <a:cs typeface="Courier New"/>
              </a:rPr>
              <a:t>out.println</a:t>
            </a:r>
            <a:r>
              <a:rPr lang="it-IT" dirty="0">
                <a:latin typeface="Courier New"/>
                <a:cs typeface="Courier New"/>
              </a:rPr>
              <a:t>("&lt;/</a:t>
            </a:r>
            <a:r>
              <a:rPr lang="it-IT" dirty="0" err="1">
                <a:latin typeface="Courier New"/>
                <a:cs typeface="Courier New"/>
              </a:rPr>
              <a:t>ul</a:t>
            </a:r>
            <a:r>
              <a:rPr lang="it-IT" dirty="0">
                <a:latin typeface="Courier New"/>
                <a:cs typeface="Courier New"/>
              </a:rPr>
              <a:t>&gt;");</a:t>
            </a:r>
          </a:p>
          <a:p>
            <a:pPr marL="0" indent="0">
              <a:buNone/>
            </a:pPr>
            <a:endParaRPr lang="it-IT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	</a:t>
            </a:r>
            <a:r>
              <a:rPr lang="it-IT" dirty="0" err="1">
                <a:latin typeface="Courier New"/>
                <a:cs typeface="Courier New"/>
              </a:rPr>
              <a:t>out.println</a:t>
            </a:r>
            <a:r>
              <a:rPr lang="it-IT" dirty="0">
                <a:latin typeface="Courier New"/>
                <a:cs typeface="Courier New"/>
              </a:rPr>
              <a:t>("&lt;/body&gt;\</a:t>
            </a:r>
            <a:r>
              <a:rPr lang="it-IT" dirty="0" err="1">
                <a:latin typeface="Courier New"/>
                <a:cs typeface="Courier New"/>
              </a:rPr>
              <a:t>n</a:t>
            </a:r>
            <a:r>
              <a:rPr lang="it-IT" dirty="0">
                <a:latin typeface="Courier New"/>
                <a:cs typeface="Courier New"/>
              </a:rPr>
              <a:t>&lt;/html&gt; ");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it-IT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708658" y="772548"/>
            <a:ext cx="193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ConfermaDati.java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11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301163"/>
            <a:ext cx="8229600" cy="6337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package it.uniroma3.servlet;</a:t>
            </a:r>
          </a:p>
          <a:p>
            <a:pPr marL="0" indent="0">
              <a:buNone/>
            </a:pPr>
            <a:endParaRPr lang="it-IT" sz="11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100" dirty="0" smtClean="0">
                <a:latin typeface="Courier New"/>
                <a:cs typeface="Courier New"/>
              </a:rPr>
              <a:t>+import </a:t>
            </a:r>
            <a:r>
              <a:rPr lang="it-IT" sz="1100" dirty="0" err="1">
                <a:latin typeface="Courier New"/>
                <a:cs typeface="Courier New"/>
              </a:rPr>
              <a:t>java.io.IOException</a:t>
            </a:r>
            <a:r>
              <a:rPr lang="it-IT" sz="1100" dirty="0" smtClean="0">
                <a:latin typeface="Courier New"/>
                <a:cs typeface="Courier New"/>
              </a:rPr>
              <a:t>;[…]</a:t>
            </a:r>
            <a:endParaRPr lang="it-IT" sz="11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it-IT" sz="11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@</a:t>
            </a:r>
            <a:r>
              <a:rPr lang="it-IT" sz="1100" dirty="0" err="1">
                <a:latin typeface="Courier New"/>
                <a:cs typeface="Courier New"/>
              </a:rPr>
              <a:t>WebServlet</a:t>
            </a:r>
            <a:r>
              <a:rPr lang="it-IT" sz="1100" dirty="0">
                <a:latin typeface="Courier New"/>
                <a:cs typeface="Courier New"/>
              </a:rPr>
              <a:t>("/</a:t>
            </a:r>
            <a:r>
              <a:rPr lang="it-IT" sz="1100" dirty="0" smtClean="0">
                <a:latin typeface="Courier New"/>
                <a:cs typeface="Courier New"/>
              </a:rPr>
              <a:t>mostra"</a:t>
            </a:r>
            <a:r>
              <a:rPr lang="it-IT" sz="11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public </a:t>
            </a:r>
            <a:r>
              <a:rPr lang="it-IT" sz="1100" dirty="0" err="1">
                <a:latin typeface="Courier New"/>
                <a:cs typeface="Courier New"/>
              </a:rPr>
              <a:t>class</a:t>
            </a:r>
            <a:r>
              <a:rPr lang="it-IT" sz="1100" dirty="0">
                <a:latin typeface="Courier New"/>
                <a:cs typeface="Courier New"/>
              </a:rPr>
              <a:t> </a:t>
            </a:r>
            <a:r>
              <a:rPr lang="it-IT" sz="1100" dirty="0" err="1">
                <a:latin typeface="Courier New"/>
                <a:cs typeface="Courier New"/>
              </a:rPr>
              <a:t>MostraParametriResponse</a:t>
            </a:r>
            <a:r>
              <a:rPr lang="it-IT" sz="1100" dirty="0">
                <a:latin typeface="Courier New"/>
                <a:cs typeface="Courier New"/>
              </a:rPr>
              <a:t> </a:t>
            </a:r>
            <a:r>
              <a:rPr lang="it-IT" sz="1100" dirty="0" err="1">
                <a:latin typeface="Courier New"/>
                <a:cs typeface="Courier New"/>
              </a:rPr>
              <a:t>extends</a:t>
            </a:r>
            <a:r>
              <a:rPr lang="it-IT" sz="1100" dirty="0">
                <a:latin typeface="Courier New"/>
                <a:cs typeface="Courier New"/>
              </a:rPr>
              <a:t> </a:t>
            </a:r>
            <a:r>
              <a:rPr lang="it-IT" sz="1100" dirty="0" err="1">
                <a:latin typeface="Courier New"/>
                <a:cs typeface="Courier New"/>
              </a:rPr>
              <a:t>HttpServlet</a:t>
            </a:r>
            <a:r>
              <a:rPr lang="it-IT" sz="1100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	private </a:t>
            </a:r>
            <a:r>
              <a:rPr lang="it-IT" sz="1100" dirty="0" err="1">
                <a:latin typeface="Courier New"/>
                <a:cs typeface="Courier New"/>
              </a:rPr>
              <a:t>static</a:t>
            </a:r>
            <a:r>
              <a:rPr lang="it-IT" sz="1100" dirty="0">
                <a:latin typeface="Courier New"/>
                <a:cs typeface="Courier New"/>
              </a:rPr>
              <a:t> </a:t>
            </a:r>
            <a:r>
              <a:rPr lang="it-IT" sz="1100" dirty="0" err="1">
                <a:latin typeface="Courier New"/>
                <a:cs typeface="Courier New"/>
              </a:rPr>
              <a:t>final</a:t>
            </a:r>
            <a:r>
              <a:rPr lang="it-IT" sz="1100" dirty="0">
                <a:latin typeface="Courier New"/>
                <a:cs typeface="Courier New"/>
              </a:rPr>
              <a:t> long </a:t>
            </a:r>
            <a:r>
              <a:rPr lang="it-IT" sz="1100" dirty="0" err="1">
                <a:latin typeface="Courier New"/>
                <a:cs typeface="Courier New"/>
              </a:rPr>
              <a:t>serialVersionUID</a:t>
            </a:r>
            <a:r>
              <a:rPr lang="it-IT" sz="1100" dirty="0">
                <a:latin typeface="Courier New"/>
                <a:cs typeface="Courier New"/>
              </a:rPr>
              <a:t> = 1L;</a:t>
            </a:r>
          </a:p>
          <a:p>
            <a:pPr marL="0" indent="0">
              <a:buNone/>
            </a:pPr>
            <a:endParaRPr lang="it-IT" sz="11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	</a:t>
            </a:r>
            <a:r>
              <a:rPr lang="it-IT" sz="1100" dirty="0" err="1">
                <a:latin typeface="Courier New"/>
                <a:cs typeface="Courier New"/>
              </a:rPr>
              <a:t>protected</a:t>
            </a:r>
            <a:r>
              <a:rPr lang="it-IT" sz="1100" dirty="0">
                <a:latin typeface="Courier New"/>
                <a:cs typeface="Courier New"/>
              </a:rPr>
              <a:t> </a:t>
            </a:r>
            <a:r>
              <a:rPr lang="it-IT" sz="1100" dirty="0" err="1">
                <a:latin typeface="Courier New"/>
                <a:cs typeface="Courier New"/>
              </a:rPr>
              <a:t>void</a:t>
            </a:r>
            <a:r>
              <a:rPr lang="it-IT" sz="1100" dirty="0">
                <a:latin typeface="Courier New"/>
                <a:cs typeface="Courier New"/>
              </a:rPr>
              <a:t> </a:t>
            </a:r>
            <a:r>
              <a:rPr lang="it-IT" sz="1100" dirty="0" err="1">
                <a:latin typeface="Courier New"/>
                <a:cs typeface="Courier New"/>
              </a:rPr>
              <a:t>doGet</a:t>
            </a:r>
            <a:r>
              <a:rPr lang="it-IT" sz="1100" dirty="0">
                <a:latin typeface="Courier New"/>
                <a:cs typeface="Courier New"/>
              </a:rPr>
              <a:t>(</a:t>
            </a:r>
            <a:r>
              <a:rPr lang="it-IT" sz="1100" dirty="0" err="1">
                <a:latin typeface="Courier New"/>
                <a:cs typeface="Courier New"/>
              </a:rPr>
              <a:t>HttpServletRequest</a:t>
            </a:r>
            <a:r>
              <a:rPr lang="it-IT" sz="1100" dirty="0">
                <a:latin typeface="Courier New"/>
                <a:cs typeface="Courier New"/>
              </a:rPr>
              <a:t> </a:t>
            </a:r>
            <a:r>
              <a:rPr lang="it-IT" sz="1100" dirty="0" err="1">
                <a:latin typeface="Courier New"/>
                <a:cs typeface="Courier New"/>
              </a:rPr>
              <a:t>request</a:t>
            </a:r>
            <a:r>
              <a:rPr lang="it-IT" sz="1100" dirty="0">
                <a:latin typeface="Courier New"/>
                <a:cs typeface="Courier New"/>
              </a:rPr>
              <a:t>, </a:t>
            </a:r>
            <a:r>
              <a:rPr lang="it-IT" sz="1100" dirty="0" err="1">
                <a:latin typeface="Courier New"/>
                <a:cs typeface="Courier New"/>
              </a:rPr>
              <a:t>HttpServletResponse</a:t>
            </a:r>
            <a:r>
              <a:rPr lang="it-IT" sz="1100" dirty="0">
                <a:latin typeface="Courier New"/>
                <a:cs typeface="Courier New"/>
              </a:rPr>
              <a:t> </a:t>
            </a:r>
            <a:r>
              <a:rPr lang="it-IT" sz="1100" dirty="0" err="1">
                <a:latin typeface="Courier New"/>
                <a:cs typeface="Courier New"/>
              </a:rPr>
              <a:t>response</a:t>
            </a:r>
            <a:r>
              <a:rPr lang="it-IT" sz="1100" dirty="0">
                <a:latin typeface="Courier New"/>
                <a:cs typeface="Courier New"/>
              </a:rPr>
              <a:t>) </a:t>
            </a:r>
          </a:p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			</a:t>
            </a:r>
            <a:r>
              <a:rPr lang="it-IT" sz="1100" dirty="0" err="1">
                <a:latin typeface="Courier New"/>
                <a:cs typeface="Courier New"/>
              </a:rPr>
              <a:t>throws</a:t>
            </a:r>
            <a:r>
              <a:rPr lang="it-IT" sz="1100" dirty="0">
                <a:latin typeface="Courier New"/>
                <a:cs typeface="Courier New"/>
              </a:rPr>
              <a:t> </a:t>
            </a:r>
            <a:r>
              <a:rPr lang="it-IT" sz="1100" dirty="0" err="1">
                <a:latin typeface="Courier New"/>
                <a:cs typeface="Courier New"/>
              </a:rPr>
              <a:t>ServletException</a:t>
            </a:r>
            <a:r>
              <a:rPr lang="it-IT" sz="1100" dirty="0">
                <a:latin typeface="Courier New"/>
                <a:cs typeface="Courier New"/>
              </a:rPr>
              <a:t>, </a:t>
            </a:r>
            <a:r>
              <a:rPr lang="it-IT" sz="1100" dirty="0" err="1">
                <a:latin typeface="Courier New"/>
                <a:cs typeface="Courier New"/>
              </a:rPr>
              <a:t>IOException</a:t>
            </a:r>
            <a:r>
              <a:rPr lang="it-IT" sz="1100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</a:pPr>
            <a:endParaRPr lang="it-IT" sz="11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/>
                <a:cs typeface="Courier New"/>
              </a:rPr>
              <a:t>		</a:t>
            </a:r>
            <a:r>
              <a:rPr lang="it-IT" sz="1100" b="1" dirty="0" err="1">
                <a:solidFill>
                  <a:srgbClr val="FF0000"/>
                </a:solidFill>
                <a:latin typeface="Courier New"/>
                <a:cs typeface="Courier New"/>
              </a:rPr>
              <a:t>HttpSession</a:t>
            </a:r>
            <a:r>
              <a:rPr lang="it-IT" sz="1100" b="1" dirty="0">
                <a:solidFill>
                  <a:srgbClr val="FF0000"/>
                </a:solidFill>
                <a:latin typeface="Courier New"/>
                <a:cs typeface="Courier New"/>
              </a:rPr>
              <a:t> session = </a:t>
            </a:r>
            <a:r>
              <a:rPr lang="it-IT" sz="1100" b="1" dirty="0" err="1">
                <a:solidFill>
                  <a:srgbClr val="FF0000"/>
                </a:solidFill>
                <a:latin typeface="Courier New"/>
                <a:cs typeface="Courier New"/>
              </a:rPr>
              <a:t>request.getSession</a:t>
            </a:r>
            <a:r>
              <a:rPr lang="it-IT" sz="1100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it-IT" sz="1100" b="1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lang="it-IT" sz="11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		// preparo il tipo (HTML)</a:t>
            </a:r>
          </a:p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		</a:t>
            </a:r>
            <a:r>
              <a:rPr lang="it-IT" sz="1100" dirty="0" err="1">
                <a:latin typeface="Courier New"/>
                <a:cs typeface="Courier New"/>
              </a:rPr>
              <a:t>response.setContentType</a:t>
            </a:r>
            <a:r>
              <a:rPr lang="it-IT" sz="1100" dirty="0">
                <a:latin typeface="Courier New"/>
                <a:cs typeface="Courier New"/>
              </a:rPr>
              <a:t>("text/html")</a:t>
            </a:r>
            <a:r>
              <a:rPr lang="it-IT" sz="1100" dirty="0" smtClean="0">
                <a:latin typeface="Courier New"/>
                <a:cs typeface="Courier New"/>
              </a:rPr>
              <a:t>;</a:t>
            </a:r>
            <a:endParaRPr lang="it-IT" sz="11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		// preparo un oggetto su cui scrivere la risposta</a:t>
            </a:r>
          </a:p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		</a:t>
            </a:r>
            <a:r>
              <a:rPr lang="it-IT" sz="1100" dirty="0" err="1">
                <a:latin typeface="Courier New"/>
                <a:cs typeface="Courier New"/>
              </a:rPr>
              <a:t>PrintWriter</a:t>
            </a:r>
            <a:r>
              <a:rPr lang="it-IT" sz="1100" dirty="0">
                <a:latin typeface="Courier New"/>
                <a:cs typeface="Courier New"/>
              </a:rPr>
              <a:t> out = </a:t>
            </a:r>
            <a:r>
              <a:rPr lang="it-IT" sz="1100" dirty="0" err="1">
                <a:latin typeface="Courier New"/>
                <a:cs typeface="Courier New"/>
              </a:rPr>
              <a:t>response.getWriter</a:t>
            </a:r>
            <a:r>
              <a:rPr lang="it-IT" sz="1100" dirty="0">
                <a:latin typeface="Courier New"/>
                <a:cs typeface="Courier New"/>
              </a:rPr>
              <a:t>()</a:t>
            </a:r>
            <a:r>
              <a:rPr lang="it-IT" sz="1100" dirty="0" smtClean="0">
                <a:latin typeface="Courier New"/>
                <a:cs typeface="Courier New"/>
              </a:rPr>
              <a:t>;</a:t>
            </a:r>
            <a:endParaRPr lang="it-IT" sz="11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		// scrivo il corpo</a:t>
            </a:r>
          </a:p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		</a:t>
            </a:r>
            <a:r>
              <a:rPr lang="it-IT" sz="1100" dirty="0" err="1">
                <a:latin typeface="Courier New"/>
                <a:cs typeface="Courier New"/>
              </a:rPr>
              <a:t>out.println</a:t>
            </a:r>
            <a:r>
              <a:rPr lang="it-IT" sz="1100" dirty="0">
                <a:latin typeface="Courier New"/>
                <a:cs typeface="Courier New"/>
              </a:rPr>
              <a:t>("&lt;!DOCTYPE html&gt;"); </a:t>
            </a:r>
            <a:r>
              <a:rPr lang="it-IT" sz="1100" dirty="0" err="1">
                <a:latin typeface="Courier New"/>
                <a:cs typeface="Courier New"/>
              </a:rPr>
              <a:t>out.println</a:t>
            </a:r>
            <a:r>
              <a:rPr lang="it-IT" sz="1100" dirty="0">
                <a:latin typeface="Courier New"/>
                <a:cs typeface="Courier New"/>
              </a:rPr>
              <a:t>("&lt;html&gt;");</a:t>
            </a:r>
          </a:p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		</a:t>
            </a:r>
            <a:r>
              <a:rPr lang="it-IT" sz="1100" dirty="0" err="1">
                <a:latin typeface="Courier New"/>
                <a:cs typeface="Courier New"/>
              </a:rPr>
              <a:t>out.println</a:t>
            </a:r>
            <a:r>
              <a:rPr lang="it-IT" sz="1100" dirty="0">
                <a:latin typeface="Courier New"/>
                <a:cs typeface="Courier New"/>
              </a:rPr>
              <a:t>("&lt;head&gt;");</a:t>
            </a:r>
          </a:p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		</a:t>
            </a:r>
            <a:r>
              <a:rPr lang="it-IT" sz="1100" dirty="0" err="1">
                <a:latin typeface="Courier New"/>
                <a:cs typeface="Courier New"/>
              </a:rPr>
              <a:t>out.println</a:t>
            </a:r>
            <a:r>
              <a:rPr lang="it-IT" sz="1100" dirty="0">
                <a:latin typeface="Courier New"/>
                <a:cs typeface="Courier New"/>
              </a:rPr>
              <a:t>("&lt;meta </a:t>
            </a:r>
            <a:r>
              <a:rPr lang="it-IT" sz="1100" dirty="0" err="1">
                <a:latin typeface="Courier New"/>
                <a:cs typeface="Courier New"/>
              </a:rPr>
              <a:t>charset</a:t>
            </a:r>
            <a:r>
              <a:rPr lang="it-IT" sz="1100" dirty="0">
                <a:latin typeface="Courier New"/>
                <a:cs typeface="Courier New"/>
              </a:rPr>
              <a:t>=\"ISO-8859-1\" /&gt;");</a:t>
            </a:r>
          </a:p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		</a:t>
            </a:r>
            <a:r>
              <a:rPr lang="it-IT" sz="1100" dirty="0" err="1">
                <a:latin typeface="Courier New"/>
                <a:cs typeface="Courier New"/>
              </a:rPr>
              <a:t>out.println</a:t>
            </a:r>
            <a:r>
              <a:rPr lang="it-IT" sz="1100" dirty="0">
                <a:latin typeface="Courier New"/>
                <a:cs typeface="Courier New"/>
              </a:rPr>
              <a:t>("&lt;</a:t>
            </a:r>
            <a:r>
              <a:rPr lang="it-IT" sz="1100" dirty="0" err="1">
                <a:latin typeface="Courier New"/>
                <a:cs typeface="Courier New"/>
              </a:rPr>
              <a:t>title</a:t>
            </a:r>
            <a:r>
              <a:rPr lang="it-IT" sz="1100" dirty="0" smtClean="0">
                <a:latin typeface="Courier New"/>
                <a:cs typeface="Courier New"/>
              </a:rPr>
              <a:t>&gt;Dati confermati&lt;</a:t>
            </a:r>
            <a:r>
              <a:rPr lang="it-IT" sz="1100" dirty="0">
                <a:latin typeface="Courier New"/>
                <a:cs typeface="Courier New"/>
              </a:rPr>
              <a:t>/</a:t>
            </a:r>
            <a:r>
              <a:rPr lang="it-IT" sz="1100" dirty="0" err="1">
                <a:latin typeface="Courier New"/>
                <a:cs typeface="Courier New"/>
              </a:rPr>
              <a:t>title</a:t>
            </a:r>
            <a:r>
              <a:rPr lang="it-IT" sz="1100" dirty="0">
                <a:latin typeface="Courier New"/>
                <a:cs typeface="Courier New"/>
              </a:rPr>
              <a:t>&gt;");</a:t>
            </a:r>
          </a:p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		</a:t>
            </a:r>
            <a:r>
              <a:rPr lang="it-IT" sz="1100" dirty="0" err="1">
                <a:latin typeface="Courier New"/>
                <a:cs typeface="Courier New"/>
              </a:rPr>
              <a:t>out.println</a:t>
            </a:r>
            <a:r>
              <a:rPr lang="it-IT" sz="1100" dirty="0">
                <a:latin typeface="Courier New"/>
                <a:cs typeface="Courier New"/>
              </a:rPr>
              <a:t>("&lt;/head&gt;");</a:t>
            </a:r>
          </a:p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		</a:t>
            </a:r>
            <a:r>
              <a:rPr lang="it-IT" sz="1100" dirty="0" err="1">
                <a:latin typeface="Courier New"/>
                <a:cs typeface="Courier New"/>
              </a:rPr>
              <a:t>out.println</a:t>
            </a:r>
            <a:r>
              <a:rPr lang="it-IT" sz="1100" dirty="0">
                <a:latin typeface="Courier New"/>
                <a:cs typeface="Courier New"/>
              </a:rPr>
              <a:t>("&lt;body&gt;");</a:t>
            </a:r>
          </a:p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		</a:t>
            </a:r>
            <a:r>
              <a:rPr lang="it-IT" sz="1100" dirty="0" err="1">
                <a:latin typeface="Courier New"/>
                <a:cs typeface="Courier New"/>
              </a:rPr>
              <a:t>out.println</a:t>
            </a:r>
            <a:r>
              <a:rPr lang="it-IT" sz="1100" dirty="0">
                <a:latin typeface="Courier New"/>
                <a:cs typeface="Courier New"/>
              </a:rPr>
              <a:t>("&lt;h1</a:t>
            </a:r>
            <a:r>
              <a:rPr lang="it-IT" sz="1100" dirty="0" smtClean="0">
                <a:latin typeface="Courier New"/>
                <a:cs typeface="Courier New"/>
              </a:rPr>
              <a:t>&gt;Hai confermato i seguenti dati&lt;</a:t>
            </a:r>
            <a:r>
              <a:rPr lang="it-IT" sz="1100" dirty="0">
                <a:latin typeface="Courier New"/>
                <a:cs typeface="Courier New"/>
              </a:rPr>
              <a:t>/h1&gt;");</a:t>
            </a:r>
          </a:p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		</a:t>
            </a:r>
            <a:r>
              <a:rPr lang="it-IT" sz="1100" dirty="0" err="1">
                <a:latin typeface="Courier New"/>
                <a:cs typeface="Courier New"/>
              </a:rPr>
              <a:t>out.println</a:t>
            </a:r>
            <a:r>
              <a:rPr lang="it-IT" sz="1100" dirty="0">
                <a:latin typeface="Courier New"/>
                <a:cs typeface="Courier New"/>
              </a:rPr>
              <a:t>("&lt;</a:t>
            </a:r>
            <a:r>
              <a:rPr lang="it-IT" sz="1100" dirty="0" err="1">
                <a:latin typeface="Courier New"/>
                <a:cs typeface="Courier New"/>
              </a:rPr>
              <a:t>ul</a:t>
            </a:r>
            <a:r>
              <a:rPr lang="it-IT" sz="1100" dirty="0">
                <a:latin typeface="Courier New"/>
                <a:cs typeface="Courier New"/>
              </a:rPr>
              <a:t>&gt;");</a:t>
            </a:r>
          </a:p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		</a:t>
            </a:r>
            <a:r>
              <a:rPr lang="it-IT" sz="1100" dirty="0" err="1">
                <a:latin typeface="Courier New"/>
                <a:cs typeface="Courier New"/>
              </a:rPr>
              <a:t>out.println</a:t>
            </a:r>
            <a:r>
              <a:rPr lang="it-IT" sz="1100" dirty="0">
                <a:latin typeface="Courier New"/>
                <a:cs typeface="Courier New"/>
              </a:rPr>
              <a:t>("&lt;li&gt;Nome: &lt;b&gt;" + </a:t>
            </a:r>
            <a:r>
              <a:rPr lang="it-IT" sz="1100" b="1" dirty="0" err="1">
                <a:solidFill>
                  <a:srgbClr val="FF0000"/>
                </a:solidFill>
                <a:latin typeface="Courier New"/>
                <a:cs typeface="Courier New"/>
              </a:rPr>
              <a:t>session.getAttribute</a:t>
            </a:r>
            <a:r>
              <a:rPr lang="it-IT" sz="1100" b="1" dirty="0">
                <a:solidFill>
                  <a:srgbClr val="FF0000"/>
                </a:solidFill>
                <a:latin typeface="Courier New"/>
                <a:cs typeface="Courier New"/>
              </a:rPr>
              <a:t>("NOME") </a:t>
            </a:r>
            <a:r>
              <a:rPr lang="it-IT" sz="1100" dirty="0">
                <a:latin typeface="Courier New"/>
                <a:cs typeface="Courier New"/>
              </a:rPr>
              <a:t>+ "&lt;/b&gt;&lt;/li&gt;");</a:t>
            </a:r>
          </a:p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		</a:t>
            </a:r>
            <a:r>
              <a:rPr lang="it-IT" sz="1100" dirty="0" err="1">
                <a:latin typeface="Courier New"/>
                <a:cs typeface="Courier New"/>
              </a:rPr>
              <a:t>out.println</a:t>
            </a:r>
            <a:r>
              <a:rPr lang="it-IT" sz="1100" dirty="0">
                <a:latin typeface="Courier New"/>
                <a:cs typeface="Courier New"/>
              </a:rPr>
              <a:t>("&lt;li&gt;Cognome: &lt;b&gt;" + </a:t>
            </a:r>
            <a:r>
              <a:rPr lang="it-IT" sz="1100" b="1" dirty="0" err="1">
                <a:solidFill>
                  <a:srgbClr val="FF0000"/>
                </a:solidFill>
                <a:latin typeface="Courier New"/>
                <a:cs typeface="Courier New"/>
              </a:rPr>
              <a:t>session.getAttribute</a:t>
            </a:r>
            <a:r>
              <a:rPr lang="it-IT" sz="1100" b="1" dirty="0">
                <a:solidFill>
                  <a:srgbClr val="FF0000"/>
                </a:solidFill>
                <a:latin typeface="Courier New"/>
                <a:cs typeface="Courier New"/>
              </a:rPr>
              <a:t>("COGNOME")</a:t>
            </a:r>
            <a:r>
              <a:rPr lang="it-IT" sz="1100" dirty="0">
                <a:latin typeface="Courier New"/>
                <a:cs typeface="Courier New"/>
              </a:rPr>
              <a:t> + "&lt;/b&gt;&lt;/li&gt;");</a:t>
            </a:r>
          </a:p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		</a:t>
            </a:r>
            <a:r>
              <a:rPr lang="it-IT" sz="1100" dirty="0" err="1">
                <a:latin typeface="Courier New"/>
                <a:cs typeface="Courier New"/>
              </a:rPr>
              <a:t>out.println</a:t>
            </a:r>
            <a:r>
              <a:rPr lang="it-IT" sz="1100" dirty="0">
                <a:latin typeface="Courier New"/>
                <a:cs typeface="Courier New"/>
              </a:rPr>
              <a:t>("&lt;/</a:t>
            </a:r>
            <a:r>
              <a:rPr lang="it-IT" sz="1100" dirty="0" err="1">
                <a:latin typeface="Courier New"/>
                <a:cs typeface="Courier New"/>
              </a:rPr>
              <a:t>ul</a:t>
            </a:r>
            <a:r>
              <a:rPr lang="it-IT" sz="1100" dirty="0">
                <a:latin typeface="Courier New"/>
                <a:cs typeface="Courier New"/>
              </a:rPr>
              <a:t>&gt;");</a:t>
            </a:r>
          </a:p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		</a:t>
            </a:r>
            <a:r>
              <a:rPr lang="it-IT" sz="1100" dirty="0" err="1">
                <a:latin typeface="Courier New"/>
                <a:cs typeface="Courier New"/>
              </a:rPr>
              <a:t>out.println</a:t>
            </a:r>
            <a:r>
              <a:rPr lang="it-IT" sz="1100" dirty="0">
                <a:latin typeface="Courier New"/>
                <a:cs typeface="Courier New"/>
              </a:rPr>
              <a:t>("&lt;/body&gt;\</a:t>
            </a:r>
            <a:r>
              <a:rPr lang="it-IT" sz="1100" dirty="0" err="1">
                <a:latin typeface="Courier New"/>
                <a:cs typeface="Courier New"/>
              </a:rPr>
              <a:t>n</a:t>
            </a:r>
            <a:r>
              <a:rPr lang="it-IT" sz="1100" dirty="0">
                <a:latin typeface="Courier New"/>
                <a:cs typeface="Courier New"/>
              </a:rPr>
              <a:t>&lt;/html&gt; ");</a:t>
            </a:r>
          </a:p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it-IT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708658" y="772548"/>
            <a:ext cx="16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MostraDati.java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168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Mettiamo</a:t>
            </a:r>
            <a:r>
              <a:rPr lang="en-US" dirty="0" smtClean="0"/>
              <a:t> </a:t>
            </a:r>
            <a:r>
              <a:rPr lang="en-US" dirty="0" err="1" smtClean="0"/>
              <a:t>tutto</a:t>
            </a:r>
            <a:r>
              <a:rPr lang="en-US" dirty="0" smtClean="0"/>
              <a:t> in </a:t>
            </a:r>
            <a:r>
              <a:rPr lang="en-US" dirty="0" err="1"/>
              <a:t>p</a:t>
            </a:r>
            <a:r>
              <a:rPr lang="en-US" dirty="0" err="1" smtClean="0"/>
              <a:t>ratica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" b="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2271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aiandra GD" charset="0"/>
              </a:rPr>
              <a:t>Esercizio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>
                <a:latin typeface="Maiandra GD" charset="0"/>
              </a:rPr>
              <a:t>4</a:t>
            </a:r>
          </a:p>
        </p:txBody>
      </p:sp>
      <p:sp>
        <p:nvSpPr>
          <p:cNvPr id="18435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Maiandra GD" charset="0"/>
              </a:rPr>
              <a:t>C</a:t>
            </a:r>
            <a:r>
              <a:rPr lang="en-US" dirty="0" err="1" smtClean="0">
                <a:latin typeface="Maiandra GD" charset="0"/>
              </a:rPr>
              <a:t>reare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il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progetto</a:t>
            </a:r>
            <a:r>
              <a:rPr lang="en-US" dirty="0" smtClean="0">
                <a:latin typeface="Maiandra GD" charset="0"/>
              </a:rPr>
              <a:t> siw-servlet-es4</a:t>
            </a:r>
          </a:p>
          <a:p>
            <a:r>
              <a:rPr lang="en-US" dirty="0" err="1" smtClean="0">
                <a:latin typeface="Maiandra GD" charset="0"/>
              </a:rPr>
              <a:t>Riportare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il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codice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delle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trasparenze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precedenti</a:t>
            </a:r>
            <a:r>
              <a:rPr lang="en-US" dirty="0" smtClean="0">
                <a:latin typeface="Maiandra GD" charset="0"/>
              </a:rPr>
              <a:t> e </a:t>
            </a:r>
            <a:r>
              <a:rPr lang="en-US" dirty="0" err="1" smtClean="0">
                <a:latin typeface="Maiandra GD" charset="0"/>
              </a:rPr>
              <a:t>verificare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il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corretto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funzionamento</a:t>
            </a:r>
            <a:r>
              <a:rPr lang="en-US" dirty="0" smtClean="0">
                <a:latin typeface="Maiandra GD" charset="0"/>
              </a:rPr>
              <a:t> </a:t>
            </a:r>
            <a:r>
              <a:rPr lang="en-US" dirty="0" err="1" smtClean="0">
                <a:latin typeface="Maiandra GD" charset="0"/>
              </a:rPr>
              <a:t>dell'applicazione</a:t>
            </a:r>
            <a:endParaRPr lang="en-US" dirty="0" smtClean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5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smtClean="0">
                <a:latin typeface="Maiandra GD" charset="0"/>
              </a:rPr>
              <a:t>Riscrittura degli URL</a:t>
            </a:r>
            <a:endParaRPr lang="it-IT" dirty="0">
              <a:latin typeface="Maiandra GD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it-IT" sz="2800">
                <a:latin typeface="Maiandra GD" charset="0"/>
              </a:rPr>
              <a:t>Non sempre l’implementazione delle sessioni basata su cookie funziona: le impostazione del browser potrebbero richiedere di rifiutare i cookie</a:t>
            </a:r>
          </a:p>
          <a:p>
            <a:pPr eaLnBrk="1" hangingPunct="1"/>
            <a:r>
              <a:rPr lang="it-IT" sz="2800">
                <a:latin typeface="Maiandra GD" charset="0"/>
              </a:rPr>
              <a:t>Una valida alternativa</a:t>
            </a:r>
          </a:p>
          <a:p>
            <a:pPr lvl="1" eaLnBrk="1" hangingPunct="1"/>
            <a:r>
              <a:rPr lang="it-IT" sz="2400">
                <a:latin typeface="Maiandra GD" charset="0"/>
              </a:rPr>
              <a:t>Ricordiamo il "trucco" dei cookie per mantenere traccia della sessione: nascondere una informazione nella richiesta e nella risposta</a:t>
            </a:r>
          </a:p>
          <a:p>
            <a:pPr lvl="1" eaLnBrk="1" hangingPunct="1"/>
            <a:r>
              <a:rPr lang="it-IT" sz="2400">
                <a:latin typeface="Maiandra GD" charset="0"/>
              </a:rPr>
              <a:t>La soluzione alternativa consiste nella cosiddetta riscrittura degli URL (“URL rewriting”): si aggiunge un identificatore della sessione agli URL nel codice HTML</a:t>
            </a:r>
          </a:p>
          <a:p>
            <a:pPr lvl="1" eaLnBrk="1" hangingPunct="1"/>
            <a:r>
              <a:rPr lang="it-IT" sz="2400">
                <a:latin typeface="Maiandra GD" charset="0"/>
              </a:rPr>
              <a:t>Anche in questo caso, la soluzione è trasparente al programmatore</a:t>
            </a:r>
          </a:p>
        </p:txBody>
      </p:sp>
    </p:spTree>
    <p:extLst>
      <p:ext uri="{BB962C8B-B14F-4D97-AF65-F5344CB8AC3E}">
        <p14:creationId xmlns:p14="http://schemas.microsoft.com/office/powerpoint/2010/main" val="361421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>
                <a:latin typeface="Maiandra GD" charset="0"/>
              </a:rPr>
              <a:t>Riscrittura degli URL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it-IT" sz="2800" dirty="0">
                <a:latin typeface="Maiandra GD" charset="0"/>
              </a:rPr>
              <a:t>Se il client rifiuta i cookie, è possibile chiedere al contenitore di aggiungere agli </a:t>
            </a:r>
            <a:r>
              <a:rPr lang="it-IT" sz="2800" dirty="0" smtClean="0">
                <a:latin typeface="Maiandra GD" charset="0"/>
              </a:rPr>
              <a:t>URL </a:t>
            </a:r>
            <a:r>
              <a:rPr lang="it-IT" sz="2800" dirty="0">
                <a:latin typeface="Maiandra GD" charset="0"/>
              </a:rPr>
              <a:t>nel codice HTML della risposta l’identificatore della sessione</a:t>
            </a:r>
          </a:p>
          <a:p>
            <a:pPr lvl="1" eaLnBrk="1" hangingPunct="1"/>
            <a:r>
              <a:rPr lang="it-IT" sz="2400" dirty="0">
                <a:latin typeface="Maiandra GD" charset="0"/>
              </a:rPr>
              <a:t>esempio: 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http://localhost:8080/siw2005/ </a:t>
            </a: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servelt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/</a:t>
            </a:r>
            <a:r>
              <a:rPr lang="it-IT" sz="2000" b="1" dirty="0" err="1">
                <a:solidFill>
                  <a:srgbClr val="990000"/>
                </a:solidFill>
                <a:latin typeface="Courier New" charset="0"/>
              </a:rPr>
              <a:t>ShowSession;jsessionid</a:t>
            </a:r>
            <a:r>
              <a:rPr lang="it-IT" sz="2000" b="1" dirty="0">
                <a:solidFill>
                  <a:srgbClr val="990000"/>
                </a:solidFill>
                <a:latin typeface="Courier New" charset="0"/>
              </a:rPr>
              <a:t>=E4D371A0710</a:t>
            </a:r>
          </a:p>
          <a:p>
            <a:pPr lvl="1" eaLnBrk="1" hangingPunct="1"/>
            <a:r>
              <a:rPr lang="it-IT" sz="2400" dirty="0">
                <a:latin typeface="Maiandra GD" charset="0"/>
              </a:rPr>
              <a:t>pagine che appartengono a sessioni diverse conterranno URL diversi</a:t>
            </a:r>
          </a:p>
          <a:p>
            <a:pPr eaLnBrk="1" hangingPunct="1"/>
            <a:r>
              <a:rPr lang="it-IT" sz="2800" dirty="0">
                <a:latin typeface="Maiandra GD" charset="0"/>
              </a:rPr>
              <a:t>Il client restituisce l’identificatore della sessione nella richiesta HTTP</a:t>
            </a:r>
          </a:p>
          <a:p>
            <a:pPr lvl="1" eaLnBrk="1" hangingPunct="1"/>
            <a:r>
              <a:rPr lang="it-IT" sz="2400" dirty="0">
                <a:latin typeface="Maiandra GD" charset="0"/>
              </a:rPr>
              <a:t>In questo modo viene identificata la sessione</a:t>
            </a:r>
          </a:p>
          <a:p>
            <a:pPr lvl="1" eaLnBrk="1" hangingPunct="1"/>
            <a:r>
              <a:rPr lang="it-IT" sz="2400" dirty="0">
                <a:latin typeface="Maiandra GD" charset="0"/>
              </a:rPr>
              <a:t>L'identificazione avviene in maniera trasparente</a:t>
            </a:r>
          </a:p>
        </p:txBody>
      </p:sp>
    </p:spTree>
    <p:extLst>
      <p:ext uri="{BB962C8B-B14F-4D97-AF65-F5344CB8AC3E}">
        <p14:creationId xmlns:p14="http://schemas.microsoft.com/office/powerpoint/2010/main" val="225070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>
                <a:latin typeface="Maiandra GD" charset="0"/>
              </a:rPr>
              <a:t>Riscrittura degli URL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83215"/>
            <a:ext cx="8712200" cy="5458897"/>
          </a:xfrm>
        </p:spPr>
        <p:txBody>
          <a:bodyPr/>
          <a:lstStyle/>
          <a:p>
            <a:pPr eaLnBrk="1" hangingPunct="1"/>
            <a:r>
              <a:rPr lang="it-IT" sz="2800" dirty="0">
                <a:latin typeface="Maiandra GD" charset="0"/>
              </a:rPr>
              <a:t>I</a:t>
            </a:r>
            <a:r>
              <a:rPr lang="it-IT" sz="2800" dirty="0" smtClean="0">
                <a:latin typeface="Maiandra GD" charset="0"/>
              </a:rPr>
              <a:t>l </a:t>
            </a:r>
            <a:r>
              <a:rPr lang="it-IT" sz="2800" dirty="0">
                <a:latin typeface="Maiandra GD" charset="0"/>
              </a:rPr>
              <a:t>contenitore riscrive gli </a:t>
            </a:r>
            <a:r>
              <a:rPr lang="it-IT" sz="2800" dirty="0" smtClean="0">
                <a:latin typeface="Maiandra GD" charset="0"/>
              </a:rPr>
              <a:t>URL </a:t>
            </a:r>
            <a:r>
              <a:rPr lang="it-IT" sz="2800" dirty="0">
                <a:latin typeface="Maiandra GD" charset="0"/>
              </a:rPr>
              <a:t>solo se </a:t>
            </a:r>
            <a:r>
              <a:rPr lang="it-IT" sz="2800" dirty="0" smtClean="0">
                <a:latin typeface="Maiandra GD" charset="0"/>
              </a:rPr>
              <a:t>lo </a:t>
            </a:r>
            <a:r>
              <a:rPr lang="it-IT" sz="2800" dirty="0">
                <a:latin typeface="Maiandra GD" charset="0"/>
              </a:rPr>
              <a:t>richiede </a:t>
            </a:r>
            <a:r>
              <a:rPr lang="it-IT" sz="2800" dirty="0" smtClean="0">
                <a:latin typeface="Maiandra GD" charset="0"/>
              </a:rPr>
              <a:t>esplicitamente lo sviluppatore</a:t>
            </a:r>
            <a:endParaRPr lang="it-IT" sz="2800" dirty="0">
              <a:latin typeface="Maiandra GD" charset="0"/>
            </a:endParaRPr>
          </a:p>
          <a:p>
            <a:pPr eaLnBrk="1" hangingPunct="1"/>
            <a:r>
              <a:rPr lang="it-IT" sz="2800" dirty="0">
                <a:latin typeface="Maiandra GD" charset="0"/>
              </a:rPr>
              <a:t>Per realizzare questa operazione si usa il metodo </a:t>
            </a:r>
            <a:br>
              <a:rPr lang="it-IT" sz="2800" dirty="0">
                <a:latin typeface="Maiandra GD" charset="0"/>
              </a:rPr>
            </a:br>
            <a:r>
              <a:rPr lang="it-IT" sz="2800" b="1" dirty="0" err="1">
                <a:solidFill>
                  <a:srgbClr val="990000"/>
                </a:solidFill>
                <a:latin typeface="Courier New" charset="0"/>
              </a:rPr>
              <a:t>String</a:t>
            </a:r>
            <a:r>
              <a:rPr lang="it-IT" sz="2800" b="1" dirty="0">
                <a:solidFill>
                  <a:srgbClr val="990000"/>
                </a:solidFill>
                <a:latin typeface="Courier New" charset="0"/>
              </a:rPr>
              <a:t> </a:t>
            </a:r>
            <a:r>
              <a:rPr lang="it-IT" sz="2800" b="1" dirty="0" err="1" smtClean="0">
                <a:solidFill>
                  <a:srgbClr val="990000"/>
                </a:solidFill>
                <a:latin typeface="Courier New" charset="0"/>
              </a:rPr>
              <a:t>encodeURL</a:t>
            </a:r>
            <a:r>
              <a:rPr lang="it-IT" sz="2800" b="1" dirty="0" smtClean="0">
                <a:solidFill>
                  <a:srgbClr val="990000"/>
                </a:solidFill>
                <a:latin typeface="Courier New" charset="0"/>
              </a:rPr>
              <a:t>(</a:t>
            </a:r>
            <a:r>
              <a:rPr lang="it-IT" sz="2800" b="1" dirty="0" err="1" smtClean="0">
                <a:solidFill>
                  <a:srgbClr val="990000"/>
                </a:solidFill>
                <a:latin typeface="Courier New" charset="0"/>
              </a:rPr>
              <a:t>String</a:t>
            </a:r>
            <a:r>
              <a:rPr lang="it-IT" sz="2800" b="1" dirty="0" smtClean="0">
                <a:solidFill>
                  <a:srgbClr val="990000"/>
                </a:solidFill>
                <a:latin typeface="Courier New" charset="0"/>
              </a:rPr>
              <a:t> </a:t>
            </a:r>
            <a:r>
              <a:rPr lang="it-IT" sz="2800" b="1" dirty="0" err="1" smtClean="0">
                <a:solidFill>
                  <a:srgbClr val="990000"/>
                </a:solidFill>
                <a:latin typeface="Courier New" charset="0"/>
              </a:rPr>
              <a:t>url</a:t>
            </a:r>
            <a:r>
              <a:rPr lang="it-IT" sz="2800" b="1" dirty="0" smtClean="0">
                <a:solidFill>
                  <a:srgbClr val="990000"/>
                </a:solidFill>
                <a:latin typeface="Courier New" charset="0"/>
              </a:rPr>
              <a:t>)</a:t>
            </a:r>
            <a:r>
              <a:rPr lang="it-IT" sz="2800" dirty="0" smtClean="0">
                <a:latin typeface="Maiandra GD" charset="0"/>
              </a:rPr>
              <a:t> di </a:t>
            </a:r>
            <a:r>
              <a:rPr lang="it-IT" sz="2800" b="1" dirty="0" err="1">
                <a:solidFill>
                  <a:srgbClr val="990000"/>
                </a:solidFill>
                <a:latin typeface="Courier New" charset="0"/>
              </a:rPr>
              <a:t>HttpServletResponse</a:t>
            </a:r>
            <a:endParaRPr lang="it-IT" sz="2800" b="1" dirty="0">
              <a:solidFill>
                <a:srgbClr val="990000"/>
              </a:solidFill>
              <a:latin typeface="Courier New" charset="0"/>
            </a:endParaRPr>
          </a:p>
          <a:p>
            <a:pPr lvl="1" eaLnBrk="1" hangingPunct="1"/>
            <a:r>
              <a:rPr lang="it-IT" sz="2400" dirty="0" smtClean="0">
                <a:latin typeface="Maiandra GD" charset="0"/>
              </a:rPr>
              <a:t>il </a:t>
            </a:r>
            <a:r>
              <a:rPr lang="it-IT" sz="2400" dirty="0">
                <a:latin typeface="Maiandra GD" charset="0"/>
              </a:rPr>
              <a:t>parametro </a:t>
            </a:r>
            <a:r>
              <a:rPr lang="it-IT" sz="2400" b="1" dirty="0" err="1">
                <a:latin typeface="Courier New" charset="0"/>
              </a:rPr>
              <a:t>url</a:t>
            </a:r>
            <a:r>
              <a:rPr lang="it-IT" sz="2400" dirty="0">
                <a:latin typeface="Maiandra GD" charset="0"/>
              </a:rPr>
              <a:t> rappresenta l’URL non riscritto</a:t>
            </a:r>
          </a:p>
          <a:p>
            <a:pPr lvl="1" eaLnBrk="1" hangingPunct="1"/>
            <a:r>
              <a:rPr lang="it-IT" sz="2400" dirty="0">
                <a:latin typeface="Maiandra GD" charset="0"/>
              </a:rPr>
              <a:t>il risultato del metodo è l’URL riscritto dal contenitore</a:t>
            </a:r>
          </a:p>
          <a:p>
            <a:pPr eaLnBrk="1" hangingPunct="1"/>
            <a:r>
              <a:rPr lang="it-IT" sz="2800" dirty="0">
                <a:latin typeface="Maiandra GD" charset="0"/>
              </a:rPr>
              <a:t>Se il programmatore richiede la riscrittura degli URL il </a:t>
            </a:r>
            <a:r>
              <a:rPr lang="it-IT" sz="2800" dirty="0" smtClean="0">
                <a:latin typeface="Maiandra GD" charset="0"/>
              </a:rPr>
              <a:t>contenitore commuta automaticamente:</a:t>
            </a:r>
            <a:endParaRPr lang="it-IT" sz="2800" dirty="0">
              <a:latin typeface="Maiandra GD" charset="0"/>
            </a:endParaRPr>
          </a:p>
          <a:p>
            <a:pPr lvl="1" eaLnBrk="1" hangingPunct="1"/>
            <a:r>
              <a:rPr lang="it-IT" sz="2400" dirty="0">
                <a:latin typeface="Maiandra GD" charset="0"/>
              </a:rPr>
              <a:t>se i cookie vengono rifiutati, viene attivata la riscrittura degli URL</a:t>
            </a:r>
          </a:p>
        </p:txBody>
      </p:sp>
    </p:spTree>
    <p:extLst>
      <p:ext uri="{BB962C8B-B14F-4D97-AF65-F5344CB8AC3E}">
        <p14:creationId xmlns:p14="http://schemas.microsoft.com/office/powerpoint/2010/main" val="26782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>
                <a:latin typeface="Maiandra GD" charset="0"/>
              </a:rPr>
              <a:t>Infrastruttura di programmazione </a:t>
            </a:r>
            <a:r>
              <a:rPr lang="it-IT" dirty="0" smtClean="0">
                <a:latin typeface="Maiandra GD" charset="0"/>
              </a:rPr>
              <a:t>(minima):</a:t>
            </a:r>
            <a:endParaRPr lang="it-IT" dirty="0">
              <a:latin typeface="Maiandra GD" charset="0"/>
            </a:endParaRPr>
          </a:p>
          <a:p>
            <a:pPr lvl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decodifica delle richieste del client </a:t>
            </a:r>
            <a:r>
              <a:rPr lang="it-IT" dirty="0" smtClean="0">
                <a:latin typeface="Maiandra GD" charset="0"/>
              </a:rPr>
              <a:t/>
            </a:r>
            <a:br>
              <a:rPr lang="it-IT" dirty="0" smtClean="0">
                <a:latin typeface="Maiandra GD" charset="0"/>
              </a:rPr>
            </a:br>
            <a:r>
              <a:rPr lang="it-IT" dirty="0" smtClean="0">
                <a:latin typeface="Maiandra GD" charset="0"/>
              </a:rPr>
              <a:t>(</a:t>
            </a:r>
            <a:r>
              <a:rPr lang="it-IT" dirty="0">
                <a:latin typeface="Maiandra GD" charset="0"/>
              </a:rPr>
              <a:t>es: decodifica dei parametri e delle intestazioni HTTP)</a:t>
            </a:r>
          </a:p>
          <a:p>
            <a:pPr lvl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gestione del ciclo di vita delle applicazioni </a:t>
            </a:r>
            <a:br>
              <a:rPr lang="it-IT" dirty="0">
                <a:latin typeface="Maiandra GD" charset="0"/>
              </a:rPr>
            </a:br>
            <a:r>
              <a:rPr lang="it-IT" dirty="0">
                <a:latin typeface="Maiandra GD" charset="0"/>
              </a:rPr>
              <a:t>(es: più richieste con una attivazione)</a:t>
            </a:r>
          </a:p>
          <a:p>
            <a:pPr lvl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gestione delle sessioni </a:t>
            </a:r>
            <a:br>
              <a:rPr lang="it-IT" dirty="0">
                <a:latin typeface="Maiandra GD" charset="0"/>
              </a:rPr>
            </a:br>
            <a:r>
              <a:rPr lang="it-IT" dirty="0">
                <a:latin typeface="Maiandra GD" charset="0"/>
              </a:rPr>
              <a:t>(es: utilizzo trasparente dei cookie)</a:t>
            </a:r>
          </a:p>
          <a:p>
            <a:pPr lvl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gestione di informazioni condivise </a:t>
            </a:r>
          </a:p>
          <a:p>
            <a:pPr lvl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supporto alla produzione della risposta </a:t>
            </a:r>
            <a:r>
              <a:rPr lang="it-IT" dirty="0" smtClean="0">
                <a:latin typeface="Maiandra GD" charset="0"/>
              </a:rPr>
              <a:t>HTTP</a:t>
            </a:r>
            <a:endParaRPr lang="it-IT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1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>
                <a:latin typeface="Maiandra GD" charset="0"/>
              </a:rPr>
              <a:t>Riscrittura degli URL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Poiché la riscrittura </a:t>
            </a:r>
            <a:r>
              <a:rPr lang="it-IT" dirty="0" smtClean="0">
                <a:latin typeface="Maiandra GD" charset="0"/>
              </a:rPr>
              <a:t>dell'URL </a:t>
            </a:r>
            <a:r>
              <a:rPr lang="it-IT" dirty="0">
                <a:latin typeface="Maiandra GD" charset="0"/>
              </a:rPr>
              <a:t>avviene in modo trasparente da parte del contenitore</a:t>
            </a:r>
          </a:p>
          <a:p>
            <a:pPr lvl="1"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l’utente deve solo usare </a:t>
            </a:r>
            <a:r>
              <a:rPr lang="it-IT" b="1" dirty="0" err="1">
                <a:solidFill>
                  <a:srgbClr val="990000"/>
                </a:solidFill>
                <a:latin typeface="Courier New" charset="0"/>
              </a:rPr>
              <a:t>encodeURL</a:t>
            </a:r>
            <a:r>
              <a:rPr lang="it-IT" b="1" dirty="0">
                <a:solidFill>
                  <a:srgbClr val="990000"/>
                </a:solidFill>
                <a:latin typeface="Courier New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Il contenitore si preoccupa di adottare la riscrittura degli </a:t>
            </a:r>
            <a:r>
              <a:rPr lang="it-IT" dirty="0" err="1">
                <a:latin typeface="Maiandra GD" charset="0"/>
              </a:rPr>
              <a:t>url</a:t>
            </a:r>
            <a:r>
              <a:rPr lang="it-IT" dirty="0">
                <a:latin typeface="Maiandra GD" charset="0"/>
              </a:rPr>
              <a:t> </a:t>
            </a:r>
            <a:r>
              <a:rPr lang="it-IT" b="1" dirty="0">
                <a:latin typeface="Maiandra GD" charset="0"/>
              </a:rPr>
              <a:t>solo</a:t>
            </a:r>
            <a:r>
              <a:rPr lang="it-IT" dirty="0">
                <a:latin typeface="Maiandra GD" charset="0"/>
              </a:rPr>
              <a:t> nel caso in cui i cookie vengono rifiutati</a:t>
            </a:r>
          </a:p>
          <a:p>
            <a:pPr eaLnBrk="1" hangingPunct="1">
              <a:lnSpc>
                <a:spcPct val="90000"/>
              </a:lnSpc>
            </a:pPr>
            <a:r>
              <a:rPr lang="it-IT" dirty="0">
                <a:latin typeface="Maiandra GD" charset="0"/>
              </a:rPr>
              <a:t>E' quindi conveniente utilizzare sempre </a:t>
            </a:r>
            <a:r>
              <a:rPr lang="it-IT" b="1" dirty="0" err="1">
                <a:solidFill>
                  <a:srgbClr val="990000"/>
                </a:solidFill>
                <a:latin typeface="Courier New" charset="0"/>
              </a:rPr>
              <a:t>encodeURL</a:t>
            </a:r>
            <a:r>
              <a:rPr lang="it-IT" b="1" dirty="0">
                <a:solidFill>
                  <a:srgbClr val="990000"/>
                </a:solidFill>
                <a:latin typeface="Courier New" charset="0"/>
              </a:rPr>
              <a:t>()</a:t>
            </a:r>
            <a:r>
              <a:rPr lang="it-IT" dirty="0">
                <a:latin typeface="Maiandra GD" charset="0"/>
              </a:rPr>
              <a:t> per rendere più robusta la gestione delle sessioni</a:t>
            </a:r>
          </a:p>
        </p:txBody>
      </p:sp>
    </p:spTree>
    <p:extLst>
      <p:ext uri="{BB962C8B-B14F-4D97-AF65-F5344CB8AC3E}">
        <p14:creationId xmlns:p14="http://schemas.microsoft.com/office/powerpoint/2010/main" val="208262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Mettiamo</a:t>
            </a:r>
            <a:r>
              <a:rPr lang="en-US" dirty="0" smtClean="0"/>
              <a:t> </a:t>
            </a:r>
            <a:r>
              <a:rPr lang="en-US" dirty="0" err="1" smtClean="0"/>
              <a:t>tutto</a:t>
            </a:r>
            <a:r>
              <a:rPr lang="en-US" dirty="0" smtClean="0"/>
              <a:t> in </a:t>
            </a:r>
            <a:r>
              <a:rPr lang="en-US" dirty="0" err="1"/>
              <a:t>p</a:t>
            </a:r>
            <a:r>
              <a:rPr lang="en-US" dirty="0" err="1" smtClean="0"/>
              <a:t>ratica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" b="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182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Rifare</a:t>
            </a:r>
            <a:r>
              <a:rPr lang="en-US" dirty="0" smtClean="0"/>
              <a:t> </a:t>
            </a:r>
            <a:r>
              <a:rPr lang="en-US" dirty="0" err="1" smtClean="0"/>
              <a:t>l'esercizio</a:t>
            </a:r>
            <a:r>
              <a:rPr lang="en-US" dirty="0" smtClean="0"/>
              <a:t> 4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la </a:t>
            </a:r>
            <a:r>
              <a:rPr lang="en-US" dirty="0" err="1" smtClean="0"/>
              <a:t>tecnica</a:t>
            </a:r>
            <a:r>
              <a:rPr lang="en-US" dirty="0" smtClean="0"/>
              <a:t> di </a:t>
            </a:r>
            <a:r>
              <a:rPr lang="en-US" dirty="0" err="1" smtClean="0"/>
              <a:t>riscrittura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8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>
                <a:latin typeface="Maiandra GD" charset="0"/>
              </a:rPr>
              <a:t>Gestione dei cookie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it-IT" sz="2800" dirty="0">
                <a:latin typeface="Maiandra GD" charset="0"/>
              </a:rPr>
              <a:t>I cookie usati per la gestione della sessione sono cookie di sessione: scadono alla chiusura del browser</a:t>
            </a:r>
          </a:p>
          <a:p>
            <a:pPr eaLnBrk="1" hangingPunct="1"/>
            <a:r>
              <a:rPr lang="it-IT" sz="2800" dirty="0">
                <a:latin typeface="Maiandra GD" charset="0"/>
              </a:rPr>
              <a:t>In alcuni casi può essere necessario gestire cookie con un tempo di vita molto più ampio</a:t>
            </a:r>
          </a:p>
          <a:p>
            <a:pPr lvl="1" eaLnBrk="1" hangingPunct="1"/>
            <a:r>
              <a:rPr lang="it-IT" sz="2400" dirty="0">
                <a:latin typeface="Maiandra GD" charset="0"/>
              </a:rPr>
              <a:t>ad esempio per gestire le preferenze utente di un sito o di un servizio (vedi preferenze Google)</a:t>
            </a:r>
          </a:p>
          <a:p>
            <a:pPr eaLnBrk="1" hangingPunct="1"/>
            <a:r>
              <a:rPr lang="it-IT" sz="2800" dirty="0">
                <a:latin typeface="Maiandra GD" charset="0"/>
              </a:rPr>
              <a:t>Può essere quindi necessario gestire autonomamente i cookie</a:t>
            </a:r>
          </a:p>
          <a:p>
            <a:pPr eaLnBrk="1" hangingPunct="1"/>
            <a:r>
              <a:rPr lang="it-IT" sz="2800" dirty="0">
                <a:latin typeface="Maiandra GD" charset="0"/>
              </a:rPr>
              <a:t>Anche in questo caso </a:t>
            </a:r>
            <a:r>
              <a:rPr lang="it-IT" sz="2800" dirty="0" err="1" smtClean="0">
                <a:latin typeface="Maiandra GD" charset="0"/>
              </a:rPr>
              <a:t>l'application</a:t>
            </a:r>
            <a:r>
              <a:rPr lang="it-IT" sz="2800" dirty="0" smtClean="0">
                <a:latin typeface="Maiandra GD" charset="0"/>
              </a:rPr>
              <a:t> server ci mette </a:t>
            </a:r>
            <a:r>
              <a:rPr lang="it-IT" sz="2800" dirty="0">
                <a:latin typeface="Maiandra GD" charset="0"/>
              </a:rPr>
              <a:t>a disposizione strumenti semplici ed efficaci</a:t>
            </a:r>
          </a:p>
        </p:txBody>
      </p:sp>
    </p:spTree>
    <p:extLst>
      <p:ext uri="{BB962C8B-B14F-4D97-AF65-F5344CB8AC3E}">
        <p14:creationId xmlns:p14="http://schemas.microsoft.com/office/powerpoint/2010/main" val="416230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>
                <a:latin typeface="Maiandra GD" charset="0"/>
              </a:rPr>
              <a:t>Gestione dei cookie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>
                <a:latin typeface="Maiandra GD" charset="0"/>
              </a:rPr>
              <a:t>Una classe per modellare i cookie</a:t>
            </a:r>
          </a:p>
          <a:p>
            <a:pPr lvl="1" eaLnBrk="1" hangingPunct="1"/>
            <a:r>
              <a:rPr lang="it-IT">
                <a:latin typeface="Maiandra GD" charset="0"/>
              </a:rPr>
              <a:t>Con metodi per accedere e impostare le proprietà di ciascun cookie</a:t>
            </a:r>
          </a:p>
          <a:p>
            <a:pPr eaLnBrk="1" hangingPunct="1"/>
            <a:r>
              <a:rPr lang="it-IT">
                <a:latin typeface="Maiandra GD" charset="0"/>
              </a:rPr>
              <a:t>Metodi di </a:t>
            </a:r>
            <a:r>
              <a:rPr lang="it-IT" b="1">
                <a:latin typeface="Courier New" charset="0"/>
              </a:rPr>
              <a:t>HttpServletRequest</a:t>
            </a:r>
            <a:r>
              <a:rPr lang="it-IT">
                <a:latin typeface="Maiandra GD" charset="0"/>
              </a:rPr>
              <a:t> per prelevare i cookie eventualmente associati alla richiesta</a:t>
            </a:r>
          </a:p>
          <a:p>
            <a:pPr eaLnBrk="1" hangingPunct="1"/>
            <a:r>
              <a:rPr lang="it-IT">
                <a:latin typeface="Maiandra GD" charset="0"/>
              </a:rPr>
              <a:t>Metodi di </a:t>
            </a:r>
            <a:r>
              <a:rPr lang="it-IT" b="1">
                <a:latin typeface="Courier New" charset="0"/>
              </a:rPr>
              <a:t>HttpServletResponse</a:t>
            </a:r>
            <a:r>
              <a:rPr lang="it-IT">
                <a:latin typeface="Maiandra GD" charset="0"/>
              </a:rPr>
              <a:t> per inserire cookie nella risposta </a:t>
            </a:r>
          </a:p>
        </p:txBody>
      </p:sp>
    </p:spTree>
    <p:extLst>
      <p:ext uri="{BB962C8B-B14F-4D97-AF65-F5344CB8AC3E}">
        <p14:creationId xmlns:p14="http://schemas.microsoft.com/office/powerpoint/2010/main" val="3201322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it-IT" dirty="0" err="1">
                <a:solidFill>
                  <a:schemeClr val="tx1"/>
                </a:solidFill>
                <a:latin typeface="Courier New" charset="0"/>
              </a:rPr>
              <a:t>javax.servlet.http.Cookie</a:t>
            </a:r>
            <a:endParaRPr lang="it-IT" dirty="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84150" y="1274172"/>
            <a:ext cx="8407400" cy="520176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sz="2000" dirty="0" smtClean="0">
                <a:latin typeface="Maiandra GD" charset="0"/>
              </a:rPr>
              <a:t>Classe che</a:t>
            </a:r>
            <a:r>
              <a:rPr lang="it-IT" sz="2000" dirty="0">
                <a:latin typeface="Maiandra GD" charset="0"/>
              </a:rPr>
              <a:t> o</a:t>
            </a:r>
            <a:r>
              <a:rPr lang="it-IT" sz="2000" dirty="0" smtClean="0">
                <a:latin typeface="Maiandra GD" charset="0"/>
              </a:rPr>
              <a:t>ffre </a:t>
            </a:r>
            <a:r>
              <a:rPr lang="it-IT" sz="2000" dirty="0">
                <a:latin typeface="Maiandra GD" charset="0"/>
              </a:rPr>
              <a:t>metodi per accedere e impostare le proprietà di un cookie</a:t>
            </a:r>
          </a:p>
          <a:p>
            <a:pPr eaLnBrk="1" hangingPunct="1">
              <a:lnSpc>
                <a:spcPct val="80000"/>
              </a:lnSpc>
            </a:pPr>
            <a:endParaRPr lang="it-IT" sz="1800" b="1" dirty="0">
              <a:latin typeface="Maiandra GD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latin typeface="Maiandra GD" charset="0"/>
              </a:rPr>
              <a:t>costruttore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latin typeface="Courier New" charset="0"/>
              </a:rPr>
              <a:t>	Cookie(</a:t>
            </a:r>
            <a:r>
              <a:rPr lang="it-IT" sz="1800" b="1" dirty="0" err="1">
                <a:latin typeface="Courier New" charset="0"/>
              </a:rPr>
              <a:t>String</a:t>
            </a:r>
            <a:r>
              <a:rPr lang="it-IT" sz="1800" b="1" dirty="0">
                <a:latin typeface="Courier New" charset="0"/>
              </a:rPr>
              <a:t> nome, </a:t>
            </a:r>
            <a:r>
              <a:rPr lang="it-IT" sz="1800" b="1" dirty="0" err="1">
                <a:latin typeface="Courier New" charset="0"/>
              </a:rPr>
              <a:t>String</a:t>
            </a:r>
            <a:r>
              <a:rPr lang="it-IT" sz="1800" b="1" dirty="0">
                <a:latin typeface="Courier New" charset="0"/>
              </a:rPr>
              <a:t> val)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err="1">
                <a:latin typeface="Maiandra GD" charset="0"/>
              </a:rPr>
              <a:t>Metodi</a:t>
            </a:r>
            <a:r>
              <a:rPr lang="en-US" sz="1800" b="1" dirty="0">
                <a:latin typeface="Maiandra GD" charset="0"/>
              </a:rPr>
              <a:t> (</a:t>
            </a:r>
            <a:r>
              <a:rPr lang="en-US" sz="1800" b="1" dirty="0" err="1">
                <a:latin typeface="Maiandra GD" charset="0"/>
              </a:rPr>
              <a:t>principali</a:t>
            </a:r>
            <a:r>
              <a:rPr lang="en-US" sz="1800" b="1" dirty="0">
                <a:latin typeface="Maiandra GD" charset="0"/>
              </a:rPr>
              <a:t>)</a:t>
            </a:r>
            <a:r>
              <a:rPr lang="en-US" sz="1800" b="1" dirty="0">
                <a:latin typeface="Courier New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charset="0"/>
              </a:rPr>
              <a:t>	public void </a:t>
            </a:r>
            <a:r>
              <a:rPr lang="en-US" sz="1800" b="1" dirty="0" err="1">
                <a:latin typeface="Courier New" charset="0"/>
              </a:rPr>
              <a:t>setName</a:t>
            </a:r>
            <a:r>
              <a:rPr lang="en-US" sz="1800" b="1" dirty="0">
                <a:latin typeface="Courier New" charset="0"/>
              </a:rPr>
              <a:t>(String </a:t>
            </a:r>
            <a:r>
              <a:rPr lang="en-US" sz="1800" b="1" dirty="0" err="1">
                <a:latin typeface="Courier New" charset="0"/>
              </a:rPr>
              <a:t>cookieName</a:t>
            </a:r>
            <a:r>
              <a:rPr lang="en-US" sz="1800" b="1" dirty="0">
                <a:latin typeface="Courier New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charset="0"/>
              </a:rPr>
              <a:t>	public String </a:t>
            </a:r>
            <a:r>
              <a:rPr lang="en-US" sz="1800" b="1" dirty="0" err="1">
                <a:latin typeface="Courier New" charset="0"/>
              </a:rPr>
              <a:t>getName</a:t>
            </a:r>
            <a:r>
              <a:rPr lang="en-US" sz="1800" b="1" dirty="0">
                <a:latin typeface="Courier New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charset="0"/>
              </a:rPr>
              <a:t>	public void </a:t>
            </a:r>
            <a:r>
              <a:rPr lang="en-US" sz="1800" b="1" dirty="0" err="1">
                <a:latin typeface="Courier New" charset="0"/>
              </a:rPr>
              <a:t>setValue</a:t>
            </a:r>
            <a:r>
              <a:rPr lang="en-US" sz="1800" b="1" dirty="0">
                <a:latin typeface="Courier New" charset="0"/>
              </a:rPr>
              <a:t>(String </a:t>
            </a:r>
            <a:r>
              <a:rPr lang="en-US" sz="1800" b="1" dirty="0" err="1">
                <a:latin typeface="Courier New" charset="0"/>
              </a:rPr>
              <a:t>cookieValue</a:t>
            </a:r>
            <a:r>
              <a:rPr lang="en-US" sz="1800" b="1" dirty="0">
                <a:latin typeface="Courier New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charset="0"/>
              </a:rPr>
              <a:t>	public String </a:t>
            </a:r>
            <a:r>
              <a:rPr lang="en-US" sz="1800" b="1" dirty="0" err="1">
                <a:latin typeface="Courier New" charset="0"/>
              </a:rPr>
              <a:t>getValue</a:t>
            </a:r>
            <a:r>
              <a:rPr lang="en-US" sz="1800" b="1" dirty="0">
                <a:latin typeface="Courier New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charset="0"/>
              </a:rPr>
              <a:t>	public void </a:t>
            </a:r>
            <a:r>
              <a:rPr lang="en-US" sz="1800" b="1" dirty="0" err="1">
                <a:latin typeface="Courier New" charset="0"/>
              </a:rPr>
              <a:t>setDomain</a:t>
            </a:r>
            <a:r>
              <a:rPr lang="en-US" sz="1800" b="1" dirty="0">
                <a:latin typeface="Courier New" charset="0"/>
              </a:rPr>
              <a:t>(String domain)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charset="0"/>
              </a:rPr>
              <a:t>	public String </a:t>
            </a:r>
            <a:r>
              <a:rPr lang="en-US" sz="1800" b="1" dirty="0" err="1">
                <a:latin typeface="Courier New" charset="0"/>
              </a:rPr>
              <a:t>getDomain</a:t>
            </a:r>
            <a:r>
              <a:rPr lang="en-US" sz="1800" b="1" dirty="0">
                <a:latin typeface="Courier New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charset="0"/>
              </a:rPr>
              <a:t>	public void </a:t>
            </a:r>
            <a:r>
              <a:rPr lang="en-US" sz="1800" b="1" dirty="0" err="1">
                <a:latin typeface="Courier New" charset="0"/>
              </a:rPr>
              <a:t>setMaxAge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lifetime)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charset="0"/>
              </a:rPr>
              <a:t>	public 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 err="1">
                <a:latin typeface="Courier New" charset="0"/>
              </a:rPr>
              <a:t>getMaxAge</a:t>
            </a:r>
            <a:r>
              <a:rPr lang="en-US" sz="1800" b="1" dirty="0">
                <a:latin typeface="Courier New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sz="1800" b="1" dirty="0">
              <a:latin typeface="Maiandra GD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latin typeface="Maiandra GD" charset="0"/>
              </a:rPr>
              <a:t>metodo </a:t>
            </a:r>
            <a:r>
              <a:rPr lang="it-IT" sz="1800" b="1" dirty="0">
                <a:latin typeface="Courier New" charset="0"/>
              </a:rPr>
              <a:t>Cookie[] </a:t>
            </a:r>
            <a:r>
              <a:rPr lang="it-IT" sz="1800" b="1" dirty="0" err="1">
                <a:latin typeface="Courier New" charset="0"/>
              </a:rPr>
              <a:t>getCookies</a:t>
            </a:r>
            <a:r>
              <a:rPr lang="it-IT" sz="1800" b="1" dirty="0">
                <a:latin typeface="Courier New" charset="0"/>
              </a:rPr>
              <a:t>()</a:t>
            </a:r>
            <a:r>
              <a:rPr lang="it-IT" sz="1800" b="1" dirty="0">
                <a:latin typeface="Maiandra GD" charset="0"/>
              </a:rPr>
              <a:t> di </a:t>
            </a:r>
            <a:r>
              <a:rPr lang="it-IT" sz="1800" b="1" dirty="0" err="1">
                <a:latin typeface="Courier New" charset="0"/>
              </a:rPr>
              <a:t>HttpServletRequest</a:t>
            </a:r>
            <a:endParaRPr lang="it-IT" sz="1800" b="1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800" b="1" dirty="0">
                <a:latin typeface="Maiandra GD" charset="0"/>
              </a:rPr>
              <a:t>metodo </a:t>
            </a:r>
            <a:r>
              <a:rPr lang="it-IT" sz="1800" b="1" dirty="0" err="1">
                <a:latin typeface="Courier New" charset="0"/>
              </a:rPr>
              <a:t>void</a:t>
            </a:r>
            <a:r>
              <a:rPr lang="it-IT" sz="1800" b="1" dirty="0">
                <a:latin typeface="Courier New" charset="0"/>
              </a:rPr>
              <a:t> </a:t>
            </a:r>
            <a:r>
              <a:rPr lang="it-IT" sz="1800" b="1" dirty="0" err="1">
                <a:latin typeface="Courier New" charset="0"/>
              </a:rPr>
              <a:t>addCookie</a:t>
            </a:r>
            <a:r>
              <a:rPr lang="it-IT" sz="1800" b="1" dirty="0">
                <a:latin typeface="Courier New" charset="0"/>
              </a:rPr>
              <a:t>(Cookie)</a:t>
            </a:r>
            <a:r>
              <a:rPr lang="it-IT" sz="1800" b="1" dirty="0">
                <a:latin typeface="Maiandra GD" charset="0"/>
              </a:rPr>
              <a:t> di </a:t>
            </a:r>
            <a:r>
              <a:rPr lang="it-IT" sz="1800" b="1" dirty="0" err="1">
                <a:latin typeface="Courier New" charset="0"/>
              </a:rPr>
              <a:t>HttpServletResponse</a:t>
            </a:r>
            <a:endParaRPr lang="en-US" sz="18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829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>
                <a:latin typeface="Maiandra GD" charset="0"/>
              </a:rPr>
              <a:t>Inserire cookie nella risposta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19063" y="1168400"/>
            <a:ext cx="8809037" cy="49260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>
                <a:latin typeface="Maiandra GD" charset="0"/>
              </a:rPr>
              <a:t>(Vedi Benvenuto.java)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Cookie cookie = new Cookie(</a:t>
            </a:r>
            <a:r>
              <a:rPr lang="ja-JP" altLang="en-US" sz="1600" b="1">
                <a:latin typeface="Courier New" charset="0"/>
              </a:rPr>
              <a:t>“</a:t>
            </a:r>
            <a:r>
              <a:rPr lang="en-US" sz="1600" b="1">
                <a:latin typeface="Courier New" charset="0"/>
              </a:rPr>
              <a:t>nomeutente", nome);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cookie.setMaxAge(3600*24*365); // dura un anno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response.addCookie(cookie);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cookie = new Cookie(</a:t>
            </a:r>
            <a:r>
              <a:rPr lang="ja-JP" altLang="en-US" sz="1600" b="1">
                <a:latin typeface="Courier New" charset="0"/>
              </a:rPr>
              <a:t>“</a:t>
            </a:r>
            <a:r>
              <a:rPr lang="en-US" sz="1600" b="1">
                <a:latin typeface="Courier New" charset="0"/>
              </a:rPr>
              <a:t>contatore", </a:t>
            </a:r>
            <a:r>
              <a:rPr lang="ja-JP" altLang="en-US" sz="1600" b="1">
                <a:latin typeface="Courier New" charset="0"/>
              </a:rPr>
              <a:t>“</a:t>
            </a:r>
            <a:r>
              <a:rPr lang="en-US" sz="1600" b="1">
                <a:latin typeface="Courier New" charset="0"/>
              </a:rPr>
              <a:t>1");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cookie.setMaxAge(-1); // viene eliminato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                      // quando si chiude il browser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response.addCookie(cookie);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response.setContentType("text/html");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…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380163" y="2198688"/>
            <a:ext cx="1720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it-IT" i="1"/>
              <a:t>Creo un cookie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6372225" y="2205038"/>
            <a:ext cx="0" cy="3603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380163" y="2557463"/>
            <a:ext cx="252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it-IT" i="1"/>
              <a:t>Aggiungo il cookie alla </a:t>
            </a:r>
            <a:br>
              <a:rPr lang="it-IT" i="1"/>
            </a:br>
            <a:r>
              <a:rPr lang="it-IT" i="1"/>
              <a:t>risposta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372225" y="2636838"/>
            <a:ext cx="0" cy="2159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>
                <a:latin typeface="Maiandra GD" charset="0"/>
              </a:rPr>
              <a:t>Prelevare cookie dalla richiesta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1557338"/>
            <a:ext cx="8229600" cy="4176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>
                <a:latin typeface="Maiandra GD" charset="0"/>
              </a:rPr>
              <a:t>(Vedi MostraCookie.java)</a:t>
            </a:r>
            <a:endParaRPr lang="en-US" sz="1800" b="1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    response.setContentType("text/html");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    PrintWriter out = response.getWriter();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    </a:t>
            </a:r>
            <a:r>
              <a:rPr lang="en-US" sz="1800" b="1">
                <a:solidFill>
                  <a:srgbClr val="990000"/>
                </a:solidFill>
                <a:latin typeface="Courier New" charset="0"/>
              </a:rPr>
              <a:t>Cookie[] cookies = request.getCookies();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990000"/>
                </a:solidFill>
                <a:latin typeface="Courier New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	  for(int i=0; i&lt;cookies.length; i++)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		out.println("&lt;li&gt;</a:t>
            </a:r>
            <a:r>
              <a:rPr lang="ja-JP" altLang="en-US" sz="1800" b="1">
                <a:latin typeface="Courier New" charset="0"/>
              </a:rPr>
              <a:t>”</a:t>
            </a:r>
            <a:r>
              <a:rPr lang="en-US" sz="1800" b="1">
                <a:latin typeface="Courier New" charset="0"/>
              </a:rPr>
              <a:t> + </a:t>
            </a:r>
            <a:r>
              <a:rPr lang="en-US" sz="1800" b="1">
                <a:solidFill>
                  <a:srgbClr val="990000"/>
                </a:solidFill>
                <a:latin typeface="Courier New" charset="0"/>
              </a:rPr>
              <a:t>cookies[i].getName()</a:t>
            </a:r>
            <a:r>
              <a:rPr lang="en-US" sz="1800" b="1">
                <a:latin typeface="Courier New" charset="0"/>
              </a:rPr>
              <a:t> + </a:t>
            </a:r>
            <a:r>
              <a:rPr lang="ja-JP" altLang="en-US" sz="1800" b="1">
                <a:latin typeface="Courier New" charset="0"/>
              </a:rPr>
              <a:t>“</a:t>
            </a:r>
            <a:r>
              <a:rPr lang="en-US" sz="1800" b="1">
                <a:latin typeface="Courier New" charset="0"/>
              </a:rPr>
              <a:t>: "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				</a:t>
            </a:r>
            <a:r>
              <a:rPr lang="en-US" sz="1800" b="1">
                <a:solidFill>
                  <a:srgbClr val="990000"/>
                </a:solidFill>
                <a:latin typeface="Courier New" charset="0"/>
              </a:rPr>
              <a:t>cookies[i].getValue()</a:t>
            </a:r>
            <a:r>
              <a:rPr lang="en-US" sz="1800" b="1">
                <a:latin typeface="Courier New" charset="0"/>
              </a:rPr>
              <a:t> + "&lt;/li&gt;\n</a:t>
            </a:r>
            <a:r>
              <a:rPr lang="ja-JP" altLang="en-US" sz="1800" b="1">
                <a:latin typeface="Courier New" charset="0"/>
              </a:rPr>
              <a:t>“</a:t>
            </a:r>
            <a:r>
              <a:rPr lang="en-US" sz="1800" b="1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charset="0"/>
              </a:rPr>
              <a:t>    }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545263" y="2871788"/>
            <a:ext cx="241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it-IT" i="1"/>
              <a:t>Prendo il cookie dalla </a:t>
            </a:r>
            <a:br>
              <a:rPr lang="it-IT" i="1"/>
            </a:br>
            <a:r>
              <a:rPr lang="it-IT" i="1"/>
              <a:t>richiesta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6435725" y="2951163"/>
            <a:ext cx="0" cy="2159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92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Sommario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Servlet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iclo</a:t>
            </a:r>
            <a:r>
              <a:rPr lang="en-US" dirty="0" smtClean="0"/>
              <a:t> di vita</a:t>
            </a:r>
          </a:p>
          <a:p>
            <a:pPr lvl="1"/>
            <a:r>
              <a:rPr lang="en-US" dirty="0" err="1" smtClean="0"/>
              <a:t>Sviluppo</a:t>
            </a:r>
            <a:r>
              <a:rPr lang="en-US" dirty="0" smtClean="0"/>
              <a:t> con Eclipse</a:t>
            </a:r>
          </a:p>
          <a:p>
            <a:pPr lvl="1"/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richiesta</a:t>
            </a:r>
            <a:r>
              <a:rPr lang="en-US" dirty="0" smtClean="0"/>
              <a:t>,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risposta</a:t>
            </a:r>
            <a:endParaRPr lang="en-US" dirty="0" smtClean="0"/>
          </a:p>
          <a:p>
            <a:pPr lvl="1"/>
            <a:r>
              <a:rPr lang="en-US" dirty="0" err="1" smtClean="0"/>
              <a:t>Esercizio</a:t>
            </a:r>
            <a:endParaRPr lang="en-US" dirty="0" smtClean="0"/>
          </a:p>
          <a:p>
            <a:pPr lvl="1"/>
            <a:r>
              <a:rPr lang="en-US" dirty="0" err="1" smtClean="0"/>
              <a:t>Inoltro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richieste</a:t>
            </a:r>
            <a:endParaRPr lang="en-US" dirty="0" smtClean="0"/>
          </a:p>
          <a:p>
            <a:pPr lvl="1"/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sessione</a:t>
            </a:r>
            <a:r>
              <a:rPr lang="en-US" dirty="0" smtClean="0"/>
              <a:t> e </a:t>
            </a:r>
            <a:r>
              <a:rPr lang="en-US" dirty="0" err="1" smtClean="0"/>
              <a:t>dei</a:t>
            </a:r>
            <a:r>
              <a:rPr lang="en-US" dirty="0" smtClean="0"/>
              <a:t> cookie</a:t>
            </a:r>
          </a:p>
          <a:p>
            <a:r>
              <a:rPr lang="en-US" dirty="0" smtClean="0"/>
              <a:t>JSP</a:t>
            </a:r>
          </a:p>
          <a:p>
            <a:pPr lvl="1"/>
            <a:r>
              <a:rPr lang="en-US" dirty="0" err="1"/>
              <a:t>Ciclo</a:t>
            </a:r>
            <a:r>
              <a:rPr lang="en-US" dirty="0"/>
              <a:t> di vita</a:t>
            </a:r>
          </a:p>
          <a:p>
            <a:pPr lvl="1"/>
            <a:r>
              <a:rPr lang="en-US" dirty="0" err="1" smtClean="0"/>
              <a:t>Struttura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JSP</a:t>
            </a:r>
            <a:endParaRPr lang="en-US" dirty="0"/>
          </a:p>
          <a:p>
            <a:pPr lvl="1"/>
            <a:r>
              <a:rPr lang="en-US" dirty="0" err="1" smtClean="0"/>
              <a:t>Scriplet</a:t>
            </a:r>
            <a:r>
              <a:rPr lang="en-US" dirty="0"/>
              <a:t>, </a:t>
            </a:r>
            <a:r>
              <a:rPr lang="en-US" dirty="0" err="1"/>
              <a:t>dichiarazioni</a:t>
            </a:r>
            <a:r>
              <a:rPr lang="en-US" dirty="0"/>
              <a:t>,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 smtClean="0"/>
              <a:t>predefinite</a:t>
            </a:r>
            <a:r>
              <a:rPr lang="en-US" dirty="0" smtClean="0"/>
              <a:t>, </a:t>
            </a:r>
            <a:r>
              <a:rPr lang="en-US" dirty="0" err="1"/>
              <a:t>d</a:t>
            </a:r>
            <a:r>
              <a:rPr lang="en-US" dirty="0" err="1" smtClean="0"/>
              <a:t>irettive</a:t>
            </a:r>
            <a:endParaRPr lang="en-US" dirty="0"/>
          </a:p>
          <a:p>
            <a:pPr lvl="1"/>
            <a:r>
              <a:rPr lang="en-US" dirty="0" err="1" smtClean="0"/>
              <a:t>Espressioni</a:t>
            </a:r>
            <a:endParaRPr lang="en-US" dirty="0"/>
          </a:p>
          <a:p>
            <a:pPr lvl="1"/>
            <a:r>
              <a:rPr lang="en-US" dirty="0" smtClean="0"/>
              <a:t>JSTL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7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>
                <a:latin typeface="Maiandra GD" charset="0"/>
              </a:rPr>
              <a:t>JSP: introduzione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it-IT" sz="2800" dirty="0" smtClean="0">
                <a:latin typeface="Maiandra GD" charset="0"/>
              </a:rPr>
              <a:t>In una classe </a:t>
            </a:r>
            <a:r>
              <a:rPr lang="it-IT" sz="2800" dirty="0" err="1" smtClean="0">
                <a:latin typeface="Maiandra GD" charset="0"/>
              </a:rPr>
              <a:t>servlet</a:t>
            </a:r>
            <a:r>
              <a:rPr lang="it-IT" sz="2800" dirty="0" smtClean="0">
                <a:latin typeface="Maiandra GD" charset="0"/>
              </a:rPr>
              <a:t> il codice per generare la </a:t>
            </a:r>
            <a:r>
              <a:rPr lang="it-IT" sz="2800" dirty="0">
                <a:latin typeface="Maiandra GD" charset="0"/>
              </a:rPr>
              <a:t>risposta è composto soprattutto da istruzioni di stampa </a:t>
            </a:r>
            <a:r>
              <a:rPr lang="it-IT" sz="2800" dirty="0" err="1">
                <a:latin typeface="Courier New" charset="0"/>
              </a:rPr>
              <a:t>out.println</a:t>
            </a:r>
            <a:r>
              <a:rPr lang="it-IT" sz="2800" dirty="0">
                <a:latin typeface="Courier New" charset="0"/>
              </a:rPr>
              <a:t>()</a:t>
            </a:r>
            <a:endParaRPr lang="it-IT" sz="2800" dirty="0">
              <a:latin typeface="Maiandra GD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it-IT" sz="2800" dirty="0" smtClean="0">
                <a:latin typeface="Maiandra GD" charset="0"/>
              </a:rPr>
              <a:t>Soluzione poco efficace</a:t>
            </a:r>
          </a:p>
          <a:p>
            <a:pPr eaLnBrk="1" hangingPunct="1">
              <a:lnSpc>
                <a:spcPct val="80000"/>
              </a:lnSpc>
            </a:pPr>
            <a:endParaRPr lang="it-IT" sz="2800" dirty="0" smtClean="0">
              <a:latin typeface="Maiandra GD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it-IT" sz="2800" dirty="0" smtClean="0">
                <a:latin typeface="Maiandra GD" charset="0"/>
              </a:rPr>
              <a:t>Le </a:t>
            </a:r>
            <a:r>
              <a:rPr lang="it-IT" sz="2800" dirty="0">
                <a:latin typeface="Maiandra GD" charset="0"/>
              </a:rPr>
              <a:t>pagine JSP </a:t>
            </a:r>
            <a:r>
              <a:rPr lang="it-IT" sz="2800" dirty="0" smtClean="0">
                <a:latin typeface="Maiandra GD" charset="0"/>
              </a:rPr>
              <a:t>sono un paradigma di programmazione che permette di scrivere </a:t>
            </a:r>
            <a:r>
              <a:rPr lang="it-IT" sz="2800" dirty="0" err="1">
                <a:latin typeface="Maiandra GD" charset="0"/>
              </a:rPr>
              <a:t>servlet</a:t>
            </a:r>
            <a:r>
              <a:rPr lang="it-IT" sz="2800" dirty="0">
                <a:latin typeface="Maiandra GD" charset="0"/>
              </a:rPr>
              <a:t> </a:t>
            </a:r>
            <a:r>
              <a:rPr lang="it-IT" sz="2800" dirty="0" smtClean="0">
                <a:latin typeface="Maiandra GD" charset="0"/>
              </a:rPr>
              <a:t>specializzate a produrre la risposta</a:t>
            </a:r>
            <a:endParaRPr lang="it-IT" sz="2800" dirty="0">
              <a:latin typeface="Maiandra GD" charset="0"/>
            </a:endParaRPr>
          </a:p>
          <a:p>
            <a:pPr lvl="1">
              <a:lnSpc>
                <a:spcPct val="80000"/>
              </a:lnSpc>
            </a:pPr>
            <a:r>
              <a:rPr lang="it-IT" sz="2400" dirty="0">
                <a:latin typeface="Maiandra GD" charset="0"/>
              </a:rPr>
              <a:t>L</a:t>
            </a:r>
            <a:r>
              <a:rPr lang="ja-JP" altLang="it-IT" sz="2400" dirty="0">
                <a:latin typeface="Maiandra GD" charset="0"/>
              </a:rPr>
              <a:t>’</a:t>
            </a:r>
            <a:r>
              <a:rPr lang="it-IT" sz="2400" dirty="0">
                <a:latin typeface="Maiandra GD" charset="0"/>
              </a:rPr>
              <a:t>idea è quella di scrivere codice HTML e di includervi (attraverso speciali marcatori) istruzioni</a:t>
            </a:r>
          </a:p>
          <a:p>
            <a:pPr lvl="1">
              <a:lnSpc>
                <a:spcPct val="80000"/>
              </a:lnSpc>
            </a:pPr>
            <a:r>
              <a:rPr lang="it-IT" sz="2400" dirty="0" smtClean="0">
                <a:latin typeface="Maiandra GD" charset="0"/>
              </a:rPr>
              <a:t>Da </a:t>
            </a:r>
            <a:r>
              <a:rPr lang="it-IT" sz="2400" dirty="0">
                <a:latin typeface="Maiandra GD" charset="0"/>
              </a:rPr>
              <a:t>questo codice viene generata una </a:t>
            </a:r>
            <a:r>
              <a:rPr lang="it-IT" sz="2400" dirty="0" err="1">
                <a:latin typeface="Maiandra GD" charset="0"/>
              </a:rPr>
              <a:t>servlet</a:t>
            </a:r>
            <a:endParaRPr lang="it-IT" sz="2400" dirty="0">
              <a:latin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31365</TotalTime>
  <Words>8338</Words>
  <Application>Microsoft Macintosh PowerPoint</Application>
  <PresentationFormat>Presentazione su schermo (4:3)</PresentationFormat>
  <Paragraphs>1806</Paragraphs>
  <Slides>170</Slides>
  <Notes>80</Notes>
  <HiddenSlides>29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170</vt:i4>
      </vt:variant>
    </vt:vector>
  </HeadingPairs>
  <TitlesOfParts>
    <vt:vector size="171" baseType="lpstr">
      <vt:lpstr>Tema di Office</vt:lpstr>
      <vt:lpstr>Sistemi informativi su Web Servlet-JSP </vt:lpstr>
      <vt:lpstr>Introduzione</vt:lpstr>
      <vt:lpstr>Anatomia  di un sistema informativo su Web</vt:lpstr>
      <vt:lpstr>Architettura 3-Tier</vt:lpstr>
      <vt:lpstr>Architettura 3-Tier</vt:lpstr>
      <vt:lpstr>Architettura 3-Tier</vt:lpstr>
      <vt:lpstr>Application Server</vt:lpstr>
      <vt:lpstr>Application Server</vt:lpstr>
      <vt:lpstr>Application Server</vt:lpstr>
      <vt:lpstr>Application Server</vt:lpstr>
      <vt:lpstr>Architettura 3-Tier</vt:lpstr>
      <vt:lpstr>Sommario</vt:lpstr>
      <vt:lpstr>Servlet: introduzione</vt:lpstr>
      <vt:lpstr>Servlet: Ciclo di Vita</vt:lpstr>
      <vt:lpstr>Servlet: Ciclo di Vita (cont)</vt:lpstr>
      <vt:lpstr>Servlet: architettura</vt:lpstr>
      <vt:lpstr>Vantaggi dell’Approccio</vt:lpstr>
      <vt:lpstr>Il ruolo del contenitore</vt:lpstr>
      <vt:lpstr>Struttura applicazioni Web JEE</vt:lpstr>
      <vt:lpstr>Struttura applicazioni Web JEE</vt:lpstr>
      <vt:lpstr>Struttura applicazioni Web JEE</vt:lpstr>
      <vt:lpstr>Descrittore dell'Applicazione</vt:lpstr>
      <vt:lpstr>Web Application Archive (war)</vt:lpstr>
      <vt:lpstr>Installazione (“Deployment”)</vt:lpstr>
      <vt:lpstr>Installazione (“Deployment”)</vt:lpstr>
      <vt:lpstr>Note pratiche</vt:lpstr>
      <vt:lpstr>Servlet</vt:lpstr>
      <vt:lpstr>Servlet URI</vt:lpstr>
      <vt:lpstr>Esempio</vt:lpstr>
      <vt:lpstr>Servlet: Struttura della classe</vt:lpstr>
      <vt:lpstr>Servlet</vt:lpstr>
      <vt:lpstr>Servlet: Gestione della richiesta</vt:lpstr>
      <vt:lpstr>Servlet: Gestione della richiesta</vt:lpstr>
      <vt:lpstr>Servlet: Gestione della richiesta</vt:lpstr>
      <vt:lpstr>Servlet: Gestione della richiesta</vt:lpstr>
      <vt:lpstr>Esempio (cont.)</vt:lpstr>
      <vt:lpstr>Servlet: Gestione della risposta</vt:lpstr>
      <vt:lpstr>Servlet: Gestione della risposta</vt:lpstr>
      <vt:lpstr>Servlet: Gestione della risposta</vt:lpstr>
      <vt:lpstr>Servlet: Gestione della risposta</vt:lpstr>
      <vt:lpstr>Servlet: Gestione della risposta</vt:lpstr>
      <vt:lpstr>Servlet: Gestione della risposta</vt:lpstr>
      <vt:lpstr>Esempio (cont.)</vt:lpstr>
      <vt:lpstr>Esempio (cont.)</vt:lpstr>
      <vt:lpstr>Sviluppo Web con Eclipse</vt:lpstr>
      <vt:lpstr>Esportazione .war con Eclipse</vt:lpstr>
      <vt:lpstr>Mettiamo tutto in pratica</vt:lpstr>
      <vt:lpstr>Esercizio 0</vt:lpstr>
      <vt:lpstr>Esercizio 1</vt:lpstr>
      <vt:lpstr>Esercizio 2</vt:lpstr>
      <vt:lpstr>Sommario</vt:lpstr>
      <vt:lpstr>Contesto Applicazione</vt:lpstr>
      <vt:lpstr>Contesto Applicazione</vt:lpstr>
      <vt:lpstr>Contesto Applicazione</vt:lpstr>
      <vt:lpstr>Inoltro delle richieste</vt:lpstr>
      <vt:lpstr>Esempio (cont.)</vt:lpstr>
      <vt:lpstr>Esempio (cont.)</vt:lpstr>
      <vt:lpstr>Inoltro delle richieste</vt:lpstr>
      <vt:lpstr>Inoltro delle richieste</vt:lpstr>
      <vt:lpstr>Inoltro delle richieste</vt:lpstr>
      <vt:lpstr>Esempio (cont.)</vt:lpstr>
      <vt:lpstr>Inoltro e attributi della richiesta</vt:lpstr>
      <vt:lpstr>Esempio (cont.)</vt:lpstr>
      <vt:lpstr>Esempio (cont.)</vt:lpstr>
      <vt:lpstr>Mettiamo tutto in pratica</vt:lpstr>
      <vt:lpstr>Esercizio 3</vt:lpstr>
      <vt:lpstr>Sommario</vt:lpstr>
      <vt:lpstr>Gestione della sessione</vt:lpstr>
      <vt:lpstr>Gestione della sessione</vt:lpstr>
      <vt:lpstr>Gestione della sessione</vt:lpstr>
      <vt:lpstr>Esempio</vt:lpstr>
      <vt:lpstr>Gestione della sessione</vt:lpstr>
      <vt:lpstr>Gestione della sessione</vt:lpstr>
      <vt:lpstr>Gestione della sessione</vt:lpstr>
      <vt:lpstr>La classe HttpSession</vt:lpstr>
      <vt:lpstr>La classe HttpSession</vt:lpstr>
      <vt:lpstr>Esempio</vt:lpstr>
      <vt:lpstr>Esempio (cont)</vt:lpstr>
      <vt:lpstr>Esempio (cont)</vt:lpstr>
      <vt:lpstr>Attributi nella richiesta</vt:lpstr>
      <vt:lpstr>Attributi nella sessione</vt:lpstr>
      <vt:lpstr>Presentazione di PowerPoint</vt:lpstr>
      <vt:lpstr>Presentazione di PowerPoint</vt:lpstr>
      <vt:lpstr>Presentazione di PowerPoint</vt:lpstr>
      <vt:lpstr>Mettiamo tutto in pratica</vt:lpstr>
      <vt:lpstr>Esercizio 4</vt:lpstr>
      <vt:lpstr>Riscrittura degli URL</vt:lpstr>
      <vt:lpstr>Riscrittura degli URL</vt:lpstr>
      <vt:lpstr>Riscrittura degli URL</vt:lpstr>
      <vt:lpstr>Riscrittura degli URL</vt:lpstr>
      <vt:lpstr>Mettiamo tutto in pratica</vt:lpstr>
      <vt:lpstr>Esercizio 5</vt:lpstr>
      <vt:lpstr>Gestione dei cookie</vt:lpstr>
      <vt:lpstr>Gestione dei cookie</vt:lpstr>
      <vt:lpstr>javax.servlet.http.Cookie</vt:lpstr>
      <vt:lpstr>Inserire cookie nella risposta</vt:lpstr>
      <vt:lpstr>Prelevare cookie dalla richiesta</vt:lpstr>
      <vt:lpstr>Sommario</vt:lpstr>
      <vt:lpstr>JSP: introduzione</vt:lpstr>
      <vt:lpstr>Esempio: semplice.jsp</vt:lpstr>
      <vt:lpstr>Pagine JSP e Servlet</vt:lpstr>
      <vt:lpstr>JSP: ciclo di vita</vt:lpstr>
      <vt:lpstr>JSP: ciclo di vita</vt:lpstr>
      <vt:lpstr>Sorgente</vt:lpstr>
      <vt:lpstr>JSP: Semantica</vt:lpstr>
      <vt:lpstr>Presentazione di PowerPoint</vt:lpstr>
      <vt:lpstr>JSP: sviluppo e installazione</vt:lpstr>
      <vt:lpstr>Struttura pagina JSP</vt:lpstr>
      <vt:lpstr>Struttura pagina JSP: Template</vt:lpstr>
      <vt:lpstr>Struttura pagina JSP: Commenti</vt:lpstr>
      <vt:lpstr>Struttura pagina JSP: Scriplet</vt:lpstr>
      <vt:lpstr>Oggetti predefiniti</vt:lpstr>
      <vt:lpstr>Oggetti predefiniti</vt:lpstr>
      <vt:lpstr>Oggetti predefiniti</vt:lpstr>
      <vt:lpstr>Struttura pagina JSP: Scriplet</vt:lpstr>
      <vt:lpstr>Presentazione di PowerPoint</vt:lpstr>
      <vt:lpstr>Struttura pagina JSP: Scriplet</vt:lpstr>
      <vt:lpstr>Struttura pagina JSP: Scriplet</vt:lpstr>
      <vt:lpstr>Struttura pagina JSP: Scriplet</vt:lpstr>
      <vt:lpstr>Struttura pagina JSP: Espressioni</vt:lpstr>
      <vt:lpstr>Struttura pagina JSP: Espressioni</vt:lpstr>
      <vt:lpstr>Struttura pagina JSP: Direttive</vt:lpstr>
      <vt:lpstr>Direttiva page</vt:lpstr>
      <vt:lpstr>Direttiva page, attributo import</vt:lpstr>
      <vt:lpstr>Direttiva page, attributo import</vt:lpstr>
      <vt:lpstr>Direttiva page, attributo content-type</vt:lpstr>
      <vt:lpstr>Direttiva page, attributo session</vt:lpstr>
      <vt:lpstr>Direttiva page attributo errorPage</vt:lpstr>
      <vt:lpstr>Direttiva page attributo isErrorPage</vt:lpstr>
      <vt:lpstr>Riassunto JSP</vt:lpstr>
      <vt:lpstr>Riassunto JSP</vt:lpstr>
      <vt:lpstr>Mettiamo tutto in pratica</vt:lpstr>
      <vt:lpstr>Esercizio 6</vt:lpstr>
      <vt:lpstr>Esercizio 7</vt:lpstr>
      <vt:lpstr>Esercizio 7 (cont.)</vt:lpstr>
      <vt:lpstr>Sommario</vt:lpstr>
      <vt:lpstr>Expression Language  Introduzione</vt:lpstr>
      <vt:lpstr>Expression Language</vt:lpstr>
      <vt:lpstr>Expression Language</vt:lpstr>
      <vt:lpstr>Expression Language</vt:lpstr>
      <vt:lpstr>Expression Language</vt:lpstr>
      <vt:lpstr>Expression Language: collezioni</vt:lpstr>
      <vt:lpstr>Expression Language</vt:lpstr>
      <vt:lpstr>Expression Language: parametri HTTP</vt:lpstr>
      <vt:lpstr>Esercizio 8</vt:lpstr>
      <vt:lpstr>Sommario</vt:lpstr>
      <vt:lpstr>Java Standard Tag Library</vt:lpstr>
      <vt:lpstr>Custom Tags</vt:lpstr>
      <vt:lpstr>Componenti di un custom tag</vt:lpstr>
      <vt:lpstr>Esempio</vt:lpstr>
      <vt:lpstr>Definizione di un custom tag </vt:lpstr>
      <vt:lpstr>Definizione di un custom tag</vt:lpstr>
      <vt:lpstr>Uso del custom tag</vt:lpstr>
      <vt:lpstr>Uso del tag</vt:lpstr>
      <vt:lpstr>Definizione di un custom tag: attributi</vt:lpstr>
      <vt:lpstr>Esempio: RandomIntTag</vt:lpstr>
      <vt:lpstr>Esempio: RandomIntTag</vt:lpstr>
      <vt:lpstr>Esempio: uso</vt:lpstr>
      <vt:lpstr>Custom tag: pseudo-uri</vt:lpstr>
      <vt:lpstr>Descrittore con pseudo-uri</vt:lpstr>
      <vt:lpstr>Uso libreria di tag con pseudo-uri</vt:lpstr>
      <vt:lpstr>Java Standard Tag Library</vt:lpstr>
      <vt:lpstr>JSTL: tag di iterazione</vt:lpstr>
      <vt:lpstr>Tag di iterazione: esempio</vt:lpstr>
      <vt:lpstr>Tag di iterazione: esempio</vt:lpstr>
      <vt:lpstr>Tag di iterazione su collezioni: esempio</vt:lpstr>
      <vt:lpstr>JSTL: tag condizionali</vt:lpstr>
      <vt:lpstr>JSTL: URL encoding</vt:lpstr>
      <vt:lpstr>Mettiamo tutto in pratica</vt:lpstr>
      <vt:lpstr>Esercizio 9</vt:lpstr>
    </vt:vector>
  </TitlesOfParts>
  <Company>università roma tre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informativi su Web</dc:title>
  <dc:creator>Paolo Merialdo</dc:creator>
  <cp:lastModifiedBy>Paolo Merialdo</cp:lastModifiedBy>
  <cp:revision>371</cp:revision>
  <dcterms:created xsi:type="dcterms:W3CDTF">2014-02-26T16:59:56Z</dcterms:created>
  <dcterms:modified xsi:type="dcterms:W3CDTF">2017-04-19T08:25:38Z</dcterms:modified>
</cp:coreProperties>
</file>