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8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7" y="446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45D3FC-C822-4100-8FA7-242A863090F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7BD82B-74B8-4CE8-ADD2-5275F6C9EAA3}">
      <dgm:prSet/>
      <dgm:spPr/>
      <dgm:t>
        <a:bodyPr/>
        <a:lstStyle/>
        <a:p>
          <a:r>
            <a:rPr lang="en-US"/>
            <a:t>Training a model is iterative</a:t>
          </a:r>
        </a:p>
      </dgm:t>
    </dgm:pt>
    <dgm:pt modelId="{6388D196-9257-49EA-ACC1-D1886B829CB0}" type="parTrans" cxnId="{DA7C50BD-B3DD-475C-8776-731BC589803B}">
      <dgm:prSet/>
      <dgm:spPr/>
      <dgm:t>
        <a:bodyPr/>
        <a:lstStyle/>
        <a:p>
          <a:endParaRPr lang="en-US"/>
        </a:p>
      </dgm:t>
    </dgm:pt>
    <dgm:pt modelId="{89CE1AF1-B589-4837-8168-A6784010830A}" type="sibTrans" cxnId="{DA7C50BD-B3DD-475C-8776-731BC589803B}">
      <dgm:prSet/>
      <dgm:spPr/>
      <dgm:t>
        <a:bodyPr/>
        <a:lstStyle/>
        <a:p>
          <a:endParaRPr lang="en-US"/>
        </a:p>
      </dgm:t>
    </dgm:pt>
    <dgm:pt modelId="{D351179A-4AED-40B6-939D-47CAAD3F92A2}">
      <dgm:prSet/>
      <dgm:spPr/>
      <dgm:t>
        <a:bodyPr/>
        <a:lstStyle/>
        <a:p>
          <a:r>
            <a:rPr lang="en-US"/>
            <a:t>Uses minibatch gradient descent</a:t>
          </a:r>
        </a:p>
      </dgm:t>
    </dgm:pt>
    <dgm:pt modelId="{A1A4DC2E-0777-4894-9DB3-A5033E98C4D4}" type="parTrans" cxnId="{877A2450-0D97-47C7-A12F-1157FCF21756}">
      <dgm:prSet/>
      <dgm:spPr/>
      <dgm:t>
        <a:bodyPr/>
        <a:lstStyle/>
        <a:p>
          <a:endParaRPr lang="en-US"/>
        </a:p>
      </dgm:t>
    </dgm:pt>
    <dgm:pt modelId="{3B1A9475-86E2-442C-9F5A-05F8A47FD98E}" type="sibTrans" cxnId="{877A2450-0D97-47C7-A12F-1157FCF21756}">
      <dgm:prSet/>
      <dgm:spPr/>
      <dgm:t>
        <a:bodyPr/>
        <a:lstStyle/>
        <a:p>
          <a:endParaRPr lang="en-US"/>
        </a:p>
      </dgm:t>
    </dgm:pt>
    <dgm:pt modelId="{3BA78FE4-7A87-409C-933F-738FCAFA00FB}">
      <dgm:prSet/>
      <dgm:spPr/>
      <dgm:t>
        <a:bodyPr/>
        <a:lstStyle/>
        <a:p>
          <a:r>
            <a:rPr lang="en-US"/>
            <a:t>Vocab:</a:t>
          </a:r>
        </a:p>
      </dgm:t>
    </dgm:pt>
    <dgm:pt modelId="{FBF612D8-970C-4233-A5F2-49F7C455B981}" type="parTrans" cxnId="{5DBEE431-FE60-4BF0-87CB-7607D0F36A8A}">
      <dgm:prSet/>
      <dgm:spPr/>
      <dgm:t>
        <a:bodyPr/>
        <a:lstStyle/>
        <a:p>
          <a:endParaRPr lang="en-US"/>
        </a:p>
      </dgm:t>
    </dgm:pt>
    <dgm:pt modelId="{C4CDC5AA-A302-44FB-AAA9-64CC2A6F8605}" type="sibTrans" cxnId="{5DBEE431-FE60-4BF0-87CB-7607D0F36A8A}">
      <dgm:prSet/>
      <dgm:spPr/>
      <dgm:t>
        <a:bodyPr/>
        <a:lstStyle/>
        <a:p>
          <a:endParaRPr lang="en-US"/>
        </a:p>
      </dgm:t>
    </dgm:pt>
    <dgm:pt modelId="{6F994822-FD3E-4CC0-B62A-2FB29D003CC4}">
      <dgm:prSet/>
      <dgm:spPr/>
      <dgm:t>
        <a:bodyPr/>
        <a:lstStyle/>
        <a:p>
          <a:r>
            <a:rPr lang="en-US"/>
            <a:t>Minibatch = randomly selected subset of dataset</a:t>
          </a:r>
        </a:p>
      </dgm:t>
    </dgm:pt>
    <dgm:pt modelId="{5980E79E-BFCE-49A1-B4F6-8D4AEE8472D6}" type="parTrans" cxnId="{EE82D688-6A50-4172-AFE7-5B0DEB6D8BC5}">
      <dgm:prSet/>
      <dgm:spPr/>
      <dgm:t>
        <a:bodyPr/>
        <a:lstStyle/>
        <a:p>
          <a:endParaRPr lang="en-US"/>
        </a:p>
      </dgm:t>
    </dgm:pt>
    <dgm:pt modelId="{81E1E550-B151-46EB-967C-494B747287E8}" type="sibTrans" cxnId="{EE82D688-6A50-4172-AFE7-5B0DEB6D8BC5}">
      <dgm:prSet/>
      <dgm:spPr/>
      <dgm:t>
        <a:bodyPr/>
        <a:lstStyle/>
        <a:p>
          <a:endParaRPr lang="en-US"/>
        </a:p>
      </dgm:t>
    </dgm:pt>
    <dgm:pt modelId="{9EBC4332-E18A-4F85-AD6F-5C963CC23F4C}">
      <dgm:prSet/>
      <dgm:spPr/>
      <dgm:t>
        <a:bodyPr/>
        <a:lstStyle/>
        <a:p>
          <a:r>
            <a:rPr lang="en-US"/>
            <a:t>Epoch = iteration through entire dataset</a:t>
          </a:r>
        </a:p>
      </dgm:t>
    </dgm:pt>
    <dgm:pt modelId="{5F6B212B-2254-450C-8541-7F158B0DD52A}" type="parTrans" cxnId="{DFB680D2-1103-41C9-9745-8C5FFEC85F87}">
      <dgm:prSet/>
      <dgm:spPr/>
      <dgm:t>
        <a:bodyPr/>
        <a:lstStyle/>
        <a:p>
          <a:endParaRPr lang="en-US"/>
        </a:p>
      </dgm:t>
    </dgm:pt>
    <dgm:pt modelId="{543084EA-AFD7-4641-81FB-31F1934202B0}" type="sibTrans" cxnId="{DFB680D2-1103-41C9-9745-8C5FFEC85F87}">
      <dgm:prSet/>
      <dgm:spPr/>
      <dgm:t>
        <a:bodyPr/>
        <a:lstStyle/>
        <a:p>
          <a:endParaRPr lang="en-US"/>
        </a:p>
      </dgm:t>
    </dgm:pt>
    <dgm:pt modelId="{AD09B805-5AB6-4CAB-BA01-F823A6866966}" type="pres">
      <dgm:prSet presAssocID="{6E45D3FC-C822-4100-8FA7-242A863090F5}" presName="linear" presStyleCnt="0">
        <dgm:presLayoutVars>
          <dgm:dir/>
          <dgm:animLvl val="lvl"/>
          <dgm:resizeHandles val="exact"/>
        </dgm:presLayoutVars>
      </dgm:prSet>
      <dgm:spPr/>
    </dgm:pt>
    <dgm:pt modelId="{6DBE5E03-2A0C-4933-B7DD-6EA417EC8E99}" type="pres">
      <dgm:prSet presAssocID="{DA7BD82B-74B8-4CE8-ADD2-5275F6C9EAA3}" presName="parentLin" presStyleCnt="0"/>
      <dgm:spPr/>
    </dgm:pt>
    <dgm:pt modelId="{FBDA6E62-D15B-445A-8E4C-951BF5D58262}" type="pres">
      <dgm:prSet presAssocID="{DA7BD82B-74B8-4CE8-ADD2-5275F6C9EAA3}" presName="parentLeftMargin" presStyleLbl="node1" presStyleIdx="0" presStyleCnt="3"/>
      <dgm:spPr/>
    </dgm:pt>
    <dgm:pt modelId="{D94995C0-FDFA-40B2-BB22-9299CCB46B23}" type="pres">
      <dgm:prSet presAssocID="{DA7BD82B-74B8-4CE8-ADD2-5275F6C9EAA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971D445-7E5B-4206-B793-C44013095179}" type="pres">
      <dgm:prSet presAssocID="{DA7BD82B-74B8-4CE8-ADD2-5275F6C9EAA3}" presName="negativeSpace" presStyleCnt="0"/>
      <dgm:spPr/>
    </dgm:pt>
    <dgm:pt modelId="{36E67616-0194-4584-837C-A96A73D82495}" type="pres">
      <dgm:prSet presAssocID="{DA7BD82B-74B8-4CE8-ADD2-5275F6C9EAA3}" presName="childText" presStyleLbl="conFgAcc1" presStyleIdx="0" presStyleCnt="3">
        <dgm:presLayoutVars>
          <dgm:bulletEnabled val="1"/>
        </dgm:presLayoutVars>
      </dgm:prSet>
      <dgm:spPr/>
    </dgm:pt>
    <dgm:pt modelId="{09193E00-02F1-484A-A751-D5FE345CED88}" type="pres">
      <dgm:prSet presAssocID="{89CE1AF1-B589-4837-8168-A6784010830A}" presName="spaceBetweenRectangles" presStyleCnt="0"/>
      <dgm:spPr/>
    </dgm:pt>
    <dgm:pt modelId="{967DD256-2417-42C6-9475-C2B131CDC32E}" type="pres">
      <dgm:prSet presAssocID="{D351179A-4AED-40B6-939D-47CAAD3F92A2}" presName="parentLin" presStyleCnt="0"/>
      <dgm:spPr/>
    </dgm:pt>
    <dgm:pt modelId="{88A76CC9-A06C-491F-B3F3-417A0F5CCEA0}" type="pres">
      <dgm:prSet presAssocID="{D351179A-4AED-40B6-939D-47CAAD3F92A2}" presName="parentLeftMargin" presStyleLbl="node1" presStyleIdx="0" presStyleCnt="3"/>
      <dgm:spPr/>
    </dgm:pt>
    <dgm:pt modelId="{B8CC9BAA-25E4-4CB3-8718-80BFA6BAF3C3}" type="pres">
      <dgm:prSet presAssocID="{D351179A-4AED-40B6-939D-47CAAD3F92A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1650365-4AB6-418B-A909-F88B702051B2}" type="pres">
      <dgm:prSet presAssocID="{D351179A-4AED-40B6-939D-47CAAD3F92A2}" presName="negativeSpace" presStyleCnt="0"/>
      <dgm:spPr/>
    </dgm:pt>
    <dgm:pt modelId="{731197E2-CB52-432F-A2C1-655FC112221E}" type="pres">
      <dgm:prSet presAssocID="{D351179A-4AED-40B6-939D-47CAAD3F92A2}" presName="childText" presStyleLbl="conFgAcc1" presStyleIdx="1" presStyleCnt="3">
        <dgm:presLayoutVars>
          <dgm:bulletEnabled val="1"/>
        </dgm:presLayoutVars>
      </dgm:prSet>
      <dgm:spPr/>
    </dgm:pt>
    <dgm:pt modelId="{814756D8-8C7D-4F9D-B7F0-483E4406875F}" type="pres">
      <dgm:prSet presAssocID="{3B1A9475-86E2-442C-9F5A-05F8A47FD98E}" presName="spaceBetweenRectangles" presStyleCnt="0"/>
      <dgm:spPr/>
    </dgm:pt>
    <dgm:pt modelId="{F59A8515-B9E1-41D9-BD48-9406DBE7D28F}" type="pres">
      <dgm:prSet presAssocID="{3BA78FE4-7A87-409C-933F-738FCAFA00FB}" presName="parentLin" presStyleCnt="0"/>
      <dgm:spPr/>
    </dgm:pt>
    <dgm:pt modelId="{8C8CD0C3-5A7D-4EB7-B6EA-D5D59295B7C5}" type="pres">
      <dgm:prSet presAssocID="{3BA78FE4-7A87-409C-933F-738FCAFA00FB}" presName="parentLeftMargin" presStyleLbl="node1" presStyleIdx="1" presStyleCnt="3"/>
      <dgm:spPr/>
    </dgm:pt>
    <dgm:pt modelId="{63FF69AD-D8A9-4EED-A8C0-54667072A8B4}" type="pres">
      <dgm:prSet presAssocID="{3BA78FE4-7A87-409C-933F-738FCAFA00F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F8B4347-E8FB-4FD0-A98C-AD6041D55308}" type="pres">
      <dgm:prSet presAssocID="{3BA78FE4-7A87-409C-933F-738FCAFA00FB}" presName="negativeSpace" presStyleCnt="0"/>
      <dgm:spPr/>
    </dgm:pt>
    <dgm:pt modelId="{BFA4443D-4C79-47DE-8DE4-12C453600BE0}" type="pres">
      <dgm:prSet presAssocID="{3BA78FE4-7A87-409C-933F-738FCAFA00F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8000E02-3093-44FA-81A1-BCC18648B1B4}" type="presOf" srcId="{6F994822-FD3E-4CC0-B62A-2FB29D003CC4}" destId="{BFA4443D-4C79-47DE-8DE4-12C453600BE0}" srcOrd="0" destOrd="0" presId="urn:microsoft.com/office/officeart/2005/8/layout/list1"/>
    <dgm:cxn modelId="{368D650F-00CC-4A5D-BBB5-A59BA27C5718}" type="presOf" srcId="{9EBC4332-E18A-4F85-AD6F-5C963CC23F4C}" destId="{BFA4443D-4C79-47DE-8DE4-12C453600BE0}" srcOrd="0" destOrd="1" presId="urn:microsoft.com/office/officeart/2005/8/layout/list1"/>
    <dgm:cxn modelId="{C71B7121-364C-47DA-A4C5-8A3FEFE79AD3}" type="presOf" srcId="{DA7BD82B-74B8-4CE8-ADD2-5275F6C9EAA3}" destId="{FBDA6E62-D15B-445A-8E4C-951BF5D58262}" srcOrd="0" destOrd="0" presId="urn:microsoft.com/office/officeart/2005/8/layout/list1"/>
    <dgm:cxn modelId="{5DBEE431-FE60-4BF0-87CB-7607D0F36A8A}" srcId="{6E45D3FC-C822-4100-8FA7-242A863090F5}" destId="{3BA78FE4-7A87-409C-933F-738FCAFA00FB}" srcOrd="2" destOrd="0" parTransId="{FBF612D8-970C-4233-A5F2-49F7C455B981}" sibTransId="{C4CDC5AA-A302-44FB-AAA9-64CC2A6F8605}"/>
    <dgm:cxn modelId="{CDAEBB5F-2F94-4182-817C-80F36FE5CBC6}" type="presOf" srcId="{D351179A-4AED-40B6-939D-47CAAD3F92A2}" destId="{88A76CC9-A06C-491F-B3F3-417A0F5CCEA0}" srcOrd="0" destOrd="0" presId="urn:microsoft.com/office/officeart/2005/8/layout/list1"/>
    <dgm:cxn modelId="{877A2450-0D97-47C7-A12F-1157FCF21756}" srcId="{6E45D3FC-C822-4100-8FA7-242A863090F5}" destId="{D351179A-4AED-40B6-939D-47CAAD3F92A2}" srcOrd="1" destOrd="0" parTransId="{A1A4DC2E-0777-4894-9DB3-A5033E98C4D4}" sibTransId="{3B1A9475-86E2-442C-9F5A-05F8A47FD98E}"/>
    <dgm:cxn modelId="{08CFCB75-49DA-4888-81B7-91BFDAB34972}" type="presOf" srcId="{DA7BD82B-74B8-4CE8-ADD2-5275F6C9EAA3}" destId="{D94995C0-FDFA-40B2-BB22-9299CCB46B23}" srcOrd="1" destOrd="0" presId="urn:microsoft.com/office/officeart/2005/8/layout/list1"/>
    <dgm:cxn modelId="{EE82D688-6A50-4172-AFE7-5B0DEB6D8BC5}" srcId="{3BA78FE4-7A87-409C-933F-738FCAFA00FB}" destId="{6F994822-FD3E-4CC0-B62A-2FB29D003CC4}" srcOrd="0" destOrd="0" parTransId="{5980E79E-BFCE-49A1-B4F6-8D4AEE8472D6}" sibTransId="{81E1E550-B151-46EB-967C-494B747287E8}"/>
    <dgm:cxn modelId="{8898B08B-E2AD-4341-9F0D-94D688AA1847}" type="presOf" srcId="{6E45D3FC-C822-4100-8FA7-242A863090F5}" destId="{AD09B805-5AB6-4CAB-BA01-F823A6866966}" srcOrd="0" destOrd="0" presId="urn:microsoft.com/office/officeart/2005/8/layout/list1"/>
    <dgm:cxn modelId="{DA7C50BD-B3DD-475C-8776-731BC589803B}" srcId="{6E45D3FC-C822-4100-8FA7-242A863090F5}" destId="{DA7BD82B-74B8-4CE8-ADD2-5275F6C9EAA3}" srcOrd="0" destOrd="0" parTransId="{6388D196-9257-49EA-ACC1-D1886B829CB0}" sibTransId="{89CE1AF1-B589-4837-8168-A6784010830A}"/>
    <dgm:cxn modelId="{DFB680D2-1103-41C9-9745-8C5FFEC85F87}" srcId="{3BA78FE4-7A87-409C-933F-738FCAFA00FB}" destId="{9EBC4332-E18A-4F85-AD6F-5C963CC23F4C}" srcOrd="1" destOrd="0" parTransId="{5F6B212B-2254-450C-8541-7F158B0DD52A}" sibTransId="{543084EA-AFD7-4641-81FB-31F1934202B0}"/>
    <dgm:cxn modelId="{D1C83CE5-3307-4A41-B85E-035177AEFEAD}" type="presOf" srcId="{3BA78FE4-7A87-409C-933F-738FCAFA00FB}" destId="{8C8CD0C3-5A7D-4EB7-B6EA-D5D59295B7C5}" srcOrd="0" destOrd="0" presId="urn:microsoft.com/office/officeart/2005/8/layout/list1"/>
    <dgm:cxn modelId="{66F1BFF6-A4F2-4C29-BE44-25FEF336A5F9}" type="presOf" srcId="{D351179A-4AED-40B6-939D-47CAAD3F92A2}" destId="{B8CC9BAA-25E4-4CB3-8718-80BFA6BAF3C3}" srcOrd="1" destOrd="0" presId="urn:microsoft.com/office/officeart/2005/8/layout/list1"/>
    <dgm:cxn modelId="{CC8B64FD-56F6-4EDE-8AAB-261876DB90DB}" type="presOf" srcId="{3BA78FE4-7A87-409C-933F-738FCAFA00FB}" destId="{63FF69AD-D8A9-4EED-A8C0-54667072A8B4}" srcOrd="1" destOrd="0" presId="urn:microsoft.com/office/officeart/2005/8/layout/list1"/>
    <dgm:cxn modelId="{F050A280-7D55-40F2-9969-6052C61B47A5}" type="presParOf" srcId="{AD09B805-5AB6-4CAB-BA01-F823A6866966}" destId="{6DBE5E03-2A0C-4933-B7DD-6EA417EC8E99}" srcOrd="0" destOrd="0" presId="urn:microsoft.com/office/officeart/2005/8/layout/list1"/>
    <dgm:cxn modelId="{5641C90F-1BAC-4350-8B6C-1AA09F80A88C}" type="presParOf" srcId="{6DBE5E03-2A0C-4933-B7DD-6EA417EC8E99}" destId="{FBDA6E62-D15B-445A-8E4C-951BF5D58262}" srcOrd="0" destOrd="0" presId="urn:microsoft.com/office/officeart/2005/8/layout/list1"/>
    <dgm:cxn modelId="{0C314888-BB47-4FAE-941E-0818CD2DC3DD}" type="presParOf" srcId="{6DBE5E03-2A0C-4933-B7DD-6EA417EC8E99}" destId="{D94995C0-FDFA-40B2-BB22-9299CCB46B23}" srcOrd="1" destOrd="0" presId="urn:microsoft.com/office/officeart/2005/8/layout/list1"/>
    <dgm:cxn modelId="{A9D1298F-13F5-45E9-BF2E-32A2454FD136}" type="presParOf" srcId="{AD09B805-5AB6-4CAB-BA01-F823A6866966}" destId="{A971D445-7E5B-4206-B793-C44013095179}" srcOrd="1" destOrd="0" presId="urn:microsoft.com/office/officeart/2005/8/layout/list1"/>
    <dgm:cxn modelId="{C0CE6DD5-3559-4518-A372-86A535CDDC47}" type="presParOf" srcId="{AD09B805-5AB6-4CAB-BA01-F823A6866966}" destId="{36E67616-0194-4584-837C-A96A73D82495}" srcOrd="2" destOrd="0" presId="urn:microsoft.com/office/officeart/2005/8/layout/list1"/>
    <dgm:cxn modelId="{8CAA24F9-8D2D-4A64-B472-758A1BD5DFCF}" type="presParOf" srcId="{AD09B805-5AB6-4CAB-BA01-F823A6866966}" destId="{09193E00-02F1-484A-A751-D5FE345CED88}" srcOrd="3" destOrd="0" presId="urn:microsoft.com/office/officeart/2005/8/layout/list1"/>
    <dgm:cxn modelId="{BFE00C52-89FE-4AAB-A209-006C48B991F3}" type="presParOf" srcId="{AD09B805-5AB6-4CAB-BA01-F823A6866966}" destId="{967DD256-2417-42C6-9475-C2B131CDC32E}" srcOrd="4" destOrd="0" presId="urn:microsoft.com/office/officeart/2005/8/layout/list1"/>
    <dgm:cxn modelId="{D258DD5C-2490-4914-A49D-C2DD419802BF}" type="presParOf" srcId="{967DD256-2417-42C6-9475-C2B131CDC32E}" destId="{88A76CC9-A06C-491F-B3F3-417A0F5CCEA0}" srcOrd="0" destOrd="0" presId="urn:microsoft.com/office/officeart/2005/8/layout/list1"/>
    <dgm:cxn modelId="{1259B3CB-16E1-427A-AD7D-A71D7B5298D2}" type="presParOf" srcId="{967DD256-2417-42C6-9475-C2B131CDC32E}" destId="{B8CC9BAA-25E4-4CB3-8718-80BFA6BAF3C3}" srcOrd="1" destOrd="0" presId="urn:microsoft.com/office/officeart/2005/8/layout/list1"/>
    <dgm:cxn modelId="{B585569A-B62F-4C74-AA3A-1DD625EA01E7}" type="presParOf" srcId="{AD09B805-5AB6-4CAB-BA01-F823A6866966}" destId="{F1650365-4AB6-418B-A909-F88B702051B2}" srcOrd="5" destOrd="0" presId="urn:microsoft.com/office/officeart/2005/8/layout/list1"/>
    <dgm:cxn modelId="{F9ABEA1A-E4B0-45BF-BBAB-BD0702B384AB}" type="presParOf" srcId="{AD09B805-5AB6-4CAB-BA01-F823A6866966}" destId="{731197E2-CB52-432F-A2C1-655FC112221E}" srcOrd="6" destOrd="0" presId="urn:microsoft.com/office/officeart/2005/8/layout/list1"/>
    <dgm:cxn modelId="{6A1BECC8-B42E-435A-8B5D-FC6C5C756538}" type="presParOf" srcId="{AD09B805-5AB6-4CAB-BA01-F823A6866966}" destId="{814756D8-8C7D-4F9D-B7F0-483E4406875F}" srcOrd="7" destOrd="0" presId="urn:microsoft.com/office/officeart/2005/8/layout/list1"/>
    <dgm:cxn modelId="{6A02F9EB-C9F4-4CC0-8503-2E08D3191C8B}" type="presParOf" srcId="{AD09B805-5AB6-4CAB-BA01-F823A6866966}" destId="{F59A8515-B9E1-41D9-BD48-9406DBE7D28F}" srcOrd="8" destOrd="0" presId="urn:microsoft.com/office/officeart/2005/8/layout/list1"/>
    <dgm:cxn modelId="{86045311-C542-4F80-9D6F-60456AE69BEA}" type="presParOf" srcId="{F59A8515-B9E1-41D9-BD48-9406DBE7D28F}" destId="{8C8CD0C3-5A7D-4EB7-B6EA-D5D59295B7C5}" srcOrd="0" destOrd="0" presId="urn:microsoft.com/office/officeart/2005/8/layout/list1"/>
    <dgm:cxn modelId="{11B86C28-94A6-4799-85A2-664F31FCEDC9}" type="presParOf" srcId="{F59A8515-B9E1-41D9-BD48-9406DBE7D28F}" destId="{63FF69AD-D8A9-4EED-A8C0-54667072A8B4}" srcOrd="1" destOrd="0" presId="urn:microsoft.com/office/officeart/2005/8/layout/list1"/>
    <dgm:cxn modelId="{734A265E-328B-4A6D-9B29-59827D7F4F75}" type="presParOf" srcId="{AD09B805-5AB6-4CAB-BA01-F823A6866966}" destId="{EF8B4347-E8FB-4FD0-A98C-AD6041D55308}" srcOrd="9" destOrd="0" presId="urn:microsoft.com/office/officeart/2005/8/layout/list1"/>
    <dgm:cxn modelId="{86D0BE3E-CA97-42ED-977B-56347B3DB99D}" type="presParOf" srcId="{AD09B805-5AB6-4CAB-BA01-F823A6866966}" destId="{BFA4443D-4C79-47DE-8DE4-12C453600BE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0B66BA-9AE9-4825-8AD2-09CB8670E2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5BA57A1-EF90-48DB-A237-36123FD60565}">
      <dgm:prSet/>
      <dgm:spPr/>
      <dgm:t>
        <a:bodyPr/>
        <a:lstStyle/>
        <a:p>
          <a:r>
            <a:rPr lang="en-US"/>
            <a:t>Commonly used optimization algorithm developed in 2014</a:t>
          </a:r>
        </a:p>
      </dgm:t>
    </dgm:pt>
    <dgm:pt modelId="{BAEE1803-FA40-4582-A00E-DC4A602CC2F3}" type="parTrans" cxnId="{67F979A2-6452-4F4D-B189-BB9E0E628628}">
      <dgm:prSet/>
      <dgm:spPr/>
      <dgm:t>
        <a:bodyPr/>
        <a:lstStyle/>
        <a:p>
          <a:endParaRPr lang="en-US"/>
        </a:p>
      </dgm:t>
    </dgm:pt>
    <dgm:pt modelId="{30D01772-313D-4B63-AFCB-EE2655BB76A5}" type="sibTrans" cxnId="{67F979A2-6452-4F4D-B189-BB9E0E628628}">
      <dgm:prSet/>
      <dgm:spPr/>
      <dgm:t>
        <a:bodyPr/>
        <a:lstStyle/>
        <a:p>
          <a:endParaRPr lang="en-US"/>
        </a:p>
      </dgm:t>
    </dgm:pt>
    <dgm:pt modelId="{8B1D9D98-AA3A-4C80-9A8F-194D608183F1}">
      <dgm:prSet/>
      <dgm:spPr/>
      <dgm:t>
        <a:bodyPr/>
        <a:lstStyle/>
        <a:p>
          <a:r>
            <a:rPr lang="en-US"/>
            <a:t>Instead of using just the gradient, calculates momentum variables</a:t>
          </a:r>
        </a:p>
      </dgm:t>
    </dgm:pt>
    <dgm:pt modelId="{71A1A38B-DE9A-4EED-8333-B1A6B876C2A8}" type="parTrans" cxnId="{CC0B6F9A-0CE2-4C0F-9D1C-D06F2E5BB71A}">
      <dgm:prSet/>
      <dgm:spPr/>
      <dgm:t>
        <a:bodyPr/>
        <a:lstStyle/>
        <a:p>
          <a:endParaRPr lang="en-US"/>
        </a:p>
      </dgm:t>
    </dgm:pt>
    <dgm:pt modelId="{BC2CB52D-CFF4-4935-926D-40BAA1C72561}" type="sibTrans" cxnId="{CC0B6F9A-0CE2-4C0F-9D1C-D06F2E5BB71A}">
      <dgm:prSet/>
      <dgm:spPr/>
      <dgm:t>
        <a:bodyPr/>
        <a:lstStyle/>
        <a:p>
          <a:endParaRPr lang="en-US"/>
        </a:p>
      </dgm:t>
    </dgm:pt>
    <dgm:pt modelId="{EA357A49-D4EC-4925-80B6-7815D05B6F95}">
      <dgm:prSet/>
      <dgm:spPr/>
      <dgm:t>
        <a:bodyPr/>
        <a:lstStyle/>
        <a:p>
          <a:r>
            <a:rPr lang="en-US" dirty="0"/>
            <a:t>Uses these to take a smarter path and train faster and better</a:t>
          </a:r>
        </a:p>
      </dgm:t>
    </dgm:pt>
    <dgm:pt modelId="{ED1AE3A0-F1A1-4D08-95AE-2D80D31C6784}" type="parTrans" cxnId="{ADC4DE31-245B-4B2F-AC69-A0269C7A73FE}">
      <dgm:prSet/>
      <dgm:spPr/>
      <dgm:t>
        <a:bodyPr/>
        <a:lstStyle/>
        <a:p>
          <a:endParaRPr lang="en-US"/>
        </a:p>
      </dgm:t>
    </dgm:pt>
    <dgm:pt modelId="{91DF972F-FD5C-4E58-84DC-CB9C82039318}" type="sibTrans" cxnId="{ADC4DE31-245B-4B2F-AC69-A0269C7A73FE}">
      <dgm:prSet/>
      <dgm:spPr/>
      <dgm:t>
        <a:bodyPr/>
        <a:lstStyle/>
        <a:p>
          <a:endParaRPr lang="en-US"/>
        </a:p>
      </dgm:t>
    </dgm:pt>
    <dgm:pt modelId="{B393D845-8806-4447-9D64-BC55136AC2AB}" type="pres">
      <dgm:prSet presAssocID="{BA0B66BA-9AE9-4825-8AD2-09CB8670E2BC}" presName="linear" presStyleCnt="0">
        <dgm:presLayoutVars>
          <dgm:animLvl val="lvl"/>
          <dgm:resizeHandles val="exact"/>
        </dgm:presLayoutVars>
      </dgm:prSet>
      <dgm:spPr/>
    </dgm:pt>
    <dgm:pt modelId="{BCF2697C-214C-4214-9B42-332F1B3BF7F9}" type="pres">
      <dgm:prSet presAssocID="{35BA57A1-EF90-48DB-A237-36123FD6056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FFC9DD9-85E3-459E-B064-16534DB79034}" type="pres">
      <dgm:prSet presAssocID="{30D01772-313D-4B63-AFCB-EE2655BB76A5}" presName="spacer" presStyleCnt="0"/>
      <dgm:spPr/>
    </dgm:pt>
    <dgm:pt modelId="{81F98880-E482-4828-91CE-AA177EDA617C}" type="pres">
      <dgm:prSet presAssocID="{8B1D9D98-AA3A-4C80-9A8F-194D608183F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23F272C-3BBB-4C17-BF51-C6FCD3126872}" type="pres">
      <dgm:prSet presAssocID="{BC2CB52D-CFF4-4935-926D-40BAA1C72561}" presName="spacer" presStyleCnt="0"/>
      <dgm:spPr/>
    </dgm:pt>
    <dgm:pt modelId="{B05A4BC7-674C-4AF8-8498-9928FFAB7A3D}" type="pres">
      <dgm:prSet presAssocID="{EA357A49-D4EC-4925-80B6-7815D05B6F9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D967615-5A6A-4CD0-848C-4C7E56C79555}" type="presOf" srcId="{8B1D9D98-AA3A-4C80-9A8F-194D608183F1}" destId="{81F98880-E482-4828-91CE-AA177EDA617C}" srcOrd="0" destOrd="0" presId="urn:microsoft.com/office/officeart/2005/8/layout/vList2"/>
    <dgm:cxn modelId="{ADC4DE31-245B-4B2F-AC69-A0269C7A73FE}" srcId="{BA0B66BA-9AE9-4825-8AD2-09CB8670E2BC}" destId="{EA357A49-D4EC-4925-80B6-7815D05B6F95}" srcOrd="2" destOrd="0" parTransId="{ED1AE3A0-F1A1-4D08-95AE-2D80D31C6784}" sibTransId="{91DF972F-FD5C-4E58-84DC-CB9C82039318}"/>
    <dgm:cxn modelId="{6FACF854-2A5F-415B-9605-589FAD8A3148}" type="presOf" srcId="{EA357A49-D4EC-4925-80B6-7815D05B6F95}" destId="{B05A4BC7-674C-4AF8-8498-9928FFAB7A3D}" srcOrd="0" destOrd="0" presId="urn:microsoft.com/office/officeart/2005/8/layout/vList2"/>
    <dgm:cxn modelId="{CC0B6F9A-0CE2-4C0F-9D1C-D06F2E5BB71A}" srcId="{BA0B66BA-9AE9-4825-8AD2-09CB8670E2BC}" destId="{8B1D9D98-AA3A-4C80-9A8F-194D608183F1}" srcOrd="1" destOrd="0" parTransId="{71A1A38B-DE9A-4EED-8333-B1A6B876C2A8}" sibTransId="{BC2CB52D-CFF4-4935-926D-40BAA1C72561}"/>
    <dgm:cxn modelId="{67F979A2-6452-4F4D-B189-BB9E0E628628}" srcId="{BA0B66BA-9AE9-4825-8AD2-09CB8670E2BC}" destId="{35BA57A1-EF90-48DB-A237-36123FD60565}" srcOrd="0" destOrd="0" parTransId="{BAEE1803-FA40-4582-A00E-DC4A602CC2F3}" sibTransId="{30D01772-313D-4B63-AFCB-EE2655BB76A5}"/>
    <dgm:cxn modelId="{E26701B5-0D23-4038-9EC1-70119279F537}" type="presOf" srcId="{35BA57A1-EF90-48DB-A237-36123FD60565}" destId="{BCF2697C-214C-4214-9B42-332F1B3BF7F9}" srcOrd="0" destOrd="0" presId="urn:microsoft.com/office/officeart/2005/8/layout/vList2"/>
    <dgm:cxn modelId="{BB1570F9-F397-432D-9B54-5EF0D41ECB6C}" type="presOf" srcId="{BA0B66BA-9AE9-4825-8AD2-09CB8670E2BC}" destId="{B393D845-8806-4447-9D64-BC55136AC2AB}" srcOrd="0" destOrd="0" presId="urn:microsoft.com/office/officeart/2005/8/layout/vList2"/>
    <dgm:cxn modelId="{B88E89FC-812C-4D11-B84E-8ED3574F07F0}" type="presParOf" srcId="{B393D845-8806-4447-9D64-BC55136AC2AB}" destId="{BCF2697C-214C-4214-9B42-332F1B3BF7F9}" srcOrd="0" destOrd="0" presId="urn:microsoft.com/office/officeart/2005/8/layout/vList2"/>
    <dgm:cxn modelId="{423183DC-1266-465D-AC90-311E36BA6C87}" type="presParOf" srcId="{B393D845-8806-4447-9D64-BC55136AC2AB}" destId="{2FFC9DD9-85E3-459E-B064-16534DB79034}" srcOrd="1" destOrd="0" presId="urn:microsoft.com/office/officeart/2005/8/layout/vList2"/>
    <dgm:cxn modelId="{C4209C77-35E8-400C-8389-109830FB3F84}" type="presParOf" srcId="{B393D845-8806-4447-9D64-BC55136AC2AB}" destId="{81F98880-E482-4828-91CE-AA177EDA617C}" srcOrd="2" destOrd="0" presId="urn:microsoft.com/office/officeart/2005/8/layout/vList2"/>
    <dgm:cxn modelId="{72087CD4-92E5-4C7A-B126-16303321DA35}" type="presParOf" srcId="{B393D845-8806-4447-9D64-BC55136AC2AB}" destId="{A23F272C-3BBB-4C17-BF51-C6FCD3126872}" srcOrd="3" destOrd="0" presId="urn:microsoft.com/office/officeart/2005/8/layout/vList2"/>
    <dgm:cxn modelId="{AF3CAC44-FFEC-4796-98BC-9882A2234ACB}" type="presParOf" srcId="{B393D845-8806-4447-9D64-BC55136AC2AB}" destId="{B05A4BC7-674C-4AF8-8498-9928FFAB7A3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67616-0194-4584-837C-A96A73D82495}">
      <dsp:nvSpPr>
        <dsp:cNvPr id="0" name=""/>
        <dsp:cNvSpPr/>
      </dsp:nvSpPr>
      <dsp:spPr>
        <a:xfrm>
          <a:off x="0" y="582831"/>
          <a:ext cx="559336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4995C0-FDFA-40B2-BB22-9299CCB46B23}">
      <dsp:nvSpPr>
        <dsp:cNvPr id="0" name=""/>
        <dsp:cNvSpPr/>
      </dsp:nvSpPr>
      <dsp:spPr>
        <a:xfrm>
          <a:off x="279668" y="272871"/>
          <a:ext cx="3915352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991" tIns="0" rIns="14799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Training a model is iterative</a:t>
          </a:r>
        </a:p>
      </dsp:txBody>
      <dsp:txXfrm>
        <a:off x="309930" y="303133"/>
        <a:ext cx="3854828" cy="559396"/>
      </dsp:txXfrm>
    </dsp:sp>
    <dsp:sp modelId="{731197E2-CB52-432F-A2C1-655FC112221E}">
      <dsp:nvSpPr>
        <dsp:cNvPr id="0" name=""/>
        <dsp:cNvSpPr/>
      </dsp:nvSpPr>
      <dsp:spPr>
        <a:xfrm>
          <a:off x="0" y="1535391"/>
          <a:ext cx="559336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C9BAA-25E4-4CB3-8718-80BFA6BAF3C3}">
      <dsp:nvSpPr>
        <dsp:cNvPr id="0" name=""/>
        <dsp:cNvSpPr/>
      </dsp:nvSpPr>
      <dsp:spPr>
        <a:xfrm>
          <a:off x="279668" y="1225431"/>
          <a:ext cx="3915352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991" tIns="0" rIns="14799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Uses minibatch gradient descent</a:t>
          </a:r>
        </a:p>
      </dsp:txBody>
      <dsp:txXfrm>
        <a:off x="309930" y="1255693"/>
        <a:ext cx="3854828" cy="559396"/>
      </dsp:txXfrm>
    </dsp:sp>
    <dsp:sp modelId="{BFA4443D-4C79-47DE-8DE4-12C453600BE0}">
      <dsp:nvSpPr>
        <dsp:cNvPr id="0" name=""/>
        <dsp:cNvSpPr/>
      </dsp:nvSpPr>
      <dsp:spPr>
        <a:xfrm>
          <a:off x="0" y="2487951"/>
          <a:ext cx="5593360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4107" tIns="437388" rIns="43410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Minibatch = randomly selected subset of dataset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Epoch = iteration through entire dataset</a:t>
          </a:r>
        </a:p>
      </dsp:txBody>
      <dsp:txXfrm>
        <a:off x="0" y="2487951"/>
        <a:ext cx="5593360" cy="1521449"/>
      </dsp:txXfrm>
    </dsp:sp>
    <dsp:sp modelId="{63FF69AD-D8A9-4EED-A8C0-54667072A8B4}">
      <dsp:nvSpPr>
        <dsp:cNvPr id="0" name=""/>
        <dsp:cNvSpPr/>
      </dsp:nvSpPr>
      <dsp:spPr>
        <a:xfrm>
          <a:off x="279668" y="2177991"/>
          <a:ext cx="3915352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991" tIns="0" rIns="14799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Vocab:</a:t>
          </a:r>
        </a:p>
      </dsp:txBody>
      <dsp:txXfrm>
        <a:off x="309930" y="2208253"/>
        <a:ext cx="3854828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2697C-214C-4214-9B42-332F1B3BF7F9}">
      <dsp:nvSpPr>
        <dsp:cNvPr id="0" name=""/>
        <dsp:cNvSpPr/>
      </dsp:nvSpPr>
      <dsp:spPr>
        <a:xfrm>
          <a:off x="0" y="62865"/>
          <a:ext cx="4008384" cy="1374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Commonly used optimization algorithm developed in 2014</a:t>
          </a:r>
        </a:p>
      </dsp:txBody>
      <dsp:txXfrm>
        <a:off x="67110" y="129975"/>
        <a:ext cx="3874164" cy="1240530"/>
      </dsp:txXfrm>
    </dsp:sp>
    <dsp:sp modelId="{81F98880-E482-4828-91CE-AA177EDA617C}">
      <dsp:nvSpPr>
        <dsp:cNvPr id="0" name=""/>
        <dsp:cNvSpPr/>
      </dsp:nvSpPr>
      <dsp:spPr>
        <a:xfrm>
          <a:off x="0" y="1509616"/>
          <a:ext cx="4008384" cy="1374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Instead of using just the gradient, calculates momentum variables</a:t>
          </a:r>
        </a:p>
      </dsp:txBody>
      <dsp:txXfrm>
        <a:off x="67110" y="1576726"/>
        <a:ext cx="3874164" cy="1240530"/>
      </dsp:txXfrm>
    </dsp:sp>
    <dsp:sp modelId="{B05A4BC7-674C-4AF8-8498-9928FFAB7A3D}">
      <dsp:nvSpPr>
        <dsp:cNvPr id="0" name=""/>
        <dsp:cNvSpPr/>
      </dsp:nvSpPr>
      <dsp:spPr>
        <a:xfrm>
          <a:off x="0" y="2956366"/>
          <a:ext cx="4008384" cy="1374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Uses these to take a smarter path and train faster and better</a:t>
          </a:r>
        </a:p>
      </dsp:txBody>
      <dsp:txXfrm>
        <a:off x="67110" y="3023476"/>
        <a:ext cx="3874164" cy="1240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4AE2-70DB-462C-9210-AF94A0C64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B2704-6160-4F2A-9F33-6360DB27E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183E0-C3A4-4211-AF6F-267FF0A3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5AF-6298-4190-8183-ABE55D823AC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8EF09-BBA2-489A-80D8-E42358A7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9C359-4ACA-46AC-9938-A096386F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3A1E-4BD1-42FD-94F1-D5AC5FF0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6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F56D-7924-4CC2-B448-06464323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28EDA-C6D6-41C2-A37F-65E69035F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BABE9-6109-48AB-9EF8-E8930712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5AF-6298-4190-8183-ABE55D823AC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8A242-97C2-4266-8F4D-3D5FA0DD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FF867-2869-4A1A-9D39-08A47634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3A1E-4BD1-42FD-94F1-D5AC5FF0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6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6C15E-E11B-49D2-BA63-F7CC91C05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6EAFD-C840-409F-9339-A76FC83F2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83D83-0CA7-4AD4-890B-88F716CB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5AF-6298-4190-8183-ABE55D823AC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ADB25-E5D9-4161-84AE-A1A99E43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AA90C-9ED4-4984-A5F2-5A4A291D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3A1E-4BD1-42FD-94F1-D5AC5FF0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6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09EF-156D-45A9-88CA-08CF7C4F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8244D-C2E1-4123-9342-0453FD540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DE10A-F205-4B91-92DB-4761EFE7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5AF-6298-4190-8183-ABE55D823AC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49F5A-4557-4CE2-8EB4-B1908F21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A4334-2D72-40B9-9257-9FC08054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3A1E-4BD1-42FD-94F1-D5AC5FF0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9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0B3F-D804-49EC-B8EC-04472F4B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D34B-DD52-4640-95F7-A21E0E2E4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BEF84-F888-403C-A140-08BC9A2CD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5AF-6298-4190-8183-ABE55D823AC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4E4A1-370B-4C5C-A3C8-9909A9D3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885E-DB9E-427B-BD04-7745DB91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3A1E-4BD1-42FD-94F1-D5AC5FF0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DC21-6EEF-46C2-B727-6EAA61D8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920F0-3D75-463C-AC9A-C33B462EA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5E6E2-7EFF-4601-8BE1-7DC4EDAE7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EB3B4-A23B-4AD0-A57F-B58A5D34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5AF-6298-4190-8183-ABE55D823AC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E83D9-651E-4864-84FE-AEFC4435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B5F99-1FDE-4AA8-9A12-18B4F324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3A1E-4BD1-42FD-94F1-D5AC5FF0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3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D19ED-3142-4F7F-84E4-52AB8B937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3DDA1-B2BB-44C2-ADBD-84DE08C57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92B04-A1A1-4C29-99FE-217F6CB9F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CB5F2-CA5D-410B-9DE9-F6764ABB5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9D14C-FA62-442D-9890-43ACB9B95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DA8D21-915A-4E40-B841-083CD7BD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5AF-6298-4190-8183-ABE55D823AC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B66B0-A476-43EF-BDC0-D44CFB1C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33563-EE12-413A-834A-EFB1410D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3A1E-4BD1-42FD-94F1-D5AC5FF0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3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C89E-0979-4CAF-B17F-CA3BC2EB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17E66-B83E-40F0-B45D-F3970039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5AF-6298-4190-8183-ABE55D823AC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98327-C35C-44AD-97AC-EE9F1C77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3C2A2-C93E-45CD-8DFF-B948948B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3A1E-4BD1-42FD-94F1-D5AC5FF0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7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5DBE6-BA87-4C13-AFCA-E2A78E59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5AF-6298-4190-8183-ABE55D823AC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A74989-26C1-4C55-9399-242D994A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7B5E4-151E-4D8F-8AB0-65D08C66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3A1E-4BD1-42FD-94F1-D5AC5FF0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7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9605-B225-40AB-B3E5-18FFB300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05E9-33F0-4643-A9C6-497E29DEC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9D449-3581-4E24-A1BE-6B0DEBB2F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C9D7D-81CB-4BA9-87FC-402B6203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5AF-6298-4190-8183-ABE55D823AC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326F6-71A7-41CF-833D-DBE95258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18433-A622-4550-A023-C199C656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3A1E-4BD1-42FD-94F1-D5AC5FF0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2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17E6-3245-4280-A14D-54BC0D44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C60F9-31FF-4581-AB4B-D4EBAE106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C856F-EAF8-4AD6-A34D-D534A9B1B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AE116-6F82-47CB-89C8-D7B5076B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5AF-6298-4190-8183-ABE55D823AC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B3ADF-D06E-4598-A3A4-6F4A6F23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0EFE1-BF71-4872-9445-2EC242F9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3A1E-4BD1-42FD-94F1-D5AC5FF0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9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C205A-EFE7-41B2-A898-D7084C3DE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141C3-012D-4C78-B739-B7ED786AF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AB3B3-8D11-450C-9E59-C24DE508C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A45AF-6298-4190-8183-ABE55D823AC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4C908-AA5B-42AA-8A7C-6B246A7AA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9693-CAFB-41C1-B036-B5CDD5096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B3A1E-4BD1-42FD-94F1-D5AC5FF0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5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1741-38FD-455B-834F-2330CDFFD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Studying machine learning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F861B-9A01-4BB9-A32F-290A112F5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93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F289725-7D67-47C1-9BF1-18C9466C7207}"/>
              </a:ext>
            </a:extLst>
          </p:cNvPr>
          <p:cNvPicPr/>
          <p:nvPr/>
        </p:nvPicPr>
        <p:blipFill rotWithShape="1">
          <a:blip r:embed="rId2"/>
          <a:srcRect t="2" b="-16412"/>
          <a:stretch/>
        </p:blipFill>
        <p:spPr bwMode="auto">
          <a:xfrm>
            <a:off x="125834" y="3429000"/>
            <a:ext cx="4697835" cy="32782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517E6084-1460-4C76-87A9-640459E11F1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68333" y="3077116"/>
            <a:ext cx="4697835" cy="3780884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E0714CF-F5E0-4D0D-9A19-893AAC22C107}"/>
              </a:ext>
            </a:extLst>
          </p:cNvPr>
          <p:cNvPicPr/>
          <p:nvPr/>
        </p:nvPicPr>
        <p:blipFill rotWithShape="1">
          <a:blip r:embed="rId4"/>
          <a:srcRect l="616" r="-12370"/>
          <a:stretch/>
        </p:blipFill>
        <p:spPr bwMode="auto">
          <a:xfrm>
            <a:off x="4001791" y="295641"/>
            <a:ext cx="4275926" cy="27814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021F3EE-5D23-4F7E-A502-4DAE4167BB45}"/>
              </a:ext>
            </a:extLst>
          </p:cNvPr>
          <p:cNvSpPr/>
          <p:nvPr/>
        </p:nvSpPr>
        <p:spPr>
          <a:xfrm rot="7972444">
            <a:off x="2615415" y="2389415"/>
            <a:ext cx="1264595" cy="583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1439694-A0C1-4FFC-BE07-BC7E437466D0}"/>
              </a:ext>
            </a:extLst>
          </p:cNvPr>
          <p:cNvSpPr/>
          <p:nvPr/>
        </p:nvSpPr>
        <p:spPr>
          <a:xfrm rot="2715149">
            <a:off x="7898119" y="2169715"/>
            <a:ext cx="1264595" cy="583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3A1637D-25D7-4780-ADF1-19CC1B7D9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4" y="432870"/>
            <a:ext cx="3693325" cy="5570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For linear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F6217E-B74C-45FF-AD40-C3F34BACE3E6}"/>
              </a:ext>
            </a:extLst>
          </p:cNvPr>
          <p:cNvSpPr txBox="1"/>
          <p:nvPr/>
        </p:nvSpPr>
        <p:spPr>
          <a:xfrm>
            <a:off x="2181139" y="1933490"/>
            <a:ext cx="1288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of steps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4C6E56-D336-49AF-977C-BB8BF5C45171}"/>
              </a:ext>
            </a:extLst>
          </p:cNvPr>
          <p:cNvSpPr txBox="1"/>
          <p:nvPr/>
        </p:nvSpPr>
        <p:spPr>
          <a:xfrm>
            <a:off x="9048423" y="1656491"/>
            <a:ext cx="1288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Relative direction of steps</a:t>
            </a:r>
          </a:p>
        </p:txBody>
      </p:sp>
    </p:spTree>
    <p:extLst>
      <p:ext uri="{BB962C8B-B14F-4D97-AF65-F5344CB8AC3E}">
        <p14:creationId xmlns:p14="http://schemas.microsoft.com/office/powerpoint/2010/main" val="952744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EAED451-CB60-41D6-B22A-9F8D20201E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3528" y="1837390"/>
            <a:ext cx="5578736" cy="4115937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8E24DF4-5BD3-44EE-A4D7-473316987A75}"/>
              </a:ext>
            </a:extLst>
          </p:cNvPr>
          <p:cNvPicPr/>
          <p:nvPr/>
        </p:nvPicPr>
        <p:blipFill rotWithShape="1">
          <a:blip r:embed="rId3"/>
          <a:srcRect b="-2855"/>
          <a:stretch/>
        </p:blipFill>
        <p:spPr bwMode="auto">
          <a:xfrm>
            <a:off x="6446823" y="105704"/>
            <a:ext cx="4458509" cy="33232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44DE597-F8E8-489A-9006-62390886CFA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633279" y="3393818"/>
            <a:ext cx="4759256" cy="335847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DC4FD98-A84E-4DDE-BF18-CFE42A84C576}"/>
              </a:ext>
            </a:extLst>
          </p:cNvPr>
          <p:cNvSpPr txBox="1">
            <a:spLocks/>
          </p:cNvSpPr>
          <p:nvPr/>
        </p:nvSpPr>
        <p:spPr>
          <a:xfrm>
            <a:off x="372878" y="2365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Real application: </a:t>
            </a:r>
            <a:br>
              <a:rPr lang="en-US" dirty="0"/>
            </a:br>
            <a:r>
              <a:rPr lang="en-US" dirty="0" err="1"/>
              <a:t>DDplus</a:t>
            </a:r>
            <a:r>
              <a:rPr lang="en-US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30283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2D9C95-6C8E-48AD-82F0-3C535B7B753D}"/>
              </a:ext>
            </a:extLst>
          </p:cNvPr>
          <p:cNvSpPr txBox="1">
            <a:spLocks/>
          </p:cNvSpPr>
          <p:nvPr/>
        </p:nvSpPr>
        <p:spPr>
          <a:xfrm>
            <a:off x="372878" y="2365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Real application: </a:t>
            </a:r>
            <a:br>
              <a:rPr lang="en-US" dirty="0"/>
            </a:br>
            <a:r>
              <a:rPr lang="en-US" dirty="0"/>
              <a:t>trained </a:t>
            </a:r>
            <a:r>
              <a:rPr lang="en-US" dirty="0" err="1"/>
              <a:t>DDplus</a:t>
            </a:r>
            <a:r>
              <a:rPr lang="en-US" dirty="0"/>
              <a:t> model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70EB080-F2FC-4330-8270-7DD180835E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0639" y="1744323"/>
            <a:ext cx="5303855" cy="4370122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4A68A3E-62AC-46B7-B75F-F32AB2C685D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33885" y="54312"/>
            <a:ext cx="4984615" cy="3200400"/>
          </a:xfrm>
          <a:prstGeom prst="rect">
            <a:avLst/>
          </a:prstGeom>
        </p:spPr>
      </p:pic>
      <p:pic>
        <p:nvPicPr>
          <p:cNvPr id="7" name="Picture 6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B1F8F322-AE2D-4357-B337-97227B659B5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28803" y="3323788"/>
            <a:ext cx="4289912" cy="353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68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2D9C95-6C8E-48AD-82F0-3C535B7B753D}"/>
              </a:ext>
            </a:extLst>
          </p:cNvPr>
          <p:cNvSpPr txBox="1">
            <a:spLocks/>
          </p:cNvSpPr>
          <p:nvPr/>
        </p:nvSpPr>
        <p:spPr>
          <a:xfrm>
            <a:off x="372878" y="2365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Real application: </a:t>
            </a:r>
            <a:br>
              <a:rPr lang="en-US" dirty="0"/>
            </a:br>
            <a:r>
              <a:rPr lang="en-US" dirty="0" err="1"/>
              <a:t>AllCNN</a:t>
            </a:r>
            <a:r>
              <a:rPr lang="en-US" dirty="0"/>
              <a:t> model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B580CE7-AA67-49C1-9A55-1809CBD567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2878" y="1926075"/>
            <a:ext cx="5444263" cy="403698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78AEBC32-EF89-4565-B262-F503471987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85869" y="98461"/>
            <a:ext cx="4948135" cy="3284477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D67D9E6D-D95B-454C-B1B4-6AF46BE4AE3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678994" y="3376602"/>
            <a:ext cx="4488359" cy="348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32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B703-CF94-40B1-8868-47F83D57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755"/>
            <a:ext cx="10515600" cy="1325563"/>
          </a:xfrm>
        </p:spPr>
        <p:txBody>
          <a:bodyPr/>
          <a:lstStyle/>
          <a:p>
            <a:r>
              <a:rPr lang="en-US" dirty="0"/>
              <a:t>Speeding up optimization?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05BA-8FA5-4988-9B38-5B82ED741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99" y="2018169"/>
            <a:ext cx="4788047" cy="141083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If consecutive steps are in the same direction, can you take larger steps?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316F1C-B463-4EB5-BBF7-25D3694D7518}"/>
              </a:ext>
            </a:extLst>
          </p:cNvPr>
          <p:cNvSpPr txBox="1">
            <a:spLocks/>
          </p:cNvSpPr>
          <p:nvPr/>
        </p:nvSpPr>
        <p:spPr>
          <a:xfrm>
            <a:off x="693098" y="4299607"/>
            <a:ext cx="4788047" cy="906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If the loss repeatedly jumps up, should you take smaller steps?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B1EEDB2-9CA3-42A4-9B9E-86DEE3075250}"/>
              </a:ext>
            </a:extLst>
          </p:cNvPr>
          <p:cNvSpPr/>
          <p:nvPr/>
        </p:nvSpPr>
        <p:spPr>
          <a:xfrm rot="20446664">
            <a:off x="5587632" y="1745832"/>
            <a:ext cx="1392117" cy="310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0A5CF1-787A-41A2-A348-36112FC5D26E}"/>
              </a:ext>
            </a:extLst>
          </p:cNvPr>
          <p:cNvSpPr txBox="1"/>
          <p:nvPr/>
        </p:nvSpPr>
        <p:spPr>
          <a:xfrm>
            <a:off x="7466201" y="988152"/>
            <a:ext cx="322137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Adaptive learning rate</a:t>
            </a:r>
          </a:p>
          <a:p>
            <a:pPr algn="ctr"/>
            <a:r>
              <a:rPr lang="en-US" dirty="0"/>
              <a:t>Increase the learning rate if epochs are in the same direction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B07FB-240D-4F89-9F91-87A565B61247}"/>
              </a:ext>
            </a:extLst>
          </p:cNvPr>
          <p:cNvSpPr txBox="1"/>
          <p:nvPr/>
        </p:nvSpPr>
        <p:spPr>
          <a:xfrm>
            <a:off x="7466201" y="2828835"/>
            <a:ext cx="3221373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EVE algorithm</a:t>
            </a:r>
          </a:p>
          <a:p>
            <a:pPr algn="ctr"/>
            <a:r>
              <a:rPr lang="en-US" dirty="0"/>
              <a:t>Evaluate loss in epoch direction, and if the loss continues decreasing take a larger step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E421B40-D9D8-4B3A-96F5-E03664FF3274}"/>
              </a:ext>
            </a:extLst>
          </p:cNvPr>
          <p:cNvSpPr/>
          <p:nvPr/>
        </p:nvSpPr>
        <p:spPr>
          <a:xfrm rot="1160253">
            <a:off x="5587465" y="3050567"/>
            <a:ext cx="1392117" cy="310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6B7E8-FA43-4BB7-8C56-66CFC1301C77}"/>
              </a:ext>
            </a:extLst>
          </p:cNvPr>
          <p:cNvSpPr txBox="1"/>
          <p:nvPr/>
        </p:nvSpPr>
        <p:spPr>
          <a:xfrm>
            <a:off x="7466201" y="4991410"/>
            <a:ext cx="322137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Careful learning rate</a:t>
            </a:r>
          </a:p>
          <a:p>
            <a:pPr algn="ctr"/>
            <a:r>
              <a:rPr lang="en-US" dirty="0"/>
              <a:t>If the loss jumps up, decrease the learning rate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1CADF12-D9D7-4816-A664-E270D6D9673D}"/>
              </a:ext>
            </a:extLst>
          </p:cNvPr>
          <p:cNvSpPr/>
          <p:nvPr/>
        </p:nvSpPr>
        <p:spPr>
          <a:xfrm rot="662366">
            <a:off x="5670059" y="4899693"/>
            <a:ext cx="1218435" cy="310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85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B37E4E12-9F33-4C8A-9646-399E350152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55269" y="812258"/>
            <a:ext cx="3339829" cy="2886682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3FB04A5-D5D0-4AAD-8E50-C1F53B4BC09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55269" y="3793787"/>
            <a:ext cx="3673812" cy="3064213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9B7B74B-7FD2-497E-9C35-CCF097EF673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928044" y="812257"/>
            <a:ext cx="3599232" cy="2918298"/>
          </a:xfrm>
          <a:prstGeom prst="rect">
            <a:avLst/>
          </a:prstGeom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BC9C0ABC-438D-4E0A-958B-C828A9C32EB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129080" y="3793787"/>
            <a:ext cx="3398196" cy="30642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1C78A1-90B2-4512-AD7E-3961C435946B}"/>
              </a:ext>
            </a:extLst>
          </p:cNvPr>
          <p:cNvSpPr txBox="1"/>
          <p:nvPr/>
        </p:nvSpPr>
        <p:spPr>
          <a:xfrm>
            <a:off x="4824919" y="155643"/>
            <a:ext cx="28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Without adaptive learning 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379BA-0B1E-41D5-869E-8BB6D143BC54}"/>
              </a:ext>
            </a:extLst>
          </p:cNvPr>
          <p:cNvSpPr txBox="1"/>
          <p:nvPr/>
        </p:nvSpPr>
        <p:spPr>
          <a:xfrm>
            <a:off x="8422531" y="134310"/>
            <a:ext cx="281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adaptive learning rate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A832026-841A-4194-91BF-51A27239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98" y="155643"/>
            <a:ext cx="4061125" cy="2262981"/>
          </a:xfrm>
        </p:spPr>
        <p:txBody>
          <a:bodyPr>
            <a:normAutofit fontScale="90000"/>
          </a:bodyPr>
          <a:lstStyle/>
          <a:p>
            <a:r>
              <a:rPr lang="en-US" dirty="0"/>
              <a:t>Adaptive learning rate with the </a:t>
            </a:r>
            <a:r>
              <a:rPr lang="en-US" dirty="0" err="1"/>
              <a:t>AllCNN</a:t>
            </a:r>
            <a:r>
              <a:rPr lang="en-US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871722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76CC5E1-AE71-4EDC-A70B-6726D64FCA26}"/>
              </a:ext>
            </a:extLst>
          </p:cNvPr>
          <p:cNvSpPr txBox="1"/>
          <p:nvPr/>
        </p:nvSpPr>
        <p:spPr>
          <a:xfrm>
            <a:off x="5141655" y="217144"/>
            <a:ext cx="281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Without EVE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B65127-08DD-4F7A-B31F-9B7AD211FC56}"/>
              </a:ext>
            </a:extLst>
          </p:cNvPr>
          <p:cNvSpPr txBox="1"/>
          <p:nvPr/>
        </p:nvSpPr>
        <p:spPr>
          <a:xfrm>
            <a:off x="8772281" y="217144"/>
            <a:ext cx="281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EVE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6E2788-F110-45F4-A952-B5E1E6EBE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776" y="3774296"/>
            <a:ext cx="3526124" cy="30397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65DAFF-B3E6-4EFB-A7FC-2D8B5D41F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003" y="1062952"/>
            <a:ext cx="3799195" cy="2711344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71D68119-8B21-4229-ACBF-5817727F73F4}"/>
              </a:ext>
            </a:extLst>
          </p:cNvPr>
          <p:cNvSpPr txBox="1">
            <a:spLocks/>
          </p:cNvSpPr>
          <p:nvPr/>
        </p:nvSpPr>
        <p:spPr>
          <a:xfrm>
            <a:off x="261198" y="155643"/>
            <a:ext cx="4061125" cy="2262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EVE algorithm with the </a:t>
            </a:r>
            <a:r>
              <a:rPr lang="en-US" dirty="0" err="1"/>
              <a:t>DDplus</a:t>
            </a:r>
            <a:r>
              <a:rPr lang="en-US" dirty="0"/>
              <a:t> model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B903251-D5CA-4E50-960F-5A1271449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6900" y="3774296"/>
            <a:ext cx="3601447" cy="297748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1182E2-1A89-44BA-87C7-E754D5FE9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5964" y="1000679"/>
            <a:ext cx="3325915" cy="27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60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9D17B-A54C-4E4D-878C-CAAA3372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Current conclusions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7C0660-3459-49D4-AB3B-2341981B8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dirty="0"/>
              <a:t>How model’s train seems to be unique to the model and problem.</a:t>
            </a:r>
          </a:p>
          <a:p>
            <a:r>
              <a:rPr lang="en-US" dirty="0"/>
              <a:t>Some evidence that these methods can be used to speed up the training of models.</a:t>
            </a:r>
          </a:p>
          <a:p>
            <a:r>
              <a:rPr lang="en-US" dirty="0"/>
              <a:t>Hopefully, the methods of visualizing training can help create better deep learning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2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58D1E-480C-445A-8F01-B317A497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/>
              <a:t>What is machine learning?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9DD26-C9D4-406D-B039-3AEA4AF96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en-US" sz="2200"/>
              <a:t>Computer algorithms that can get better (“learn”) with more data.</a:t>
            </a:r>
          </a:p>
          <a:p>
            <a:r>
              <a:rPr lang="en-US" sz="2200"/>
              <a:t>Deep learning is a type of ML, based on making artificial neural networks.</a:t>
            </a:r>
          </a:p>
          <a:p>
            <a:r>
              <a:rPr lang="en-US" sz="2200"/>
              <a:t>Are used for a variety of problems:</a:t>
            </a:r>
          </a:p>
          <a:p>
            <a:pPr lvl="1"/>
            <a:r>
              <a:rPr lang="en-US" sz="2200"/>
              <a:t>Speech recognition</a:t>
            </a:r>
          </a:p>
          <a:p>
            <a:pPr lvl="1"/>
            <a:r>
              <a:rPr lang="en-US" sz="2200"/>
              <a:t>Image recognition</a:t>
            </a:r>
          </a:p>
          <a:p>
            <a:pPr lvl="1"/>
            <a:r>
              <a:rPr lang="en-US" sz="2200"/>
              <a:t>Translation</a:t>
            </a:r>
          </a:p>
          <a:p>
            <a:pPr lvl="1"/>
            <a:r>
              <a:rPr lang="en-US" sz="2200"/>
              <a:t>Protein folding</a:t>
            </a:r>
          </a:p>
          <a:p>
            <a:pPr lvl="1"/>
            <a:r>
              <a:rPr lang="en-US" sz="2200"/>
              <a:t>Games (Chess, Go, etc.)</a:t>
            </a:r>
          </a:p>
        </p:txBody>
      </p:sp>
      <p:sp>
        <p:nvSpPr>
          <p:cNvPr id="3082" name="Rectangle 72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A7C516D-64C4-4CA4-992D-74620D4C7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4792" y="833418"/>
            <a:ext cx="3895364" cy="518791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Neural network - Wikipedia">
            <a:extLst>
              <a:ext uri="{FF2B5EF4-FFF2-40B4-BE49-F238E27FC236}">
                <a16:creationId xmlns:a16="http://schemas.microsoft.com/office/drawing/2014/main" id="{F2DD6C63-0CBB-43BD-B863-2980E3ACF2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829574" cy="38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5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06C49-EFF0-4238-BFFC-E4378241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optimization? (in machine learning)</a:t>
            </a:r>
          </a:p>
        </p:txBody>
      </p:sp>
      <p:graphicFrame>
        <p:nvGraphicFramePr>
          <p:cNvPr id="1028" name="Content Placeholder 2">
            <a:extLst>
              <a:ext uri="{FF2B5EF4-FFF2-40B4-BE49-F238E27FC236}">
                <a16:creationId xmlns:a16="http://schemas.microsoft.com/office/drawing/2014/main" id="{EFB72926-B4DE-4B50-B192-E76C8A53B2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2640" y="1868494"/>
          <a:ext cx="5593360" cy="4282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0536547F-A3AB-4289-8349-E55DA8FB3E2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042" y="4744955"/>
            <a:ext cx="4090319" cy="1450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Gradient descent algorithm and its three types | Clairvoyant Blog">
            <a:extLst>
              <a:ext uri="{FF2B5EF4-FFF2-40B4-BE49-F238E27FC236}">
                <a16:creationId xmlns:a16="http://schemas.microsoft.com/office/drawing/2014/main" id="{0C83599C-6835-4997-8D02-5CE1302705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6" t="14355" r="23637" b="14355"/>
          <a:stretch/>
        </p:blipFill>
        <p:spPr bwMode="auto">
          <a:xfrm>
            <a:off x="6521043" y="1458387"/>
            <a:ext cx="4090319" cy="255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5260B5-E796-42CC-98D7-1C6A0DE384DE}"/>
              </a:ext>
            </a:extLst>
          </p:cNvPr>
          <p:cNvSpPr txBox="1"/>
          <p:nvPr/>
        </p:nvSpPr>
        <p:spPr>
          <a:xfrm>
            <a:off x="6435102" y="4300300"/>
            <a:ext cx="106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Updated weights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5759A3-BB86-4861-8B67-0C79014D5F2B}"/>
              </a:ext>
            </a:extLst>
          </p:cNvPr>
          <p:cNvSpPr txBox="1"/>
          <p:nvPr/>
        </p:nvSpPr>
        <p:spPr>
          <a:xfrm>
            <a:off x="7676821" y="6065513"/>
            <a:ext cx="106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Old weights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6FC926-005B-4EC3-BA41-30597D52A085}"/>
              </a:ext>
            </a:extLst>
          </p:cNvPr>
          <p:cNvSpPr txBox="1"/>
          <p:nvPr/>
        </p:nvSpPr>
        <p:spPr>
          <a:xfrm>
            <a:off x="8209596" y="4364804"/>
            <a:ext cx="106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Learning rate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9E23B4-4F46-4448-BA54-B3C212160787}"/>
              </a:ext>
            </a:extLst>
          </p:cNvPr>
          <p:cNvSpPr txBox="1"/>
          <p:nvPr/>
        </p:nvSpPr>
        <p:spPr>
          <a:xfrm>
            <a:off x="9697868" y="6187408"/>
            <a:ext cx="1231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Minibatch gradient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2370E0-3DBA-4FC6-9566-04E9EAF38F16}"/>
              </a:ext>
            </a:extLst>
          </p:cNvPr>
          <p:cNvCxnSpPr>
            <a:cxnSpLocks/>
          </p:cNvCxnSpPr>
          <p:nvPr/>
        </p:nvCxnSpPr>
        <p:spPr>
          <a:xfrm>
            <a:off x="6967877" y="4987312"/>
            <a:ext cx="129209" cy="3313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28C8CC-6EC6-4EC0-9E18-F946D04BDA7A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8209596" y="5746459"/>
            <a:ext cx="61949" cy="3190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1B6246-AC22-4381-BC79-1DBA4FB82702}"/>
              </a:ext>
            </a:extLst>
          </p:cNvPr>
          <p:cNvCxnSpPr>
            <a:stCxn id="13" idx="2"/>
          </p:cNvCxnSpPr>
          <p:nvPr/>
        </p:nvCxnSpPr>
        <p:spPr>
          <a:xfrm>
            <a:off x="8742371" y="5011135"/>
            <a:ext cx="242218" cy="307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EFE464-30B1-45C0-8B84-D319C9F412B0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10091956" y="5905986"/>
            <a:ext cx="221908" cy="281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96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8774C-D5E4-47BB-A0FB-E3014561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What is Adam? (“</a:t>
            </a:r>
            <a:r>
              <a:rPr lang="en-US" sz="3600" b="1" u="sng"/>
              <a:t>Ada</a:t>
            </a:r>
            <a:r>
              <a:rPr lang="en-US" sz="3600"/>
              <a:t>ptive </a:t>
            </a:r>
            <a:r>
              <a:rPr lang="en-US" sz="3600" b="1" u="sng"/>
              <a:t>m</a:t>
            </a:r>
            <a:r>
              <a:rPr lang="en-US" sz="3600"/>
              <a:t>oment estimation”)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C9356DF-159D-4882-9FBE-1EFB629353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9" y="1782981"/>
          <a:ext cx="4008384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close-up of a document&#10;&#10;Description automatically generated with medium confidence">
            <a:extLst>
              <a:ext uri="{FF2B5EF4-FFF2-40B4-BE49-F238E27FC236}">
                <a16:creationId xmlns:a16="http://schemas.microsoft.com/office/drawing/2014/main" id="{EBB7707A-A58D-4C23-A06B-6FEFA686C701}"/>
              </a:ext>
            </a:extLst>
          </p:cNvPr>
          <p:cNvPicPr/>
          <p:nvPr/>
        </p:nvPicPr>
        <p:blipFill rotWithShape="1">
          <a:blip r:embed="rId7"/>
          <a:srcRect b="811"/>
          <a:stretch/>
        </p:blipFill>
        <p:spPr bwMode="auto">
          <a:xfrm>
            <a:off x="5314766" y="1669041"/>
            <a:ext cx="6253212" cy="351991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174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B0F3-EE97-4B2C-B65D-9A0308D0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 simple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EAF2AB-AC0D-4654-88E5-E0F376CBBF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512" y="1808847"/>
                <a:ext cx="5436765" cy="4351338"/>
              </a:xfrm>
            </p:spPr>
            <p:txBody>
              <a:bodyPr/>
              <a:lstStyle/>
              <a:p>
                <a:r>
                  <a:rPr lang="en-US" dirty="0"/>
                  <a:t>Linear regression:</a:t>
                </a:r>
              </a:p>
              <a:p>
                <a:pPr lvl="1"/>
                <a:r>
                  <a:rPr lang="en-US" dirty="0"/>
                  <a:t>Fit line to set of points that minimizes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𝑝𝑟𝑒𝑑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𝑑𝑎𝑡𝑎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(MSE)</a:t>
                </a:r>
              </a:p>
              <a:p>
                <a:r>
                  <a:rPr lang="en-US" dirty="0"/>
                  <a:t>Reasons:</a:t>
                </a:r>
              </a:p>
              <a:p>
                <a:pPr lvl="1"/>
                <a:r>
                  <a:rPr lang="en-US" dirty="0"/>
                  <a:t>Known exact solution</a:t>
                </a:r>
              </a:p>
              <a:p>
                <a:pPr lvl="1"/>
                <a:r>
                  <a:rPr lang="en-US" dirty="0"/>
                  <a:t>Only 2 parameters (y = </a:t>
                </a:r>
                <a:r>
                  <a:rPr lang="en-US" b="1" dirty="0"/>
                  <a:t>m</a:t>
                </a:r>
                <a:r>
                  <a:rPr lang="en-US" dirty="0"/>
                  <a:t>x + </a:t>
                </a:r>
                <a:r>
                  <a:rPr lang="en-US" b="1" dirty="0"/>
                  <a:t>b</a:t>
                </a:r>
                <a:r>
                  <a:rPr lang="en-US" dirty="0"/>
                  <a:t>), can be plotted.</a:t>
                </a:r>
              </a:p>
              <a:p>
                <a:pPr lvl="1"/>
                <a:r>
                  <a:rPr lang="en-US" dirty="0"/>
                  <a:t>Easy to visualize model output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EAF2AB-AC0D-4654-88E5-E0F376CBB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512" y="1808847"/>
                <a:ext cx="5436765" cy="4351338"/>
              </a:xfrm>
              <a:blipFill>
                <a:blip r:embed="rId2"/>
                <a:stretch>
                  <a:fillRect l="-2020" t="-2381" r="-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BFD2CA8-9032-4FF2-BA09-CAEF98BB32B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466" y="1690688"/>
            <a:ext cx="5003334" cy="381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3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CCA4A40-B854-4C96-8EE0-6AC595EB2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796" y="2169040"/>
            <a:ext cx="6095125" cy="40450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42B768-2A25-4FD6-B0EC-4B93C9AA76F2}"/>
              </a:ext>
            </a:extLst>
          </p:cNvPr>
          <p:cNvSpPr txBox="1"/>
          <p:nvPr/>
        </p:nvSpPr>
        <p:spPr>
          <a:xfrm>
            <a:off x="6459523" y="1867570"/>
            <a:ext cx="403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parameters over training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4D3CB3-31E1-43F8-8F4A-E942E4943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11" y="2169040"/>
            <a:ext cx="5397685" cy="40660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8DBBEC-22E8-4578-AA05-0DCA2A20D1D4}"/>
              </a:ext>
            </a:extLst>
          </p:cNvPr>
          <p:cNvSpPr txBox="1"/>
          <p:nvPr/>
        </p:nvSpPr>
        <p:spPr>
          <a:xfrm>
            <a:off x="1124125" y="1799708"/>
            <a:ext cx="403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predictions over training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5F26DA7-7731-4930-A0DA-595E5132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y = </a:t>
            </a:r>
            <a:r>
              <a:rPr lang="en-US" b="1" dirty="0"/>
              <a:t>m</a:t>
            </a:r>
            <a:r>
              <a:rPr lang="en-US" dirty="0"/>
              <a:t>x + </a:t>
            </a:r>
            <a:r>
              <a:rPr lang="en-US" b="1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0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E40109-93EF-462D-B0F4-5555626CB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047"/>
            <a:ext cx="6256663" cy="49848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402E82-A2B1-4EF3-96C3-DD13993A4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1799617"/>
            <a:ext cx="5744979" cy="368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9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6ACC2-5211-4298-8051-75F016E0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tools for analyzing larger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8073E-4347-4CD7-B3F6-D1E9C58BA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1" y="1721069"/>
            <a:ext cx="581427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Cannot plot model’s parameters over training</a:t>
            </a:r>
          </a:p>
          <a:p>
            <a:pPr lvl="1"/>
            <a:r>
              <a:rPr lang="en-US" dirty="0"/>
              <a:t>The previous method could be extended with moderate success (for small enough models).</a:t>
            </a:r>
          </a:p>
          <a:p>
            <a:pPr lvl="1"/>
            <a:r>
              <a:rPr lang="en-US" dirty="0"/>
              <a:t>For larger models, with thousands or millions of parameters, it is not feasible.</a:t>
            </a:r>
          </a:p>
          <a:p>
            <a:r>
              <a:rPr lang="en-US" dirty="0"/>
              <a:t>Cannot plot model’s parameters each step</a:t>
            </a:r>
          </a:p>
          <a:p>
            <a:pPr lvl="1"/>
            <a:r>
              <a:rPr lang="en-US" dirty="0"/>
              <a:t>For larger datasets and larger models, the number of steps the model takes is huge.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B8D675-6F79-4CA0-9CA9-21F37CA699A3}"/>
              </a:ext>
            </a:extLst>
          </p:cNvPr>
          <p:cNvSpPr txBox="1">
            <a:spLocks/>
          </p:cNvSpPr>
          <p:nvPr/>
        </p:nvSpPr>
        <p:spPr>
          <a:xfrm>
            <a:off x="5965271" y="1867570"/>
            <a:ext cx="4472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77EFAA-8276-445F-9FD8-07ECEA1669A4}"/>
              </a:ext>
            </a:extLst>
          </p:cNvPr>
          <p:cNvSpPr txBox="1">
            <a:spLocks/>
          </p:cNvSpPr>
          <p:nvPr/>
        </p:nvSpPr>
        <p:spPr>
          <a:xfrm>
            <a:off x="7238300" y="3070065"/>
            <a:ext cx="4792911" cy="1325563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Over each epoch, look at the amount and “direction” of the change in parameters.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FDE81D6-5F8C-48AC-9BB9-AC8179CB3564}"/>
              </a:ext>
            </a:extLst>
          </p:cNvPr>
          <p:cNvSpPr/>
          <p:nvPr/>
        </p:nvSpPr>
        <p:spPr>
          <a:xfrm>
            <a:off x="6392411" y="3447620"/>
            <a:ext cx="629174" cy="570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7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y Norms Matters — Machine Learning | by Z Singer | Towards Data Science">
            <a:extLst>
              <a:ext uri="{FF2B5EF4-FFF2-40B4-BE49-F238E27FC236}">
                <a16:creationId xmlns:a16="http://schemas.microsoft.com/office/drawing/2014/main" id="{D314BCE7-2905-44CB-BDD5-210B75469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97" y="3164108"/>
            <a:ext cx="5394345" cy="120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93D943F-CB33-4625-8EA1-ED4BE589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182"/>
            <a:ext cx="4590340" cy="81772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Epoch step size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54678D4-B8FC-465D-ACF3-63DCD22BEF4E}"/>
              </a:ext>
            </a:extLst>
          </p:cNvPr>
          <p:cNvSpPr txBox="1">
            <a:spLocks/>
          </p:cNvSpPr>
          <p:nvPr/>
        </p:nvSpPr>
        <p:spPr>
          <a:xfrm>
            <a:off x="6596327" y="-43739"/>
            <a:ext cx="49823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Epoch step direction</a:t>
            </a:r>
          </a:p>
        </p:txBody>
      </p:sp>
      <p:pic>
        <p:nvPicPr>
          <p:cNvPr id="2052" name="Picture 4" descr="Dot product - Wikipedia">
            <a:extLst>
              <a:ext uri="{FF2B5EF4-FFF2-40B4-BE49-F238E27FC236}">
                <a16:creationId xmlns:a16="http://schemas.microsoft.com/office/drawing/2014/main" id="{8AE9655B-C919-403B-9DA1-9CDAFD4E2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33" y="2238379"/>
            <a:ext cx="3194348" cy="238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25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3389</TotalTime>
  <Words>462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Studying machine learning optimization</vt:lpstr>
      <vt:lpstr>What is machine learning?</vt:lpstr>
      <vt:lpstr>What is optimization? (in machine learning)</vt:lpstr>
      <vt:lpstr>What is Adam? (“Adaptive moment estimation”)</vt:lpstr>
      <vt:lpstr>Visualizing a simple example</vt:lpstr>
      <vt:lpstr>y = mx + b</vt:lpstr>
      <vt:lpstr>PowerPoint Presentation</vt:lpstr>
      <vt:lpstr>Building tools for analyzing larger models</vt:lpstr>
      <vt:lpstr>Epoch step size</vt:lpstr>
      <vt:lpstr>For linear regression</vt:lpstr>
      <vt:lpstr>PowerPoint Presentation</vt:lpstr>
      <vt:lpstr>PowerPoint Presentation</vt:lpstr>
      <vt:lpstr>PowerPoint Presentation</vt:lpstr>
      <vt:lpstr>Speeding up optimization?</vt:lpstr>
      <vt:lpstr>Adaptive learning rate with the AllCNN model</vt:lpstr>
      <vt:lpstr>PowerPoint Presentation</vt:lpstr>
      <vt:lpstr>Current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Optimization, and improving Adam</dc:title>
  <dc:creator>Bailey-Darland, Sullivan</dc:creator>
  <cp:lastModifiedBy>Bailey-Darland, Sullivan</cp:lastModifiedBy>
  <cp:revision>4</cp:revision>
  <dcterms:created xsi:type="dcterms:W3CDTF">2021-09-20T20:56:39Z</dcterms:created>
  <dcterms:modified xsi:type="dcterms:W3CDTF">2021-09-23T05:26:22Z</dcterms:modified>
</cp:coreProperties>
</file>