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5143500" type="screen16x9"/>
  <p:notesSz cx="6858000" cy="9144000"/>
  <p:embeddedFontLst>
    <p:embeddedFont>
      <p:font typeface="Lato" panose="020B0604020202020204" charset="0"/>
      <p:regular r:id="rId27"/>
      <p:bold r:id="rId28"/>
      <p:italic r:id="rId29"/>
      <p:boldItalic r:id="rId30"/>
    </p:embeddedFont>
    <p:embeddedFont>
      <p:font typeface="Raleway" panose="020B0604020202020204" charset="0"/>
      <p:regular r:id="rId31"/>
      <p:bold r:id="rId32"/>
      <p:italic r:id="rId33"/>
      <p:boldItalic r:id="rId34"/>
    </p:embeddedFont>
    <p:embeddedFont>
      <p:font typeface="Georgia" panose="02040502050405020303" pitchFamily="18" charset="0"/>
      <p:regular r:id="rId35"/>
      <p:bold r:id="rId36"/>
      <p:italic r:id="rId37"/>
      <p:boldItalic r:id="rId38"/>
    </p:embeddedFont>
    <p:embeddedFont>
      <p:font typeface="Calibri" panose="020F0502020204030204" pitchFamily="34" charset="0"/>
      <p:regular r:id="rId39"/>
      <p:bold r:id="rId40"/>
      <p:italic r:id="rId41"/>
      <p:boldItalic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3" d="100"/>
          <a:sy n="123" d="100"/>
        </p:scale>
        <p:origin x="298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42" Type="http://schemas.openxmlformats.org/officeDocument/2006/relationships/font" Target="fonts/font1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font" Target="fonts/font12.fntdata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41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font" Target="fonts/font11.fntdata"/><Relationship Id="rId40" Type="http://schemas.openxmlformats.org/officeDocument/2006/relationships/font" Target="fonts/font14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c6fa3c89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c6fa3c89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498cf4395e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498cf4395e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highlight>
                  <a:srgbClr val="FFFFFF"/>
                </a:highlight>
              </a:rPr>
              <a:t> </a:t>
            </a:r>
            <a:endParaRPr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499c1d6e32_0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499c1d6e32_0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FF"/>
                </a:highlight>
              </a:rPr>
              <a:t>WHY LLT?</a:t>
            </a:r>
            <a:endParaRPr sz="1800">
              <a:solidFill>
                <a:srgbClr val="0F2D5D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F2D5D"/>
                </a:solidFill>
              </a:rPr>
              <a:t>1. Exposure to long-term U.S. Treasury bonds</a:t>
            </a:r>
            <a:endParaRPr sz="1050">
              <a:solidFill>
                <a:srgbClr val="0F2D5D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F2D5D"/>
                </a:solidFill>
              </a:rPr>
              <a:t> 2. Targeted access to a specific segment of the U.S. Treasury market</a:t>
            </a:r>
            <a:endParaRPr sz="1050">
              <a:solidFill>
                <a:srgbClr val="0F2D5D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F2D5D"/>
                </a:solidFill>
              </a:rPr>
              <a:t> 3. Use to customize your exposure to Treasuries</a:t>
            </a:r>
            <a:endParaRPr sz="1050">
              <a:solidFill>
                <a:srgbClr val="0F2D5D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499c1d6e32_0_1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499c1d6e32_0_1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●"/>
            </a:pPr>
            <a:r>
              <a:rPr lang="en" sz="12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Portfolios are formed on D/P at the end of each June using NYSE breakpoints. The dividend yield use to form portfolios in June of year t is the total dividends paid from July of t-1 to June of t per dollar of equity in June of t.</a:t>
            </a:r>
            <a:endParaRPr sz="12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●"/>
            </a:pPr>
            <a:r>
              <a:rPr lang="en" sz="12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All NYSE, AMEX, and NASDAQ stocks for which we have ME for June of year t, and at least 7 monthly returns (to compute the dividend yield) from July of t-1 to June of t.</a:t>
            </a:r>
            <a:endParaRPr sz="12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498cf4395e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498cf4395e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498cf4395e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498cf4395e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444444"/>
                </a:solidFill>
                <a:latin typeface="Calibri"/>
                <a:ea typeface="Calibri"/>
                <a:cs typeface="Calibri"/>
                <a:sym typeface="Calibri"/>
              </a:rPr>
              <a:t>- Long-term Bonds and Dividend Stocks seem to have a negative relationship, which will quantify in the next slide. ​</a:t>
            </a:r>
            <a:endParaRPr sz="1200">
              <a:solidFill>
                <a:srgbClr val="4444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444444"/>
                </a:solidFill>
                <a:latin typeface="Calibri"/>
                <a:ea typeface="Calibri"/>
                <a:cs typeface="Calibri"/>
                <a:sym typeface="Calibri"/>
              </a:rPr>
              <a:t>- S&amp;P 500 comparison ---&gt; show kind of what was happening in the world at the time. ​</a:t>
            </a:r>
            <a:endParaRPr sz="1200">
              <a:solidFill>
                <a:srgbClr val="4444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444444"/>
                </a:solidFill>
                <a:latin typeface="Calibri"/>
                <a:ea typeface="Calibri"/>
                <a:cs typeface="Calibri"/>
                <a:sym typeface="Calibri"/>
              </a:rPr>
              <a:t>- S&amp;P performs poorly in the Stock Market downturn of 2002 + Financial Crisis of 2008.​</a:t>
            </a:r>
            <a:endParaRPr sz="1200">
              <a:solidFill>
                <a:srgbClr val="4444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444444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endParaRPr sz="1200">
              <a:solidFill>
                <a:srgbClr val="4444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499c1d6e32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499c1d6e32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44444"/>
                </a:solidFill>
                <a:latin typeface="Calibri"/>
                <a:ea typeface="Calibri"/>
                <a:cs typeface="Calibri"/>
                <a:sym typeface="Calibri"/>
              </a:rPr>
              <a:t>- Weak Covariance between LT Bonds and Dividend Stocks​</a:t>
            </a:r>
            <a:endParaRPr sz="1200">
              <a:solidFill>
                <a:srgbClr val="4444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44444"/>
                </a:solidFill>
                <a:latin typeface="Calibri"/>
                <a:ea typeface="Calibri"/>
                <a:cs typeface="Calibri"/>
                <a:sym typeface="Calibri"/>
              </a:rPr>
              <a:t>- Negative Correlation between the two​</a:t>
            </a:r>
            <a:endParaRPr sz="1200">
              <a:solidFill>
                <a:srgbClr val="4444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44444"/>
                </a:solidFill>
                <a:latin typeface="Calibri"/>
                <a:ea typeface="Calibri"/>
                <a:cs typeface="Calibri"/>
                <a:sym typeface="Calibri"/>
              </a:rPr>
              <a:t>- Individually, Dividend Stocks have a higher Sharpe Ratio</a:t>
            </a:r>
            <a:endParaRPr sz="1200">
              <a:solidFill>
                <a:srgbClr val="4444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4444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499c1d6e32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499c1d6e32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444444"/>
                </a:solidFill>
                <a:latin typeface="Calibri"/>
                <a:ea typeface="Calibri"/>
                <a:cs typeface="Calibri"/>
                <a:sym typeface="Calibri"/>
              </a:rPr>
              <a:t>- Using the data from the previous slide, we calculate the ideal weights for the optimal portfolio to maximize our Sharpe Ratio​</a:t>
            </a:r>
            <a:endParaRPr sz="1200">
              <a:solidFill>
                <a:srgbClr val="4444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444444"/>
                </a:solidFill>
                <a:latin typeface="Calibri"/>
                <a:ea typeface="Calibri"/>
                <a:cs typeface="Calibri"/>
                <a:sym typeface="Calibri"/>
              </a:rPr>
              <a:t>- Optimum weights were 47% in Bonds and 53% in Stocks ​</a:t>
            </a:r>
            <a:endParaRPr sz="1200">
              <a:solidFill>
                <a:srgbClr val="4444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444444"/>
                </a:solidFill>
                <a:latin typeface="Calibri"/>
                <a:ea typeface="Calibri"/>
                <a:cs typeface="Calibri"/>
                <a:sym typeface="Calibri"/>
              </a:rPr>
              <a:t>- As you can see, these weights give us the best Sharpe Ratio</a:t>
            </a:r>
            <a:endParaRPr sz="1200">
              <a:solidFill>
                <a:srgbClr val="4444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44444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499c1d6e32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499c1d6e32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49300" lvl="0" indent="-28892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950"/>
              <a:buFont typeface="Arial"/>
              <a:buChar char="●"/>
            </a:pPr>
            <a:r>
              <a:rPr lang="en" sz="1200">
                <a:solidFill>
                  <a:srgbClr val="444444"/>
                </a:solidFill>
                <a:latin typeface="Calibri"/>
                <a:ea typeface="Calibri"/>
                <a:cs typeface="Calibri"/>
                <a:sym typeface="Calibri"/>
              </a:rPr>
              <a:t>We confirm our manual calculations by creating a covariance matrix in excel and using the solver tool.  - comforting that we got the same stuff​</a:t>
            </a:r>
            <a:endParaRPr sz="1200">
              <a:solidFill>
                <a:srgbClr val="4444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9300" lvl="0" indent="-28892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950"/>
              <a:buFont typeface="Arial"/>
              <a:buChar char="●"/>
            </a:pPr>
            <a:r>
              <a:rPr lang="en" sz="1200">
                <a:solidFill>
                  <a:srgbClr val="444444"/>
                </a:solidFill>
                <a:latin typeface="Calibri"/>
                <a:ea typeface="Calibri"/>
                <a:cs typeface="Calibri"/>
                <a:sym typeface="Calibri"/>
              </a:rPr>
              <a:t>We see that the optimal portfolio, on the basis of sharpe ratios, outperforms both a portfolio of just stocks and just bonds​</a:t>
            </a:r>
            <a:endParaRPr sz="1200">
              <a:solidFill>
                <a:srgbClr val="4444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9300" lvl="0" indent="-28892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950"/>
              <a:buFont typeface="Arial"/>
              <a:buChar char="●"/>
            </a:pPr>
            <a:r>
              <a:rPr lang="en" sz="1200">
                <a:solidFill>
                  <a:srgbClr val="444444"/>
                </a:solidFill>
                <a:latin typeface="Calibri"/>
                <a:ea typeface="Calibri"/>
                <a:cs typeface="Calibri"/>
                <a:sym typeface="Calibri"/>
              </a:rPr>
              <a:t>we conclude that diversification has a large impact on our sharpe ratio</a:t>
            </a:r>
            <a:endParaRPr sz="1200">
              <a:solidFill>
                <a:srgbClr val="4444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4444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44444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498cf4395e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498cf4395e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c6fa3c898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c6fa3c898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444444"/>
                </a:solidFill>
                <a:latin typeface="Calibri"/>
                <a:ea typeface="Calibri"/>
                <a:cs typeface="Calibri"/>
                <a:sym typeface="Calibri"/>
              </a:rPr>
              <a:t>- This graph shows the Efficient Frontier between our Dividend Stocks and LT Bonds​</a:t>
            </a:r>
            <a:endParaRPr sz="1200">
              <a:solidFill>
                <a:srgbClr val="4444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444444"/>
                </a:solidFill>
                <a:latin typeface="Calibri"/>
                <a:ea typeface="Calibri"/>
                <a:cs typeface="Calibri"/>
                <a:sym typeface="Calibri"/>
              </a:rPr>
              <a:t>- It also shows the Capital Market Line, which incorporates risk-free T-bills into our Optimal Portfolio​</a:t>
            </a:r>
            <a:endParaRPr sz="1200">
              <a:solidFill>
                <a:srgbClr val="4444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444444"/>
                </a:solidFill>
                <a:latin typeface="Calibri"/>
                <a:ea typeface="Calibri"/>
                <a:cs typeface="Calibri"/>
                <a:sym typeface="Calibri"/>
              </a:rPr>
              <a:t>- The "M" marked on the graph above represents the feasible region for our risky assets (Stocks + ETF Bonds). ​</a:t>
            </a:r>
            <a:endParaRPr sz="1200">
              <a:solidFill>
                <a:srgbClr val="4444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444444"/>
                </a:solidFill>
                <a:latin typeface="Calibri"/>
                <a:ea typeface="Calibri"/>
                <a:cs typeface="Calibri"/>
                <a:sym typeface="Calibri"/>
              </a:rPr>
              <a:t>- Also, "M" is the point where the rational investor would hold the basket of our risky assets in the same proportion as a theoretically efficient market portfolio.​</a:t>
            </a:r>
            <a:endParaRPr sz="1200">
              <a:solidFill>
                <a:srgbClr val="4444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444444"/>
                </a:solidFill>
                <a:latin typeface="Calibri"/>
                <a:ea typeface="Calibri"/>
                <a:cs typeface="Calibri"/>
                <a:sym typeface="Calibri"/>
              </a:rPr>
              <a:t>- Furthermore, the CML Line shows us how an investor can </a:t>
            </a:r>
            <a:r>
              <a:rPr lang="en" sz="1200" b="1">
                <a:solidFill>
                  <a:srgbClr val="444444"/>
                </a:solidFill>
                <a:latin typeface="Calibri"/>
                <a:ea typeface="Calibri"/>
                <a:cs typeface="Calibri"/>
                <a:sym typeface="Calibri"/>
              </a:rPr>
              <a:t>maximize</a:t>
            </a:r>
            <a:r>
              <a:rPr lang="en" sz="1200">
                <a:solidFill>
                  <a:srgbClr val="444444"/>
                </a:solidFill>
                <a:latin typeface="Calibri"/>
                <a:ea typeface="Calibri"/>
                <a:cs typeface="Calibri"/>
                <a:sym typeface="Calibri"/>
              </a:rPr>
              <a:t> return for any given level of risk aversion</a:t>
            </a:r>
            <a:endParaRPr sz="1200">
              <a:solidFill>
                <a:srgbClr val="4444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c6fa3c89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c6fa3c89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499c1d6e32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499c1d6e32_0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111111"/>
                </a:solidFill>
                <a:highlight>
                  <a:srgbClr val="FFFFFF"/>
                </a:highlight>
              </a:rPr>
              <a:t>The certainty equivalent is a guaranteed return that someone would accept rather than taking a chance on a higher, but uncertain, return.</a:t>
            </a:r>
            <a:endParaRPr sz="1200">
              <a:solidFill>
                <a:srgbClr val="4444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498cf4395e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498cf4395e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c6fa3c898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c6fa3c898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lang="en" sz="1200">
                <a:highlight>
                  <a:srgbClr val="FFFFFF"/>
                </a:highlight>
              </a:rPr>
              <a:t>Investing in dividend stocks alone is a more attractive option than investing in long term bonds alone. ​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499c1d6e32_0_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499c1d6e32_0_1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111111"/>
                </a:solidFill>
                <a:highlight>
                  <a:srgbClr val="FFFFFF"/>
                </a:highlight>
              </a:rPr>
              <a:t>Treynor was the first to provide investors with a composite measure of portfolio performance that also included risk. </a:t>
            </a:r>
            <a:endParaRPr sz="13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a recent performance bias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The impact of highly favourable or unfavourable events or market situations also becomes visible in measuring rolling returns.  So gives us a more unbiased result.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c6fa3c898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c6fa3c898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c6fa3c898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c6fa3c898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c6fa3c89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c6fa3c898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499c1d6e32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499c1d6e32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499c1d6e32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499c1d6e32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498cf4395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498cf4395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c6fa3c898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c6fa3c898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Times New Roman"/>
              <a:buChar char="-"/>
            </a:pPr>
            <a:r>
              <a:rPr lang="en" sz="1300">
                <a:latin typeface="Times New Roman"/>
                <a:ea typeface="Times New Roman"/>
                <a:cs typeface="Times New Roman"/>
                <a:sym typeface="Times New Roman"/>
              </a:rPr>
              <a:t>Monthly Data to calculate annualized returns and volatility</a:t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Times New Roman"/>
              <a:buChar char="-"/>
            </a:pPr>
            <a:r>
              <a:rPr lang="en" sz="1300">
                <a:latin typeface="Times New Roman"/>
                <a:ea typeface="Times New Roman"/>
                <a:cs typeface="Times New Roman"/>
                <a:sym typeface="Times New Roman"/>
              </a:rPr>
              <a:t>Sharpe ratio to determine risk adjusted return for each</a:t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Times New Roman"/>
              <a:buChar char="-"/>
            </a:pPr>
            <a:r>
              <a:rPr lang="en" sz="1300">
                <a:latin typeface="Times New Roman"/>
                <a:ea typeface="Times New Roman"/>
                <a:cs typeface="Times New Roman"/>
                <a:sym typeface="Times New Roman"/>
              </a:rPr>
              <a:t>CER: 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 investor to give up a certain return or zero risk return for a larger return with an associated risk to it 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-"/>
            </a:pPr>
            <a:r>
              <a:rPr lang="en" sz="1200" b="1" i="1">
                <a:latin typeface="Calibri"/>
                <a:ea typeface="Calibri"/>
                <a:cs typeface="Calibri"/>
                <a:sym typeface="Calibri"/>
              </a:rPr>
              <a:t>This will depend on the investor’s risk tolerance so we’ll also look at investors with varying levels of  risk aversion coefficients to determine that. 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98cf4395e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98cf4395e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Comparison of Risk-Adjusted Returns: Long-Term Bonds vs Dividend Stocks</a:t>
            </a:r>
            <a:endParaRPr sz="3600"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Sully Dawood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Sources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2"/>
          <p:cNvSpPr txBox="1">
            <a:spLocks noGrp="1"/>
          </p:cNvSpPr>
          <p:nvPr>
            <p:ph type="body" idx="1"/>
          </p:nvPr>
        </p:nvSpPr>
        <p:spPr>
          <a:xfrm>
            <a:off x="330725" y="1740450"/>
            <a:ext cx="7173300" cy="259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 b="1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Sampling Period:  July 2002 - October 2018 </a:t>
            </a:r>
            <a:endParaRPr sz="1600"/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U.S. 1-Month Treasury Bill as Risk-Free Rate</a:t>
            </a:r>
            <a:endParaRPr sz="1600"/>
          </a:p>
          <a:p>
            <a:pPr marL="457200" lvl="0" indent="-3302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iShares 20+ Year Treasury Bond ETF </a:t>
            </a:r>
            <a:endParaRPr sz="3150">
              <a:solidFill>
                <a:srgbClr val="01205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rgbClr val="28282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1200"/>
              </a:spcAft>
              <a:buSzPts val="1600"/>
              <a:buChar char="●"/>
            </a:pPr>
            <a:r>
              <a:rPr lang="en" sz="1600"/>
              <a:t>Portfolio of Dividend Stocks based on  Dividend Yield</a:t>
            </a:r>
            <a:endParaRPr sz="1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3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iShares 20+ Year Treasury Bond ETF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3"/>
          <p:cNvSpPr txBox="1">
            <a:spLocks noGrp="1"/>
          </p:cNvSpPr>
          <p:nvPr>
            <p:ph type="body" idx="1"/>
          </p:nvPr>
        </p:nvSpPr>
        <p:spPr>
          <a:xfrm>
            <a:off x="330725" y="1740450"/>
            <a:ext cx="7173300" cy="259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 b="1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Inception July 2002</a:t>
            </a:r>
            <a:endParaRPr sz="1600"/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Exposure to Long-term Treasury Bonds</a:t>
            </a:r>
            <a:endParaRPr sz="1600"/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Tracks the investment results of an index composed of U.S. Treasury bonds with remaining maturities greater than 20 years.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Portfolio of Dividend Stocks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24"/>
          <p:cNvSpPr txBox="1">
            <a:spLocks noGrp="1"/>
          </p:cNvSpPr>
          <p:nvPr>
            <p:ph type="body" idx="1"/>
          </p:nvPr>
        </p:nvSpPr>
        <p:spPr>
          <a:xfrm>
            <a:off x="330725" y="1740450"/>
            <a:ext cx="7173300" cy="259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highlight>
                <a:srgbClr val="FFFFFF"/>
              </a:highlight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>
                <a:highlight>
                  <a:srgbClr val="FFFFFF"/>
                </a:highlight>
              </a:rPr>
              <a:t>All NYSE, AMEX, and NASDAQ stocks </a:t>
            </a:r>
            <a:endParaRPr sz="1600">
              <a:highlight>
                <a:srgbClr val="FFFFFF"/>
              </a:highlight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highlight>
                <a:srgbClr val="FFFFFF"/>
              </a:highlight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>
                <a:highlight>
                  <a:srgbClr val="FFFFFF"/>
                </a:highlight>
              </a:rPr>
              <a:t>Portfolios are formed on D/P at the end of each June using NYSE breakpoints. The dividend yield used to form portfolios in June of year t is the total dividends paid from July of t-1 to June of t per dollar of equity in June of t.</a:t>
            </a:r>
            <a:endParaRPr sz="1600">
              <a:highlight>
                <a:srgbClr val="FFFFFF"/>
              </a:highlight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highlight>
                <a:srgbClr val="FFFFFF"/>
              </a:highlight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Portfolio consists of Middle 40% in terms of Dividend Yield</a:t>
            </a:r>
            <a:endParaRPr sz="1600"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Trailing Returns Comparison: LT Bonds vs Div Stocks</a:t>
            </a:r>
            <a:r>
              <a:rPr lang="en"/>
              <a:t>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9" name="Google Shape;16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1725" y="2158650"/>
            <a:ext cx="5583854" cy="29848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0" name="Google Shape;170;p26"/>
          <p:cNvCxnSpPr/>
          <p:nvPr/>
        </p:nvCxnSpPr>
        <p:spPr>
          <a:xfrm>
            <a:off x="4130575" y="2896225"/>
            <a:ext cx="2488200" cy="245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171" name="Google Shape;171;p26"/>
          <p:cNvCxnSpPr/>
          <p:nvPr/>
        </p:nvCxnSpPr>
        <p:spPr>
          <a:xfrm rot="10800000" flipH="1">
            <a:off x="4130575" y="3741975"/>
            <a:ext cx="2448900" cy="501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triangle" w="med" len="med"/>
            <a:tailEnd type="triangle" w="med" len="med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Historical Mean and Volatility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77" name="Google Shape;17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788" y="1853850"/>
            <a:ext cx="5781675" cy="236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35325" y="4216050"/>
            <a:ext cx="3676650" cy="5905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9" name="Google Shape;179;p27"/>
          <p:cNvCxnSpPr/>
          <p:nvPr/>
        </p:nvCxnSpPr>
        <p:spPr>
          <a:xfrm>
            <a:off x="3304450" y="3466625"/>
            <a:ext cx="3402900" cy="354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180" name="Google Shape;180;p27"/>
          <p:cNvSpPr txBox="1"/>
          <p:nvPr/>
        </p:nvSpPr>
        <p:spPr>
          <a:xfrm>
            <a:off x="6874425" y="3496025"/>
            <a:ext cx="1612200" cy="2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Weak Covariance</a:t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81" name="Google Shape;181;p27"/>
          <p:cNvCxnSpPr/>
          <p:nvPr/>
        </p:nvCxnSpPr>
        <p:spPr>
          <a:xfrm flipH="1">
            <a:off x="1671800" y="3820675"/>
            <a:ext cx="649200" cy="70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182" name="Google Shape;182;p27"/>
          <p:cNvSpPr txBox="1"/>
          <p:nvPr/>
        </p:nvSpPr>
        <p:spPr>
          <a:xfrm>
            <a:off x="413000" y="4282900"/>
            <a:ext cx="1554000" cy="1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Negative Correlation</a:t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8"/>
          <p:cNvSpPr txBox="1">
            <a:spLocks noGrp="1"/>
          </p:cNvSpPr>
          <p:nvPr>
            <p:ph type="title"/>
          </p:nvPr>
        </p:nvSpPr>
        <p:spPr>
          <a:xfrm>
            <a:off x="727800" y="122030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Optimal Portfolio Weights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88" name="Google Shape;18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6750" y="1686675"/>
            <a:ext cx="5661887" cy="298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95688" y="4513200"/>
            <a:ext cx="5023989" cy="10138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0" name="Google Shape;190;p28"/>
          <p:cNvCxnSpPr/>
          <p:nvPr/>
        </p:nvCxnSpPr>
        <p:spPr>
          <a:xfrm flipH="1">
            <a:off x="2124275" y="3387950"/>
            <a:ext cx="49200" cy="1111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9"/>
          <p:cNvSpPr txBox="1">
            <a:spLocks noGrp="1"/>
          </p:cNvSpPr>
          <p:nvPr>
            <p:ph type="title"/>
          </p:nvPr>
        </p:nvSpPr>
        <p:spPr>
          <a:xfrm>
            <a:off x="727800" y="122030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Optimal Portfolio Verification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96" name="Google Shape;19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2025" y="1899488"/>
            <a:ext cx="3609975" cy="144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3300" y="3347300"/>
            <a:ext cx="2676525" cy="122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93475" y="3337775"/>
            <a:ext cx="2057400" cy="124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21175" y="1850325"/>
            <a:ext cx="3162825" cy="272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0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Incorporating 2-asset Optimal Portfolio W/A Risk-Free Asset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5" name="Google Shape;20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3625" y="1588325"/>
            <a:ext cx="5626614" cy="29848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6" name="Google Shape;206;p30"/>
          <p:cNvCxnSpPr>
            <a:endCxn id="207" idx="0"/>
          </p:cNvCxnSpPr>
          <p:nvPr/>
        </p:nvCxnSpPr>
        <p:spPr>
          <a:xfrm>
            <a:off x="2094675" y="2070000"/>
            <a:ext cx="98400" cy="2360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07" name="Google Shape;207;p30"/>
          <p:cNvSpPr txBox="1"/>
          <p:nvPr/>
        </p:nvSpPr>
        <p:spPr>
          <a:xfrm>
            <a:off x="1052325" y="4430400"/>
            <a:ext cx="2281500" cy="39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All portfolios have an optimal weight of 53% in stocks and 47% in bonds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08" name="Google Shape;208;p30"/>
          <p:cNvCxnSpPr/>
          <p:nvPr/>
        </p:nvCxnSpPr>
        <p:spPr>
          <a:xfrm>
            <a:off x="6648225" y="4199375"/>
            <a:ext cx="9900" cy="373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09" name="Google Shape;209;p30"/>
          <p:cNvSpPr txBox="1"/>
          <p:nvPr/>
        </p:nvSpPr>
        <p:spPr>
          <a:xfrm>
            <a:off x="5763125" y="4430400"/>
            <a:ext cx="2852100" cy="2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Same Sharpe Ratio for different Weight Combinations. This is slope of CML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Efficient Frontier and Capital Market Line </a:t>
            </a:r>
            <a:endParaRPr/>
          </a:p>
        </p:txBody>
      </p:sp>
      <p:pic>
        <p:nvPicPr>
          <p:cNvPr id="215" name="Google Shape;21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8638" y="1853850"/>
            <a:ext cx="4919335" cy="298485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31"/>
          <p:cNvSpPr txBox="1"/>
          <p:nvPr/>
        </p:nvSpPr>
        <p:spPr>
          <a:xfrm>
            <a:off x="5973850" y="1998075"/>
            <a:ext cx="2704800" cy="26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CML incorporates our risk-free asset into our Optimal Portfolio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“M” represents feasible region between our risky assets (Stocks + ETF Bonds)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Using the CML, the investor can </a:t>
            </a:r>
            <a:r>
              <a:rPr lang="en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maximize return </a:t>
            </a: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for </a:t>
            </a:r>
            <a:r>
              <a:rPr lang="en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any given level of risk/risk aversion.</a:t>
            </a:r>
            <a:endParaRPr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 b="1"/>
              <a:t>Topic</a:t>
            </a:r>
            <a:endParaRPr sz="1800" b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 b="1"/>
              <a:t>Methodology</a:t>
            </a:r>
            <a:endParaRPr sz="1800" b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 b="1"/>
              <a:t>Data </a:t>
            </a:r>
            <a:endParaRPr sz="1800" b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 b="1"/>
              <a:t>Results </a:t>
            </a:r>
            <a:endParaRPr sz="1800" b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 b="1"/>
              <a:t>Conclusion</a:t>
            </a:r>
            <a:endParaRPr sz="1800" b="1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2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Optimal Utility with Varying Risk Aversion</a:t>
            </a:r>
            <a:endParaRPr/>
          </a:p>
        </p:txBody>
      </p:sp>
      <p:pic>
        <p:nvPicPr>
          <p:cNvPr id="222" name="Google Shape;22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3750" y="1799725"/>
            <a:ext cx="4524375" cy="232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1075" y="4455075"/>
            <a:ext cx="2286000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32"/>
          <p:cNvSpPr txBox="1"/>
          <p:nvPr/>
        </p:nvSpPr>
        <p:spPr>
          <a:xfrm>
            <a:off x="413075" y="1991450"/>
            <a:ext cx="3166800" cy="21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Lato"/>
              <a:buChar char="●"/>
            </a:pPr>
            <a:r>
              <a:rPr lang="en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Bond utility function drops below .17% at a risk aversion of 6</a:t>
            </a:r>
            <a:endParaRPr sz="12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0" indent="-3048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Lato"/>
              <a:buChar char="●"/>
            </a:pPr>
            <a:r>
              <a:rPr lang="en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Dividend Stock Utility function drops below .17% at a risk aversion of 9</a:t>
            </a:r>
            <a:endParaRPr sz="12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0" indent="-30480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accent1"/>
              </a:buClr>
              <a:buSzPts val="1200"/>
              <a:buFont typeface="Lato"/>
              <a:buChar char="●"/>
            </a:pPr>
            <a:r>
              <a:rPr lang="en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The optimal portfolio utility never drops below .17%</a:t>
            </a:r>
            <a:endParaRPr sz="1200">
              <a:solidFill>
                <a:srgbClr val="B7B7B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5" name="Google Shape;225;p32"/>
          <p:cNvSpPr txBox="1"/>
          <p:nvPr/>
        </p:nvSpPr>
        <p:spPr>
          <a:xfrm>
            <a:off x="3255300" y="4469750"/>
            <a:ext cx="2262000" cy="43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Below Historical Mean Risk Free Rate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26" name="Google Shape;226;p32"/>
          <p:cNvCxnSpPr/>
          <p:nvPr/>
        </p:nvCxnSpPr>
        <p:spPr>
          <a:xfrm flipH="1">
            <a:off x="4022425" y="3142100"/>
            <a:ext cx="1032600" cy="1298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227" name="Google Shape;227;p32"/>
          <p:cNvCxnSpPr/>
          <p:nvPr/>
        </p:nvCxnSpPr>
        <p:spPr>
          <a:xfrm flipH="1">
            <a:off x="5006075" y="3732175"/>
            <a:ext cx="1543800" cy="80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triangle" w="med" len="med"/>
            <a:tailEnd type="none" w="med" len="med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4"/>
          <p:cNvSpPr txBox="1">
            <a:spLocks noGrp="1"/>
          </p:cNvSpPr>
          <p:nvPr>
            <p:ph type="title"/>
          </p:nvPr>
        </p:nvSpPr>
        <p:spPr>
          <a:xfrm>
            <a:off x="727650" y="1259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238" name="Google Shape;238;p34"/>
          <p:cNvSpPr txBox="1"/>
          <p:nvPr/>
        </p:nvSpPr>
        <p:spPr>
          <a:xfrm>
            <a:off x="570450" y="1716075"/>
            <a:ext cx="8251200" cy="31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604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We find evidence that investing in Dividend Stocks &gt; investing in Long-Term Bonds​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6604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However, holding an optimal portfolio of the two gives us a greater Sharpe Ratio or a better “reward-to-risk”.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660400" lvl="0" indent="-2984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Including a risk-free asset into the portfolio of Stocks and Bonds aids in creating a portfolio where investors can choose their preferred position on the Capital Market​ Line according to their degree of risk aversion.​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660400" lvl="0" indent="-2984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Furthermore, we find that even with high levels of risk aversion, our optimal​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6604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portfolio gives investors a better Utility than solely investing in the risk-free rate.​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​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b="1">
                <a:solidFill>
                  <a:srgbClr val="1F497D"/>
                </a:solidFill>
                <a:latin typeface="Lato"/>
                <a:ea typeface="Lato"/>
                <a:cs typeface="Lato"/>
                <a:sym typeface="Lato"/>
              </a:rPr>
              <a:t>In Conclusion, holding our Optimal Portfolio surpasses any individual investment - be it in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​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b="1">
                <a:solidFill>
                  <a:srgbClr val="1F497D"/>
                </a:solidFill>
                <a:latin typeface="Lato"/>
                <a:ea typeface="Lato"/>
                <a:cs typeface="Lato"/>
                <a:sym typeface="Lato"/>
              </a:rPr>
              <a:t>Dividend Stocks, Long-term Bonds, or the Risk-Free rate – with any level of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​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b="1">
                <a:solidFill>
                  <a:srgbClr val="1F497D"/>
                </a:solidFill>
                <a:latin typeface="Lato"/>
                <a:ea typeface="Lato"/>
                <a:cs typeface="Lato"/>
                <a:sym typeface="Lato"/>
              </a:rPr>
              <a:t>Risk-aversion over the period July 2002 to October 2018</a:t>
            </a:r>
            <a:endParaRPr b="1">
              <a:solidFill>
                <a:srgbClr val="1F497D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5"/>
          <p:cNvSpPr txBox="1">
            <a:spLocks noGrp="1"/>
          </p:cNvSpPr>
          <p:nvPr>
            <p:ph type="title"/>
          </p:nvPr>
        </p:nvSpPr>
        <p:spPr>
          <a:xfrm>
            <a:off x="727650" y="1259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Considerations</a:t>
            </a:r>
            <a:endParaRPr/>
          </a:p>
        </p:txBody>
      </p:sp>
      <p:sp>
        <p:nvSpPr>
          <p:cNvPr id="244" name="Google Shape;244;p35"/>
          <p:cNvSpPr/>
          <p:nvPr/>
        </p:nvSpPr>
        <p:spPr>
          <a:xfrm>
            <a:off x="616725" y="1904875"/>
            <a:ext cx="2016100" cy="2271800"/>
          </a:xfrm>
          <a:prstGeom prst="flowChartExtra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35"/>
          <p:cNvSpPr/>
          <p:nvPr/>
        </p:nvSpPr>
        <p:spPr>
          <a:xfrm>
            <a:off x="1995025" y="2570850"/>
            <a:ext cx="2134200" cy="1022400"/>
          </a:xfrm>
          <a:prstGeom prst="flowChartAlternate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Use Other Metrics: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Lato"/>
              <a:buChar char="-"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Jensen’s Alpha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Lato"/>
              <a:buChar char="-"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Treynor Measure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6" name="Google Shape;246;p35"/>
          <p:cNvSpPr/>
          <p:nvPr/>
        </p:nvSpPr>
        <p:spPr>
          <a:xfrm>
            <a:off x="4252013" y="2570850"/>
            <a:ext cx="2134200" cy="1022400"/>
          </a:xfrm>
          <a:prstGeom prst="flowChartAlternate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Use Rolling Returns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7" name="Google Shape;247;p35"/>
          <p:cNvSpPr/>
          <p:nvPr/>
        </p:nvSpPr>
        <p:spPr>
          <a:xfrm>
            <a:off x="6509025" y="2581025"/>
            <a:ext cx="2134200" cy="1022400"/>
          </a:xfrm>
          <a:prstGeom prst="flowChartAlternate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Data Limitations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6"/>
          <p:cNvSpPr txBox="1">
            <a:spLocks noGrp="1"/>
          </p:cNvSpPr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  <p:pic>
        <p:nvPicPr>
          <p:cNvPr id="253" name="Google Shape;25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6650" y="73725"/>
            <a:ext cx="3808057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Long-Term Bonds vs Dividend Stocks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Target Investor Group</a:t>
            </a:r>
            <a:endParaRPr/>
          </a:p>
        </p:txBody>
      </p:sp>
      <p:sp>
        <p:nvSpPr>
          <p:cNvPr id="104" name="Google Shape;104;p16"/>
          <p:cNvSpPr txBox="1">
            <a:spLocks noGrp="1"/>
          </p:cNvSpPr>
          <p:nvPr>
            <p:ph type="body" idx="1"/>
          </p:nvPr>
        </p:nvSpPr>
        <p:spPr>
          <a:xfrm>
            <a:off x="2100800" y="2078875"/>
            <a:ext cx="2402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chemeClr val="dk1"/>
                </a:solidFill>
              </a:rPr>
              <a:t>Single Parents</a:t>
            </a:r>
            <a:endParaRPr sz="2100" b="1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Provide additional income to cover child’s expense </a:t>
            </a:r>
            <a:endParaRPr sz="1600"/>
          </a:p>
          <a:p>
            <a:pPr marL="457200" lvl="0" indent="-330200" algn="l" rtl="0">
              <a:spcBef>
                <a:spcPts val="1200"/>
              </a:spcBef>
              <a:spcAft>
                <a:spcPts val="1200"/>
              </a:spcAft>
              <a:buSzPts val="1600"/>
              <a:buChar char="●"/>
            </a:pPr>
            <a:r>
              <a:rPr lang="en" sz="1600"/>
              <a:t> Secure future</a:t>
            </a:r>
            <a:endParaRPr sz="1600"/>
          </a:p>
        </p:txBody>
      </p:sp>
      <p:sp>
        <p:nvSpPr>
          <p:cNvPr id="105" name="Google Shape;105;p16"/>
          <p:cNvSpPr txBox="1">
            <a:spLocks noGrp="1"/>
          </p:cNvSpPr>
          <p:nvPr>
            <p:ph type="body" idx="2"/>
          </p:nvPr>
        </p:nvSpPr>
        <p:spPr>
          <a:xfrm>
            <a:off x="58277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r>
              <a:rPr lang="en" sz="2100" b="1">
                <a:solidFill>
                  <a:schemeClr val="dk1"/>
                </a:solidFill>
              </a:rPr>
              <a:t>Retired Citizens</a:t>
            </a:r>
            <a:endParaRPr sz="2100" b="1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Safety of corpus</a:t>
            </a:r>
            <a:endParaRPr sz="1600"/>
          </a:p>
          <a:p>
            <a:pPr marL="457200" lvl="0" indent="-330200" algn="l" rtl="0">
              <a:spcBef>
                <a:spcPts val="1200"/>
              </a:spcBef>
              <a:spcAft>
                <a:spcPts val="1200"/>
              </a:spcAft>
              <a:buSzPts val="1600"/>
              <a:buChar char="●"/>
            </a:pPr>
            <a:r>
              <a:rPr lang="en" sz="1600"/>
              <a:t>Steady increasing income</a:t>
            </a:r>
            <a:endParaRPr sz="1600"/>
          </a:p>
        </p:txBody>
      </p:sp>
      <p:pic>
        <p:nvPicPr>
          <p:cNvPr id="106" name="Google Shape;10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2195675"/>
            <a:ext cx="1159783" cy="101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85725" y="2129150"/>
            <a:ext cx="1159775" cy="108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 for Comparison</a:t>
            </a:r>
            <a:endParaRPr/>
          </a:p>
        </p:txBody>
      </p:sp>
      <p:sp>
        <p:nvSpPr>
          <p:cNvPr id="113" name="Google Shape;113;p17"/>
          <p:cNvSpPr txBox="1">
            <a:spLocks noGrp="1"/>
          </p:cNvSpPr>
          <p:nvPr>
            <p:ph type="body" idx="1"/>
          </p:nvPr>
        </p:nvSpPr>
        <p:spPr>
          <a:xfrm>
            <a:off x="683525" y="2042125"/>
            <a:ext cx="68388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chemeClr val="dk1"/>
                </a:solidFill>
              </a:rPr>
              <a:t>Comparing Long Term Bonds to Dividend Stocks</a:t>
            </a:r>
            <a:endParaRPr sz="2100" b="1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Long Standing Conception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Government Bonds are a safer investment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Safety vs Growth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Low Risk vs Potential Growth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Target Investor Preferences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Low risk with steady income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Dividends vs Coupons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Potential for Dividend Growth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600"/>
          </a:p>
        </p:txBody>
      </p:sp>
      <p:pic>
        <p:nvPicPr>
          <p:cNvPr id="114" name="Google Shape;11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4" y="1951775"/>
            <a:ext cx="7535034" cy="319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Possible Optimal Outcomes</a:t>
            </a:r>
            <a:endParaRPr/>
          </a:p>
        </p:txBody>
      </p:sp>
      <p:sp>
        <p:nvSpPr>
          <p:cNvPr id="120" name="Google Shape;120;p18"/>
          <p:cNvSpPr/>
          <p:nvPr/>
        </p:nvSpPr>
        <p:spPr>
          <a:xfrm>
            <a:off x="3698850" y="2571750"/>
            <a:ext cx="1749600" cy="1244700"/>
          </a:xfrm>
          <a:prstGeom prst="leftRightUpArrow">
            <a:avLst>
              <a:gd name="adj1" fmla="val 25000"/>
              <a:gd name="adj2" fmla="val 25000"/>
              <a:gd name="adj3" fmla="val 25000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8"/>
          <p:cNvSpPr txBox="1"/>
          <p:nvPr/>
        </p:nvSpPr>
        <p:spPr>
          <a:xfrm>
            <a:off x="1150825" y="3215325"/>
            <a:ext cx="3698700" cy="7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2" name="Google Shape;122;p18"/>
          <p:cNvSpPr txBox="1"/>
          <p:nvPr/>
        </p:nvSpPr>
        <p:spPr>
          <a:xfrm>
            <a:off x="2947250" y="1853850"/>
            <a:ext cx="3698700" cy="7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Mix of Stocks and Bonds</a:t>
            </a:r>
            <a:endParaRPr sz="2400"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3" name="Google Shape;123;p18"/>
          <p:cNvSpPr txBox="1"/>
          <p:nvPr/>
        </p:nvSpPr>
        <p:spPr>
          <a:xfrm>
            <a:off x="5554300" y="3215325"/>
            <a:ext cx="3698700" cy="7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LT Bonds only</a:t>
            </a:r>
            <a:endParaRPr sz="2400"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4" name="Google Shape;12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5550" y="1853851"/>
            <a:ext cx="6576799" cy="317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135" name="Google Shape;135;p20"/>
          <p:cNvSpPr txBox="1">
            <a:spLocks noGrp="1"/>
          </p:cNvSpPr>
          <p:nvPr>
            <p:ph type="body" idx="1"/>
          </p:nvPr>
        </p:nvSpPr>
        <p:spPr>
          <a:xfrm>
            <a:off x="683525" y="2042125"/>
            <a:ext cx="68388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chemeClr val="dk1"/>
                </a:solidFill>
              </a:rPr>
              <a:t>Performance Measures </a:t>
            </a:r>
            <a:endParaRPr sz="2100" b="1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Annualized Returns/Volatility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Sharpe Ratio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Certainty Equivalence Return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To construct our optimal portfolio, we consider:</a:t>
            </a:r>
            <a:endParaRPr sz="1600"/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Solver for optimal weights and portfolio allocation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Efficient frontier &amp; CML  with ETF bonds and Dividend Stocks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1229</Words>
  <Application>Microsoft Office PowerPoint</Application>
  <PresentationFormat>On-screen Show (16:9)</PresentationFormat>
  <Paragraphs>138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Lato</vt:lpstr>
      <vt:lpstr>Times New Roman</vt:lpstr>
      <vt:lpstr>Raleway</vt:lpstr>
      <vt:lpstr>Arial</vt:lpstr>
      <vt:lpstr>Georgia</vt:lpstr>
      <vt:lpstr>Calibri</vt:lpstr>
      <vt:lpstr>Streamline</vt:lpstr>
      <vt:lpstr>Comparison of Risk-Adjusted Returns: Long-Term Bonds vs Dividend Stocks</vt:lpstr>
      <vt:lpstr>Agenda</vt:lpstr>
      <vt:lpstr>Long-Term Bonds vs Dividend Stocks</vt:lpstr>
      <vt:lpstr>Target Investor Group</vt:lpstr>
      <vt:lpstr>Motivation for Comparison</vt:lpstr>
      <vt:lpstr>Possible Optimal Outcomes</vt:lpstr>
      <vt:lpstr>Methodology</vt:lpstr>
      <vt:lpstr>Methodology</vt:lpstr>
      <vt:lpstr>Data</vt:lpstr>
      <vt:lpstr>Data Sources </vt:lpstr>
      <vt:lpstr>iShares 20+ Year Treasury Bond ETF   </vt:lpstr>
      <vt:lpstr>Portfolio of Dividend Stocks </vt:lpstr>
      <vt:lpstr>Results</vt:lpstr>
      <vt:lpstr>Trailing Returns Comparison: LT Bonds vs Div Stocks  </vt:lpstr>
      <vt:lpstr>Historical Mean and Volatility </vt:lpstr>
      <vt:lpstr>Optimal Portfolio Weights </vt:lpstr>
      <vt:lpstr>Optimal Portfolio Verification </vt:lpstr>
      <vt:lpstr>Incorporating 2-asset Optimal Portfolio W/A Risk-Free Asset  </vt:lpstr>
      <vt:lpstr>Efficient Frontier and Capital Market Line </vt:lpstr>
      <vt:lpstr>Optimal Utility with Varying Risk Aversion</vt:lpstr>
      <vt:lpstr>Conclusion</vt:lpstr>
      <vt:lpstr>Summary</vt:lpstr>
      <vt:lpstr>Considerations</vt:lpstr>
      <vt:lpstr>Thank you!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Comparison of Risk-Adjusted Returns: Long-Term Bonds vs Dividend Stocks</dc:title>
  <cp:lastModifiedBy>Sully Dawood</cp:lastModifiedBy>
  <cp:revision>1</cp:revision>
  <dcterms:modified xsi:type="dcterms:W3CDTF">2018-12-16T20:05:41Z</dcterms:modified>
</cp:coreProperties>
</file>