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75" r:id="rId3"/>
    <p:sldId id="277" r:id="rId4"/>
    <p:sldId id="278" r:id="rId5"/>
    <p:sldId id="279" r:id="rId6"/>
    <p:sldId id="280" r:id="rId7"/>
    <p:sldId id="276" r:id="rId8"/>
    <p:sldId id="273" r:id="rId9"/>
    <p:sldId id="282" r:id="rId10"/>
    <p:sldId id="305" r:id="rId11"/>
    <p:sldId id="306" r:id="rId12"/>
    <p:sldId id="307" r:id="rId13"/>
    <p:sldId id="308" r:id="rId14"/>
    <p:sldId id="310" r:id="rId15"/>
    <p:sldId id="304" r:id="rId16"/>
    <p:sldId id="311" r:id="rId17"/>
    <p:sldId id="312" r:id="rId18"/>
    <p:sldId id="309" r:id="rId19"/>
    <p:sldId id="294" r:id="rId20"/>
    <p:sldId id="284" r:id="rId21"/>
    <p:sldId id="283" r:id="rId22"/>
    <p:sldId id="296" r:id="rId23"/>
    <p:sldId id="281" r:id="rId24"/>
    <p:sldId id="298" r:id="rId25"/>
    <p:sldId id="299" r:id="rId26"/>
    <p:sldId id="300" r:id="rId27"/>
    <p:sldId id="301" r:id="rId28"/>
    <p:sldId id="272" r:id="rId29"/>
    <p:sldId id="302" r:id="rId30"/>
    <p:sldId id="31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5FA8"/>
    <a:srgbClr val="436FC1"/>
    <a:srgbClr val="A2A4A4"/>
    <a:srgbClr val="5999D3"/>
    <a:srgbClr val="254175"/>
    <a:srgbClr val="6D6868"/>
    <a:srgbClr val="005296"/>
    <a:srgbClr val="014D8E"/>
    <a:srgbClr val="00589F"/>
    <a:srgbClr val="005AA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p:scale>
          <a:sx n="64" d="100"/>
          <a:sy n="64" d="100"/>
        </p:scale>
        <p:origin x="-786" y="-300"/>
      </p:cViewPr>
      <p:guideLst>
        <p:guide orient="horz" pos="3748"/>
        <p:guide pos="16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6" name="Footer Placeholder 5">
            <a:extLst>
              <a:ext uri="{FF2B5EF4-FFF2-40B4-BE49-F238E27FC236}">
                <a16:creationId xmlns=""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6" name="Footer Placeholder 5">
            <a:extLst>
              <a:ext uri="{FF2B5EF4-FFF2-40B4-BE49-F238E27FC236}">
                <a16:creationId xmlns=""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6" name="Footer Placeholder 5">
            <a:extLst>
              <a:ext uri="{FF2B5EF4-FFF2-40B4-BE49-F238E27FC236}">
                <a16:creationId xmlns=""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8" name="Footer Placeholder 7">
            <a:extLst>
              <a:ext uri="{FF2B5EF4-FFF2-40B4-BE49-F238E27FC236}">
                <a16:creationId xmlns=""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pPr/>
              <a:t>5/12/2023</a:t>
            </a:fld>
            <a:endParaRPr lang="en-US"/>
          </a:p>
        </p:txBody>
      </p:sp>
      <p:sp>
        <p:nvSpPr>
          <p:cNvPr id="4" name="Footer Placeholder 3">
            <a:extLst>
              <a:ext uri="{FF2B5EF4-FFF2-40B4-BE49-F238E27FC236}">
                <a16:creationId xmlns=""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pPr/>
              <a:t>5/12/2023</a:t>
            </a:fld>
            <a:endParaRPr lang="en-US"/>
          </a:p>
        </p:txBody>
      </p:sp>
      <p:sp>
        <p:nvSpPr>
          <p:cNvPr id="5" name="Footer Placeholder 4">
            <a:extLst>
              <a:ext uri="{FF2B5EF4-FFF2-40B4-BE49-F238E27FC236}">
                <a16:creationId xmlns=""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pPr/>
              <a:t>‹#›</a:t>
            </a:fld>
            <a:endParaRPr lang="en-US"/>
          </a:p>
        </p:txBody>
      </p:sp>
    </p:spTree>
    <p:extLst>
      <p:ext uri="{BB962C8B-B14F-4D97-AF65-F5344CB8AC3E}">
        <p14:creationId xmlns=""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 xmlns:a16="http://schemas.microsoft.com/office/drawing/2014/main" id="{DF890AA6-3288-7A41-9F48-31D099259D5C}"/>
              </a:ext>
            </a:extLst>
          </p:cNvPr>
          <p:cNvSpPr txBox="1"/>
          <p:nvPr/>
        </p:nvSpPr>
        <p:spPr>
          <a:xfrm>
            <a:off x="2808513" y="1185332"/>
            <a:ext cx="7785463" cy="2508379"/>
          </a:xfrm>
          <a:prstGeom prst="rect">
            <a:avLst/>
          </a:prstGeom>
          <a:noFill/>
        </p:spPr>
        <p:txBody>
          <a:bodyPr wrap="square" rtlCol="0">
            <a:spAutoFit/>
          </a:bodyPr>
          <a:lstStyle/>
          <a:p>
            <a:pPr algn="ctr"/>
            <a:r>
              <a:rPr lang="en-US" sz="4000" b="1" dirty="0">
                <a:solidFill>
                  <a:srgbClr val="0070C0"/>
                </a:solidFill>
                <a:latin typeface="Arial" panose="020B0604020202020204" pitchFamily="34" charset="0"/>
                <a:cs typeface="Arial" panose="020B0604020202020204" pitchFamily="34" charset="0"/>
              </a:rPr>
              <a:t>Capstone </a:t>
            </a:r>
            <a:r>
              <a:rPr lang="en-US" sz="4000" b="1" dirty="0" smtClean="0">
                <a:solidFill>
                  <a:srgbClr val="0070C0"/>
                </a:solidFill>
                <a:latin typeface="Arial" panose="020B0604020202020204" pitchFamily="34" charset="0"/>
                <a:cs typeface="Arial" panose="020B0604020202020204" pitchFamily="34" charset="0"/>
              </a:rPr>
              <a:t>Presentation</a:t>
            </a:r>
          </a:p>
          <a:p>
            <a:pPr algn="ctr"/>
            <a:r>
              <a:rPr lang="en-IN" sz="3200" b="1" dirty="0" smtClean="0">
                <a:solidFill>
                  <a:schemeClr val="accent1"/>
                </a:solidFill>
                <a:latin typeface="Arial" pitchFamily="34" charset="0"/>
                <a:ea typeface="Verdana" pitchFamily="34" charset="0"/>
                <a:cs typeface="Arial" pitchFamily="34" charset="0"/>
              </a:rPr>
              <a:t>HEALTHCARE PROJECT  </a:t>
            </a:r>
            <a:br>
              <a:rPr lang="en-IN" sz="3200" b="1" dirty="0" smtClean="0">
                <a:solidFill>
                  <a:schemeClr val="accent1"/>
                </a:solidFill>
                <a:latin typeface="Arial" pitchFamily="34" charset="0"/>
                <a:ea typeface="Verdana" pitchFamily="34" charset="0"/>
                <a:cs typeface="Arial" pitchFamily="34" charset="0"/>
              </a:rPr>
            </a:br>
            <a:r>
              <a:rPr lang="en-IN" sz="3200" b="1" dirty="0" smtClean="0">
                <a:solidFill>
                  <a:schemeClr val="accent1"/>
                </a:solidFill>
                <a:latin typeface="Arial" pitchFamily="34" charset="0"/>
                <a:ea typeface="Verdana" pitchFamily="34" charset="0"/>
                <a:cs typeface="Arial" pitchFamily="34" charset="0"/>
              </a:rPr>
              <a:t>ANALYSIS</a:t>
            </a:r>
            <a:endParaRPr lang="en-US" sz="3200" b="1" dirty="0" smtClean="0">
              <a:solidFill>
                <a:schemeClr val="accent1"/>
              </a:solidFill>
              <a:latin typeface="Arial" pitchFamily="34" charset="0"/>
              <a:cs typeface="Arial" pitchFamily="34" charset="0"/>
            </a:endParaRPr>
          </a:p>
          <a:p>
            <a:endParaRPr lang="en-US" sz="5300" b="1"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5A740E41-0F8D-4151-979A-4270FBA95E57}"/>
              </a:ext>
            </a:extLst>
          </p:cNvPr>
          <p:cNvSpPr txBox="1"/>
          <p:nvPr/>
        </p:nvSpPr>
        <p:spPr>
          <a:xfrm>
            <a:off x="179120" y="3526971"/>
            <a:ext cx="4784766" cy="923330"/>
          </a:xfrm>
          <a:prstGeom prst="rect">
            <a:avLst/>
          </a:prstGeom>
          <a:noFill/>
        </p:spPr>
        <p:txBody>
          <a:bodyPr wrap="square" rtlCol="0">
            <a:spAutoFit/>
          </a:bodyPr>
          <a:lstStyle/>
          <a:p>
            <a:pPr marL="25400" indent="0"/>
            <a:r>
              <a:rPr lang="en-IN" b="1" dirty="0" smtClean="0">
                <a:solidFill>
                  <a:schemeClr val="accent1"/>
                </a:solidFill>
                <a:cs typeface="Arial" pitchFamily="34" charset="0"/>
              </a:rPr>
              <a:t>PRESENTED  BY,</a:t>
            </a:r>
            <a:br>
              <a:rPr lang="en-IN" b="1" dirty="0" smtClean="0">
                <a:solidFill>
                  <a:schemeClr val="accent1"/>
                </a:solidFill>
                <a:cs typeface="Arial" pitchFamily="34" charset="0"/>
              </a:rPr>
            </a:br>
            <a:r>
              <a:rPr lang="en-IN" b="1" dirty="0" smtClean="0">
                <a:solidFill>
                  <a:schemeClr val="accent1"/>
                </a:solidFill>
                <a:cs typeface="Arial" pitchFamily="34" charset="0"/>
              </a:rPr>
              <a:t>KANTE SULOCHANA RANI</a:t>
            </a:r>
          </a:p>
          <a:p>
            <a:pPr marL="25400" indent="0"/>
            <a:r>
              <a:rPr lang="en-IN" b="1" dirty="0" smtClean="0">
                <a:solidFill>
                  <a:schemeClr val="accent1"/>
                </a:solidFill>
                <a:cs typeface="Arial" pitchFamily="34" charset="0"/>
              </a:rPr>
              <a:t>PGPDSBA  MAY 2022 BATCH</a:t>
            </a:r>
            <a:endParaRPr lang="en-IN" b="1" dirty="0">
              <a:solidFill>
                <a:schemeClr val="accent1"/>
              </a:solidFill>
            </a:endParaRPr>
          </a:p>
        </p:txBody>
      </p:sp>
    </p:spTree>
    <p:extLst>
      <p:ext uri="{BB962C8B-B14F-4D97-AF65-F5344CB8AC3E}">
        <p14:creationId xmlns=""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6463" y="249382"/>
            <a:ext cx="10983721" cy="1477328"/>
          </a:xfrm>
          <a:prstGeom prst="rect">
            <a:avLst/>
          </a:prstGeom>
        </p:spPr>
        <p:txBody>
          <a:bodyPr wrap="square">
            <a:spAutoFit/>
          </a:bodyPr>
          <a:lstStyle/>
          <a:p>
            <a:pPr algn="just"/>
            <a:r>
              <a:rPr lang="en-US" dirty="0" smtClean="0"/>
              <a:t>Below graph shows the distribution of adventure_sports and relationship with target variable. Most of the values lie in between 0 and when it comes to insurance cost the customers who have participated in adventure sports, the insurance cost is paid little higher than who do not involved in adventure sports</a:t>
            </a:r>
          </a:p>
          <a:p>
            <a:endParaRPr lang="en-US" dirty="0" smtClean="0"/>
          </a:p>
          <a:p>
            <a:endParaRPr lang="en-US" dirty="0"/>
          </a:p>
        </p:txBody>
      </p:sp>
      <p:sp>
        <p:nvSpPr>
          <p:cNvPr id="15" name="Rectangle 14"/>
          <p:cNvSpPr/>
          <p:nvPr/>
        </p:nvSpPr>
        <p:spPr>
          <a:xfrm>
            <a:off x="276463" y="3732551"/>
            <a:ext cx="10983721" cy="646331"/>
          </a:xfrm>
          <a:prstGeom prst="rect">
            <a:avLst/>
          </a:prstGeom>
        </p:spPr>
        <p:txBody>
          <a:bodyPr wrap="square">
            <a:spAutoFit/>
          </a:bodyPr>
          <a:lstStyle/>
          <a:p>
            <a:pPr algn="just"/>
            <a:r>
              <a:rPr lang="en-US" dirty="0" smtClean="0"/>
              <a:t>Below graph shows the distribution of visited_doctor_last_1_year and relationship with target variable. Most of the values lie in between 0 to 5. The customers who have visited doctor 10 times within year, insurance paid higher.</a:t>
            </a:r>
          </a:p>
        </p:txBody>
      </p:sp>
      <p:pic>
        <p:nvPicPr>
          <p:cNvPr id="2050" name="Picture 2"/>
          <p:cNvPicPr>
            <a:picLocks noChangeAspect="1" noChangeArrowheads="1"/>
          </p:cNvPicPr>
          <p:nvPr/>
        </p:nvPicPr>
        <p:blipFill>
          <a:blip r:embed="rId2"/>
          <a:srcRect/>
          <a:stretch>
            <a:fillRect/>
          </a:stretch>
        </p:blipFill>
        <p:spPr bwMode="auto">
          <a:xfrm>
            <a:off x="276464" y="1273397"/>
            <a:ext cx="4081779" cy="207900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4342" y="4595751"/>
            <a:ext cx="4181350" cy="198792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195064" y="1261876"/>
            <a:ext cx="5486400" cy="1920711"/>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195064" y="4595752"/>
            <a:ext cx="5514975" cy="1987928"/>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6463" y="249382"/>
            <a:ext cx="10983721" cy="1477328"/>
          </a:xfrm>
          <a:prstGeom prst="rect">
            <a:avLst/>
          </a:prstGeom>
        </p:spPr>
        <p:txBody>
          <a:bodyPr wrap="square">
            <a:spAutoFit/>
          </a:bodyPr>
          <a:lstStyle/>
          <a:p>
            <a:pPr algn="just"/>
            <a:r>
              <a:rPr lang="en-US" dirty="0" smtClean="0"/>
              <a:t>Below graph shows the distribution of daily_avg_steps and relationship with target variable. Most of the values present between in 2000 to 10000 and when it comes to insurance cost there is no much difference between values. </a:t>
            </a:r>
          </a:p>
          <a:p>
            <a:endParaRPr lang="en-US" dirty="0" smtClean="0"/>
          </a:p>
          <a:p>
            <a:endParaRPr lang="en-US" dirty="0"/>
          </a:p>
        </p:txBody>
      </p:sp>
      <p:sp>
        <p:nvSpPr>
          <p:cNvPr id="15" name="Rectangle 14"/>
          <p:cNvSpPr/>
          <p:nvPr/>
        </p:nvSpPr>
        <p:spPr>
          <a:xfrm>
            <a:off x="276463" y="3732551"/>
            <a:ext cx="10983721" cy="646331"/>
          </a:xfrm>
          <a:prstGeom prst="rect">
            <a:avLst/>
          </a:prstGeom>
        </p:spPr>
        <p:txBody>
          <a:bodyPr wrap="square">
            <a:spAutoFit/>
          </a:bodyPr>
          <a:lstStyle/>
          <a:p>
            <a:pPr algn="just"/>
            <a:r>
              <a:rPr lang="en-US" dirty="0" smtClean="0"/>
              <a:t>Below graph shows the distribution of age and relationship with target variable. The age distribution of people aged between 20 to 80. There is no much difference in insurance cost.</a:t>
            </a:r>
          </a:p>
        </p:txBody>
      </p:sp>
      <p:pic>
        <p:nvPicPr>
          <p:cNvPr id="3074" name="Picture 2"/>
          <p:cNvPicPr>
            <a:picLocks noChangeAspect="1" noChangeArrowheads="1"/>
          </p:cNvPicPr>
          <p:nvPr/>
        </p:nvPicPr>
        <p:blipFill>
          <a:blip r:embed="rId2"/>
          <a:srcRect/>
          <a:stretch>
            <a:fillRect/>
          </a:stretch>
        </p:blipFill>
        <p:spPr bwMode="auto">
          <a:xfrm>
            <a:off x="534342" y="1261876"/>
            <a:ext cx="3992688" cy="220085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4342" y="4378882"/>
            <a:ext cx="3992688" cy="2276751"/>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527030" y="1261875"/>
            <a:ext cx="6400800" cy="24706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527030" y="4378882"/>
            <a:ext cx="6733154" cy="2276751"/>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6463" y="249382"/>
            <a:ext cx="10983721" cy="1477328"/>
          </a:xfrm>
          <a:prstGeom prst="rect">
            <a:avLst/>
          </a:prstGeom>
        </p:spPr>
        <p:txBody>
          <a:bodyPr wrap="square">
            <a:spAutoFit/>
          </a:bodyPr>
          <a:lstStyle/>
          <a:p>
            <a:pPr algn="just"/>
            <a:r>
              <a:rPr lang="en-US" dirty="0" smtClean="0"/>
              <a:t>Below graph shows the distribution of avg_glucose_level and relationship with target variable. For '</a:t>
            </a:r>
            <a:r>
              <a:rPr lang="en-US" dirty="0" err="1" smtClean="0"/>
              <a:t>avg_glucose_level</a:t>
            </a:r>
            <a:r>
              <a:rPr lang="en-US" dirty="0" smtClean="0"/>
              <a:t>', data distributed uniformly. and when it comes to insurance cost there is no much difference between values. </a:t>
            </a:r>
          </a:p>
          <a:p>
            <a:endParaRPr lang="en-US" dirty="0" smtClean="0"/>
          </a:p>
          <a:p>
            <a:endParaRPr lang="en-US" dirty="0"/>
          </a:p>
        </p:txBody>
      </p:sp>
      <p:sp>
        <p:nvSpPr>
          <p:cNvPr id="15" name="Rectangle 14"/>
          <p:cNvSpPr/>
          <p:nvPr/>
        </p:nvSpPr>
        <p:spPr>
          <a:xfrm>
            <a:off x="276463" y="3732551"/>
            <a:ext cx="10983721" cy="646331"/>
          </a:xfrm>
          <a:prstGeom prst="rect">
            <a:avLst/>
          </a:prstGeom>
        </p:spPr>
        <p:txBody>
          <a:bodyPr wrap="square">
            <a:spAutoFit/>
          </a:bodyPr>
          <a:lstStyle/>
          <a:p>
            <a:pPr algn="just"/>
            <a:r>
              <a:rPr lang="en-US" dirty="0" smtClean="0"/>
              <a:t>Below graph shows the distribution of age and relationship with target variable. Most of the values present in between 15 to 45. There is no much difference in insurance cost.</a:t>
            </a:r>
          </a:p>
        </p:txBody>
      </p:sp>
      <p:pic>
        <p:nvPicPr>
          <p:cNvPr id="4098" name="Picture 2"/>
          <p:cNvPicPr>
            <a:picLocks noChangeAspect="1" noChangeArrowheads="1"/>
          </p:cNvPicPr>
          <p:nvPr/>
        </p:nvPicPr>
        <p:blipFill>
          <a:blip r:embed="rId2"/>
          <a:srcRect/>
          <a:stretch>
            <a:fillRect/>
          </a:stretch>
        </p:blipFill>
        <p:spPr bwMode="auto">
          <a:xfrm>
            <a:off x="534342" y="1261876"/>
            <a:ext cx="3702669" cy="226081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4341" y="4378882"/>
            <a:ext cx="3702669" cy="2168446"/>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826833" y="1229194"/>
            <a:ext cx="6056026" cy="2293496"/>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4323907" y="4378882"/>
            <a:ext cx="6558952" cy="2168446"/>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6463" y="249382"/>
            <a:ext cx="10983721" cy="1477328"/>
          </a:xfrm>
          <a:prstGeom prst="rect">
            <a:avLst/>
          </a:prstGeom>
        </p:spPr>
        <p:txBody>
          <a:bodyPr wrap="square">
            <a:spAutoFit/>
          </a:bodyPr>
          <a:lstStyle/>
          <a:p>
            <a:pPr algn="just"/>
            <a:r>
              <a:rPr lang="en-US" dirty="0" smtClean="0"/>
              <a:t>Below graph shows the distribution of year_last_admitted and relationship with target variable. For year_last_admitted , data distributed uniformly. The customers who have admitted in hospital the year 1990 to 2000 the insurance paid higher when compared to who admitted in between 2015 to 2018.</a:t>
            </a:r>
          </a:p>
          <a:p>
            <a:endParaRPr lang="en-US" dirty="0" smtClean="0"/>
          </a:p>
          <a:p>
            <a:endParaRPr lang="en-US" dirty="0"/>
          </a:p>
        </p:txBody>
      </p:sp>
      <p:sp>
        <p:nvSpPr>
          <p:cNvPr id="15" name="Rectangle 14"/>
          <p:cNvSpPr/>
          <p:nvPr/>
        </p:nvSpPr>
        <p:spPr>
          <a:xfrm>
            <a:off x="276463" y="3732551"/>
            <a:ext cx="10983721" cy="646331"/>
          </a:xfrm>
          <a:prstGeom prst="rect">
            <a:avLst/>
          </a:prstGeom>
        </p:spPr>
        <p:txBody>
          <a:bodyPr wrap="square">
            <a:spAutoFit/>
          </a:bodyPr>
          <a:lstStyle/>
          <a:p>
            <a:pPr algn="just"/>
            <a:r>
              <a:rPr lang="en-US" dirty="0" smtClean="0"/>
              <a:t>Below graph shows the distribution of weight and relationship with target variable. Most of the values present in between 60 to 80. When weight increases the insurance cost also increases.</a:t>
            </a:r>
          </a:p>
        </p:txBody>
      </p:sp>
      <p:pic>
        <p:nvPicPr>
          <p:cNvPr id="5122" name="Picture 2"/>
          <p:cNvPicPr>
            <a:picLocks noChangeAspect="1" noChangeArrowheads="1"/>
          </p:cNvPicPr>
          <p:nvPr/>
        </p:nvPicPr>
        <p:blipFill>
          <a:blip r:embed="rId2"/>
          <a:srcRect/>
          <a:stretch>
            <a:fillRect/>
          </a:stretch>
        </p:blipFill>
        <p:spPr bwMode="auto">
          <a:xfrm>
            <a:off x="534341" y="1321357"/>
            <a:ext cx="3702669" cy="199146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76463" y="4378882"/>
            <a:ext cx="3960547" cy="2255031"/>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237010" y="1138914"/>
            <a:ext cx="6936277" cy="2173912"/>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4417746" y="4378882"/>
            <a:ext cx="6755541" cy="2066888"/>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76463" y="249382"/>
            <a:ext cx="10983721" cy="1477328"/>
          </a:xfrm>
          <a:prstGeom prst="rect">
            <a:avLst/>
          </a:prstGeom>
        </p:spPr>
        <p:txBody>
          <a:bodyPr wrap="square">
            <a:spAutoFit/>
          </a:bodyPr>
          <a:lstStyle/>
          <a:p>
            <a:pPr algn="just"/>
            <a:r>
              <a:rPr lang="en-US" dirty="0" smtClean="0"/>
              <a:t>Below graph shows the distribution of weight_change_in_last_one_year and relationship with target variable. Most of the values present 0 to 1.The customers whose weight is changed 6 kg when compared to last year weight, the insurance paid less. Remaining customers who have changed weight from 0 to 5 kg, insurance paid to all same cost. </a:t>
            </a:r>
          </a:p>
          <a:p>
            <a:endParaRPr lang="en-US" dirty="0" smtClean="0"/>
          </a:p>
          <a:p>
            <a:endParaRPr lang="en-US" dirty="0"/>
          </a:p>
        </p:txBody>
      </p:sp>
      <p:sp>
        <p:nvSpPr>
          <p:cNvPr id="15" name="Rectangle 14"/>
          <p:cNvSpPr/>
          <p:nvPr/>
        </p:nvSpPr>
        <p:spPr>
          <a:xfrm>
            <a:off x="276463" y="3732551"/>
            <a:ext cx="10983721" cy="646331"/>
          </a:xfrm>
          <a:prstGeom prst="rect">
            <a:avLst/>
          </a:prstGeom>
        </p:spPr>
        <p:txBody>
          <a:bodyPr wrap="square">
            <a:spAutoFit/>
          </a:bodyPr>
          <a:lstStyle/>
          <a:p>
            <a:pPr algn="just"/>
            <a:r>
              <a:rPr lang="en-US" dirty="0" smtClean="0"/>
              <a:t>Below graph shows the distribution of fat percentage and relationship with target variable. Most of the values present in 40%. There is no much difference in insurance cost. </a:t>
            </a:r>
          </a:p>
        </p:txBody>
      </p:sp>
      <p:pic>
        <p:nvPicPr>
          <p:cNvPr id="6146" name="Picture 2"/>
          <p:cNvPicPr>
            <a:picLocks noChangeAspect="1" noChangeArrowheads="1"/>
          </p:cNvPicPr>
          <p:nvPr/>
        </p:nvPicPr>
        <p:blipFill>
          <a:blip r:embed="rId2"/>
          <a:srcRect/>
          <a:stretch>
            <a:fillRect/>
          </a:stretch>
        </p:blipFill>
        <p:spPr bwMode="auto">
          <a:xfrm>
            <a:off x="674349" y="1138914"/>
            <a:ext cx="3371850" cy="217391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74349" y="4508760"/>
            <a:ext cx="3562661" cy="2116892"/>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792500" y="1138915"/>
            <a:ext cx="5572125" cy="2173912"/>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4792500" y="4378881"/>
            <a:ext cx="5820536" cy="2246769"/>
          </a:xfrm>
          <a:prstGeom prst="rect">
            <a:avLst/>
          </a:prstGeom>
          <a:noFill/>
          <a:ln w="9525">
            <a:noFill/>
            <a:miter lim="800000"/>
            <a:headEnd/>
            <a:tailEnd/>
          </a:ln>
          <a:effectLst/>
        </p:spPr>
      </p:pic>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t="7041"/>
          <a:stretch>
            <a:fillRect/>
          </a:stretch>
        </p:blipFill>
        <p:spPr bwMode="auto">
          <a:xfrm>
            <a:off x="0" y="3537680"/>
            <a:ext cx="3522689" cy="299803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t="7782"/>
          <a:stretch>
            <a:fillRect/>
          </a:stretch>
        </p:blipFill>
        <p:spPr bwMode="auto">
          <a:xfrm>
            <a:off x="3522689" y="3537680"/>
            <a:ext cx="3822493" cy="283314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t="9135"/>
          <a:stretch>
            <a:fillRect/>
          </a:stretch>
        </p:blipFill>
        <p:spPr bwMode="auto">
          <a:xfrm>
            <a:off x="7345182" y="3537680"/>
            <a:ext cx="3717561" cy="2833140"/>
          </a:xfrm>
          <a:prstGeom prst="rect">
            <a:avLst/>
          </a:prstGeom>
          <a:noFill/>
          <a:ln w="9525">
            <a:noFill/>
            <a:miter lim="800000"/>
            <a:headEnd/>
            <a:tailEnd/>
          </a:ln>
          <a:effectLst/>
        </p:spPr>
      </p:pic>
      <p:sp>
        <p:nvSpPr>
          <p:cNvPr id="6" name="Rectangle 5"/>
          <p:cNvSpPr/>
          <p:nvPr/>
        </p:nvSpPr>
        <p:spPr>
          <a:xfrm>
            <a:off x="329783" y="1184223"/>
            <a:ext cx="10732960" cy="1877437"/>
          </a:xfrm>
          <a:prstGeom prst="rect">
            <a:avLst/>
          </a:prstGeom>
        </p:spPr>
        <p:txBody>
          <a:bodyPr wrap="square">
            <a:spAutoFit/>
          </a:bodyPr>
          <a:lstStyle/>
          <a:p>
            <a:r>
              <a:rPr lang="en-US" sz="2000" dirty="0" smtClean="0"/>
              <a:t>• Occupation, student type tend be a highly frequent category under this section. </a:t>
            </a:r>
          </a:p>
          <a:p>
            <a:endParaRPr lang="en-US" sz="1600" dirty="0" smtClean="0"/>
          </a:p>
          <a:p>
            <a:pPr algn="just"/>
            <a:r>
              <a:rPr lang="en-US" sz="2000" dirty="0" smtClean="0"/>
              <a:t>• For cholesterol_level , 5 unique levels are present. The top level is 150-175 and frequency is 8763.</a:t>
            </a:r>
          </a:p>
          <a:p>
            <a:pPr algn="just"/>
            <a:r>
              <a:rPr lang="en-US" sz="2000" dirty="0" smtClean="0"/>
              <a:t> </a:t>
            </a:r>
          </a:p>
          <a:p>
            <a:pPr algn="just"/>
            <a:r>
              <a:rPr lang="en-US" sz="2000" dirty="0" smtClean="0"/>
              <a:t>• For Gender variable, two categories are present male and female. Most of the members are male and frequency is 16422</a:t>
            </a:r>
            <a:endParaRPr lang="en-US" sz="2000" dirty="0"/>
          </a:p>
        </p:txBody>
      </p:sp>
      <p:graphicFrame>
        <p:nvGraphicFramePr>
          <p:cNvPr id="7" name="Table 6"/>
          <p:cNvGraphicFramePr>
            <a:graphicFrameLocks noGrp="1"/>
          </p:cNvGraphicFramePr>
          <p:nvPr/>
        </p:nvGraphicFramePr>
        <p:xfrm>
          <a:off x="644577" y="314793"/>
          <a:ext cx="10028419" cy="731520"/>
        </p:xfrm>
        <a:graphic>
          <a:graphicData uri="http://schemas.openxmlformats.org/drawingml/2006/table">
            <a:tbl>
              <a:tblPr firstRow="1" bandRow="1">
                <a:tableStyleId>{5C22544A-7EE6-4342-B048-85BDC9FD1C3A}</a:tableStyleId>
              </a:tblPr>
              <a:tblGrid>
                <a:gridCol w="10028419"/>
              </a:tblGrid>
              <a:tr h="5096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latin typeface="Arial" pitchFamily="34" charset="0"/>
                          <a:cs typeface="Arial" pitchFamily="34" charset="0"/>
                        </a:rPr>
                        <a:t>Univariate and Bivariate analysis for categorical variables:</a:t>
                      </a:r>
                      <a:endParaRPr lang="en-IN" sz="2400" b="1" dirty="0" smtClean="0">
                        <a:solidFill>
                          <a:schemeClr val="bg1"/>
                        </a:solidFill>
                        <a:latin typeface="Arial" pitchFamily="34" charset="0"/>
                        <a:cs typeface="Arial" pitchFamily="34" charset="0"/>
                      </a:endParaRP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587" y="449705"/>
            <a:ext cx="10103370" cy="523220"/>
          </a:xfrm>
          <a:prstGeom prst="rect">
            <a:avLst/>
          </a:prstGeom>
        </p:spPr>
        <p:txBody>
          <a:bodyPr wrap="square">
            <a:spAutoFit/>
          </a:bodyPr>
          <a:lstStyle/>
          <a:p>
            <a:pPr algn="ctr"/>
            <a:r>
              <a:rPr lang="en-US" sz="2800" b="1" dirty="0" smtClean="0">
                <a:solidFill>
                  <a:schemeClr val="accent1"/>
                </a:solidFill>
                <a:latin typeface="Arial" pitchFamily="34" charset="0"/>
                <a:cs typeface="Arial" pitchFamily="34" charset="0"/>
              </a:rPr>
              <a:t>Univariate and Bivariate analysis for categorical variables:</a:t>
            </a:r>
            <a:endParaRPr lang="en-IN" sz="2800" b="1" dirty="0" smtClean="0">
              <a:solidFill>
                <a:schemeClr val="accent1"/>
              </a:solidFill>
              <a:latin typeface="Arial" pitchFamily="34" charset="0"/>
              <a:cs typeface="Arial" pitchFamily="34" charset="0"/>
            </a:endParaRPr>
          </a:p>
        </p:txBody>
      </p:sp>
      <p:sp>
        <p:nvSpPr>
          <p:cNvPr id="6" name="Rectangle 5"/>
          <p:cNvSpPr/>
          <p:nvPr/>
        </p:nvSpPr>
        <p:spPr>
          <a:xfrm>
            <a:off x="329783" y="1184223"/>
            <a:ext cx="10732960" cy="1415772"/>
          </a:xfrm>
          <a:prstGeom prst="rect">
            <a:avLst/>
          </a:prstGeom>
        </p:spPr>
        <p:txBody>
          <a:bodyPr wrap="square">
            <a:spAutoFit/>
          </a:bodyPr>
          <a:lstStyle/>
          <a:p>
            <a:pPr algn="just"/>
            <a:r>
              <a:rPr lang="en-US" sz="2000" dirty="0" smtClean="0"/>
              <a:t>•  </a:t>
            </a:r>
            <a:r>
              <a:rPr lang="en-US" sz="2400" dirty="0" smtClean="0"/>
              <a:t>Smoking_status variable explains that four categories are present. The top one is  never smoked and frequency is 9249. </a:t>
            </a:r>
          </a:p>
          <a:p>
            <a:pPr algn="just"/>
            <a:endParaRPr lang="en-US" sz="1400" dirty="0" smtClean="0"/>
          </a:p>
          <a:p>
            <a:pPr algn="just"/>
            <a:r>
              <a:rPr lang="en-US" sz="2400" dirty="0" smtClean="0"/>
              <a:t>•  Location, Bangalore type tends be a highly frequent category under this section.</a:t>
            </a:r>
            <a:endParaRPr lang="en-US" sz="2400" dirty="0"/>
          </a:p>
        </p:txBody>
      </p:sp>
      <p:pic>
        <p:nvPicPr>
          <p:cNvPr id="8194" name="Picture 2"/>
          <p:cNvPicPr>
            <a:picLocks noChangeAspect="1" noChangeArrowheads="1"/>
          </p:cNvPicPr>
          <p:nvPr/>
        </p:nvPicPr>
        <p:blipFill>
          <a:blip r:embed="rId2"/>
          <a:srcRect/>
          <a:stretch>
            <a:fillRect/>
          </a:stretch>
        </p:blipFill>
        <p:spPr bwMode="auto">
          <a:xfrm>
            <a:off x="0" y="3552435"/>
            <a:ext cx="4572000" cy="285900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826833" y="3552435"/>
            <a:ext cx="5546359" cy="28590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9783" y="1109272"/>
            <a:ext cx="10732960" cy="1785104"/>
          </a:xfrm>
          <a:prstGeom prst="rect">
            <a:avLst/>
          </a:prstGeom>
        </p:spPr>
        <p:txBody>
          <a:bodyPr wrap="square">
            <a:spAutoFit/>
          </a:bodyPr>
          <a:lstStyle/>
          <a:p>
            <a:pPr algn="just"/>
            <a:r>
              <a:rPr lang="en-US" sz="2400" dirty="0" smtClean="0"/>
              <a:t>• Alcohol, three categories are present. ‘Rare’ category has been frequently repeated subcategory in this variable. </a:t>
            </a:r>
          </a:p>
          <a:p>
            <a:pPr algn="just"/>
            <a:endParaRPr lang="en-US" sz="1400" dirty="0" smtClean="0"/>
          </a:p>
          <a:p>
            <a:pPr algn="just"/>
            <a:r>
              <a:rPr lang="en-US" sz="2400" dirty="0" smtClean="0"/>
              <a:t>• Exercise, three types are present. ‘Moderate’ type is a frequently repeated subcategory.</a:t>
            </a:r>
            <a:endParaRPr lang="en-US" sz="2400" dirty="0"/>
          </a:p>
        </p:txBody>
      </p:sp>
      <p:pic>
        <p:nvPicPr>
          <p:cNvPr id="9219" name="Picture 3"/>
          <p:cNvPicPr>
            <a:picLocks noChangeAspect="1" noChangeArrowheads="1"/>
          </p:cNvPicPr>
          <p:nvPr/>
        </p:nvPicPr>
        <p:blipFill>
          <a:blip r:embed="rId2"/>
          <a:srcRect t="6735"/>
          <a:stretch>
            <a:fillRect/>
          </a:stretch>
        </p:blipFill>
        <p:spPr bwMode="auto">
          <a:xfrm>
            <a:off x="869430" y="3768986"/>
            <a:ext cx="3957404" cy="2638269"/>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t="5274"/>
          <a:stretch>
            <a:fillRect/>
          </a:stretch>
        </p:blipFill>
        <p:spPr bwMode="auto">
          <a:xfrm>
            <a:off x="5376028" y="3768986"/>
            <a:ext cx="5132076" cy="2488367"/>
          </a:xfrm>
          <a:prstGeom prst="rect">
            <a:avLst/>
          </a:prstGeom>
          <a:noFill/>
          <a:ln w="9525">
            <a:noFill/>
            <a:miter lim="800000"/>
            <a:headEnd/>
            <a:tailEnd/>
          </a:ln>
          <a:effectLst/>
        </p:spPr>
      </p:pic>
      <p:graphicFrame>
        <p:nvGraphicFramePr>
          <p:cNvPr id="10" name="Table 9"/>
          <p:cNvGraphicFramePr>
            <a:graphicFrameLocks noGrp="1"/>
          </p:cNvGraphicFramePr>
          <p:nvPr/>
        </p:nvGraphicFramePr>
        <p:xfrm>
          <a:off x="1304144" y="314793"/>
          <a:ext cx="9203960" cy="579120"/>
        </p:xfrm>
        <a:graphic>
          <a:graphicData uri="http://schemas.openxmlformats.org/drawingml/2006/table">
            <a:tbl>
              <a:tblPr firstRow="1" bandRow="1">
                <a:tableStyleId>{5C22544A-7EE6-4342-B048-85BDC9FD1C3A}</a:tableStyleId>
              </a:tblPr>
              <a:tblGrid>
                <a:gridCol w="9203960"/>
              </a:tblGrid>
              <a:tr h="3747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latin typeface="Arial" pitchFamily="34" charset="0"/>
                          <a:cs typeface="Arial" pitchFamily="34" charset="0"/>
                        </a:rPr>
                        <a:t>Univariate and Bivariate analysis for categorical variables:</a:t>
                      </a:r>
                    </a:p>
                    <a:p>
                      <a:pPr marL="0" marR="0" indent="0" algn="ctr" defTabSz="914400" rtl="0" eaLnBrk="1" fontAlgn="auto" latinLnBrk="0" hangingPunct="1">
                        <a:lnSpc>
                          <a:spcPct val="100000"/>
                        </a:lnSpc>
                        <a:spcBef>
                          <a:spcPts val="0"/>
                        </a:spcBef>
                        <a:spcAft>
                          <a:spcPts val="0"/>
                        </a:spcAft>
                        <a:buClrTx/>
                        <a:buSzTx/>
                        <a:buFontTx/>
                        <a:buNone/>
                        <a:tabLst/>
                        <a:defRPr/>
                      </a:pPr>
                      <a:endParaRPr lang="en-IN" sz="800" b="1" dirty="0" smtClean="0">
                        <a:solidFill>
                          <a:schemeClr val="bg1"/>
                        </a:solidFill>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t="7438"/>
          <a:stretch>
            <a:fillRect/>
          </a:stretch>
        </p:blipFill>
        <p:spPr bwMode="auto">
          <a:xfrm>
            <a:off x="629587" y="3087974"/>
            <a:ext cx="4616970" cy="3492943"/>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t="8267"/>
          <a:stretch>
            <a:fillRect/>
          </a:stretch>
        </p:blipFill>
        <p:spPr bwMode="auto">
          <a:xfrm>
            <a:off x="6092825" y="3087974"/>
            <a:ext cx="4324350" cy="3492942"/>
          </a:xfrm>
          <a:prstGeom prst="rect">
            <a:avLst/>
          </a:prstGeom>
          <a:noFill/>
          <a:ln w="9525">
            <a:noFill/>
            <a:miter lim="800000"/>
            <a:headEnd/>
            <a:tailEnd/>
          </a:ln>
          <a:effectLst/>
        </p:spPr>
      </p:pic>
      <p:sp>
        <p:nvSpPr>
          <p:cNvPr id="4" name="Rectangle 3"/>
          <p:cNvSpPr/>
          <p:nvPr/>
        </p:nvSpPr>
        <p:spPr>
          <a:xfrm>
            <a:off x="629587" y="1199213"/>
            <a:ext cx="10118361" cy="1631216"/>
          </a:xfrm>
          <a:prstGeom prst="rect">
            <a:avLst/>
          </a:prstGeom>
        </p:spPr>
        <p:txBody>
          <a:bodyPr wrap="square">
            <a:spAutoFit/>
          </a:bodyPr>
          <a:lstStyle/>
          <a:p>
            <a:pPr algn="just">
              <a:buFont typeface="Wingdings" pitchFamily="2" charset="2"/>
              <a:buChar char="Ø"/>
            </a:pPr>
            <a:r>
              <a:rPr lang="en-US" sz="2000" dirty="0" smtClean="0"/>
              <a:t>  For variable covered_by_any_other_company, two categories are there ‘y’ and ‘N’. The frequent category is N. </a:t>
            </a:r>
          </a:p>
          <a:p>
            <a:pPr algn="just">
              <a:buFont typeface="Wingdings" pitchFamily="2" charset="2"/>
              <a:buChar char="Ø"/>
            </a:pPr>
            <a:r>
              <a:rPr lang="en-US" sz="2000" dirty="0" smtClean="0"/>
              <a:t>  Insurance cost is same for all subcategories, except insurance covered _by _any _other Company. There is slight difference between ‘Y’ and ‘N’. Who have enrolled with other company got high insurance cost</a:t>
            </a:r>
            <a:endParaRPr lang="en-US" sz="2000" dirty="0"/>
          </a:p>
        </p:txBody>
      </p:sp>
      <p:graphicFrame>
        <p:nvGraphicFramePr>
          <p:cNvPr id="5" name="Table 4"/>
          <p:cNvGraphicFramePr>
            <a:graphicFrameLocks noGrp="1"/>
          </p:cNvGraphicFramePr>
          <p:nvPr/>
        </p:nvGraphicFramePr>
        <p:xfrm>
          <a:off x="914399" y="286313"/>
          <a:ext cx="9502775" cy="689547"/>
        </p:xfrm>
        <a:graphic>
          <a:graphicData uri="http://schemas.openxmlformats.org/drawingml/2006/table">
            <a:tbl>
              <a:tblPr firstRow="1" bandRow="1">
                <a:tableStyleId>{5C22544A-7EE6-4342-B048-85BDC9FD1C3A}</a:tableStyleId>
              </a:tblPr>
              <a:tblGrid>
                <a:gridCol w="9502775"/>
              </a:tblGrid>
              <a:tr h="6895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latin typeface="Arial" pitchFamily="34" charset="0"/>
                          <a:cs typeface="Arial" pitchFamily="34" charset="0"/>
                        </a:rPr>
                        <a:t>Univariate and Bivariate analysis for categorical variables:</a:t>
                      </a: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sz="2400" dirty="0" smtClean="0"/>
                        <a:t>Multivariate analysis</a:t>
                      </a:r>
                      <a:endParaRPr lang="en-US" sz="2400" dirty="0"/>
                    </a:p>
                  </a:txBody>
                  <a:tcPr/>
                </a:tc>
              </a:tr>
            </a:tbl>
          </a:graphicData>
        </a:graphic>
      </p:graphicFrame>
      <p:pic>
        <p:nvPicPr>
          <p:cNvPr id="11267" name="Picture 3"/>
          <p:cNvPicPr>
            <a:picLocks noChangeAspect="1" noChangeArrowheads="1"/>
          </p:cNvPicPr>
          <p:nvPr/>
        </p:nvPicPr>
        <p:blipFill>
          <a:blip r:embed="rId2"/>
          <a:srcRect/>
          <a:stretch>
            <a:fillRect/>
          </a:stretch>
        </p:blipFill>
        <p:spPr bwMode="auto">
          <a:xfrm>
            <a:off x="692331" y="1581150"/>
            <a:ext cx="9927772" cy="51200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645919" y="2076994"/>
            <a:ext cx="2495007" cy="1332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AGENDA</a:t>
            </a:r>
            <a:endParaRPr lang="en-US" dirty="0"/>
          </a:p>
        </p:txBody>
      </p:sp>
      <p:sp>
        <p:nvSpPr>
          <p:cNvPr id="3" name="Rectangle 2"/>
          <p:cNvSpPr/>
          <p:nvPr/>
        </p:nvSpPr>
        <p:spPr>
          <a:xfrm>
            <a:off x="4990011" y="1149531"/>
            <a:ext cx="6048103" cy="3970318"/>
          </a:xfrm>
          <a:prstGeom prst="rect">
            <a:avLst/>
          </a:prstGeom>
        </p:spPr>
        <p:txBody>
          <a:bodyPr wrap="square">
            <a:spAutoFit/>
          </a:bodyPr>
          <a:lstStyle/>
          <a:p>
            <a:pPr algn="just">
              <a:buFont typeface="Arial" pitchFamily="34" charset="0"/>
              <a:buChar char="•"/>
            </a:pPr>
            <a:r>
              <a:rPr lang="en-US" sz="2800" dirty="0" smtClean="0"/>
              <a:t> Business Problem Understanding</a:t>
            </a:r>
            <a:endParaRPr lang="en-IN" sz="2800" dirty="0" smtClean="0"/>
          </a:p>
          <a:p>
            <a:endParaRPr lang="en-IN" sz="2800" dirty="0" smtClean="0"/>
          </a:p>
          <a:p>
            <a:pPr>
              <a:buFont typeface="Arial" pitchFamily="34" charset="0"/>
              <a:buChar char="•"/>
            </a:pPr>
            <a:r>
              <a:rPr lang="en-IN" sz="2800" dirty="0" smtClean="0"/>
              <a:t> EDA  &amp; Insights  from analysis</a:t>
            </a:r>
          </a:p>
          <a:p>
            <a:endParaRPr lang="en-IN" sz="2800" dirty="0" smtClean="0"/>
          </a:p>
          <a:p>
            <a:pPr>
              <a:buFont typeface="Arial" pitchFamily="34" charset="0"/>
              <a:buChar char="•"/>
            </a:pPr>
            <a:r>
              <a:rPr lang="en-IN" sz="2800" dirty="0" smtClean="0"/>
              <a:t> Modelling Approach Used</a:t>
            </a:r>
          </a:p>
          <a:p>
            <a:endParaRPr lang="en-IN" sz="2800" dirty="0" smtClean="0"/>
          </a:p>
          <a:p>
            <a:pPr>
              <a:buFont typeface="Arial" pitchFamily="34" charset="0"/>
              <a:buChar char="•"/>
            </a:pPr>
            <a:r>
              <a:rPr lang="en-IN" sz="2800" dirty="0" smtClean="0"/>
              <a:t> Insights from Analysis</a:t>
            </a:r>
          </a:p>
          <a:p>
            <a:pPr>
              <a:buFont typeface="Arial" pitchFamily="34" charset="0"/>
              <a:buChar char="•"/>
            </a:pPr>
            <a:endParaRPr lang="en-IN" sz="2800" dirty="0" smtClean="0"/>
          </a:p>
          <a:p>
            <a:pPr>
              <a:buFont typeface="Arial" pitchFamily="34" charset="0"/>
              <a:buChar char="•"/>
            </a:pPr>
            <a:r>
              <a:rPr lang="en-IN" sz="2800" dirty="0" smtClean="0"/>
              <a:t> Recommendations</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276462" y="1045029"/>
            <a:ext cx="10696338" cy="5832366"/>
          </a:xfrm>
          <a:prstGeom prst="rect">
            <a:avLst/>
          </a:prstGeom>
          <a:noFill/>
        </p:spPr>
        <p:txBody>
          <a:bodyPr wrap="square" rtlCol="0">
            <a:spAutoFit/>
          </a:bodyPr>
          <a:lstStyle/>
          <a:p>
            <a:r>
              <a:rPr lang="en-US" sz="2400" b="1" dirty="0" smtClean="0">
                <a:solidFill>
                  <a:schemeClr val="accent1"/>
                </a:solidFill>
              </a:rPr>
              <a:t>Removal of unwanted variables:</a:t>
            </a:r>
          </a:p>
          <a:p>
            <a:endParaRPr lang="en-US" sz="1100" b="1" dirty="0" smtClean="0">
              <a:solidFill>
                <a:schemeClr val="accent1"/>
              </a:solidFill>
            </a:endParaRPr>
          </a:p>
          <a:p>
            <a:pPr>
              <a:buFont typeface="Wingdings" pitchFamily="2" charset="2"/>
              <a:buChar char="v"/>
            </a:pPr>
            <a:r>
              <a:rPr lang="en-US" sz="2400" dirty="0" smtClean="0"/>
              <a:t>  </a:t>
            </a:r>
            <a:r>
              <a:rPr lang="en-US" sz="2000" dirty="0" smtClean="0"/>
              <a:t>Based on above analysis, now we can remove </a:t>
            </a:r>
            <a:r>
              <a:rPr lang="en-US" sz="2000" b="1" dirty="0" smtClean="0">
                <a:solidFill>
                  <a:srgbClr val="FF0000"/>
                </a:solidFill>
              </a:rPr>
              <a:t>applicant_id</a:t>
            </a:r>
            <a:r>
              <a:rPr lang="en-US" sz="2000" dirty="0" smtClean="0"/>
              <a:t> variable. This variable explains basic information about customer as well used to check duplicate values. We don’t use for our model. So we will drop this column. </a:t>
            </a:r>
          </a:p>
          <a:p>
            <a:pPr>
              <a:buFont typeface="Wingdings" pitchFamily="2" charset="2"/>
              <a:buChar char="v"/>
            </a:pPr>
            <a:r>
              <a:rPr lang="en-US" sz="2000" dirty="0" smtClean="0"/>
              <a:t>  For variables </a:t>
            </a:r>
            <a:r>
              <a:rPr lang="en-US" sz="2000" b="1" dirty="0" smtClean="0">
                <a:solidFill>
                  <a:srgbClr val="FF0000"/>
                </a:solidFill>
              </a:rPr>
              <a:t>regular_checkup_last_year</a:t>
            </a:r>
            <a:r>
              <a:rPr lang="en-US" sz="2000" dirty="0" smtClean="0"/>
              <a:t>, 60% of data have zeros and in similar way </a:t>
            </a:r>
            <a:r>
              <a:rPr lang="en-US" sz="2000" b="1" dirty="0" smtClean="0">
                <a:solidFill>
                  <a:srgbClr val="FF0000"/>
                </a:solidFill>
              </a:rPr>
              <a:t>adventure_sports</a:t>
            </a:r>
            <a:r>
              <a:rPr lang="en-US" sz="2000" dirty="0" smtClean="0">
                <a:solidFill>
                  <a:srgbClr val="FF0000"/>
                </a:solidFill>
              </a:rPr>
              <a:t>, </a:t>
            </a:r>
            <a:r>
              <a:rPr lang="en-US" sz="2000" b="1" dirty="0" smtClean="0">
                <a:solidFill>
                  <a:srgbClr val="FF0000"/>
                </a:solidFill>
              </a:rPr>
              <a:t>heart_decs_history</a:t>
            </a:r>
            <a:r>
              <a:rPr lang="en-US" sz="2000" dirty="0" smtClean="0"/>
              <a:t>, </a:t>
            </a:r>
            <a:r>
              <a:rPr lang="en-US" sz="2000" b="1" dirty="0" smtClean="0">
                <a:solidFill>
                  <a:srgbClr val="FF0000"/>
                </a:solidFill>
              </a:rPr>
              <a:t>other_major_decs_history</a:t>
            </a:r>
            <a:r>
              <a:rPr lang="en-US" sz="2000" dirty="0" smtClean="0"/>
              <a:t> variables have  91%, 94%, 90% zeros. </a:t>
            </a:r>
          </a:p>
          <a:p>
            <a:pPr>
              <a:buFont typeface="Wingdings" pitchFamily="2" charset="2"/>
              <a:buChar char="v"/>
            </a:pPr>
            <a:r>
              <a:rPr lang="en-US" sz="2000" dirty="0" smtClean="0"/>
              <a:t>  So we can imagine these all are outliers. But we can’t treat these outliers in conventional route.</a:t>
            </a:r>
          </a:p>
          <a:p>
            <a:endParaRPr lang="en-US" sz="1100" b="1" dirty="0" smtClean="0">
              <a:solidFill>
                <a:schemeClr val="accent1"/>
              </a:solidFill>
            </a:endParaRPr>
          </a:p>
          <a:p>
            <a:r>
              <a:rPr lang="en-US" sz="2400" b="1" dirty="0" smtClean="0">
                <a:solidFill>
                  <a:schemeClr val="accent1"/>
                </a:solidFill>
              </a:rPr>
              <a:t>Missing Value treatment:</a:t>
            </a:r>
          </a:p>
          <a:p>
            <a:endParaRPr lang="en-US" sz="1100" b="1" dirty="0" smtClean="0">
              <a:solidFill>
                <a:schemeClr val="accent1"/>
              </a:solidFill>
            </a:endParaRPr>
          </a:p>
          <a:p>
            <a:pPr>
              <a:buFont typeface="Wingdings" pitchFamily="2" charset="2"/>
              <a:buChar char="v"/>
            </a:pPr>
            <a:r>
              <a:rPr lang="en-US" sz="2000" dirty="0" smtClean="0"/>
              <a:t>  Based on above output the continuous variables </a:t>
            </a:r>
            <a:r>
              <a:rPr lang="en-US" sz="2000" dirty="0" err="1" smtClean="0"/>
              <a:t>bmi</a:t>
            </a:r>
            <a:r>
              <a:rPr lang="en-US" sz="2000" dirty="0" smtClean="0"/>
              <a:t> (0.03%) and year_ last _admitted (47%) have  missing values.</a:t>
            </a:r>
            <a:r>
              <a:rPr lang="en-IN" sz="2000" dirty="0">
                <a:solidFill>
                  <a:srgbClr val="6D6868"/>
                </a:solidFill>
                <a:cs typeface="Arial" panose="020B0604020202020204" pitchFamily="34" charset="0"/>
              </a:rPr>
              <a:t> </a:t>
            </a:r>
            <a:r>
              <a:rPr lang="en-IN" sz="2000" dirty="0" smtClean="0">
                <a:cs typeface="Arial" panose="020B0604020202020204" pitchFamily="34" charset="0"/>
              </a:rPr>
              <a:t>These values imputed with median value.</a:t>
            </a:r>
          </a:p>
          <a:p>
            <a:endParaRPr lang="en-IN" sz="1100" dirty="0" smtClean="0">
              <a:cs typeface="Arial" panose="020B0604020202020204" pitchFamily="34" charset="0"/>
            </a:endParaRPr>
          </a:p>
          <a:p>
            <a:r>
              <a:rPr lang="en-IN" sz="2400" b="1" dirty="0" smtClean="0">
                <a:solidFill>
                  <a:schemeClr val="accent1"/>
                </a:solidFill>
                <a:cs typeface="Arial" panose="020B0604020202020204" pitchFamily="34" charset="0"/>
              </a:rPr>
              <a:t>Duplicates:</a:t>
            </a:r>
          </a:p>
          <a:p>
            <a:endParaRPr lang="en-IN" sz="1100" b="1" dirty="0" smtClean="0">
              <a:solidFill>
                <a:schemeClr val="accent1"/>
              </a:solidFill>
              <a:cs typeface="Arial" panose="020B0604020202020204" pitchFamily="34" charset="0"/>
            </a:endParaRPr>
          </a:p>
          <a:p>
            <a:pPr>
              <a:buFont typeface="Wingdings" pitchFamily="2" charset="2"/>
              <a:buChar char="v"/>
            </a:pPr>
            <a:r>
              <a:rPr lang="en-IN" sz="2000" dirty="0" smtClean="0">
                <a:cs typeface="Arial" panose="020B0604020202020204" pitchFamily="34" charset="0"/>
              </a:rPr>
              <a:t>There are no duplicates in this dataset.</a:t>
            </a:r>
          </a:p>
          <a:p>
            <a:endParaRPr lang="en-IN" sz="1100" b="1" dirty="0" smtClean="0">
              <a:solidFill>
                <a:schemeClr val="accent1"/>
              </a:solidFill>
              <a:cs typeface="Arial" panose="020B0604020202020204" pitchFamily="34" charset="0"/>
            </a:endParaRPr>
          </a:p>
          <a:p>
            <a:endParaRPr lang="en-IN" sz="1100" b="1" dirty="0" smtClean="0">
              <a:solidFill>
                <a:schemeClr val="accent1"/>
              </a:solidFill>
              <a:cs typeface="Arial" panose="020B0604020202020204" pitchFamily="34" charset="0"/>
            </a:endParaRPr>
          </a:p>
          <a:p>
            <a:endParaRPr lang="en-IN" sz="2000" dirty="0">
              <a:cs typeface="Arial" panose="020B0604020202020204" pitchFamily="34" charset="0"/>
            </a:endParaRPr>
          </a:p>
        </p:txBody>
      </p:sp>
      <p:graphicFrame>
        <p:nvGraphicFramePr>
          <p:cNvPr id="4" name="Table 3"/>
          <p:cNvGraphicFramePr>
            <a:graphicFrameLocks noGrp="1"/>
          </p:cNvGraphicFramePr>
          <p:nvPr/>
        </p:nvGraphicFramePr>
        <p:xfrm>
          <a:off x="979714" y="222069"/>
          <a:ext cx="9627326" cy="535576"/>
        </p:xfrm>
        <a:graphic>
          <a:graphicData uri="http://schemas.openxmlformats.org/drawingml/2006/table">
            <a:tbl>
              <a:tblPr firstRow="1" bandRow="1">
                <a:tableStyleId>{5C22544A-7EE6-4342-B048-85BDC9FD1C3A}</a:tableStyleId>
              </a:tblPr>
              <a:tblGrid>
                <a:gridCol w="9627326"/>
              </a:tblGrid>
              <a:tr h="5355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bg1"/>
                          </a:solidFill>
                          <a:cs typeface="Arial" panose="020B0604020202020204" pitchFamily="34" charset="0"/>
                        </a:rPr>
                        <a:t>Data preprocessing</a:t>
                      </a:r>
                    </a:p>
                  </a:txBody>
                  <a:tcPr/>
                </a:tc>
              </a:tr>
            </a:tbl>
          </a:graphicData>
        </a:graphic>
      </p:graphicFrame>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169817"/>
            <a:ext cx="10149840" cy="769441"/>
          </a:xfrm>
          <a:prstGeom prst="rect">
            <a:avLst/>
          </a:prstGeom>
        </p:spPr>
        <p:txBody>
          <a:bodyPr wrap="square">
            <a:spAutoFit/>
          </a:bodyPr>
          <a:lstStyle/>
          <a:p>
            <a:r>
              <a:rPr lang="en-US" sz="2400" b="1" dirty="0" smtClean="0">
                <a:solidFill>
                  <a:schemeClr val="accent1"/>
                </a:solidFill>
              </a:rPr>
              <a:t>Outlier Treatment:</a:t>
            </a:r>
          </a:p>
          <a:p>
            <a:endParaRPr lang="en-US" sz="2000" b="1" dirty="0" smtClean="0">
              <a:solidFill>
                <a:schemeClr val="accent1"/>
              </a:solidFill>
            </a:endParaRPr>
          </a:p>
        </p:txBody>
      </p:sp>
      <p:pic>
        <p:nvPicPr>
          <p:cNvPr id="13315" name="Picture 3"/>
          <p:cNvPicPr>
            <a:picLocks noChangeAspect="1" noChangeArrowheads="1"/>
          </p:cNvPicPr>
          <p:nvPr/>
        </p:nvPicPr>
        <p:blipFill>
          <a:blip r:embed="rId2"/>
          <a:srcRect/>
          <a:stretch>
            <a:fillRect/>
          </a:stretch>
        </p:blipFill>
        <p:spPr bwMode="auto">
          <a:xfrm>
            <a:off x="215901" y="1045030"/>
            <a:ext cx="5819140" cy="4846320"/>
          </a:xfrm>
          <a:prstGeom prst="rect">
            <a:avLst/>
          </a:prstGeom>
          <a:noFill/>
          <a:ln w="9525">
            <a:noFill/>
            <a:miter lim="800000"/>
            <a:headEnd/>
            <a:tailEnd/>
          </a:ln>
          <a:effectLst/>
        </p:spPr>
      </p:pic>
      <p:sp>
        <p:nvSpPr>
          <p:cNvPr id="5" name="Rectangle 4"/>
          <p:cNvSpPr/>
          <p:nvPr/>
        </p:nvSpPr>
        <p:spPr>
          <a:xfrm>
            <a:off x="6283235" y="1946366"/>
            <a:ext cx="4833256" cy="3170099"/>
          </a:xfrm>
          <a:prstGeom prst="rect">
            <a:avLst/>
          </a:prstGeom>
        </p:spPr>
        <p:txBody>
          <a:bodyPr wrap="square">
            <a:spAutoFit/>
          </a:bodyPr>
          <a:lstStyle/>
          <a:p>
            <a:pPr algn="just">
              <a:buFont typeface="Wingdings" pitchFamily="2" charset="2"/>
              <a:buChar char="ü"/>
            </a:pPr>
            <a:r>
              <a:rPr lang="en-US" dirty="0" smtClean="0"/>
              <a:t>  </a:t>
            </a:r>
            <a:r>
              <a:rPr lang="en-US" sz="2000" dirty="0" smtClean="0"/>
              <a:t>We have seen outliers for columns visited_doctor_last_1_year, daily_avg_steps, </a:t>
            </a:r>
            <a:r>
              <a:rPr lang="en-US" sz="2000" dirty="0" err="1" smtClean="0"/>
              <a:t>bmi,year_last_admitted</a:t>
            </a:r>
            <a:r>
              <a:rPr lang="en-US" sz="2000" dirty="0" smtClean="0"/>
              <a:t>.</a:t>
            </a:r>
          </a:p>
          <a:p>
            <a:pPr algn="just"/>
            <a:endParaRPr lang="en-US" sz="2000" dirty="0" smtClean="0"/>
          </a:p>
          <a:p>
            <a:pPr algn="just">
              <a:buFont typeface="Wingdings" pitchFamily="2" charset="2"/>
              <a:buChar char="ü"/>
            </a:pPr>
            <a:r>
              <a:rPr lang="en-US" sz="2000" dirty="0" smtClean="0"/>
              <a:t> We used user defined function to get upper and lower bounds of numeric columns for outlier capping and flooring.</a:t>
            </a:r>
          </a:p>
          <a:p>
            <a:pPr algn="just"/>
            <a:endParaRPr lang="en-US" sz="2000" dirty="0" smtClean="0"/>
          </a:p>
          <a:p>
            <a:pPr algn="just">
              <a:buFont typeface="Wingdings" pitchFamily="2" charset="2"/>
              <a:buChar char="ü"/>
            </a:pPr>
            <a:r>
              <a:rPr lang="en-US" sz="2000" dirty="0" smtClean="0"/>
              <a:t> After that we treated outlier column in capping and flooring method.</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332" y="1476103"/>
            <a:ext cx="9993086" cy="2523768"/>
          </a:xfrm>
          <a:prstGeom prst="rect">
            <a:avLst/>
          </a:prstGeom>
        </p:spPr>
        <p:txBody>
          <a:bodyPr wrap="square">
            <a:spAutoFit/>
          </a:bodyPr>
          <a:lstStyle/>
          <a:p>
            <a:r>
              <a:rPr lang="en-US" sz="2400" b="1" dirty="0" smtClean="0">
                <a:solidFill>
                  <a:schemeClr val="accent1"/>
                </a:solidFill>
              </a:rPr>
              <a:t>Converting categorical to dummy variables (Encoding):</a:t>
            </a:r>
          </a:p>
          <a:p>
            <a:endParaRPr lang="en-US" sz="1400" b="1" dirty="0" smtClean="0">
              <a:solidFill>
                <a:schemeClr val="accent1"/>
              </a:solidFill>
            </a:endParaRPr>
          </a:p>
          <a:p>
            <a:pPr algn="just">
              <a:buFont typeface="Wingdings" pitchFamily="2" charset="2"/>
              <a:buChar char="v"/>
            </a:pPr>
            <a:r>
              <a:rPr lang="en-US" sz="2000" dirty="0" smtClean="0"/>
              <a:t> </a:t>
            </a:r>
            <a:r>
              <a:rPr lang="en-US" sz="2400" dirty="0" smtClean="0"/>
              <a:t>In order to performing the machine learning algorithms. we need to convert the string values into numeric values.</a:t>
            </a:r>
          </a:p>
          <a:p>
            <a:pPr algn="just"/>
            <a:endParaRPr lang="en-US" sz="2400" dirty="0" smtClean="0"/>
          </a:p>
          <a:p>
            <a:pPr algn="just">
              <a:buFont typeface="Wingdings" pitchFamily="2" charset="2"/>
              <a:buChar char="v"/>
            </a:pPr>
            <a:r>
              <a:rPr lang="en-US" sz="2400" dirty="0" smtClean="0"/>
              <a:t> For this dataset, I used one hot encoding method for object data type variables.</a:t>
            </a:r>
            <a:endParaRPr lang="en-US" sz="2400" b="1" dirty="0">
              <a:solidFill>
                <a:schemeClr val="accen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276462" y="1110343"/>
            <a:ext cx="10696338" cy="5755422"/>
          </a:xfrm>
          <a:prstGeom prst="rect">
            <a:avLst/>
          </a:prstGeom>
          <a:noFill/>
        </p:spPr>
        <p:txBody>
          <a:bodyPr wrap="square" rtlCol="0">
            <a:spAutoFit/>
          </a:bodyPr>
          <a:lstStyle/>
          <a:p>
            <a:r>
              <a:rPr lang="en-US" sz="2400" b="1" dirty="0" smtClean="0">
                <a:solidFill>
                  <a:schemeClr val="accent1"/>
                </a:solidFill>
              </a:rPr>
              <a:t>Regression models:</a:t>
            </a:r>
            <a:endParaRPr lang="en-US" sz="1000" b="1" dirty="0" smtClean="0">
              <a:solidFill>
                <a:schemeClr val="accent1"/>
              </a:solidFill>
            </a:endParaRPr>
          </a:p>
          <a:p>
            <a:pPr>
              <a:buFont typeface="Arial" pitchFamily="34" charset="0"/>
              <a:buChar char="•"/>
            </a:pPr>
            <a:r>
              <a:rPr lang="en-US" sz="2800" dirty="0" smtClean="0"/>
              <a:t> </a:t>
            </a:r>
            <a:r>
              <a:rPr lang="en-US" sz="2400" dirty="0" smtClean="0"/>
              <a:t>Linear Regression Model </a:t>
            </a:r>
          </a:p>
          <a:p>
            <a:r>
              <a:rPr lang="en-US" sz="2400" dirty="0" smtClean="0"/>
              <a:t>• Linear Regression Model using stats Models </a:t>
            </a:r>
          </a:p>
          <a:p>
            <a:r>
              <a:rPr lang="en-US" sz="2400" dirty="0" smtClean="0"/>
              <a:t>• Decision Tree Regression basic Model </a:t>
            </a:r>
          </a:p>
          <a:p>
            <a:r>
              <a:rPr lang="en-US" sz="2400" dirty="0" smtClean="0"/>
              <a:t>• Random forest Regression basic Model </a:t>
            </a:r>
          </a:p>
          <a:p>
            <a:r>
              <a:rPr lang="en-US" sz="2400" dirty="0" smtClean="0"/>
              <a:t>• XGBoost Regression basic Model </a:t>
            </a:r>
            <a:endParaRPr lang="en-US" sz="2800" dirty="0" smtClean="0"/>
          </a:p>
          <a:p>
            <a:r>
              <a:rPr lang="en-US" sz="2400" b="1" dirty="0" smtClean="0">
                <a:solidFill>
                  <a:schemeClr val="accent1"/>
                </a:solidFill>
              </a:rPr>
              <a:t>Metrics Considered:</a:t>
            </a:r>
          </a:p>
          <a:p>
            <a:r>
              <a:rPr lang="en-US" sz="2400" dirty="0" smtClean="0"/>
              <a:t>• R square score </a:t>
            </a:r>
          </a:p>
          <a:p>
            <a:r>
              <a:rPr lang="en-US" sz="2400" dirty="0" smtClean="0"/>
              <a:t>• Mean Squared Error (MSE) </a:t>
            </a:r>
          </a:p>
          <a:p>
            <a:r>
              <a:rPr lang="en-US" sz="2400" dirty="0" smtClean="0"/>
              <a:t>• Root Mean Squared Error (RMSE) </a:t>
            </a:r>
          </a:p>
          <a:p>
            <a:r>
              <a:rPr lang="en-US" sz="2400" dirty="0" smtClean="0"/>
              <a:t>• Mean Absolute Error</a:t>
            </a:r>
          </a:p>
          <a:p>
            <a:r>
              <a:rPr lang="en-US" sz="2400" b="1" dirty="0" smtClean="0">
                <a:solidFill>
                  <a:schemeClr val="accent1"/>
                </a:solidFill>
              </a:rPr>
              <a:t>Training and Testing Data </a:t>
            </a:r>
          </a:p>
          <a:p>
            <a:pPr>
              <a:buFont typeface="Arial" pitchFamily="34" charset="0"/>
              <a:buChar char="•"/>
            </a:pPr>
            <a:r>
              <a:rPr lang="en-US" sz="2400" dirty="0" smtClean="0"/>
              <a:t> Splitting the dataset into training (70%) and testing (30%) subsets helps to assess the performance of the model over an independent dataset.</a:t>
            </a:r>
          </a:p>
          <a:p>
            <a:endParaRPr lang="en-IN" sz="2800" dirty="0"/>
          </a:p>
        </p:txBody>
      </p:sp>
      <p:sp>
        <p:nvSpPr>
          <p:cNvPr id="20" name="TextBox 19">
            <a:extLst>
              <a:ext uri="{FF2B5EF4-FFF2-40B4-BE49-F238E27FC236}">
                <a16:creationId xmlns=""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graphicFrame>
        <p:nvGraphicFramePr>
          <p:cNvPr id="8" name="Table 7"/>
          <p:cNvGraphicFramePr>
            <a:graphicFrameLocks noGrp="1"/>
          </p:cNvGraphicFramePr>
          <p:nvPr/>
        </p:nvGraphicFramePr>
        <p:xfrm>
          <a:off x="979714" y="326572"/>
          <a:ext cx="9483635" cy="587828"/>
        </p:xfrm>
        <a:graphic>
          <a:graphicData uri="http://schemas.openxmlformats.org/drawingml/2006/table">
            <a:tbl>
              <a:tblPr firstRow="1" bandRow="1">
                <a:tableStyleId>{5C22544A-7EE6-4342-B048-85BDC9FD1C3A}</a:tableStyleId>
              </a:tblPr>
              <a:tblGrid>
                <a:gridCol w="9483635"/>
              </a:tblGrid>
              <a:tr h="5878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latin typeface="Arial" panose="020B0604020202020204" pitchFamily="34" charset="0"/>
                          <a:cs typeface="Arial" panose="020B0604020202020204" pitchFamily="34" charset="0"/>
                        </a:rPr>
                        <a:t>Modelling Approach Used &amp; Why</a:t>
                      </a:r>
                    </a:p>
                  </a:txBody>
                  <a:tcPr/>
                </a:tc>
              </a:tr>
            </a:tbl>
          </a:graphicData>
        </a:graphic>
      </p:graphicFrame>
    </p:spTree>
    <p:extLst>
      <p:ext uri="{BB962C8B-B14F-4D97-AF65-F5344CB8AC3E}">
        <p14:creationId xmlns="" xmlns:p14="http://schemas.microsoft.com/office/powerpoint/2010/main" val="532695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40328" y="443345"/>
          <a:ext cx="10280072" cy="526473"/>
        </p:xfrm>
        <a:graphic>
          <a:graphicData uri="http://schemas.openxmlformats.org/drawingml/2006/table">
            <a:tbl>
              <a:tblPr firstRow="1" bandRow="1">
                <a:tableStyleId>{5C22544A-7EE6-4342-B048-85BDC9FD1C3A}</a:tableStyleId>
              </a:tblPr>
              <a:tblGrid>
                <a:gridCol w="10280072"/>
              </a:tblGrid>
              <a:tr h="5264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bg1"/>
                          </a:solidFill>
                          <a:latin typeface="Arial" panose="020B0604020202020204" pitchFamily="34" charset="0"/>
                          <a:cs typeface="Arial" panose="020B0604020202020204" pitchFamily="34" charset="0"/>
                        </a:rPr>
                        <a:t>Modelling Approach Used &amp; Why</a:t>
                      </a:r>
                    </a:p>
                  </a:txBody>
                  <a:tcPr/>
                </a:tc>
              </a:tr>
            </a:tbl>
          </a:graphicData>
        </a:graphic>
      </p:graphicFrame>
      <p:sp>
        <p:nvSpPr>
          <p:cNvPr id="4" name="Rectangle 3"/>
          <p:cNvSpPr/>
          <p:nvPr/>
        </p:nvSpPr>
        <p:spPr>
          <a:xfrm>
            <a:off x="540328" y="1274618"/>
            <a:ext cx="10280072" cy="400110"/>
          </a:xfrm>
          <a:prstGeom prst="rect">
            <a:avLst/>
          </a:prstGeom>
        </p:spPr>
        <p:txBody>
          <a:bodyPr wrap="square">
            <a:spAutoFit/>
          </a:bodyPr>
          <a:lstStyle/>
          <a:p>
            <a:r>
              <a:rPr lang="en-US" sz="2000" b="1" dirty="0" smtClean="0">
                <a:solidFill>
                  <a:schemeClr val="accent1"/>
                </a:solidFill>
              </a:rPr>
              <a:t>Test your predictive model against the test set using various appropriate performance metrics</a:t>
            </a:r>
            <a:endParaRPr lang="en-US" sz="2000" b="1" dirty="0">
              <a:solidFill>
                <a:schemeClr val="accent1"/>
              </a:solidFill>
            </a:endParaRPr>
          </a:p>
        </p:txBody>
      </p:sp>
      <p:sp>
        <p:nvSpPr>
          <p:cNvPr id="5" name="Rectangle 4"/>
          <p:cNvSpPr/>
          <p:nvPr/>
        </p:nvSpPr>
        <p:spPr>
          <a:xfrm>
            <a:off x="540327" y="1674728"/>
            <a:ext cx="10446327" cy="1600438"/>
          </a:xfrm>
          <a:prstGeom prst="rect">
            <a:avLst/>
          </a:prstGeom>
        </p:spPr>
        <p:txBody>
          <a:bodyPr wrap="square">
            <a:spAutoFit/>
          </a:bodyPr>
          <a:lstStyle/>
          <a:p>
            <a:pPr algn="just">
              <a:buFont typeface="Arial" pitchFamily="34" charset="0"/>
              <a:buChar char="•"/>
            </a:pPr>
            <a:r>
              <a:rPr lang="en-US" dirty="0" smtClean="0"/>
              <a:t>   Here we have been performed basic regression models on data set including 40 variables.</a:t>
            </a:r>
          </a:p>
          <a:p>
            <a:pPr algn="just"/>
            <a:endParaRPr lang="en-US" sz="800" dirty="0" smtClean="0"/>
          </a:p>
          <a:p>
            <a:pPr algn="just">
              <a:buFont typeface="Arial" pitchFamily="34" charset="0"/>
              <a:buChar char="•"/>
            </a:pPr>
            <a:r>
              <a:rPr lang="en-US" dirty="0" smtClean="0"/>
              <a:t>  The below table shows the R squared, MSE, RMSE and MAE scores for test data and train data for all the models liner regression, decision tree regression, random forest regression and XGBoost regression.</a:t>
            </a:r>
          </a:p>
          <a:p>
            <a:pPr algn="just"/>
            <a:endParaRPr lang="en-IN" dirty="0" smtClean="0"/>
          </a:p>
          <a:p>
            <a:pPr algn="just"/>
            <a:endParaRPr lang="en-US" dirty="0"/>
          </a:p>
        </p:txBody>
      </p:sp>
      <p:pic>
        <p:nvPicPr>
          <p:cNvPr id="1027" name="Picture 3"/>
          <p:cNvPicPr>
            <a:picLocks noChangeAspect="1" noChangeArrowheads="1"/>
          </p:cNvPicPr>
          <p:nvPr/>
        </p:nvPicPr>
        <p:blipFill>
          <a:blip r:embed="rId2"/>
          <a:srcRect/>
          <a:stretch>
            <a:fillRect/>
          </a:stretch>
        </p:blipFill>
        <p:spPr bwMode="auto">
          <a:xfrm>
            <a:off x="1179513" y="3275166"/>
            <a:ext cx="9221787" cy="204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34291" y="471055"/>
          <a:ext cx="9975273" cy="518160"/>
        </p:xfrm>
        <a:graphic>
          <a:graphicData uri="http://schemas.openxmlformats.org/drawingml/2006/table">
            <a:tbl>
              <a:tblPr firstRow="1" bandRow="1">
                <a:tableStyleId>{5C22544A-7EE6-4342-B048-85BDC9FD1C3A}</a:tableStyleId>
              </a:tblPr>
              <a:tblGrid>
                <a:gridCol w="9975273"/>
              </a:tblGrid>
              <a:tr h="498763">
                <a:tc>
                  <a:txBody>
                    <a:bodyPr/>
                    <a:lstStyle/>
                    <a:p>
                      <a:pPr algn="ctr"/>
                      <a:r>
                        <a:rPr lang="en-US" sz="2800" dirty="0" smtClean="0"/>
                        <a:t>Model Tuning Measures</a:t>
                      </a:r>
                      <a:endParaRPr lang="en-US" sz="2800" dirty="0"/>
                    </a:p>
                  </a:txBody>
                  <a:tcPr/>
                </a:tc>
              </a:tr>
            </a:tbl>
          </a:graphicData>
        </a:graphic>
      </p:graphicFrame>
      <p:sp>
        <p:nvSpPr>
          <p:cNvPr id="3" name="Rectangle 2"/>
          <p:cNvSpPr/>
          <p:nvPr/>
        </p:nvSpPr>
        <p:spPr>
          <a:xfrm>
            <a:off x="540327" y="1357745"/>
            <a:ext cx="10432473" cy="1323439"/>
          </a:xfrm>
          <a:prstGeom prst="rect">
            <a:avLst/>
          </a:prstGeom>
        </p:spPr>
        <p:txBody>
          <a:bodyPr wrap="square">
            <a:spAutoFit/>
          </a:bodyPr>
          <a:lstStyle/>
          <a:p>
            <a:pPr algn="just">
              <a:buFont typeface="Arial" pitchFamily="34" charset="0"/>
              <a:buChar char="•"/>
            </a:pPr>
            <a:r>
              <a:rPr lang="en-US" dirty="0" smtClean="0"/>
              <a:t>  </a:t>
            </a:r>
            <a:r>
              <a:rPr lang="en-US" sz="2000" dirty="0" smtClean="0"/>
              <a:t>We tune the model to maximize model performances without over fitting and reduce the variance error in o our model. </a:t>
            </a:r>
          </a:p>
          <a:p>
            <a:pPr algn="just"/>
            <a:endParaRPr lang="en-US" sz="2000" dirty="0" smtClean="0"/>
          </a:p>
          <a:p>
            <a:pPr algn="just">
              <a:buFont typeface="Arial" pitchFamily="34" charset="0"/>
              <a:buChar char="•"/>
            </a:pPr>
            <a:r>
              <a:rPr lang="en-US" sz="2000" dirty="0" smtClean="0"/>
              <a:t>  We have to apply the appropriate Hyper parameter technique for our model.</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540327" y="2982190"/>
            <a:ext cx="7993063" cy="219940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766464" y="2982191"/>
            <a:ext cx="1943100" cy="21994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00545" y="304800"/>
          <a:ext cx="9518073" cy="457200"/>
        </p:xfrm>
        <a:graphic>
          <a:graphicData uri="http://schemas.openxmlformats.org/drawingml/2006/table">
            <a:tbl>
              <a:tblPr firstRow="1" bandRow="1">
                <a:tableStyleId>{5C22544A-7EE6-4342-B048-85BDC9FD1C3A}</a:tableStyleId>
              </a:tblPr>
              <a:tblGrid>
                <a:gridCol w="9518073"/>
              </a:tblGrid>
              <a:tr h="0">
                <a:tc>
                  <a:txBody>
                    <a:bodyPr/>
                    <a:lstStyle/>
                    <a:p>
                      <a:pPr algn="ctr"/>
                      <a:r>
                        <a:rPr lang="en-IN" sz="2400" dirty="0" smtClean="0">
                          <a:latin typeface="Arial" pitchFamily="34" charset="0"/>
                          <a:cs typeface="Arial" pitchFamily="34" charset="0"/>
                        </a:rPr>
                        <a:t>Model</a:t>
                      </a:r>
                      <a:r>
                        <a:rPr lang="en-IN" sz="2400" baseline="0" dirty="0" smtClean="0">
                          <a:latin typeface="Arial" pitchFamily="34" charset="0"/>
                          <a:cs typeface="Arial" pitchFamily="34" charset="0"/>
                        </a:rPr>
                        <a:t> Comparison</a:t>
                      </a:r>
                      <a:endParaRPr lang="en-US" sz="2400" dirty="0">
                        <a:latin typeface="Arial" pitchFamily="34" charset="0"/>
                        <a:cs typeface="Arial" pitchFamily="34" charset="0"/>
                      </a:endParaRPr>
                    </a:p>
                  </a:txBody>
                  <a:tcPr/>
                </a:tc>
              </a:tr>
            </a:tbl>
          </a:graphicData>
        </a:graphic>
      </p:graphicFrame>
      <p:pic>
        <p:nvPicPr>
          <p:cNvPr id="4098" name="Picture 2"/>
          <p:cNvPicPr>
            <a:picLocks noChangeAspect="1" noChangeArrowheads="1"/>
          </p:cNvPicPr>
          <p:nvPr/>
        </p:nvPicPr>
        <p:blipFill>
          <a:blip r:embed="rId2"/>
          <a:srcRect/>
          <a:stretch>
            <a:fillRect/>
          </a:stretch>
        </p:blipFill>
        <p:spPr bwMode="auto">
          <a:xfrm>
            <a:off x="900545" y="985838"/>
            <a:ext cx="9250363" cy="2752725"/>
          </a:xfrm>
          <a:prstGeom prst="rect">
            <a:avLst/>
          </a:prstGeom>
          <a:noFill/>
          <a:ln w="9525">
            <a:noFill/>
            <a:miter lim="800000"/>
            <a:headEnd/>
            <a:tailEnd/>
          </a:ln>
          <a:effectLst/>
        </p:spPr>
      </p:pic>
      <p:sp>
        <p:nvSpPr>
          <p:cNvPr id="4" name="Rectangle 3"/>
          <p:cNvSpPr/>
          <p:nvPr/>
        </p:nvSpPr>
        <p:spPr>
          <a:xfrm>
            <a:off x="637309" y="4281055"/>
            <a:ext cx="10293927" cy="1015663"/>
          </a:xfrm>
          <a:prstGeom prst="rect">
            <a:avLst/>
          </a:prstGeom>
        </p:spPr>
        <p:txBody>
          <a:bodyPr wrap="square">
            <a:spAutoFit/>
          </a:bodyPr>
          <a:lstStyle/>
          <a:p>
            <a:pPr algn="just">
              <a:buFont typeface="Arial" pitchFamily="34" charset="0"/>
              <a:buChar char="•"/>
            </a:pPr>
            <a:r>
              <a:rPr lang="en-US" dirty="0" smtClean="0"/>
              <a:t>  </a:t>
            </a:r>
            <a:r>
              <a:rPr lang="en-US" sz="2000" dirty="0" smtClean="0"/>
              <a:t>Random Forest Regressor Basic Model performs well among all the models. </a:t>
            </a:r>
          </a:p>
          <a:p>
            <a:pPr algn="just">
              <a:buFont typeface="Arial" pitchFamily="34" charset="0"/>
              <a:buChar char="•"/>
            </a:pPr>
            <a:r>
              <a:rPr lang="en-US" sz="2000" dirty="0" smtClean="0"/>
              <a:t> This model explains 99% of the variation in the insurance cost is explained by the predictors in the model for train set with less error. </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39091" y="1981200"/>
            <a:ext cx="9878291" cy="4207452"/>
          </a:xfrm>
          <a:prstGeom prst="rect">
            <a:avLst/>
          </a:prstGeom>
          <a:noFill/>
          <a:ln w="9525">
            <a:noFill/>
            <a:miter lim="800000"/>
            <a:headEnd/>
            <a:tailEnd/>
          </a:ln>
          <a:effectLst/>
        </p:spPr>
      </p:pic>
      <p:sp>
        <p:nvSpPr>
          <p:cNvPr id="3" name="Rectangle 2"/>
          <p:cNvSpPr/>
          <p:nvPr/>
        </p:nvSpPr>
        <p:spPr>
          <a:xfrm>
            <a:off x="817417" y="1039091"/>
            <a:ext cx="10099965" cy="646331"/>
          </a:xfrm>
          <a:prstGeom prst="rect">
            <a:avLst/>
          </a:prstGeom>
        </p:spPr>
        <p:txBody>
          <a:bodyPr wrap="square">
            <a:spAutoFit/>
          </a:bodyPr>
          <a:lstStyle/>
          <a:p>
            <a:pPr>
              <a:buFont typeface="Wingdings" pitchFamily="2" charset="2"/>
              <a:buChar char="ü"/>
            </a:pPr>
            <a:r>
              <a:rPr lang="en-US" dirty="0" smtClean="0"/>
              <a:t>  By using liner regression stats model we have found most significant variables for predicting insurance cost. </a:t>
            </a:r>
            <a:endParaRPr lang="en-US" dirty="0"/>
          </a:p>
        </p:txBody>
      </p:sp>
      <p:graphicFrame>
        <p:nvGraphicFramePr>
          <p:cNvPr id="4" name="Table 3"/>
          <p:cNvGraphicFramePr>
            <a:graphicFrameLocks noGrp="1"/>
          </p:cNvGraphicFramePr>
          <p:nvPr/>
        </p:nvGraphicFramePr>
        <p:xfrm>
          <a:off x="817418" y="346364"/>
          <a:ext cx="10099964" cy="457200"/>
        </p:xfrm>
        <a:graphic>
          <a:graphicData uri="http://schemas.openxmlformats.org/drawingml/2006/table">
            <a:tbl>
              <a:tblPr firstRow="1" bandRow="1">
                <a:tableStyleId>{5C22544A-7EE6-4342-B048-85BDC9FD1C3A}</a:tableStyleId>
              </a:tblPr>
              <a:tblGrid>
                <a:gridCol w="10099964"/>
              </a:tblGrid>
              <a:tr h="401781">
                <a:tc>
                  <a:txBody>
                    <a:bodyPr/>
                    <a:lstStyle/>
                    <a:p>
                      <a:pPr algn="ctr"/>
                      <a:r>
                        <a:rPr lang="en-IN" sz="2400" dirty="0" smtClean="0">
                          <a:latin typeface="Arial" pitchFamily="34" charset="0"/>
                          <a:cs typeface="Arial" pitchFamily="34" charset="0"/>
                        </a:rPr>
                        <a:t>Significant Variables</a:t>
                      </a:r>
                      <a:endParaRPr lang="en-US" sz="24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276462" y="992777"/>
            <a:ext cx="10696338" cy="4770537"/>
          </a:xfrm>
          <a:prstGeom prst="rect">
            <a:avLst/>
          </a:prstGeom>
          <a:noFill/>
        </p:spPr>
        <p:txBody>
          <a:bodyPr wrap="square" rtlCol="0">
            <a:spAutoFit/>
          </a:bodyPr>
          <a:lstStyle/>
          <a:p>
            <a:pPr algn="just">
              <a:buFont typeface="Arial" pitchFamily="34" charset="0"/>
              <a:buChar char="•"/>
            </a:pPr>
            <a:r>
              <a:rPr lang="en-US" sz="2400" dirty="0" smtClean="0"/>
              <a:t> </a:t>
            </a:r>
            <a:r>
              <a:rPr lang="en-US" sz="2000" dirty="0" smtClean="0"/>
              <a:t>The liner regression, ridge and lasso models got less RMSE values as well as 94% of the variation in the insurance cost is explained by the predictors in the model for train set.</a:t>
            </a:r>
          </a:p>
          <a:p>
            <a:pPr algn="just">
              <a:buFont typeface="Arial" pitchFamily="34" charset="0"/>
              <a:buChar char="•"/>
            </a:pPr>
            <a:endParaRPr lang="en-US" sz="800" dirty="0" smtClean="0"/>
          </a:p>
          <a:p>
            <a:pPr algn="just">
              <a:buFont typeface="Arial" pitchFamily="34" charset="0"/>
              <a:buChar char="•"/>
            </a:pPr>
            <a:r>
              <a:rPr lang="en-US" sz="2000" dirty="0" smtClean="0"/>
              <a:t>  Random forest regressor basic model performs well among all the models. This model explains 99% of the variation in the insurance cost is explained by the predictors in the model for train set with less error. </a:t>
            </a:r>
          </a:p>
          <a:p>
            <a:pPr algn="just">
              <a:buFont typeface="Arial" pitchFamily="34" charset="0"/>
              <a:buChar char="•"/>
            </a:pPr>
            <a:endParaRPr lang="en-US" sz="800" dirty="0" smtClean="0"/>
          </a:p>
          <a:p>
            <a:pPr algn="just">
              <a:buFont typeface="Arial" pitchFamily="34" charset="0"/>
              <a:buChar char="•"/>
            </a:pPr>
            <a:r>
              <a:rPr lang="en-US" sz="2000" dirty="0" smtClean="0"/>
              <a:t> To conclude finally, Random forest regressor basic model holds best for predicting product insurance cost. </a:t>
            </a:r>
          </a:p>
          <a:p>
            <a:pPr algn="just">
              <a:buFont typeface="Arial" pitchFamily="34" charset="0"/>
              <a:buChar char="•"/>
            </a:pPr>
            <a:endParaRPr lang="en-US" sz="800" dirty="0" smtClean="0"/>
          </a:p>
          <a:p>
            <a:pPr algn="just">
              <a:buFont typeface="Arial" pitchFamily="34" charset="0"/>
              <a:buChar char="•"/>
            </a:pPr>
            <a:r>
              <a:rPr lang="en-US" sz="2000" dirty="0" smtClean="0"/>
              <a:t>  We have found variables years of insurance with us, visited_doctor_last_1_year, age, Year_last_admitted, weight, weight_change_in_last_one_year and covered_by_any_other_company_Y variables are most influential independent variables for predicting insurance cost. </a:t>
            </a:r>
          </a:p>
          <a:p>
            <a:pPr algn="just">
              <a:buFont typeface="Arial" pitchFamily="34" charset="0"/>
              <a:buChar char="•"/>
            </a:pPr>
            <a:endParaRPr lang="en-US" sz="800" dirty="0" smtClean="0"/>
          </a:p>
          <a:p>
            <a:pPr algn="just">
              <a:buFont typeface="Arial" pitchFamily="34" charset="0"/>
              <a:buChar char="•"/>
            </a:pPr>
            <a:r>
              <a:rPr lang="en-US" sz="2000" dirty="0" smtClean="0"/>
              <a:t>  So we can fit a random forest model in to the training set using only these 7 variables and predict the optimum insurance cost.</a:t>
            </a:r>
          </a:p>
          <a:p>
            <a:pPr algn="just">
              <a:buFont typeface="Arial" pitchFamily="34" charset="0"/>
              <a:buChar char="•"/>
            </a:pPr>
            <a:endParaRPr lang="en-US" sz="800" dirty="0" smtClean="0"/>
          </a:p>
        </p:txBody>
      </p:sp>
      <p:graphicFrame>
        <p:nvGraphicFramePr>
          <p:cNvPr id="4" name="Table 3"/>
          <p:cNvGraphicFramePr>
            <a:graphicFrameLocks noGrp="1"/>
          </p:cNvGraphicFramePr>
          <p:nvPr/>
        </p:nvGraphicFramePr>
        <p:xfrm>
          <a:off x="574766" y="224852"/>
          <a:ext cx="10228217" cy="494676"/>
        </p:xfrm>
        <a:graphic>
          <a:graphicData uri="http://schemas.openxmlformats.org/drawingml/2006/table">
            <a:tbl>
              <a:tblPr firstRow="1" bandRow="1">
                <a:tableStyleId>{5C22544A-7EE6-4342-B048-85BDC9FD1C3A}</a:tableStyleId>
              </a:tblPr>
              <a:tblGrid>
                <a:gridCol w="10228217"/>
              </a:tblGrid>
              <a:tr h="4946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Arial" pitchFamily="34" charset="0"/>
                          <a:cs typeface="Arial" pitchFamily="34" charset="0"/>
                        </a:rPr>
                        <a:t>Insights &amp; Recommendations</a:t>
                      </a:r>
                      <a:endParaRPr lang="en-US" sz="2400" b="1" dirty="0" smtClean="0">
                        <a:solidFill>
                          <a:srgbClr val="0070C0"/>
                        </a:solidFill>
                        <a:latin typeface="Arial" pitchFamily="34" charset="0"/>
                        <a:cs typeface="Arial" pitchFamily="34" charset="0"/>
                      </a:endParaRPr>
                    </a:p>
                  </a:txBody>
                  <a:tcPr/>
                </a:tc>
              </a:tr>
            </a:tbl>
          </a:graphicData>
        </a:graphic>
      </p:graphicFrame>
    </p:spTree>
    <p:extLst>
      <p:ext uri="{BB962C8B-B14F-4D97-AF65-F5344CB8AC3E}">
        <p14:creationId xmlns="" xmlns:p14="http://schemas.microsoft.com/office/powerpoint/2010/main" val="2023734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4" y="1084219"/>
            <a:ext cx="10894422" cy="6247864"/>
          </a:xfrm>
          <a:prstGeom prst="rect">
            <a:avLst/>
          </a:prstGeom>
        </p:spPr>
        <p:txBody>
          <a:bodyPr wrap="square">
            <a:spAutoFit/>
          </a:bodyPr>
          <a:lstStyle/>
          <a:p>
            <a:pPr algn="just">
              <a:buFont typeface="Arial" pitchFamily="34" charset="0"/>
              <a:buChar char="•"/>
            </a:pPr>
            <a:r>
              <a:rPr lang="en-US" dirty="0" smtClean="0"/>
              <a:t>  </a:t>
            </a:r>
            <a:r>
              <a:rPr lang="en-US" sz="2000" dirty="0" smtClean="0"/>
              <a:t>While performing Univariate analysis we found it most of the customers are students followed by business people and very few members are salaried.</a:t>
            </a:r>
          </a:p>
          <a:p>
            <a:pPr algn="just">
              <a:buFont typeface="Arial" pitchFamily="34" charset="0"/>
              <a:buChar char="•"/>
            </a:pPr>
            <a:endParaRPr lang="en-US" sz="800" dirty="0" smtClean="0"/>
          </a:p>
          <a:p>
            <a:pPr algn="just"/>
            <a:r>
              <a:rPr lang="en-US" sz="2000" dirty="0" smtClean="0"/>
              <a:t>• So the insurance company should focus on job holders to enroll for an insurance policy. The company must provide optimal insurance cost for these people. </a:t>
            </a:r>
          </a:p>
          <a:p>
            <a:pPr algn="just"/>
            <a:endParaRPr lang="en-US" sz="800" dirty="0" smtClean="0"/>
          </a:p>
          <a:p>
            <a:pPr algn="just"/>
            <a:r>
              <a:rPr lang="en-US" sz="2000" dirty="0" smtClean="0"/>
              <a:t>• The locations Surat, Kolkata and Lucknow are the slightly lowest number of customers. so insurance companies should focus on marketing to uninsured population with low health costs to maximize success and increase potential profit.</a:t>
            </a:r>
          </a:p>
          <a:p>
            <a:pPr algn="just"/>
            <a:endParaRPr lang="en-US" sz="800" dirty="0" smtClean="0"/>
          </a:p>
          <a:p>
            <a:pPr algn="just">
              <a:buFont typeface="Arial" pitchFamily="34" charset="0"/>
              <a:buChar char="•"/>
            </a:pPr>
            <a:r>
              <a:rPr lang="en-US" sz="2000" dirty="0" smtClean="0"/>
              <a:t>  While observing insurance costs with regular check-ups last year variable we found whoever has gone for regular checkups got paid less insurance cost. So the company will conduct workshops and encourage customers to go for regular health checkups. </a:t>
            </a:r>
          </a:p>
          <a:p>
            <a:pPr algn="just">
              <a:buFont typeface="Arial" pitchFamily="34" charset="0"/>
              <a:buChar char="•"/>
            </a:pPr>
            <a:endParaRPr lang="en-US" sz="800" dirty="0" smtClean="0"/>
          </a:p>
          <a:p>
            <a:pPr algn="just">
              <a:buFont typeface="Arial" pitchFamily="34" charset="0"/>
              <a:buChar char="•"/>
            </a:pPr>
            <a:r>
              <a:rPr lang="en-US" sz="2000" dirty="0" smtClean="0"/>
              <a:t>  Variable weight is positively correlated with insurance cost this means if the person's weight increases the insurance cost also increased.</a:t>
            </a:r>
          </a:p>
          <a:p>
            <a:pPr algn="just">
              <a:buFont typeface="Arial" pitchFamily="34" charset="0"/>
              <a:buChar char="•"/>
            </a:pPr>
            <a:endParaRPr lang="en-US" sz="800" dirty="0" smtClean="0"/>
          </a:p>
          <a:p>
            <a:pPr algn="just">
              <a:buFont typeface="Arial" pitchFamily="34" charset="0"/>
              <a:buChar char="•"/>
            </a:pPr>
            <a:r>
              <a:rPr lang="en-US" sz="2000" dirty="0" smtClean="0"/>
              <a:t>  So we need to provide some weight loss programs and encourage them to follow these programs. And creating awareness of healthy weight will prevent health risks.</a:t>
            </a:r>
          </a:p>
          <a:p>
            <a:pPr algn="just"/>
            <a:endParaRPr lang="en-US" sz="800" dirty="0" smtClean="0"/>
          </a:p>
          <a:p>
            <a:pPr algn="just"/>
            <a:r>
              <a:rPr lang="en-US" sz="2000" dirty="0" smtClean="0"/>
              <a:t>• To get a better idea of the predicted health costs for a potential customer, insert attributes into our predictive model. </a:t>
            </a:r>
            <a:endParaRPr lang="en-IN" sz="2000" dirty="0" smtClean="0"/>
          </a:p>
          <a:p>
            <a:pPr algn="just"/>
            <a:endParaRPr lang="en-US" sz="2000" dirty="0"/>
          </a:p>
        </p:txBody>
      </p:sp>
      <p:graphicFrame>
        <p:nvGraphicFramePr>
          <p:cNvPr id="3" name="Table 2"/>
          <p:cNvGraphicFramePr>
            <a:graphicFrameLocks noGrp="1"/>
          </p:cNvGraphicFramePr>
          <p:nvPr/>
        </p:nvGraphicFramePr>
        <p:xfrm>
          <a:off x="875211" y="352698"/>
          <a:ext cx="9771018" cy="731520"/>
        </p:xfrm>
        <a:graphic>
          <a:graphicData uri="http://schemas.openxmlformats.org/drawingml/2006/table">
            <a:tbl>
              <a:tblPr firstRow="1" bandRow="1">
                <a:tableStyleId>{5C22544A-7EE6-4342-B048-85BDC9FD1C3A}</a:tableStyleId>
              </a:tblPr>
              <a:tblGrid>
                <a:gridCol w="9771018"/>
              </a:tblGrid>
              <a:tr h="4049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Arial" pitchFamily="34" charset="0"/>
                          <a:cs typeface="Arial" pitchFamily="34" charset="0"/>
                        </a:rPr>
                        <a:t>Insights &amp; Recommendations</a:t>
                      </a:r>
                      <a:endParaRPr lang="en-US" sz="2400" b="1" dirty="0" smtClean="0">
                        <a:solidFill>
                          <a:srgbClr val="0070C0"/>
                        </a:solidFill>
                        <a:latin typeface="Arial" pitchFamily="34" charset="0"/>
                        <a:cs typeface="Arial" pitchFamily="34" charset="0"/>
                      </a:endParaRP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195949" y="1162596"/>
            <a:ext cx="10789914" cy="5593839"/>
          </a:xfrm>
          <a:prstGeom prst="rect">
            <a:avLst/>
          </a:prstGeom>
          <a:noFill/>
        </p:spPr>
        <p:txBody>
          <a:bodyPr wrap="square" rtlCol="0">
            <a:spAutoFit/>
          </a:bodyPr>
          <a:lstStyle/>
          <a:p>
            <a:pPr algn="just">
              <a:buFont typeface="Wingdings" pitchFamily="2" charset="2"/>
              <a:buChar char="ü"/>
            </a:pPr>
            <a:r>
              <a:rPr lang="en-US" sz="2400" b="1" dirty="0" smtClean="0"/>
              <a:t> Health care is a very important field in the market, we all know. </a:t>
            </a:r>
          </a:p>
          <a:p>
            <a:pPr algn="just"/>
            <a:endParaRPr lang="en-US" sz="1050" b="1" dirty="0" smtClean="0"/>
          </a:p>
          <a:p>
            <a:pPr algn="just">
              <a:buFont typeface="Wingdings" pitchFamily="2" charset="2"/>
              <a:buChar char="ü"/>
            </a:pPr>
            <a:r>
              <a:rPr lang="en-US" sz="2400" b="1" dirty="0" smtClean="0"/>
              <a:t> It is directly linked with a person's life; therefore, we must always be  proactive this particular domain.</a:t>
            </a:r>
          </a:p>
          <a:p>
            <a:pPr algn="just"/>
            <a:endParaRPr lang="en-US" sz="1100" b="1" dirty="0" smtClean="0"/>
          </a:p>
          <a:p>
            <a:pPr algn="just">
              <a:buFont typeface="Wingdings" pitchFamily="2" charset="2"/>
              <a:buChar char="ü"/>
            </a:pPr>
            <a:r>
              <a:rPr lang="en-US" sz="2400" b="1" dirty="0" smtClean="0"/>
              <a:t> In this field, money plays a very important role.</a:t>
            </a:r>
          </a:p>
          <a:p>
            <a:pPr algn="just"/>
            <a:endParaRPr lang="en-US" sz="1200" b="1" dirty="0" smtClean="0"/>
          </a:p>
          <a:p>
            <a:pPr algn="just">
              <a:buFont typeface="Wingdings" pitchFamily="2" charset="2"/>
              <a:buChar char="ü"/>
            </a:pPr>
            <a:r>
              <a:rPr lang="en-US" sz="2400" b="1" dirty="0" smtClean="0"/>
              <a:t> Developed countries face two major challenges when it comes to health insurance : the </a:t>
            </a:r>
            <a:r>
              <a:rPr lang="en-US" sz="2400" b="1" dirty="0" smtClean="0">
                <a:solidFill>
                  <a:schemeClr val="accent2"/>
                </a:solidFill>
              </a:rPr>
              <a:t>rising cost of health care </a:t>
            </a:r>
            <a:r>
              <a:rPr lang="en-US" sz="2400" b="1" dirty="0" smtClean="0"/>
              <a:t>and the </a:t>
            </a:r>
            <a:r>
              <a:rPr lang="en-US" sz="2400" b="1" dirty="0" smtClean="0">
                <a:solidFill>
                  <a:schemeClr val="accent2"/>
                </a:solidFill>
              </a:rPr>
              <a:t>growing number of uninsured</a:t>
            </a:r>
            <a:r>
              <a:rPr lang="en-US" sz="2400" b="1" dirty="0" smtClean="0"/>
              <a:t>.</a:t>
            </a:r>
          </a:p>
          <a:p>
            <a:pPr algn="just"/>
            <a:endParaRPr lang="en-US" sz="1200" b="1" dirty="0" smtClean="0"/>
          </a:p>
          <a:p>
            <a:pPr algn="just">
              <a:buFont typeface="Wingdings" pitchFamily="2" charset="2"/>
              <a:buChar char="ü"/>
            </a:pPr>
            <a:r>
              <a:rPr lang="en-IN" sz="2400" b="1" dirty="0" smtClean="0"/>
              <a:t> When it comes to determining customer optimum insurance cost, health insurance companies face difficult challenge.</a:t>
            </a:r>
          </a:p>
          <a:p>
            <a:pPr algn="just"/>
            <a:endParaRPr lang="en-IN" sz="1200" b="1" dirty="0" smtClean="0"/>
          </a:p>
          <a:p>
            <a:pPr algn="just">
              <a:buFont typeface="Wingdings" pitchFamily="2" charset="2"/>
              <a:buChar char="ü"/>
            </a:pPr>
            <a:r>
              <a:rPr lang="en-IN" sz="2400" b="1" dirty="0" smtClean="0"/>
              <a:t> Thereby, a company’s future revenues are directly related to its product price and business volumes, so setting the right price is essential.</a:t>
            </a:r>
          </a:p>
          <a:p>
            <a:pPr algn="just"/>
            <a:endParaRPr lang="en-IN" sz="1200" b="1" dirty="0" smtClean="0"/>
          </a:p>
          <a:p>
            <a:pPr algn="just">
              <a:buFont typeface="Wingdings" pitchFamily="2" charset="2"/>
              <a:buChar char="ü"/>
            </a:pPr>
            <a:r>
              <a:rPr lang="en-IN" sz="2400" b="1" dirty="0" smtClean="0"/>
              <a:t> By offering a more granular and specific price, the business can improve its financial stability while maintain its competitive advantage.</a:t>
            </a:r>
            <a:endParaRPr lang="en-IN" sz="2800" dirty="0"/>
          </a:p>
        </p:txBody>
      </p:sp>
      <p:graphicFrame>
        <p:nvGraphicFramePr>
          <p:cNvPr id="4" name="Table 3"/>
          <p:cNvGraphicFramePr>
            <a:graphicFrameLocks noGrp="1"/>
          </p:cNvGraphicFramePr>
          <p:nvPr/>
        </p:nvGraphicFramePr>
        <p:xfrm>
          <a:off x="1110343" y="274319"/>
          <a:ext cx="9300754" cy="627017"/>
        </p:xfrm>
        <a:graphic>
          <a:graphicData uri="http://schemas.openxmlformats.org/drawingml/2006/table">
            <a:tbl>
              <a:tblPr firstRow="1" bandRow="1">
                <a:tableStyleId>{5C22544A-7EE6-4342-B048-85BDC9FD1C3A}</a:tableStyleId>
              </a:tblPr>
              <a:tblGrid>
                <a:gridCol w="9300754"/>
              </a:tblGrid>
              <a:tr h="6270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lt1"/>
                          </a:solidFill>
                          <a:latin typeface="+mn-lt"/>
                          <a:cs typeface="+mn-cs"/>
                        </a:rPr>
                        <a:t>Business</a:t>
                      </a:r>
                      <a:r>
                        <a:rPr lang="en-US" sz="2800" b="1" baseline="0" dirty="0" smtClean="0">
                          <a:solidFill>
                            <a:schemeClr val="lt1"/>
                          </a:solidFill>
                          <a:latin typeface="+mn-lt"/>
                          <a:cs typeface="+mn-cs"/>
                        </a:rPr>
                        <a:t> Problem Understanding</a:t>
                      </a:r>
                      <a:endParaRPr lang="en-US" sz="2800" b="1" dirty="0" smtClean="0">
                        <a:solidFill>
                          <a:schemeClr val="accent1"/>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954036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432947">
            <a:off x="1552722" y="2731027"/>
            <a:ext cx="8616961" cy="646331"/>
          </a:xfrm>
          <a:prstGeom prst="rect">
            <a:avLst/>
          </a:prstGeom>
        </p:spPr>
        <p:txBody>
          <a:bodyPr wrap="square">
            <a:spAutoFit/>
          </a:bodyPr>
          <a:lstStyle/>
          <a:p>
            <a:pPr algn="ctr"/>
            <a:r>
              <a:rPr lang="en-IN" sz="3600" b="1" dirty="0" smtClean="0">
                <a:solidFill>
                  <a:schemeClr val="accent1"/>
                </a:solidFill>
                <a:latin typeface="Arial" pitchFamily="34" charset="0"/>
                <a:cs typeface="Arial" pitchFamily="34" charset="0"/>
              </a:rPr>
              <a:t>THANK YOU</a:t>
            </a:r>
            <a:endParaRPr lang="en-US" sz="3600" b="1" dirty="0" smtClean="0">
              <a:solidFill>
                <a:schemeClr val="accent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5" y="1319349"/>
            <a:ext cx="10659291" cy="3662541"/>
          </a:xfrm>
          <a:prstGeom prst="rect">
            <a:avLst/>
          </a:prstGeom>
        </p:spPr>
        <p:txBody>
          <a:bodyPr wrap="square">
            <a:spAutoFit/>
          </a:bodyPr>
          <a:lstStyle/>
          <a:p>
            <a:pPr>
              <a:buNone/>
            </a:pPr>
            <a:r>
              <a:rPr lang="en-US" sz="2800" b="1" dirty="0" smtClean="0">
                <a:solidFill>
                  <a:schemeClr val="accent1"/>
                </a:solidFill>
              </a:rPr>
              <a:t>Problem statement:</a:t>
            </a:r>
          </a:p>
          <a:p>
            <a:pPr>
              <a:buNone/>
            </a:pPr>
            <a:endParaRPr lang="en-US" sz="1400" b="1" dirty="0" smtClean="0">
              <a:solidFill>
                <a:schemeClr val="accent1"/>
              </a:solidFill>
            </a:endParaRPr>
          </a:p>
          <a:p>
            <a:pPr algn="just"/>
            <a:r>
              <a:rPr lang="en-US" sz="2400" dirty="0" smtClean="0"/>
              <a:t>The goal of this analysis is to understand the relationship between the different variables given in this data and how these features can predict the optimum insurance cost for individual.</a:t>
            </a:r>
          </a:p>
          <a:p>
            <a:pPr algn="just">
              <a:buNone/>
            </a:pPr>
            <a:endParaRPr lang="en-US" sz="2800" dirty="0" smtClean="0"/>
          </a:p>
          <a:p>
            <a:pPr algn="just">
              <a:buNone/>
            </a:pPr>
            <a:r>
              <a:rPr lang="en-US" sz="2800" b="1" dirty="0" smtClean="0">
                <a:solidFill>
                  <a:schemeClr val="accent1"/>
                </a:solidFill>
              </a:rPr>
              <a:t>Scope:</a:t>
            </a:r>
          </a:p>
          <a:p>
            <a:pPr algn="just">
              <a:buNone/>
            </a:pPr>
            <a:endParaRPr lang="en-US" sz="1400" b="1" dirty="0" smtClean="0">
              <a:solidFill>
                <a:schemeClr val="accent1"/>
              </a:solidFill>
            </a:endParaRPr>
          </a:p>
          <a:p>
            <a:pPr algn="just"/>
            <a:r>
              <a:rPr lang="en-US" sz="2400" dirty="0" smtClean="0"/>
              <a:t>To find the optimal model and contributing variables impacting target variable, perform EDA and predictive model analysis using a variety of models.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949" y="457200"/>
            <a:ext cx="10607039" cy="523220"/>
          </a:xfrm>
          <a:prstGeom prst="rect">
            <a:avLst/>
          </a:prstGeom>
        </p:spPr>
        <p:txBody>
          <a:bodyPr wrap="square">
            <a:spAutoFit/>
          </a:bodyPr>
          <a:lstStyle/>
          <a:p>
            <a:r>
              <a:rPr lang="en-IN" sz="2800" b="1" dirty="0" smtClean="0">
                <a:solidFill>
                  <a:schemeClr val="accent1"/>
                </a:solidFill>
              </a:rPr>
              <a:t>Objectives:</a:t>
            </a:r>
            <a:endParaRPr lang="en-US" sz="2800" dirty="0">
              <a:solidFill>
                <a:schemeClr val="accent1"/>
              </a:solidFill>
            </a:endParaRPr>
          </a:p>
        </p:txBody>
      </p:sp>
      <p:sp>
        <p:nvSpPr>
          <p:cNvPr id="3" name="Rectangle 2"/>
          <p:cNvSpPr/>
          <p:nvPr/>
        </p:nvSpPr>
        <p:spPr>
          <a:xfrm>
            <a:off x="1005839" y="1632857"/>
            <a:ext cx="9157063" cy="3970318"/>
          </a:xfrm>
          <a:prstGeom prst="rect">
            <a:avLst/>
          </a:prstGeom>
        </p:spPr>
        <p:txBody>
          <a:bodyPr wrap="square">
            <a:spAutoFit/>
          </a:bodyPr>
          <a:lstStyle/>
          <a:p>
            <a:pPr algn="just">
              <a:buFont typeface="Wingdings" pitchFamily="2" charset="2"/>
              <a:buChar char="Ø"/>
            </a:pPr>
            <a:r>
              <a:rPr lang="en-IN" sz="2800" dirty="0" smtClean="0"/>
              <a:t> To do the Exploratory Data Analysis of the health care dataset.</a:t>
            </a:r>
          </a:p>
          <a:p>
            <a:pPr algn="just">
              <a:buNone/>
            </a:pPr>
            <a:endParaRPr lang="en-IN" sz="2800" dirty="0" smtClean="0"/>
          </a:p>
          <a:p>
            <a:pPr algn="just">
              <a:buFont typeface="Wingdings" pitchFamily="2" charset="2"/>
              <a:buChar char="Ø"/>
            </a:pPr>
            <a:r>
              <a:rPr lang="en-IN" sz="2800" dirty="0" smtClean="0"/>
              <a:t> Using machine learning algorithms on the healthcare dataset and compare the performance results of all the algorithms.</a:t>
            </a:r>
          </a:p>
          <a:p>
            <a:pPr algn="just">
              <a:buNone/>
            </a:pPr>
            <a:endParaRPr lang="en-IN" sz="2800" dirty="0" smtClean="0"/>
          </a:p>
          <a:p>
            <a:pPr algn="just">
              <a:buFont typeface="Wingdings" pitchFamily="2" charset="2"/>
              <a:buChar char="Ø"/>
            </a:pPr>
            <a:r>
              <a:rPr lang="en-IN" sz="2800" dirty="0" smtClean="0"/>
              <a:t> To predict the cost of health insurance accurately which will be based on the best performing algorithm</a:t>
            </a:r>
            <a:r>
              <a:rPr lang="en-IN" sz="2400" dirty="0" smtClean="0"/>
              <a:t>.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744583"/>
            <a:ext cx="10332720" cy="523220"/>
          </a:xfrm>
          <a:prstGeom prst="rect">
            <a:avLst/>
          </a:prstGeom>
        </p:spPr>
        <p:txBody>
          <a:bodyPr wrap="square">
            <a:spAutoFit/>
          </a:bodyPr>
          <a:lstStyle/>
          <a:p>
            <a:r>
              <a:rPr lang="en-IN" sz="2800" b="1" dirty="0" smtClean="0">
                <a:solidFill>
                  <a:schemeClr val="accent1"/>
                </a:solidFill>
              </a:rPr>
              <a:t>About Dataset</a:t>
            </a:r>
            <a:endParaRPr lang="en-US" sz="2800" dirty="0">
              <a:solidFill>
                <a:schemeClr val="accent1"/>
              </a:solidFill>
            </a:endParaRPr>
          </a:p>
        </p:txBody>
      </p:sp>
      <p:sp>
        <p:nvSpPr>
          <p:cNvPr id="3" name="Rectangle 2"/>
          <p:cNvSpPr/>
          <p:nvPr/>
        </p:nvSpPr>
        <p:spPr>
          <a:xfrm>
            <a:off x="1384663" y="1541417"/>
            <a:ext cx="8895806" cy="4185761"/>
          </a:xfrm>
          <a:prstGeom prst="rect">
            <a:avLst/>
          </a:prstGeom>
        </p:spPr>
        <p:txBody>
          <a:bodyPr wrap="square">
            <a:spAutoFit/>
          </a:bodyPr>
          <a:lstStyle/>
          <a:p>
            <a:pPr algn="just">
              <a:buFont typeface="Wingdings" pitchFamily="2" charset="2"/>
              <a:buChar char="§"/>
            </a:pPr>
            <a:r>
              <a:rPr lang="en-US" sz="2800" dirty="0" smtClean="0"/>
              <a:t> This is the capstone project driven by the great Learning, hence the data of “Health care project” is provided to me from the learning platform.</a:t>
            </a:r>
          </a:p>
          <a:p>
            <a:pPr algn="just"/>
            <a:endParaRPr lang="en-US" sz="1400" dirty="0" smtClean="0"/>
          </a:p>
          <a:p>
            <a:pPr algn="just">
              <a:buFont typeface="Wingdings" pitchFamily="2" charset="2"/>
              <a:buChar char="§"/>
            </a:pPr>
            <a:r>
              <a:rPr lang="en-US" sz="2800" dirty="0" smtClean="0"/>
              <a:t> In the data set, we have 25000 observations and 24  attributes, out of which </a:t>
            </a:r>
          </a:p>
          <a:p>
            <a:endParaRPr lang="en-US" sz="2800" dirty="0" smtClean="0"/>
          </a:p>
          <a:p>
            <a:pPr>
              <a:buNone/>
            </a:pPr>
            <a:r>
              <a:rPr lang="en-US" sz="2800" dirty="0" smtClean="0"/>
              <a:t>                  14 features are of integer type </a:t>
            </a:r>
          </a:p>
          <a:p>
            <a:pPr>
              <a:buNone/>
            </a:pPr>
            <a:r>
              <a:rPr lang="en-US" sz="2800" dirty="0" smtClean="0"/>
              <a:t>                  8 features are of object data type</a:t>
            </a:r>
          </a:p>
          <a:p>
            <a:pPr>
              <a:buNone/>
            </a:pPr>
            <a:r>
              <a:rPr lang="en-US" sz="2800" dirty="0" smtClean="0"/>
              <a:t>                  2 features are of float type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p:cNvSpPr/>
          <p:nvPr/>
        </p:nvSpPr>
        <p:spPr>
          <a:xfrm>
            <a:off x="4232366" y="444137"/>
            <a:ext cx="2351314" cy="836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Work Flow</a:t>
            </a:r>
            <a:endParaRPr lang="en-US" dirty="0"/>
          </a:p>
        </p:txBody>
      </p:sp>
      <p:sp>
        <p:nvSpPr>
          <p:cNvPr id="19" name="Flowchart: Process 18"/>
          <p:cNvSpPr/>
          <p:nvPr/>
        </p:nvSpPr>
        <p:spPr>
          <a:xfrm>
            <a:off x="1110343" y="2155371"/>
            <a:ext cx="1541417" cy="12533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Healthcare Data set</a:t>
            </a:r>
            <a:endParaRPr lang="en-US" dirty="0"/>
          </a:p>
        </p:txBody>
      </p:sp>
      <p:cxnSp>
        <p:nvCxnSpPr>
          <p:cNvPr id="22" name="Straight Arrow Connector 21"/>
          <p:cNvCxnSpPr/>
          <p:nvPr/>
        </p:nvCxnSpPr>
        <p:spPr>
          <a:xfrm flipV="1">
            <a:off x="2481943" y="2795452"/>
            <a:ext cx="10850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Flowchart: Process 25"/>
          <p:cNvSpPr/>
          <p:nvPr/>
        </p:nvSpPr>
        <p:spPr>
          <a:xfrm>
            <a:off x="3566992" y="2154718"/>
            <a:ext cx="1462207" cy="1226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Analysis</a:t>
            </a:r>
            <a:endParaRPr lang="en-US" dirty="0"/>
          </a:p>
        </p:txBody>
      </p:sp>
      <p:cxnSp>
        <p:nvCxnSpPr>
          <p:cNvPr id="30" name="Straight Arrow Connector 29"/>
          <p:cNvCxnSpPr>
            <a:stCxn id="26" idx="3"/>
          </p:cNvCxnSpPr>
          <p:nvPr/>
        </p:nvCxnSpPr>
        <p:spPr>
          <a:xfrm>
            <a:off x="5029199" y="2768020"/>
            <a:ext cx="980548" cy="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6009747" y="2182151"/>
            <a:ext cx="1580606" cy="1226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pre-processing</a:t>
            </a:r>
            <a:endParaRPr lang="en-US" dirty="0"/>
          </a:p>
        </p:txBody>
      </p:sp>
      <p:sp>
        <p:nvSpPr>
          <p:cNvPr id="35" name="Flowchart: Process 34"/>
          <p:cNvSpPr/>
          <p:nvPr/>
        </p:nvSpPr>
        <p:spPr>
          <a:xfrm>
            <a:off x="8634549" y="2182150"/>
            <a:ext cx="1554480" cy="12266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 Test Split</a:t>
            </a:r>
            <a:endParaRPr lang="en-US" dirty="0"/>
          </a:p>
        </p:txBody>
      </p:sp>
      <p:cxnSp>
        <p:nvCxnSpPr>
          <p:cNvPr id="42" name="Straight Arrow Connector 41"/>
          <p:cNvCxnSpPr>
            <a:stCxn id="31" idx="3"/>
          </p:cNvCxnSpPr>
          <p:nvPr/>
        </p:nvCxnSpPr>
        <p:spPr>
          <a:xfrm flipV="1">
            <a:off x="7590353" y="2795452"/>
            <a:ext cx="104419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Down Arrow 42"/>
          <p:cNvSpPr/>
          <p:nvPr/>
        </p:nvSpPr>
        <p:spPr>
          <a:xfrm>
            <a:off x="5029199" y="3408754"/>
            <a:ext cx="975271" cy="993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flipH="1">
            <a:off x="5381892" y="1463040"/>
            <a:ext cx="223741" cy="444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Table 45"/>
          <p:cNvGraphicFramePr>
            <a:graphicFrameLocks noGrp="1"/>
          </p:cNvGraphicFramePr>
          <p:nvPr/>
        </p:nvGraphicFramePr>
        <p:xfrm>
          <a:off x="2307261" y="4598126"/>
          <a:ext cx="7137185" cy="1940560"/>
        </p:xfrm>
        <a:graphic>
          <a:graphicData uri="http://schemas.openxmlformats.org/drawingml/2006/table">
            <a:tbl>
              <a:tblPr firstRow="1" bandRow="1">
                <a:tableStyleId>{5C22544A-7EE6-4342-B048-85BDC9FD1C3A}</a:tableStyleId>
              </a:tblPr>
              <a:tblGrid>
                <a:gridCol w="7137185"/>
              </a:tblGrid>
              <a:tr h="370840">
                <a:tc>
                  <a:txBody>
                    <a:bodyPr/>
                    <a:lstStyle/>
                    <a:p>
                      <a:pPr algn="ctr"/>
                      <a:r>
                        <a:rPr lang="en-IN" sz="2400" dirty="0" smtClean="0"/>
                        <a:t>Model  Building</a:t>
                      </a:r>
                      <a:endParaRPr lang="en-US" sz="2400" dirty="0"/>
                    </a:p>
                  </a:txBody>
                  <a:tcPr/>
                </a:tc>
              </a:tr>
              <a:tr h="370840">
                <a:tc>
                  <a:txBody>
                    <a:bodyPr/>
                    <a:lstStyle/>
                    <a:p>
                      <a:pPr algn="ctr"/>
                      <a:r>
                        <a:rPr lang="en-IN" b="1" dirty="0" smtClean="0"/>
                        <a:t>Linear Regression</a:t>
                      </a:r>
                      <a:endParaRPr lang="en-US" b="1" dirty="0"/>
                    </a:p>
                  </a:txBody>
                  <a:tcPr/>
                </a:tc>
              </a:tr>
              <a:tr h="370840">
                <a:tc>
                  <a:txBody>
                    <a:bodyPr/>
                    <a:lstStyle/>
                    <a:p>
                      <a:pPr algn="ctr"/>
                      <a:r>
                        <a:rPr lang="en-IN" b="1" dirty="0" smtClean="0"/>
                        <a:t>Decision tree regression</a:t>
                      </a:r>
                      <a:endParaRPr lang="en-US" b="1" dirty="0"/>
                    </a:p>
                  </a:txBody>
                  <a:tcPr/>
                </a:tc>
              </a:tr>
              <a:tr h="370840">
                <a:tc>
                  <a:txBody>
                    <a:bodyPr/>
                    <a:lstStyle/>
                    <a:p>
                      <a:pPr algn="ctr"/>
                      <a:r>
                        <a:rPr lang="en-IN" b="1" dirty="0" smtClean="0"/>
                        <a:t>Random forest regression</a:t>
                      </a:r>
                      <a:r>
                        <a:rPr lang="en-IN" b="1" baseline="0" dirty="0" smtClean="0"/>
                        <a:t> </a:t>
                      </a:r>
                      <a:endParaRPr lang="en-US" b="1" dirty="0"/>
                    </a:p>
                  </a:txBody>
                  <a:tcPr/>
                </a:tc>
              </a:tr>
              <a:tr h="370840">
                <a:tc>
                  <a:txBody>
                    <a:bodyPr/>
                    <a:lstStyle/>
                    <a:p>
                      <a:pPr algn="ctr"/>
                      <a:r>
                        <a:rPr lang="en-IN" b="1" dirty="0" smtClean="0"/>
                        <a:t>XGBoost Regression</a:t>
                      </a:r>
                      <a:endParaRPr lang="en-US" b="1" dirty="0"/>
                    </a:p>
                  </a:txBody>
                  <a:tcPr/>
                </a:tc>
              </a:tr>
            </a:tbl>
          </a:graphicData>
        </a:graphic>
      </p:graphicFrame>
    </p:spTree>
    <p:extLst>
      <p:ext uri="{BB962C8B-B14F-4D97-AF65-F5344CB8AC3E}">
        <p14:creationId xmlns="" xmlns:p14="http://schemas.microsoft.com/office/powerpoint/2010/main" val="532695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276462" y="1240971"/>
            <a:ext cx="10696338" cy="2308324"/>
          </a:xfrm>
          <a:prstGeom prst="rect">
            <a:avLst/>
          </a:prstGeom>
          <a:noFill/>
        </p:spPr>
        <p:txBody>
          <a:bodyPr wrap="square" rtlCol="0">
            <a:spAutoFit/>
          </a:bodyPr>
          <a:lstStyle/>
          <a:p>
            <a:pPr>
              <a:buClr>
                <a:srgbClr val="0070C0"/>
              </a:buClr>
            </a:pPr>
            <a:r>
              <a:rPr lang="en-IN" sz="2400" dirty="0" smtClean="0">
                <a:cs typeface="Arial" panose="020B0604020202020204" pitchFamily="34" charset="0"/>
              </a:rPr>
              <a:t>Python language, Jupyter notebook.</a:t>
            </a:r>
            <a:r>
              <a:rPr lang="en-IN" sz="2400" dirty="0">
                <a:cs typeface="Arial" panose="020B0604020202020204" pitchFamily="34" charset="0"/>
              </a:rPr>
              <a:t> </a:t>
            </a:r>
            <a:endParaRPr lang="en-IN" sz="2400" dirty="0" smtClean="0">
              <a:cs typeface="Arial" panose="020B0604020202020204" pitchFamily="34" charset="0"/>
            </a:endParaRPr>
          </a:p>
          <a:p>
            <a:pPr>
              <a:buClr>
                <a:srgbClr val="0070C0"/>
              </a:buClr>
            </a:pPr>
            <a:r>
              <a:rPr lang="en-IN" sz="2400" dirty="0" smtClean="0">
                <a:cs typeface="Arial" panose="020B0604020202020204" pitchFamily="34" charset="0"/>
              </a:rPr>
              <a:t>Pandas, numpy, matplotlib, seaborn, scikit-learn, statsmdoels library, </a:t>
            </a:r>
            <a:r>
              <a:rPr lang="en-IN" sz="2400" dirty="0" err="1" smtClean="0">
                <a:cs typeface="Arial" panose="020B0604020202020204" pitchFamily="34" charset="0"/>
              </a:rPr>
              <a:t>xgboost</a:t>
            </a:r>
            <a:r>
              <a:rPr lang="en-IN" sz="2400" dirty="0" smtClean="0">
                <a:cs typeface="Arial" panose="020B0604020202020204" pitchFamily="34" charset="0"/>
              </a:rPr>
              <a:t>.</a:t>
            </a:r>
          </a:p>
          <a:p>
            <a:pPr>
              <a:buClr>
                <a:srgbClr val="0070C0"/>
              </a:buClr>
            </a:pPr>
            <a:r>
              <a:rPr lang="en-IN" sz="2400" dirty="0" smtClean="0">
                <a:cs typeface="Arial" panose="020B0604020202020204" pitchFamily="34" charset="0"/>
              </a:rPr>
              <a:t>In this dataset  there are totally 25000 observations and 24 columns.</a:t>
            </a:r>
          </a:p>
          <a:p>
            <a:pPr>
              <a:buClr>
                <a:srgbClr val="0070C0"/>
              </a:buClr>
            </a:pPr>
            <a:endParaRPr lang="en-IN" sz="2400" dirty="0" smtClean="0">
              <a:cs typeface="Arial" panose="020B0604020202020204" pitchFamily="34" charset="0"/>
            </a:endParaRPr>
          </a:p>
          <a:p>
            <a:pPr>
              <a:buClr>
                <a:srgbClr val="0070C0"/>
              </a:buClr>
            </a:pPr>
            <a:endParaRPr lang="en-IN" sz="2400" dirty="0" smtClean="0">
              <a:cs typeface="Arial" panose="020B0604020202020204" pitchFamily="34" charset="0"/>
            </a:endParaRPr>
          </a:p>
          <a:p>
            <a:pPr>
              <a:buClr>
                <a:srgbClr val="0070C0"/>
              </a:buClr>
            </a:pPr>
            <a:endParaRPr lang="en-IN" sz="2400" dirty="0">
              <a:cs typeface="Arial" panose="020B0604020202020204" pitchFamily="34" charset="0"/>
            </a:endParaRPr>
          </a:p>
        </p:txBody>
      </p:sp>
      <p:graphicFrame>
        <p:nvGraphicFramePr>
          <p:cNvPr id="8" name="Table 7"/>
          <p:cNvGraphicFramePr>
            <a:graphicFrameLocks noGrp="1"/>
          </p:cNvGraphicFramePr>
          <p:nvPr/>
        </p:nvGraphicFramePr>
        <p:xfrm>
          <a:off x="561701" y="2952206"/>
          <a:ext cx="10580915" cy="2991394"/>
        </p:xfrm>
        <a:graphic>
          <a:graphicData uri="http://schemas.openxmlformats.org/drawingml/2006/table">
            <a:tbl>
              <a:tblPr firstRow="1" bandRow="1">
                <a:tableStyleId>{BC89EF96-8CEA-46FF-86C4-4CE0E7609802}</a:tableStyleId>
              </a:tblPr>
              <a:tblGrid>
                <a:gridCol w="3043648"/>
                <a:gridCol w="2926080"/>
                <a:gridCol w="2155371"/>
                <a:gridCol w="2455816"/>
              </a:tblGrid>
              <a:tr h="646669">
                <a:tc>
                  <a:txBody>
                    <a:bodyPr/>
                    <a:lstStyle/>
                    <a:p>
                      <a:r>
                        <a:rPr lang="en-IN" dirty="0" smtClean="0"/>
                        <a:t>Applicant_id</a:t>
                      </a:r>
                      <a:endParaRPr lang="en-US" dirty="0"/>
                    </a:p>
                  </a:txBody>
                  <a:tcPr/>
                </a:tc>
                <a:tc>
                  <a:txBody>
                    <a:bodyPr/>
                    <a:lstStyle/>
                    <a:p>
                      <a:r>
                        <a:rPr lang="en-IN" dirty="0" smtClean="0"/>
                        <a:t>Cholestrol_level</a:t>
                      </a:r>
                      <a:endParaRPr lang="en-US" dirty="0"/>
                    </a:p>
                  </a:txBody>
                  <a:tcPr/>
                </a:tc>
                <a:tc>
                  <a:txBody>
                    <a:bodyPr/>
                    <a:lstStyle/>
                    <a:p>
                      <a:r>
                        <a:rPr lang="en-IN" dirty="0" smtClean="0"/>
                        <a:t>Avg_glucose</a:t>
                      </a:r>
                      <a:r>
                        <a:rPr lang="en-IN" baseline="0" dirty="0" smtClean="0"/>
                        <a:t>_level</a:t>
                      </a:r>
                      <a:endParaRPr lang="en-US" dirty="0"/>
                    </a:p>
                  </a:txBody>
                  <a:tcPr/>
                </a:tc>
                <a:tc>
                  <a:txBody>
                    <a:bodyPr/>
                    <a:lstStyle/>
                    <a:p>
                      <a:r>
                        <a:rPr lang="en-IN" dirty="0" smtClean="0"/>
                        <a:t>Covered_by_any_other_company</a:t>
                      </a:r>
                      <a:endParaRPr lang="en-US" dirty="0"/>
                    </a:p>
                  </a:txBody>
                  <a:tcPr/>
                </a:tc>
              </a:tr>
              <a:tr h="424514">
                <a:tc>
                  <a:txBody>
                    <a:bodyPr/>
                    <a:lstStyle/>
                    <a:p>
                      <a:r>
                        <a:rPr lang="en-IN" b="1" dirty="0" smtClean="0"/>
                        <a:t>Years_of _insurance_with_us</a:t>
                      </a:r>
                      <a:endParaRPr lang="en-US" b="1" dirty="0"/>
                    </a:p>
                  </a:txBody>
                  <a:tcPr/>
                </a:tc>
                <a:tc>
                  <a:txBody>
                    <a:bodyPr/>
                    <a:lstStyle/>
                    <a:p>
                      <a:r>
                        <a:rPr lang="en-IN" b="1" dirty="0" smtClean="0"/>
                        <a:t>Daily_ avg_steps</a:t>
                      </a:r>
                      <a:endParaRPr lang="en-US" b="1" dirty="0"/>
                    </a:p>
                  </a:txBody>
                  <a:tcPr/>
                </a:tc>
                <a:tc>
                  <a:txBody>
                    <a:bodyPr/>
                    <a:lstStyle/>
                    <a:p>
                      <a:r>
                        <a:rPr lang="en-IN" b="1" dirty="0" smtClean="0"/>
                        <a:t>Bmi</a:t>
                      </a:r>
                      <a:endParaRPr lang="en-US" b="1" dirty="0"/>
                    </a:p>
                  </a:txBody>
                  <a:tcPr/>
                </a:tc>
                <a:tc>
                  <a:txBody>
                    <a:bodyPr/>
                    <a:lstStyle/>
                    <a:p>
                      <a:r>
                        <a:rPr lang="en-IN" b="1" dirty="0" smtClean="0"/>
                        <a:t>Alcohol</a:t>
                      </a:r>
                      <a:endParaRPr lang="en-US" b="1" dirty="0"/>
                    </a:p>
                  </a:txBody>
                  <a:tcPr/>
                </a:tc>
              </a:tr>
              <a:tr h="424514">
                <a:tc>
                  <a:txBody>
                    <a:bodyPr/>
                    <a:lstStyle/>
                    <a:p>
                      <a:r>
                        <a:rPr lang="en-IN" b="1" dirty="0" smtClean="0"/>
                        <a:t>Regular_checkup_last_year</a:t>
                      </a:r>
                      <a:endParaRPr lang="en-US" b="1" dirty="0"/>
                    </a:p>
                  </a:txBody>
                  <a:tcPr/>
                </a:tc>
                <a:tc>
                  <a:txBody>
                    <a:bodyPr/>
                    <a:lstStyle/>
                    <a:p>
                      <a:r>
                        <a:rPr lang="en-IN" b="1" dirty="0" smtClean="0"/>
                        <a:t>age</a:t>
                      </a:r>
                      <a:endParaRPr lang="en-US" b="1" dirty="0"/>
                    </a:p>
                  </a:txBody>
                  <a:tcPr/>
                </a:tc>
                <a:tc>
                  <a:txBody>
                    <a:bodyPr/>
                    <a:lstStyle/>
                    <a:p>
                      <a:r>
                        <a:rPr lang="en-IN" b="1" dirty="0" smtClean="0"/>
                        <a:t>Smoking status</a:t>
                      </a:r>
                      <a:endParaRPr lang="en-US" b="1" dirty="0"/>
                    </a:p>
                  </a:txBody>
                  <a:tcPr/>
                </a:tc>
                <a:tc>
                  <a:txBody>
                    <a:bodyPr/>
                    <a:lstStyle/>
                    <a:p>
                      <a:r>
                        <a:rPr lang="en-IN" b="1" dirty="0" smtClean="0"/>
                        <a:t>Exercise</a:t>
                      </a:r>
                      <a:endParaRPr lang="en-US" b="1" dirty="0"/>
                    </a:p>
                  </a:txBody>
                  <a:tcPr/>
                </a:tc>
              </a:tr>
              <a:tr h="646669">
                <a:tc>
                  <a:txBody>
                    <a:bodyPr/>
                    <a:lstStyle/>
                    <a:p>
                      <a:r>
                        <a:rPr lang="en-IN" b="1" dirty="0" smtClean="0"/>
                        <a:t>Adventure sports</a:t>
                      </a:r>
                      <a:endParaRPr lang="en-US" b="1" dirty="0"/>
                    </a:p>
                  </a:txBody>
                  <a:tcPr/>
                </a:tc>
                <a:tc>
                  <a:txBody>
                    <a:bodyPr/>
                    <a:lstStyle/>
                    <a:p>
                      <a:r>
                        <a:rPr lang="en-IN" b="1" dirty="0" smtClean="0"/>
                        <a:t>Heart_decs_history</a:t>
                      </a:r>
                      <a:endParaRPr lang="en-US" b="1" dirty="0"/>
                    </a:p>
                  </a:txBody>
                  <a:tcPr/>
                </a:tc>
                <a:tc>
                  <a:txBody>
                    <a:bodyPr/>
                    <a:lstStyle/>
                    <a:p>
                      <a:r>
                        <a:rPr lang="en-IN" b="1" dirty="0" smtClean="0"/>
                        <a:t>Year_last_admitted</a:t>
                      </a:r>
                      <a:endParaRPr lang="en-US" b="1" dirty="0"/>
                    </a:p>
                  </a:txBody>
                  <a:tcPr/>
                </a:tc>
                <a:tc>
                  <a:txBody>
                    <a:bodyPr/>
                    <a:lstStyle/>
                    <a:p>
                      <a:r>
                        <a:rPr lang="en-IN" b="1" dirty="0" smtClean="0"/>
                        <a:t>Weight_change_in_last_one_year</a:t>
                      </a:r>
                      <a:endParaRPr lang="en-US" b="1" dirty="0"/>
                    </a:p>
                  </a:txBody>
                  <a:tcPr/>
                </a:tc>
              </a:tr>
              <a:tr h="424514">
                <a:tc>
                  <a:txBody>
                    <a:bodyPr/>
                    <a:lstStyle/>
                    <a:p>
                      <a:r>
                        <a:rPr lang="en-IN" b="1" dirty="0" smtClean="0"/>
                        <a:t>occupation</a:t>
                      </a:r>
                      <a:endParaRPr lang="en-US" b="1" dirty="0"/>
                    </a:p>
                  </a:txBody>
                  <a:tcPr/>
                </a:tc>
                <a:tc>
                  <a:txBody>
                    <a:bodyPr/>
                    <a:lstStyle/>
                    <a:p>
                      <a:r>
                        <a:rPr lang="en-IN" b="1" dirty="0" smtClean="0"/>
                        <a:t>Other_major_ decs_history</a:t>
                      </a:r>
                      <a:endParaRPr lang="en-US" b="1" dirty="0"/>
                    </a:p>
                  </a:txBody>
                  <a:tcPr/>
                </a:tc>
                <a:tc>
                  <a:txBody>
                    <a:bodyPr/>
                    <a:lstStyle/>
                    <a:p>
                      <a:r>
                        <a:rPr lang="en-IN" b="1" dirty="0" smtClean="0"/>
                        <a:t>Location</a:t>
                      </a:r>
                      <a:endParaRPr lang="en-US" b="1" dirty="0"/>
                    </a:p>
                  </a:txBody>
                  <a:tcPr/>
                </a:tc>
                <a:tc>
                  <a:txBody>
                    <a:bodyPr/>
                    <a:lstStyle/>
                    <a:p>
                      <a:r>
                        <a:rPr lang="en-IN" b="1" dirty="0" smtClean="0"/>
                        <a:t>Fat_percentage</a:t>
                      </a:r>
                      <a:endParaRPr lang="en-US" b="1" dirty="0"/>
                    </a:p>
                  </a:txBody>
                  <a:tcPr/>
                </a:tc>
              </a:tr>
              <a:tr h="424514">
                <a:tc>
                  <a:txBody>
                    <a:bodyPr/>
                    <a:lstStyle/>
                    <a:p>
                      <a:r>
                        <a:rPr lang="en-IN" b="1" dirty="0" smtClean="0"/>
                        <a:t>Visited_doctor_last_1_year</a:t>
                      </a:r>
                      <a:endParaRPr lang="en-US" b="1" dirty="0"/>
                    </a:p>
                  </a:txBody>
                  <a:tcPr/>
                </a:tc>
                <a:tc>
                  <a:txBody>
                    <a:bodyPr/>
                    <a:lstStyle/>
                    <a:p>
                      <a:r>
                        <a:rPr lang="en-IN" b="1" dirty="0" smtClean="0"/>
                        <a:t>gender</a:t>
                      </a:r>
                      <a:endParaRPr lang="en-US" b="1" dirty="0"/>
                    </a:p>
                  </a:txBody>
                  <a:tcPr/>
                </a:tc>
                <a:tc>
                  <a:txBody>
                    <a:bodyPr/>
                    <a:lstStyle/>
                    <a:p>
                      <a:r>
                        <a:rPr lang="en-IN" b="1" dirty="0" smtClean="0"/>
                        <a:t>weight</a:t>
                      </a:r>
                      <a:endParaRPr lang="en-US" b="1" dirty="0"/>
                    </a:p>
                  </a:txBody>
                  <a:tcPr/>
                </a:tc>
                <a:tc>
                  <a:txBody>
                    <a:bodyPr/>
                    <a:lstStyle/>
                    <a:p>
                      <a:r>
                        <a:rPr lang="en-IN" b="1" dirty="0" smtClean="0"/>
                        <a:t>Insurance_cost</a:t>
                      </a:r>
                      <a:endParaRPr lang="en-US" b="1" dirty="0"/>
                    </a:p>
                  </a:txBody>
                  <a:tcPr/>
                </a:tc>
              </a:tr>
            </a:tbl>
          </a:graphicData>
        </a:graphic>
      </p:graphicFrame>
      <p:graphicFrame>
        <p:nvGraphicFramePr>
          <p:cNvPr id="5" name="Table 4"/>
          <p:cNvGraphicFramePr>
            <a:graphicFrameLocks noGrp="1"/>
          </p:cNvGraphicFramePr>
          <p:nvPr/>
        </p:nvGraphicFramePr>
        <p:xfrm>
          <a:off x="1149531" y="391885"/>
          <a:ext cx="9366069" cy="535577"/>
        </p:xfrm>
        <a:graphic>
          <a:graphicData uri="http://schemas.openxmlformats.org/drawingml/2006/table">
            <a:tbl>
              <a:tblPr firstRow="1" bandRow="1">
                <a:tableStyleId>{5C22544A-7EE6-4342-B048-85BDC9FD1C3A}</a:tableStyleId>
              </a:tblPr>
              <a:tblGrid>
                <a:gridCol w="9366069"/>
              </a:tblGrid>
              <a:tr h="535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b="1" dirty="0" smtClean="0">
                          <a:solidFill>
                            <a:schemeClr val="bg1"/>
                          </a:solidFill>
                          <a:latin typeface="Arial" pitchFamily="34" charset="0"/>
                          <a:cs typeface="Arial" pitchFamily="34" charset="0"/>
                        </a:rPr>
                        <a:t>EDA  &amp;  Insights  from analysis</a:t>
                      </a:r>
                      <a:endParaRPr lang="en-US" sz="2400" b="1" dirty="0" smtClean="0">
                        <a:solidFill>
                          <a:schemeClr val="bg1"/>
                        </a:solidFill>
                        <a:latin typeface="Arial" pitchFamily="34" charset="0"/>
                        <a:cs typeface="Arial" pitchFamily="34" charset="0"/>
                      </a:endParaRPr>
                    </a:p>
                  </a:txBody>
                  <a:tcPr/>
                </a:tc>
              </a:tr>
            </a:tbl>
          </a:graphicData>
        </a:graphic>
      </p:graphicFrame>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84B8933-F44C-374A-B677-D79AD8184284}"/>
              </a:ext>
            </a:extLst>
          </p:cNvPr>
          <p:cNvSpPr txBox="1"/>
          <p:nvPr/>
        </p:nvSpPr>
        <p:spPr>
          <a:xfrm>
            <a:off x="276463" y="666205"/>
            <a:ext cx="10121572" cy="646331"/>
          </a:xfrm>
          <a:prstGeom prst="rect">
            <a:avLst/>
          </a:prstGeom>
          <a:noFill/>
        </p:spPr>
        <p:txBody>
          <a:bodyPr wrap="square" rtlCol="0">
            <a:spAutoFit/>
          </a:bodyPr>
          <a:lstStyle/>
          <a:p>
            <a:r>
              <a:rPr lang="en-US" sz="2000" b="1" dirty="0" smtClean="0">
                <a:solidFill>
                  <a:schemeClr val="accent1"/>
                </a:solidFill>
              </a:rPr>
              <a:t>Univariate and Bivariate analysis for numeric variables:</a:t>
            </a:r>
            <a:endParaRPr lang="en-IN" sz="2000" b="1" dirty="0" smtClean="0">
              <a:solidFill>
                <a:schemeClr val="accent1"/>
              </a:solidFill>
            </a:endParaRPr>
          </a:p>
          <a:p>
            <a:pPr>
              <a:buClr>
                <a:srgbClr val="0070C0"/>
              </a:buClr>
            </a:pPr>
            <a:r>
              <a:rPr lang="en-IN" sz="1600" dirty="0" smtClean="0">
                <a:solidFill>
                  <a:srgbClr val="6D6868"/>
                </a:solidFill>
                <a:latin typeface="Arial" panose="020B0604020202020204" pitchFamily="34" charset="0"/>
                <a:cs typeface="Arial" panose="020B0604020202020204" pitchFamily="34" charset="0"/>
              </a:rPr>
              <a:t> </a:t>
            </a:r>
            <a:endParaRPr lang="en-IN" sz="1600" dirty="0">
              <a:solidFill>
                <a:srgbClr val="6D6868"/>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nvGraphicFramePr>
        <p:xfrm>
          <a:off x="1097280" y="209005"/>
          <a:ext cx="9300754" cy="396240"/>
        </p:xfrm>
        <a:graphic>
          <a:graphicData uri="http://schemas.openxmlformats.org/drawingml/2006/table">
            <a:tbl>
              <a:tblPr firstRow="1" bandRow="1">
                <a:tableStyleId>{5C22544A-7EE6-4342-B048-85BDC9FD1C3A}</a:tableStyleId>
              </a:tblPr>
              <a:tblGrid>
                <a:gridCol w="9300754"/>
              </a:tblGrid>
              <a:tr h="3135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1"/>
                          </a:solidFill>
                          <a:latin typeface="Arial" pitchFamily="34" charset="0"/>
                          <a:cs typeface="Arial" pitchFamily="34" charset="0"/>
                        </a:rPr>
                        <a:t>Exploratory data analysis</a:t>
                      </a:r>
                    </a:p>
                  </a:txBody>
                  <a:tcPr/>
                </a:tc>
              </a:tr>
            </a:tbl>
          </a:graphicData>
        </a:graphic>
      </p:graphicFrame>
      <p:pic>
        <p:nvPicPr>
          <p:cNvPr id="2" name="Picture 2"/>
          <p:cNvPicPr>
            <a:picLocks noChangeAspect="1" noChangeArrowheads="1"/>
          </p:cNvPicPr>
          <p:nvPr/>
        </p:nvPicPr>
        <p:blipFill>
          <a:blip r:embed="rId2"/>
          <a:srcRect/>
          <a:stretch>
            <a:fillRect/>
          </a:stretch>
        </p:blipFill>
        <p:spPr bwMode="auto">
          <a:xfrm>
            <a:off x="517353" y="1958929"/>
            <a:ext cx="3950143" cy="1607232"/>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t="5504"/>
          <a:stretch>
            <a:fillRect/>
          </a:stretch>
        </p:blipFill>
        <p:spPr bwMode="auto">
          <a:xfrm>
            <a:off x="276464" y="4950822"/>
            <a:ext cx="3527016" cy="1658889"/>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885508" y="1958928"/>
            <a:ext cx="5512525" cy="1607233"/>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715692" y="4950822"/>
            <a:ext cx="5225142" cy="1907178"/>
          </a:xfrm>
          <a:prstGeom prst="rect">
            <a:avLst/>
          </a:prstGeom>
          <a:noFill/>
          <a:ln w="9525">
            <a:noFill/>
            <a:miter lim="800000"/>
            <a:headEnd/>
            <a:tailEnd/>
          </a:ln>
          <a:effectLst/>
        </p:spPr>
      </p:pic>
      <p:sp>
        <p:nvSpPr>
          <p:cNvPr id="14" name="Rectangle 13"/>
          <p:cNvSpPr/>
          <p:nvPr/>
        </p:nvSpPr>
        <p:spPr>
          <a:xfrm>
            <a:off x="276463" y="979714"/>
            <a:ext cx="10983721" cy="1477328"/>
          </a:xfrm>
          <a:prstGeom prst="rect">
            <a:avLst/>
          </a:prstGeom>
        </p:spPr>
        <p:txBody>
          <a:bodyPr wrap="square">
            <a:spAutoFit/>
          </a:bodyPr>
          <a:lstStyle/>
          <a:p>
            <a:pPr algn="just"/>
            <a:r>
              <a:rPr lang="en-US" dirty="0" smtClean="0"/>
              <a:t>Below graph shows the distribution of years_of_insurance_with_us and relationship with target variable. Most of the values lie in between 0 to 3 and 5 to 8. Fewer values lie 3 to 5 and when it comes to insurance cost all are paying equally. </a:t>
            </a:r>
          </a:p>
          <a:p>
            <a:endParaRPr lang="en-US" dirty="0" smtClean="0"/>
          </a:p>
          <a:p>
            <a:endParaRPr lang="en-US" dirty="0"/>
          </a:p>
        </p:txBody>
      </p:sp>
      <p:sp>
        <p:nvSpPr>
          <p:cNvPr id="15" name="Rectangle 14"/>
          <p:cNvSpPr/>
          <p:nvPr/>
        </p:nvSpPr>
        <p:spPr>
          <a:xfrm>
            <a:off x="276463" y="3801291"/>
            <a:ext cx="10983721" cy="923330"/>
          </a:xfrm>
          <a:prstGeom prst="rect">
            <a:avLst/>
          </a:prstGeom>
        </p:spPr>
        <p:txBody>
          <a:bodyPr wrap="square">
            <a:spAutoFit/>
          </a:bodyPr>
          <a:lstStyle/>
          <a:p>
            <a:pPr algn="just"/>
            <a:r>
              <a:rPr lang="en-US" dirty="0" smtClean="0"/>
              <a:t>Below graph shows the distribution of regular_checkup_last_year and relationship with target variable. Most of the values lie in between 0 to 1. The customers who had regular checkup 5 times within year they paid less insurance cost. The customers who do not go for regular health check up, the insurance cost is paid higher.</a:t>
            </a:r>
          </a:p>
        </p:txBody>
      </p:sp>
    </p:spTree>
    <p:extLst>
      <p:ext uri="{BB962C8B-B14F-4D97-AF65-F5344CB8AC3E}">
        <p14:creationId xmlns="" xmlns:p14="http://schemas.microsoft.com/office/powerpoint/2010/main" val="207328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3974</TotalTime>
  <Words>2037</Words>
  <Application>Microsoft Office PowerPoint</Application>
  <PresentationFormat>Custom</PresentationFormat>
  <Paragraphs>203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sulochana</cp:lastModifiedBy>
  <cp:revision>110</cp:revision>
  <dcterms:created xsi:type="dcterms:W3CDTF">2019-12-31T09:37:22Z</dcterms:created>
  <dcterms:modified xsi:type="dcterms:W3CDTF">2023-05-12T13:52:29Z</dcterms:modified>
</cp:coreProperties>
</file>