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1"/>
  </p:notesMasterIdLst>
  <p:sldIdLst>
    <p:sldId id="256" r:id="rId2"/>
    <p:sldId id="260" r:id="rId3"/>
    <p:sldId id="257" r:id="rId4"/>
    <p:sldId id="259" r:id="rId5"/>
    <p:sldId id="262" r:id="rId6"/>
    <p:sldId id="263" r:id="rId7"/>
    <p:sldId id="264" r:id="rId8"/>
    <p:sldId id="265" r:id="rId9"/>
    <p:sldId id="270" r:id="rId10"/>
    <p:sldId id="273" r:id="rId11"/>
    <p:sldId id="272" r:id="rId12"/>
    <p:sldId id="274" r:id="rId13"/>
    <p:sldId id="276" r:id="rId14"/>
    <p:sldId id="277" r:id="rId15"/>
    <p:sldId id="278" r:id="rId16"/>
    <p:sldId id="279" r:id="rId17"/>
    <p:sldId id="280" r:id="rId18"/>
    <p:sldId id="281" r:id="rId19"/>
    <p:sldId id="282" r:id="rId20"/>
    <p:sldId id="283" r:id="rId21"/>
    <p:sldId id="285" r:id="rId22"/>
    <p:sldId id="284" r:id="rId23"/>
    <p:sldId id="286" r:id="rId24"/>
    <p:sldId id="287" r:id="rId25"/>
    <p:sldId id="288" r:id="rId26"/>
    <p:sldId id="289" r:id="rId27"/>
    <p:sldId id="290" r:id="rId28"/>
    <p:sldId id="306" r:id="rId29"/>
    <p:sldId id="293" r:id="rId30"/>
    <p:sldId id="304" r:id="rId31"/>
    <p:sldId id="307" r:id="rId32"/>
    <p:sldId id="305" r:id="rId33"/>
    <p:sldId id="308" r:id="rId34"/>
    <p:sldId id="303" r:id="rId35"/>
    <p:sldId id="309" r:id="rId36"/>
    <p:sldId id="311" r:id="rId37"/>
    <p:sldId id="312" r:id="rId38"/>
    <p:sldId id="313" r:id="rId39"/>
    <p:sldId id="31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C78B2F-8535-4FD9-8FE4-536121AC61C0}" type="datetimeFigureOut">
              <a:rPr lang="en-US" smtClean="0"/>
              <a:pPr/>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7827DB-CDAE-4F95-80F0-4C21A1FC35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7827DB-CDAE-4F95-80F0-4C21A1FC353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876A7D2-14DD-4D58-A83F-CC2340B16D43}"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76A7D2-14DD-4D58-A83F-CC2340B16D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76A7D2-14DD-4D58-A83F-CC2340B16D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76A7D2-14DD-4D58-A83F-CC2340B16D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76A7D2-14DD-4D58-A83F-CC2340B16D43}"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876A7D2-14DD-4D58-A83F-CC2340B16D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876A7D2-14DD-4D58-A83F-CC2340B16D43}"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876A7D2-14DD-4D58-A83F-CC2340B16D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876A7D2-14DD-4D58-A83F-CC2340B16D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7C799D-CA9A-48CA-AE45-295008279B7D}" type="datetimeFigureOut">
              <a:rPr lang="en-US" smtClean="0"/>
              <a:pPr/>
              <a:t>3/11/2023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876A7D2-14DD-4D58-A83F-CC2340B16D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77C799D-CA9A-48CA-AE45-295008279B7D}" type="datetimeFigureOut">
              <a:rPr lang="en-US" smtClean="0"/>
              <a:pPr/>
              <a:t>3/11/2023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876A7D2-14DD-4D58-A83F-CC2340B16D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7C799D-CA9A-48CA-AE45-295008279B7D}" type="datetimeFigureOut">
              <a:rPr lang="en-US" smtClean="0"/>
              <a:pPr/>
              <a:t>3/11/2023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876A7D2-14DD-4D58-A83F-CC2340B16D4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ublic.tableau.com/app/profile/sulochana5092/viz/MRAmilestoneproject1/Salesacrossdealsizeandproductlin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lympus.mygreatlearning.com/courses/78191/files/7612297/download?verifier=a9fysNRlAwbnZDkD8u1a1hxNuopWHhJCpyNQuI69&amp;wrap=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81128"/>
            <a:ext cx="7772400" cy="1737376"/>
          </a:xfrm>
        </p:spPr>
        <p:txBody>
          <a:bodyPr/>
          <a:lstStyle/>
          <a:p>
            <a:r>
              <a:rPr lang="en-IN" dirty="0" smtClean="0"/>
              <a:t>MRA – MILESTONE PROJECT 1</a:t>
            </a:r>
            <a:endParaRPr lang="en-US" dirty="0"/>
          </a:p>
        </p:txBody>
      </p:sp>
      <p:sp>
        <p:nvSpPr>
          <p:cNvPr id="3" name="Subtitle 2"/>
          <p:cNvSpPr>
            <a:spLocks noGrp="1"/>
          </p:cNvSpPr>
          <p:nvPr>
            <p:ph type="subTitle" idx="1"/>
          </p:nvPr>
        </p:nvSpPr>
        <p:spPr/>
        <p:txBody>
          <a:bodyPr>
            <a:normAutofit/>
          </a:bodyPr>
          <a:lstStyle/>
          <a:p>
            <a:r>
              <a:rPr lang="en-IN" dirty="0" smtClean="0"/>
              <a:t>SUBMITTED BY </a:t>
            </a:r>
          </a:p>
          <a:p>
            <a:r>
              <a:rPr lang="en-IN" dirty="0" smtClean="0"/>
              <a:t>SULOCHANA</a:t>
            </a:r>
          </a:p>
          <a:p>
            <a:r>
              <a:rPr lang="en-IN" dirty="0" smtClean="0"/>
              <a:t>12</a:t>
            </a:r>
            <a:r>
              <a:rPr lang="en-IN" dirty="0" smtClean="0"/>
              <a:t>-O3-2023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2232248"/>
          </a:xfrm>
        </p:spPr>
        <p:txBody>
          <a:bodyPr>
            <a:normAutofit/>
          </a:bodyPr>
          <a:lstStyle/>
          <a:p>
            <a:pPr algn="l"/>
            <a:r>
              <a:rPr lang="en-IN" dirty="0" smtClean="0"/>
              <a:t>Price of each item</a:t>
            </a:r>
            <a:br>
              <a:rPr lang="en-IN" dirty="0" smtClean="0"/>
            </a:br>
            <a:r>
              <a:rPr lang="en-IN" sz="2400" dirty="0" smtClean="0">
                <a:latin typeface="+mn-lt"/>
              </a:rPr>
              <a:t>This variable is seems to be </a:t>
            </a:r>
            <a:r>
              <a:rPr lang="en-IN" sz="2400" dirty="0" err="1" smtClean="0">
                <a:latin typeface="+mn-lt"/>
              </a:rPr>
              <a:t>normaly</a:t>
            </a:r>
            <a:r>
              <a:rPr lang="en-IN" sz="2400" dirty="0" smtClean="0">
                <a:latin typeface="+mn-lt"/>
              </a:rPr>
              <a:t> distributed and also slightly right skewed.</a:t>
            </a:r>
            <a:endParaRPr lang="en-US" sz="2400" dirty="0">
              <a:latin typeface="+mn-lt"/>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323528" y="2636912"/>
            <a:ext cx="3960440" cy="3918685"/>
          </a:xfrm>
          <a:prstGeom prst="rect">
            <a:avLst/>
          </a:prstGeom>
          <a:noFill/>
          <a:ln w="9525">
            <a:noFill/>
            <a:miter lim="800000"/>
            <a:headEnd/>
            <a:tailEnd/>
          </a:ln>
          <a:effectLst/>
        </p:spPr>
      </p:pic>
      <p:pic>
        <p:nvPicPr>
          <p:cNvPr id="5" name="Picture 5"/>
          <p:cNvPicPr>
            <a:picLocks noChangeAspect="1" noChangeArrowheads="1"/>
          </p:cNvPicPr>
          <p:nvPr/>
        </p:nvPicPr>
        <p:blipFill>
          <a:blip r:embed="rId3" cstate="print"/>
          <a:srcRect/>
          <a:stretch>
            <a:fillRect/>
          </a:stretch>
        </p:blipFill>
        <p:spPr bwMode="auto">
          <a:xfrm>
            <a:off x="4644008" y="2636912"/>
            <a:ext cx="4248472" cy="36724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218"/>
          </a:xfrm>
        </p:spPr>
        <p:txBody>
          <a:bodyPr>
            <a:normAutofit/>
          </a:bodyPr>
          <a:lstStyle/>
          <a:p>
            <a:pPr algn="l"/>
            <a:r>
              <a:rPr lang="en-IN" sz="4000" dirty="0" smtClean="0"/>
              <a:t>Sales</a:t>
            </a:r>
            <a:r>
              <a:rPr lang="en-IN" dirty="0" smtClean="0"/>
              <a:t/>
            </a:r>
            <a:br>
              <a:rPr lang="en-IN" dirty="0" smtClean="0"/>
            </a:br>
            <a:r>
              <a:rPr lang="en-IN" sz="3100" dirty="0" smtClean="0">
                <a:latin typeface="+mn-lt"/>
              </a:rPr>
              <a:t>This variable has outliers and right skewed.</a:t>
            </a:r>
            <a:endParaRPr lang="en-US" sz="3100" dirty="0">
              <a:latin typeface="+mn-lt"/>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395536" y="2492896"/>
            <a:ext cx="4176464" cy="3860406"/>
          </a:xfrm>
          <a:prstGeom prst="rect">
            <a:avLst/>
          </a:prstGeom>
          <a:noFill/>
          <a:ln w="9525">
            <a:noFill/>
            <a:miter lim="800000"/>
            <a:headEnd/>
            <a:tailEnd/>
          </a:ln>
          <a:effectLst/>
        </p:spPr>
      </p:pic>
      <p:pic>
        <p:nvPicPr>
          <p:cNvPr id="5" name="Picture 5"/>
          <p:cNvPicPr>
            <a:picLocks noChangeAspect="1" noChangeArrowheads="1"/>
          </p:cNvPicPr>
          <p:nvPr/>
        </p:nvPicPr>
        <p:blipFill>
          <a:blip r:embed="rId3" cstate="print"/>
          <a:srcRect/>
          <a:stretch>
            <a:fillRect/>
          </a:stretch>
        </p:blipFill>
        <p:spPr bwMode="auto">
          <a:xfrm>
            <a:off x="4716016" y="2492896"/>
            <a:ext cx="4248472" cy="36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512168"/>
          </a:xfrm>
        </p:spPr>
        <p:txBody>
          <a:bodyPr>
            <a:normAutofit fontScale="90000"/>
          </a:bodyPr>
          <a:lstStyle/>
          <a:p>
            <a:pPr algn="l"/>
            <a:r>
              <a:rPr lang="en-IN" sz="4000" dirty="0" smtClean="0"/>
              <a:t>MSRP(</a:t>
            </a:r>
            <a:r>
              <a:rPr lang="en-IN" sz="4000" dirty="0" err="1" smtClean="0"/>
              <a:t>manufactur’s</a:t>
            </a:r>
            <a:r>
              <a:rPr lang="en-IN" sz="4000" dirty="0" smtClean="0"/>
              <a:t> suggested retail price)</a:t>
            </a:r>
            <a:r>
              <a:rPr lang="en-IN" dirty="0" smtClean="0"/>
              <a:t/>
            </a:r>
            <a:br>
              <a:rPr lang="en-IN" dirty="0" smtClean="0"/>
            </a:br>
            <a:r>
              <a:rPr lang="en-IN" sz="2700" dirty="0" smtClean="0">
                <a:latin typeface="+mn-lt"/>
              </a:rPr>
              <a:t>This variable has few outliers and it look like normal distribution.</a:t>
            </a:r>
            <a:r>
              <a:rPr lang="en-IN" dirty="0" smtClean="0"/>
              <a:t/>
            </a:r>
            <a:br>
              <a:rPr lang="en-IN" dirty="0" smtClean="0"/>
            </a:b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79512" y="1844824"/>
            <a:ext cx="4104456" cy="4464496"/>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211960" y="1916832"/>
            <a:ext cx="4680520" cy="4248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lstStyle/>
          <a:p>
            <a:r>
              <a:rPr lang="en-IN" dirty="0" smtClean="0"/>
              <a:t>BIVARIATE  ANALYSIS</a:t>
            </a:r>
            <a:endParaRPr lang="en-US" dirty="0"/>
          </a:p>
        </p:txBody>
      </p:sp>
      <p:sp>
        <p:nvSpPr>
          <p:cNvPr id="3" name="Content Placeholder 2"/>
          <p:cNvSpPr>
            <a:spLocks noGrp="1"/>
          </p:cNvSpPr>
          <p:nvPr>
            <p:ph sz="half" idx="1"/>
          </p:nvPr>
        </p:nvSpPr>
        <p:spPr>
          <a:xfrm>
            <a:off x="251520" y="2852936"/>
            <a:ext cx="3672408" cy="2880320"/>
          </a:xfrm>
        </p:spPr>
        <p:txBody>
          <a:bodyPr/>
          <a:lstStyle/>
          <a:p>
            <a:r>
              <a:rPr lang="en-IN" dirty="0" smtClean="0"/>
              <a:t>For </a:t>
            </a:r>
            <a:r>
              <a:rPr lang="en-IN" dirty="0" err="1" smtClean="0"/>
              <a:t>bivariate</a:t>
            </a:r>
            <a:r>
              <a:rPr lang="en-IN" dirty="0" smtClean="0"/>
              <a:t> analysis we perform </a:t>
            </a:r>
            <a:r>
              <a:rPr lang="en-IN" dirty="0" err="1" smtClean="0"/>
              <a:t>pairwise</a:t>
            </a:r>
            <a:r>
              <a:rPr lang="en-IN" dirty="0" smtClean="0"/>
              <a:t> analysis relationship.</a:t>
            </a:r>
            <a:endParaRPr lang="en-US" dirty="0"/>
          </a:p>
        </p:txBody>
      </p:sp>
      <p:pic>
        <p:nvPicPr>
          <p:cNvPr id="7170" name="Picture 2"/>
          <p:cNvPicPr>
            <a:picLocks noGrp="1" noChangeAspect="1" noChangeArrowheads="1"/>
          </p:cNvPicPr>
          <p:nvPr>
            <p:ph sz="half" idx="2"/>
          </p:nvPr>
        </p:nvPicPr>
        <p:blipFill>
          <a:blip r:embed="rId2" cstate="print"/>
          <a:srcRect/>
          <a:stretch>
            <a:fillRect/>
          </a:stretch>
        </p:blipFill>
        <p:spPr bwMode="auto">
          <a:xfrm>
            <a:off x="4139952" y="1412776"/>
            <a:ext cx="4824536" cy="4752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IN" sz="3200" dirty="0" smtClean="0"/>
              <a:t>MULTIVARIATE ANALYSIS</a:t>
            </a:r>
            <a:endParaRPr lang="en-US" sz="3200" dirty="0"/>
          </a:p>
        </p:txBody>
      </p:sp>
      <p:sp>
        <p:nvSpPr>
          <p:cNvPr id="3" name="Content Placeholder 2"/>
          <p:cNvSpPr>
            <a:spLocks noGrp="1"/>
          </p:cNvSpPr>
          <p:nvPr>
            <p:ph sz="half" idx="1"/>
          </p:nvPr>
        </p:nvSpPr>
        <p:spPr>
          <a:xfrm>
            <a:off x="251520" y="1772816"/>
            <a:ext cx="4248472" cy="4353347"/>
          </a:xfrm>
        </p:spPr>
        <p:txBody>
          <a:bodyPr/>
          <a:lstStyle/>
          <a:p>
            <a:r>
              <a:rPr lang="en-IN" dirty="0" smtClean="0"/>
              <a:t>For multivariate </a:t>
            </a:r>
            <a:r>
              <a:rPr lang="en-IN" dirty="0" err="1" smtClean="0"/>
              <a:t>analyasis</a:t>
            </a:r>
            <a:r>
              <a:rPr lang="en-IN" dirty="0" smtClean="0"/>
              <a:t> we perform </a:t>
            </a:r>
            <a:r>
              <a:rPr lang="en-IN" dirty="0" err="1" smtClean="0"/>
              <a:t>heatmap</a:t>
            </a:r>
            <a:r>
              <a:rPr lang="en-IN" dirty="0" smtClean="0"/>
              <a:t> for the different columns.</a:t>
            </a:r>
          </a:p>
          <a:p>
            <a:r>
              <a:rPr lang="en-IN" dirty="0" smtClean="0"/>
              <a:t>Sales is highly correlated to PRICEEACH.</a:t>
            </a:r>
          </a:p>
          <a:p>
            <a:r>
              <a:rPr lang="en-IN" dirty="0" smtClean="0"/>
              <a:t>PRICEEACH is highly correlated to MSRP.</a:t>
            </a:r>
            <a:endParaRPr lang="en-US" dirty="0"/>
          </a:p>
        </p:txBody>
      </p:sp>
      <p:pic>
        <p:nvPicPr>
          <p:cNvPr id="8194" name="Picture 2"/>
          <p:cNvPicPr>
            <a:picLocks noGrp="1" noChangeAspect="1" noChangeArrowheads="1"/>
          </p:cNvPicPr>
          <p:nvPr>
            <p:ph sz="half" idx="2"/>
          </p:nvPr>
        </p:nvPicPr>
        <p:blipFill>
          <a:blip r:embed="rId2" cstate="print"/>
          <a:srcRect/>
          <a:stretch>
            <a:fillRect/>
          </a:stretch>
        </p:blipFill>
        <p:spPr bwMode="auto">
          <a:xfrm>
            <a:off x="4355976" y="1340768"/>
            <a:ext cx="4608512" cy="48965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TRENDS IN SALE </a:t>
            </a:r>
            <a:endParaRPr lang="en-US" dirty="0"/>
          </a:p>
        </p:txBody>
      </p:sp>
      <p:sp>
        <p:nvSpPr>
          <p:cNvPr id="3" name="Content Placeholder 2"/>
          <p:cNvSpPr>
            <a:spLocks noGrp="1"/>
          </p:cNvSpPr>
          <p:nvPr>
            <p:ph sz="half" idx="1"/>
          </p:nvPr>
        </p:nvSpPr>
        <p:spPr>
          <a:xfrm>
            <a:off x="179512" y="1268760"/>
            <a:ext cx="4176464" cy="4857403"/>
          </a:xfrm>
        </p:spPr>
        <p:txBody>
          <a:bodyPr>
            <a:normAutofit fontScale="92500" lnSpcReduction="20000"/>
          </a:bodyPr>
          <a:lstStyle/>
          <a:p>
            <a:r>
              <a:rPr lang="en-IN" dirty="0" smtClean="0"/>
              <a:t>In this graph we can observe </a:t>
            </a:r>
            <a:r>
              <a:rPr lang="en-IN" dirty="0"/>
              <a:t>y</a:t>
            </a:r>
            <a:r>
              <a:rPr lang="en-IN" dirty="0" smtClean="0"/>
              <a:t>early, quarterly and monthly trend in data. </a:t>
            </a:r>
          </a:p>
          <a:p>
            <a:r>
              <a:rPr lang="en-IN" dirty="0" smtClean="0"/>
              <a:t>Sale is highest in the 4</a:t>
            </a:r>
            <a:r>
              <a:rPr lang="en-IN" baseline="30000" dirty="0" smtClean="0"/>
              <a:t>th</a:t>
            </a:r>
            <a:r>
              <a:rPr lang="en-IN" dirty="0" smtClean="0"/>
              <a:t> quarter for the year 2018 and the for the 2019 when compared to other quarters.</a:t>
            </a:r>
          </a:p>
          <a:p>
            <a:r>
              <a:rPr lang="en-IN" dirty="0" smtClean="0"/>
              <a:t>For the year 2020 sale is highest in the 2</a:t>
            </a:r>
            <a:r>
              <a:rPr lang="en-IN" baseline="30000" dirty="0" smtClean="0"/>
              <a:t>nd</a:t>
            </a:r>
            <a:r>
              <a:rPr lang="en-IN" dirty="0" smtClean="0"/>
              <a:t> quarter.</a:t>
            </a:r>
          </a:p>
          <a:p>
            <a:r>
              <a:rPr lang="en-IN" dirty="0" smtClean="0"/>
              <a:t>For the rest of the quarter sale is increasing and decreasing trend.</a:t>
            </a:r>
            <a:endParaRPr lang="en-US" dirty="0"/>
          </a:p>
        </p:txBody>
      </p:sp>
      <p:pic>
        <p:nvPicPr>
          <p:cNvPr id="9218" name="Picture 2"/>
          <p:cNvPicPr>
            <a:picLocks noGrp="1" noChangeAspect="1" noChangeArrowheads="1"/>
          </p:cNvPicPr>
          <p:nvPr>
            <p:ph sz="half" idx="2"/>
          </p:nvPr>
        </p:nvPicPr>
        <p:blipFill>
          <a:blip r:embed="rId3" cstate="print"/>
          <a:srcRect/>
          <a:stretch>
            <a:fillRect/>
          </a:stretch>
        </p:blipFill>
        <p:spPr bwMode="auto">
          <a:xfrm>
            <a:off x="4211960" y="1268760"/>
            <a:ext cx="4680520" cy="489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3754760" cy="4525963"/>
          </a:xfrm>
        </p:spPr>
        <p:txBody>
          <a:bodyPr>
            <a:normAutofit lnSpcReduction="10000"/>
          </a:bodyPr>
          <a:lstStyle/>
          <a:p>
            <a:r>
              <a:rPr lang="en-IN" dirty="0" smtClean="0"/>
              <a:t>In this graph </a:t>
            </a:r>
            <a:r>
              <a:rPr lang="en-IN" dirty="0"/>
              <a:t>w</a:t>
            </a:r>
            <a:r>
              <a:rPr lang="en-IN" dirty="0" smtClean="0"/>
              <a:t>e can see weekly basis trend.</a:t>
            </a:r>
          </a:p>
          <a:p>
            <a:r>
              <a:rPr lang="en-IN" dirty="0" smtClean="0"/>
              <a:t>We see that on day basis, Sunday has the highest sales followed by Tuesday.</a:t>
            </a:r>
          </a:p>
          <a:p>
            <a:r>
              <a:rPr lang="en-IN" dirty="0" smtClean="0"/>
              <a:t>But Thursday has the least sale compared to other week days.   </a:t>
            </a:r>
            <a:endParaRPr lang="en-US" dirty="0"/>
          </a:p>
        </p:txBody>
      </p:sp>
      <p:pic>
        <p:nvPicPr>
          <p:cNvPr id="10242" name="Picture 2"/>
          <p:cNvPicPr>
            <a:picLocks noGrp="1" noChangeAspect="1" noChangeArrowheads="1"/>
          </p:cNvPicPr>
          <p:nvPr>
            <p:ph sz="half" idx="2"/>
          </p:nvPr>
        </p:nvPicPr>
        <p:blipFill>
          <a:blip r:embed="rId2" cstate="print"/>
          <a:srcRect/>
          <a:stretch>
            <a:fillRect/>
          </a:stretch>
        </p:blipFill>
        <p:spPr bwMode="auto">
          <a:xfrm>
            <a:off x="4355976" y="1628800"/>
            <a:ext cx="4608512" cy="44644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pPr lvl="2" algn="ctr" rtl="0">
              <a:spcBef>
                <a:spcPct val="0"/>
              </a:spcBef>
            </a:pPr>
            <a:r>
              <a:rPr lang="en-US" sz="3200" dirty="0" smtClean="0">
                <a:latin typeface="+mj-lt"/>
              </a:rPr>
              <a:t>Sales Across different Categories of different features in the given data</a:t>
            </a:r>
            <a:r>
              <a:rPr lang="en-US" dirty="0" smtClean="0"/>
              <a:t/>
            </a:r>
            <a:br>
              <a:rPr lang="en-US" dirty="0" smtClean="0"/>
            </a:br>
            <a:endParaRPr lang="en-US" dirty="0"/>
          </a:p>
        </p:txBody>
      </p:sp>
      <p:sp>
        <p:nvSpPr>
          <p:cNvPr id="3" name="Content Placeholder 2"/>
          <p:cNvSpPr>
            <a:spLocks noGrp="1"/>
          </p:cNvSpPr>
          <p:nvPr>
            <p:ph sz="half" idx="1"/>
          </p:nvPr>
        </p:nvSpPr>
        <p:spPr>
          <a:xfrm>
            <a:off x="251520" y="1916832"/>
            <a:ext cx="3672408" cy="4209331"/>
          </a:xfrm>
        </p:spPr>
        <p:txBody>
          <a:bodyPr/>
          <a:lstStyle/>
          <a:p>
            <a:r>
              <a:rPr lang="en-IN" dirty="0" smtClean="0"/>
              <a:t>We can see that in sales across the  country, USA has the maximum sales followed by Spain.</a:t>
            </a:r>
          </a:p>
          <a:p>
            <a:r>
              <a:rPr lang="en-IN" dirty="0" smtClean="0"/>
              <a:t>The country with lowest sales is Ireland. </a:t>
            </a:r>
            <a:endParaRPr lang="en-US" dirty="0"/>
          </a:p>
        </p:txBody>
      </p:sp>
      <p:pic>
        <p:nvPicPr>
          <p:cNvPr id="11266" name="Picture 2"/>
          <p:cNvPicPr>
            <a:picLocks noGrp="1" noChangeAspect="1" noChangeArrowheads="1"/>
          </p:cNvPicPr>
          <p:nvPr>
            <p:ph sz="half" idx="2"/>
          </p:nvPr>
        </p:nvPicPr>
        <p:blipFill>
          <a:blip r:embed="rId2" cstate="print"/>
          <a:srcRect/>
          <a:stretch>
            <a:fillRect/>
          </a:stretch>
        </p:blipFill>
        <p:spPr bwMode="auto">
          <a:xfrm>
            <a:off x="4067944" y="1412775"/>
            <a:ext cx="4896669" cy="46805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548680"/>
            <a:ext cx="3600400" cy="5832648"/>
          </a:xfrm>
        </p:spPr>
        <p:txBody>
          <a:bodyPr/>
          <a:lstStyle/>
          <a:p>
            <a:r>
              <a:rPr lang="en-IN" dirty="0" smtClean="0"/>
              <a:t>Most of the sales is happening in medium deal size. This means that most of the orders are of medium size and not too large or small.</a:t>
            </a:r>
          </a:p>
          <a:p>
            <a:r>
              <a:rPr lang="en-IN" dirty="0" smtClean="0"/>
              <a:t>The least orders are of large deal size. </a:t>
            </a:r>
            <a:endParaRPr lang="en-US" dirty="0"/>
          </a:p>
        </p:txBody>
      </p:sp>
      <p:pic>
        <p:nvPicPr>
          <p:cNvPr id="12290" name="Picture 2"/>
          <p:cNvPicPr>
            <a:picLocks noGrp="1" noChangeAspect="1" noChangeArrowheads="1"/>
          </p:cNvPicPr>
          <p:nvPr>
            <p:ph sz="half" idx="2"/>
          </p:nvPr>
        </p:nvPicPr>
        <p:blipFill>
          <a:blip r:embed="rId2" cstate="print"/>
          <a:srcRect/>
          <a:stretch>
            <a:fillRect/>
          </a:stretch>
        </p:blipFill>
        <p:spPr bwMode="auto">
          <a:xfrm>
            <a:off x="4067944" y="476672"/>
            <a:ext cx="4896669" cy="5832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772817"/>
            <a:ext cx="3960440" cy="3240360"/>
          </a:xfrm>
        </p:spPr>
        <p:txBody>
          <a:bodyPr/>
          <a:lstStyle/>
          <a:p>
            <a:r>
              <a:rPr lang="en-IN" dirty="0" smtClean="0"/>
              <a:t>In this graph we can see most of the sale is happening in classic cars.</a:t>
            </a:r>
          </a:p>
          <a:p>
            <a:r>
              <a:rPr lang="en-IN" dirty="0" smtClean="0"/>
              <a:t>Least orders are of trains .</a:t>
            </a:r>
            <a:endParaRPr lang="en-US" dirty="0"/>
          </a:p>
        </p:txBody>
      </p:sp>
      <p:pic>
        <p:nvPicPr>
          <p:cNvPr id="13314" name="Picture 2"/>
          <p:cNvPicPr>
            <a:picLocks noGrp="1" noChangeAspect="1" noChangeArrowheads="1"/>
          </p:cNvPicPr>
          <p:nvPr>
            <p:ph sz="half" idx="2"/>
          </p:nvPr>
        </p:nvPicPr>
        <p:blipFill>
          <a:blip r:embed="rId2" cstate="print"/>
          <a:srcRect/>
          <a:stretch>
            <a:fillRect/>
          </a:stretch>
        </p:blipFill>
        <p:spPr bwMode="auto">
          <a:xfrm>
            <a:off x="4211960" y="620688"/>
            <a:ext cx="4752528" cy="5544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264696"/>
          </a:xfrm>
        </p:spPr>
        <p:txBody>
          <a:bodyPr>
            <a:normAutofit fontScale="62500" lnSpcReduction="20000"/>
          </a:bodyPr>
          <a:lstStyle/>
          <a:p>
            <a:r>
              <a:rPr lang="en-US" b="1" dirty="0"/>
              <a:t>Agenda &amp; Executive Summary of the data</a:t>
            </a:r>
            <a:endParaRPr lang="en-US" dirty="0"/>
          </a:p>
          <a:p>
            <a:pPr lvl="1"/>
            <a:r>
              <a:rPr lang="en-US" dirty="0"/>
              <a:t>Contents of the presentation</a:t>
            </a:r>
          </a:p>
          <a:p>
            <a:pPr lvl="1"/>
            <a:r>
              <a:rPr lang="en-US" dirty="0"/>
              <a:t>Problem statement</a:t>
            </a:r>
          </a:p>
          <a:p>
            <a:pPr lvl="1"/>
            <a:r>
              <a:rPr lang="en-US" dirty="0"/>
              <a:t>About Data (Info, Shape, Summary Stats, your assumptions about data</a:t>
            </a:r>
            <a:r>
              <a:rPr lang="en-US" dirty="0" smtClean="0"/>
              <a:t>)</a:t>
            </a:r>
          </a:p>
          <a:p>
            <a:pPr lvl="1">
              <a:buNone/>
            </a:pPr>
            <a:endParaRPr lang="en-US" sz="2600" dirty="0"/>
          </a:p>
          <a:p>
            <a:r>
              <a:rPr lang="en-US" b="1" dirty="0"/>
              <a:t>Exploratory Analysis and Inferences</a:t>
            </a:r>
            <a:endParaRPr lang="en-US" dirty="0"/>
          </a:p>
          <a:p>
            <a:pPr lvl="1"/>
            <a:r>
              <a:rPr lang="en-US" dirty="0"/>
              <a:t>Univariate, </a:t>
            </a:r>
            <a:r>
              <a:rPr lang="en-US" dirty="0" err="1"/>
              <a:t>Bivariate</a:t>
            </a:r>
            <a:r>
              <a:rPr lang="en-US" dirty="0"/>
              <a:t>, and multivariate analysis using data visualization</a:t>
            </a:r>
          </a:p>
          <a:p>
            <a:pPr lvl="2"/>
            <a:r>
              <a:rPr lang="en-US" dirty="0"/>
              <a:t>Weekly, Monthly, Quarterly, Yearly Trends in Sales</a:t>
            </a:r>
          </a:p>
          <a:p>
            <a:pPr lvl="2"/>
            <a:r>
              <a:rPr lang="en-US" dirty="0"/>
              <a:t>Sales Across different Categories of different features in the given data</a:t>
            </a:r>
          </a:p>
          <a:p>
            <a:pPr lvl="1"/>
            <a:r>
              <a:rPr lang="en-US" dirty="0"/>
              <a:t>Summarize the inferences from the above </a:t>
            </a:r>
            <a:r>
              <a:rPr lang="en-US" dirty="0" smtClean="0"/>
              <a:t>analysis</a:t>
            </a:r>
          </a:p>
          <a:p>
            <a:pPr lvl="1">
              <a:buNone/>
            </a:pPr>
            <a:endParaRPr lang="en-US" sz="2600" dirty="0"/>
          </a:p>
          <a:p>
            <a:r>
              <a:rPr lang="en-US" b="1" dirty="0"/>
              <a:t>Customer Segmentation using RFM analysis (make 4 segments)</a:t>
            </a:r>
            <a:endParaRPr lang="en-US" dirty="0"/>
          </a:p>
          <a:p>
            <a:pPr lvl="1"/>
            <a:r>
              <a:rPr lang="en-US" dirty="0"/>
              <a:t>What is RFM?</a:t>
            </a:r>
          </a:p>
          <a:p>
            <a:pPr lvl="1"/>
            <a:r>
              <a:rPr lang="en-US" dirty="0"/>
              <a:t>What all parameters used and assumptions made</a:t>
            </a:r>
          </a:p>
          <a:p>
            <a:pPr lvl="1"/>
            <a:r>
              <a:rPr lang="en-US" dirty="0"/>
              <a:t>Output table head </a:t>
            </a:r>
          </a:p>
          <a:p>
            <a:pPr lvl="1"/>
            <a:r>
              <a:rPr lang="en-US" dirty="0"/>
              <a:t>KNIME used, Workflow image to be </a:t>
            </a:r>
            <a:r>
              <a:rPr lang="en-US" dirty="0" smtClean="0"/>
              <a:t>put</a:t>
            </a:r>
          </a:p>
          <a:p>
            <a:pPr lvl="1">
              <a:buNone/>
            </a:pPr>
            <a:endParaRPr lang="en-US" sz="2600" dirty="0"/>
          </a:p>
          <a:p>
            <a:r>
              <a:rPr lang="en-US" b="1" dirty="0"/>
              <a:t>Inferences from RFM Analysis and identified segments</a:t>
            </a:r>
            <a:endParaRPr lang="en-US" dirty="0"/>
          </a:p>
          <a:p>
            <a:pPr lvl="1"/>
            <a:r>
              <a:rPr lang="en-US" dirty="0"/>
              <a:t>Who are your best customers? </a:t>
            </a:r>
          </a:p>
          <a:p>
            <a:pPr lvl="1"/>
            <a:r>
              <a:rPr lang="en-US" dirty="0"/>
              <a:t>Which customers are on the verge of churning? </a:t>
            </a:r>
          </a:p>
          <a:p>
            <a:pPr lvl="1"/>
            <a:r>
              <a:rPr lang="en-US" dirty="0"/>
              <a:t>Who are your lost customers? </a:t>
            </a:r>
          </a:p>
          <a:p>
            <a:pPr lvl="1"/>
            <a:r>
              <a:rPr lang="en-US" dirty="0"/>
              <a:t>Who are your loyal customers?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052736"/>
            <a:ext cx="3528392" cy="5073427"/>
          </a:xfrm>
        </p:spPr>
        <p:txBody>
          <a:bodyPr>
            <a:normAutofit lnSpcReduction="10000"/>
          </a:bodyPr>
          <a:lstStyle/>
          <a:p>
            <a:r>
              <a:rPr lang="en-IN" dirty="0" smtClean="0"/>
              <a:t>From this graph we see most of the orders are shipped.</a:t>
            </a:r>
          </a:p>
          <a:p>
            <a:r>
              <a:rPr lang="en-IN" dirty="0" smtClean="0"/>
              <a:t>Few orders have been cancelled where as few are in process.</a:t>
            </a:r>
          </a:p>
          <a:p>
            <a:r>
              <a:rPr lang="en-IN" dirty="0" smtClean="0"/>
              <a:t>Some orders which are under dispute are been resolved but still some are yet to be resolved.</a:t>
            </a:r>
            <a:endParaRPr lang="en-US" dirty="0"/>
          </a:p>
        </p:txBody>
      </p:sp>
      <p:pic>
        <p:nvPicPr>
          <p:cNvPr id="14338" name="Picture 2"/>
          <p:cNvPicPr>
            <a:picLocks noGrp="1" noChangeAspect="1" noChangeArrowheads="1"/>
          </p:cNvPicPr>
          <p:nvPr>
            <p:ph sz="half" idx="2"/>
          </p:nvPr>
        </p:nvPicPr>
        <p:blipFill>
          <a:blip r:embed="rId2" cstate="print"/>
          <a:srcRect/>
          <a:stretch>
            <a:fillRect/>
          </a:stretch>
        </p:blipFill>
        <p:spPr bwMode="auto">
          <a:xfrm>
            <a:off x="3851920" y="908720"/>
            <a:ext cx="5112693" cy="5184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251520" y="260648"/>
            <a:ext cx="8640960" cy="6192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655638" y="965200"/>
            <a:ext cx="7831137" cy="493395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cstate="print"/>
          <a:srcRect/>
          <a:stretch>
            <a:fillRect/>
          </a:stretch>
        </p:blipFill>
        <p:spPr bwMode="auto">
          <a:xfrm>
            <a:off x="323527" y="260648"/>
            <a:ext cx="8640961" cy="6192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179513" y="404664"/>
            <a:ext cx="8640960" cy="59046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360040"/>
          </a:xfrm>
        </p:spPr>
        <p:txBody>
          <a:bodyPr>
            <a:noAutofit/>
          </a:bodyPr>
          <a:lstStyle/>
          <a:p>
            <a:pPr lvl="1" algn="ctr" rtl="0">
              <a:spcBef>
                <a:spcPct val="0"/>
              </a:spcBef>
            </a:pPr>
            <a:r>
              <a:rPr lang="en-US" sz="2800" b="1" dirty="0" smtClean="0">
                <a:latin typeface="+mj-lt"/>
              </a:rPr>
              <a:t>INFERENCES FROM THE ABOVE ANALYSIS</a:t>
            </a:r>
            <a:br>
              <a:rPr lang="en-US" sz="2800" b="1" dirty="0" smtClean="0">
                <a:latin typeface="+mj-lt"/>
              </a:rPr>
            </a:br>
            <a:endParaRPr lang="en-US" sz="2800" b="1" dirty="0">
              <a:latin typeface="+mj-lt"/>
            </a:endParaRPr>
          </a:p>
        </p:txBody>
      </p:sp>
      <p:sp>
        <p:nvSpPr>
          <p:cNvPr id="3" name="Content Placeholder 2"/>
          <p:cNvSpPr>
            <a:spLocks noGrp="1"/>
          </p:cNvSpPr>
          <p:nvPr>
            <p:ph idx="1"/>
          </p:nvPr>
        </p:nvSpPr>
        <p:spPr>
          <a:xfrm>
            <a:off x="251520" y="908720"/>
            <a:ext cx="8640960" cy="5616624"/>
          </a:xfrm>
        </p:spPr>
        <p:txBody>
          <a:bodyPr>
            <a:normAutofit fontScale="85000" lnSpcReduction="20000"/>
          </a:bodyPr>
          <a:lstStyle/>
          <a:p>
            <a:r>
              <a:rPr lang="en-IN" dirty="0" smtClean="0"/>
              <a:t>To increase the sales in countries with least sales, we should provide offers with low EMI facilities to promote the sales.</a:t>
            </a:r>
          </a:p>
          <a:p>
            <a:r>
              <a:rPr lang="en-IN" dirty="0" smtClean="0"/>
              <a:t>From the trends graph we identified that the sales are maximum during the 4</a:t>
            </a:r>
            <a:r>
              <a:rPr lang="en-IN" baseline="30000" dirty="0" smtClean="0"/>
              <a:t>th</a:t>
            </a:r>
            <a:r>
              <a:rPr lang="en-IN" dirty="0" smtClean="0"/>
              <a:t> quarter, to increase over all sales across all the quarters offers or discounts can be given to the customers.</a:t>
            </a:r>
          </a:p>
          <a:p>
            <a:r>
              <a:rPr lang="en-IN" dirty="0" smtClean="0"/>
              <a:t>The large size deals are lowest when compared to other deals. Steps to be taken to attract the customers to buy more of large size deals.</a:t>
            </a:r>
          </a:p>
          <a:p>
            <a:r>
              <a:rPr lang="en-IN" dirty="0" smtClean="0"/>
              <a:t>Classic cars have majority sales whereas trucks and buses sales can be expanded.</a:t>
            </a:r>
          </a:p>
          <a:p>
            <a:r>
              <a:rPr lang="en-IN" dirty="0" smtClean="0"/>
              <a:t>Should focus on cancelled orders to check why it was cancelled and work on it.</a:t>
            </a:r>
          </a:p>
          <a:p>
            <a:r>
              <a:rPr lang="en-IN" dirty="0" smtClean="0"/>
              <a:t>Pending disputed orders should be resolved at the earliest so it doesn’t gives a negative feel to the customers.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hlinkClick r:id="rId2"/>
              </a:rPr>
              <a:t>EDA done in python and tableau.</a:t>
            </a:r>
            <a:endParaRPr lang="en-US" dirty="0" smtClean="0">
              <a:hlinkClick r:id="rId2"/>
            </a:endParaRPr>
          </a:p>
          <a:p>
            <a:r>
              <a:rPr lang="en-IN" dirty="0" err="1" smtClean="0">
                <a:hlinkClick r:id="rId2"/>
              </a:rPr>
              <a:t>Tabeau</a:t>
            </a:r>
            <a:r>
              <a:rPr lang="en-IN" dirty="0" smtClean="0">
                <a:hlinkClick r:id="rId2"/>
              </a:rPr>
              <a:t> link is provided below.</a:t>
            </a:r>
          </a:p>
          <a:p>
            <a:r>
              <a:rPr lang="en-IN" dirty="0" smtClean="0">
                <a:hlinkClick r:id="rId2"/>
              </a:rPr>
              <a:t>https://public.tableau.com/views/MRAmilestoneproject1/Trendsacrosssales?:language=en-US&amp;:display_count=n&amp;:origin=viz_share_link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48072"/>
          </a:xfrm>
        </p:spPr>
        <p:txBody>
          <a:bodyPr>
            <a:noAutofit/>
          </a:bodyPr>
          <a:lstStyle/>
          <a:p>
            <a:r>
              <a:rPr lang="en-US" sz="3200" b="1" dirty="0" smtClean="0"/>
              <a:t>Customer Segmentation using RFM analysis</a:t>
            </a:r>
            <a:endParaRPr lang="en-US" sz="3200" dirty="0"/>
          </a:p>
        </p:txBody>
      </p:sp>
      <p:sp>
        <p:nvSpPr>
          <p:cNvPr id="3" name="Content Placeholder 2"/>
          <p:cNvSpPr>
            <a:spLocks noGrp="1"/>
          </p:cNvSpPr>
          <p:nvPr>
            <p:ph idx="1"/>
          </p:nvPr>
        </p:nvSpPr>
        <p:spPr>
          <a:xfrm>
            <a:off x="251520" y="1124744"/>
            <a:ext cx="8640960" cy="5472608"/>
          </a:xfrm>
        </p:spPr>
        <p:txBody>
          <a:bodyPr>
            <a:normAutofit fontScale="70000" lnSpcReduction="20000"/>
          </a:bodyPr>
          <a:lstStyle/>
          <a:p>
            <a:pPr marL="342900" lvl="1" indent="-342900">
              <a:buNone/>
            </a:pPr>
            <a:r>
              <a:rPr lang="en-US" sz="3100" b="1" dirty="0" smtClean="0"/>
              <a:t>What is RFM?</a:t>
            </a:r>
          </a:p>
          <a:p>
            <a:pPr marL="342900" lvl="1" indent="-342900">
              <a:buNone/>
            </a:pPr>
            <a:endParaRPr lang="en-US" sz="2900" b="1" dirty="0" smtClean="0"/>
          </a:p>
          <a:p>
            <a:pPr algn="just">
              <a:buFont typeface="Wingdings" pitchFamily="2" charset="2"/>
              <a:buChar char="Ø"/>
            </a:pPr>
            <a:r>
              <a:rPr lang="en-US" dirty="0" smtClean="0"/>
              <a:t> </a:t>
            </a:r>
            <a:r>
              <a:rPr lang="en-US" sz="3100" dirty="0" smtClean="0"/>
              <a:t>The </a:t>
            </a:r>
            <a:r>
              <a:rPr lang="en-US" sz="3100" dirty="0"/>
              <a:t>“RFM” in RFM analysis stands for </a:t>
            </a:r>
            <a:r>
              <a:rPr lang="en-US" sz="3100" dirty="0" err="1" smtClean="0"/>
              <a:t>recency</a:t>
            </a:r>
            <a:r>
              <a:rPr lang="en-US" sz="3100" dirty="0" smtClean="0"/>
              <a:t>, frequency </a:t>
            </a:r>
            <a:r>
              <a:rPr lang="en-US" sz="3100" dirty="0"/>
              <a:t>and monetary value. RFM analysis is a way to use data based on existing customer behavior to predict how a new customer is likely to act in the future. An RFM model is built using three key factors:</a:t>
            </a:r>
          </a:p>
          <a:p>
            <a:pPr lvl="1">
              <a:buFont typeface="Wingdings" pitchFamily="2" charset="2"/>
              <a:buChar char="Ø"/>
            </a:pPr>
            <a:r>
              <a:rPr lang="en-US" sz="3100" dirty="0"/>
              <a:t>how recently a customer has transacted with a brand</a:t>
            </a:r>
          </a:p>
          <a:p>
            <a:pPr lvl="1">
              <a:buFont typeface="Wingdings" pitchFamily="2" charset="2"/>
              <a:buChar char="Ø"/>
            </a:pPr>
            <a:r>
              <a:rPr lang="en-US" sz="3100" dirty="0"/>
              <a:t>how frequently they’ve engaged with a brand</a:t>
            </a:r>
          </a:p>
          <a:p>
            <a:pPr lvl="1">
              <a:buFont typeface="Wingdings" pitchFamily="2" charset="2"/>
              <a:buChar char="Ø"/>
            </a:pPr>
            <a:r>
              <a:rPr lang="en-US" sz="3100" dirty="0"/>
              <a:t>how much money they’ve spent on a brand’s products and services</a:t>
            </a:r>
          </a:p>
          <a:p>
            <a:pPr algn="just">
              <a:buFont typeface="Wingdings" pitchFamily="2" charset="2"/>
              <a:buChar char="Ø"/>
            </a:pPr>
            <a:r>
              <a:rPr lang="en-US" sz="3100" dirty="0" smtClean="0"/>
              <a:t>RFM </a:t>
            </a:r>
            <a:r>
              <a:rPr lang="en-US" sz="3100" dirty="0"/>
              <a:t>analysis enables marketers to increase revenue by targeting specific groups of existing customers (i.e., customer segmentation) with messages and offers that are more likely to be relevant based on data about a particular set of behaviors. This leads to increased response rates, customer retention, customer satisfaction, and customer lifetime value (CLTV).</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192688"/>
          </a:xfrm>
        </p:spPr>
        <p:txBody>
          <a:bodyPr>
            <a:normAutofit fontScale="92500" lnSpcReduction="10000"/>
          </a:bodyPr>
          <a:lstStyle/>
          <a:p>
            <a:pPr marL="342900" lvl="1" indent="-342900">
              <a:buNone/>
            </a:pPr>
            <a:r>
              <a:rPr lang="en-US" sz="3000" dirty="0" smtClean="0"/>
              <a:t>What all parameters used and assumptions made?</a:t>
            </a:r>
          </a:p>
          <a:p>
            <a:pPr algn="just"/>
            <a:r>
              <a:rPr lang="en-IN" sz="2800" dirty="0" smtClean="0"/>
              <a:t>As per your suggestion about ignoring the column ‘days since last order’ and create new column name </a:t>
            </a:r>
            <a:r>
              <a:rPr lang="en-IN" sz="2800" dirty="0" err="1" smtClean="0"/>
              <a:t>recency</a:t>
            </a:r>
            <a:r>
              <a:rPr lang="en-IN" sz="2800" dirty="0" smtClean="0"/>
              <a:t> as “[max(order date) – order date)]”</a:t>
            </a:r>
          </a:p>
          <a:p>
            <a:pPr algn="just"/>
            <a:r>
              <a:rPr lang="en-IN" sz="2800" dirty="0" smtClean="0"/>
              <a:t>We have assumed “01-06-2020” as a reference date and created </a:t>
            </a:r>
            <a:r>
              <a:rPr lang="en-IN" sz="2800" b="1" dirty="0" err="1"/>
              <a:t>R</a:t>
            </a:r>
            <a:r>
              <a:rPr lang="en-IN" sz="2800" b="1" dirty="0" err="1" smtClean="0"/>
              <a:t>ecency</a:t>
            </a:r>
            <a:r>
              <a:rPr lang="en-IN" sz="2800" dirty="0" smtClean="0"/>
              <a:t> column.</a:t>
            </a:r>
          </a:p>
          <a:p>
            <a:pPr algn="just"/>
            <a:r>
              <a:rPr lang="en-IN" sz="2800" dirty="0" smtClean="0"/>
              <a:t>We can assume count of each order number as </a:t>
            </a:r>
            <a:r>
              <a:rPr lang="en-IN" sz="2800" b="1" dirty="0" smtClean="0"/>
              <a:t>frequency</a:t>
            </a:r>
            <a:r>
              <a:rPr lang="en-IN" sz="2800" dirty="0" smtClean="0"/>
              <a:t> of an order number.</a:t>
            </a:r>
          </a:p>
          <a:p>
            <a:pPr algn="just"/>
            <a:r>
              <a:rPr lang="en-IN" sz="2800" dirty="0" smtClean="0"/>
              <a:t>In sales column we get sales amount for each transaction. We can use sales parameter and using an assumption of sum of aggregation we created a new column as </a:t>
            </a:r>
            <a:r>
              <a:rPr lang="en-IN" sz="2800" b="1" dirty="0" smtClean="0"/>
              <a:t>Monetary.</a:t>
            </a:r>
          </a:p>
          <a:p>
            <a:pPr algn="just"/>
            <a:r>
              <a:rPr lang="en-IN" sz="2800" dirty="0" smtClean="0"/>
              <a:t>then created four different bin for each </a:t>
            </a:r>
            <a:r>
              <a:rPr lang="en-IN" sz="2800" b="1" dirty="0" err="1" smtClean="0"/>
              <a:t>Recency</a:t>
            </a:r>
            <a:r>
              <a:rPr lang="en-IN" sz="2800" b="1" dirty="0" smtClean="0"/>
              <a:t>, frequency </a:t>
            </a:r>
            <a:r>
              <a:rPr lang="en-IN" sz="2800" dirty="0" smtClean="0"/>
              <a:t>and </a:t>
            </a:r>
            <a:r>
              <a:rPr lang="en-IN" sz="2800" b="1" dirty="0" smtClean="0"/>
              <a:t>Monetary </a:t>
            </a:r>
            <a:r>
              <a:rPr lang="en-IN" sz="2800" dirty="0" smtClean="0"/>
              <a:t>using percentile range (0,0.10,0.40,0.70,100).</a:t>
            </a:r>
          </a:p>
          <a:p>
            <a:pPr algn="just"/>
            <a:r>
              <a:rPr lang="en-IN" sz="2800" dirty="0" smtClean="0"/>
              <a:t>Based on above 4 bin assumption we have considered 4 segments like </a:t>
            </a:r>
            <a:r>
              <a:rPr lang="en-IN" sz="2800" b="1" dirty="0" smtClean="0"/>
              <a:t>High, medium, low and churn</a:t>
            </a:r>
            <a:r>
              <a:rPr lang="en-IN"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850106"/>
          </a:xfrm>
        </p:spPr>
        <p:txBody>
          <a:bodyPr>
            <a:normAutofit/>
          </a:bodyPr>
          <a:lstStyle/>
          <a:p>
            <a:pPr algn="ctr"/>
            <a:r>
              <a:rPr lang="en-IN" sz="2800" b="1" dirty="0" smtClean="0">
                <a:solidFill>
                  <a:srgbClr val="C00000"/>
                </a:solidFill>
              </a:rPr>
              <a:t>KNIME WORKFLOW IMAGE</a:t>
            </a:r>
            <a:endParaRPr lang="en-US" sz="2800" b="1" dirty="0">
              <a:solidFill>
                <a:srgbClr val="C00000"/>
              </a:solidFill>
            </a:endParaRPr>
          </a:p>
        </p:txBody>
      </p:sp>
      <p:sp>
        <p:nvSpPr>
          <p:cNvPr id="4" name="Content Placeholder 3"/>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379413" y="908720"/>
            <a:ext cx="8513067" cy="5949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dirty="0" smtClean="0">
                <a:solidFill>
                  <a:srgbClr val="C00000"/>
                </a:solidFill>
              </a:rPr>
              <a:t>OUT PUT TABLE HEAD FOR RFM ANALYSIS</a:t>
            </a:r>
            <a:endParaRPr lang="en-US" sz="2800" dirty="0">
              <a:solidFill>
                <a:srgbClr val="C00000"/>
              </a:solidFill>
            </a:endParaRPr>
          </a:p>
        </p:txBody>
      </p:sp>
      <p:sp>
        <p:nvSpPr>
          <p:cNvPr id="4" name="Content Placeholder 3"/>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251520" y="1052736"/>
            <a:ext cx="8712968" cy="56166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PROBLEM STATEMENT</a:t>
            </a:r>
            <a:endParaRPr lang="en-US" dirty="0"/>
          </a:p>
        </p:txBody>
      </p:sp>
      <p:sp>
        <p:nvSpPr>
          <p:cNvPr id="3" name="Content Placeholder 2"/>
          <p:cNvSpPr>
            <a:spLocks noGrp="1"/>
          </p:cNvSpPr>
          <p:nvPr>
            <p:ph idx="1"/>
          </p:nvPr>
        </p:nvSpPr>
        <p:spPr>
          <a:xfrm>
            <a:off x="251520" y="1052736"/>
            <a:ext cx="8640960" cy="5400600"/>
          </a:xfrm>
        </p:spPr>
        <p:txBody>
          <a:bodyPr/>
          <a:lstStyle/>
          <a:p>
            <a:pPr algn="just"/>
            <a:r>
              <a:rPr lang="en-US" dirty="0"/>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r>
              <a:rPr lang="en-US" dirty="0" smtClean="0"/>
              <a:t>.</a:t>
            </a:r>
            <a:endParaRPr lang="en-US" dirty="0"/>
          </a:p>
          <a:p>
            <a:pPr>
              <a:buNone/>
            </a:pPr>
            <a:endParaRPr lang="en-US" dirty="0"/>
          </a:p>
          <a:p>
            <a:r>
              <a:rPr lang="en-US" dirty="0"/>
              <a:t>Auto Sales Data: </a:t>
            </a:r>
            <a:r>
              <a:rPr lang="en-US" dirty="0">
                <a:hlinkClick r:id="rId2" tooltip="Sales_Data.xlsx"/>
              </a:rPr>
              <a:t>Sales_Data.xlsx</a:t>
            </a:r>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fontScale="90000"/>
          </a:bodyPr>
          <a:lstStyle/>
          <a:p>
            <a:pPr algn="l"/>
            <a:r>
              <a:rPr lang="en-IN" sz="3100" dirty="0" smtClean="0">
                <a:solidFill>
                  <a:srgbClr val="C00000"/>
                </a:solidFill>
              </a:rPr>
              <a:t>Inferences from RFM analysis and identified segments</a:t>
            </a:r>
            <a:br>
              <a:rPr lang="en-IN" sz="3100" dirty="0" smtClean="0">
                <a:solidFill>
                  <a:srgbClr val="C00000"/>
                </a:solidFill>
              </a:rPr>
            </a:br>
            <a:r>
              <a:rPr lang="en-IN" sz="2800" dirty="0" smtClean="0">
                <a:solidFill>
                  <a:srgbClr val="C00000"/>
                </a:solidFill>
              </a:rPr>
              <a:t/>
            </a:r>
            <a:br>
              <a:rPr lang="en-IN" sz="2800" dirty="0" smtClean="0">
                <a:solidFill>
                  <a:srgbClr val="C00000"/>
                </a:solidFill>
              </a:rPr>
            </a:br>
            <a:r>
              <a:rPr lang="en-IN" sz="2800" dirty="0" smtClean="0">
                <a:solidFill>
                  <a:srgbClr val="C00000"/>
                </a:solidFill>
              </a:rPr>
              <a:t>1. BEST CUSTOMERS</a:t>
            </a:r>
            <a:endParaRPr lang="en-US" sz="2800" dirty="0">
              <a:solidFill>
                <a:srgbClr val="C00000"/>
              </a:solidFill>
            </a:endParaRPr>
          </a:p>
        </p:txBody>
      </p:sp>
      <p:pic>
        <p:nvPicPr>
          <p:cNvPr id="31747" name="Picture 3"/>
          <p:cNvPicPr>
            <a:picLocks noGrp="1" noChangeAspect="1" noChangeArrowheads="1"/>
          </p:cNvPicPr>
          <p:nvPr>
            <p:ph idx="1"/>
          </p:nvPr>
        </p:nvPicPr>
        <p:blipFill>
          <a:blip r:embed="rId2" cstate="print"/>
          <a:stretch>
            <a:fillRect/>
          </a:stretch>
        </p:blipFill>
        <p:spPr bwMode="auto">
          <a:xfrm>
            <a:off x="914400" y="2492896"/>
            <a:ext cx="7772400" cy="4032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424936" cy="5688632"/>
          </a:xfrm>
        </p:spPr>
        <p:txBody>
          <a:bodyPr>
            <a:normAutofit/>
          </a:bodyPr>
          <a:lstStyle/>
          <a:p>
            <a:pPr algn="just"/>
            <a:r>
              <a:rPr lang="en-IN" sz="2800" dirty="0" smtClean="0"/>
              <a:t>On the basis on </a:t>
            </a:r>
            <a:r>
              <a:rPr lang="en-IN" sz="2800" dirty="0" err="1" smtClean="0"/>
              <a:t>recency</a:t>
            </a:r>
            <a:r>
              <a:rPr lang="en-IN" sz="2800" dirty="0" smtClean="0"/>
              <a:t>, frequency and monetary grouped top customers. </a:t>
            </a:r>
          </a:p>
          <a:p>
            <a:pPr algn="just"/>
            <a:r>
              <a:rPr lang="en-IN" sz="2800" dirty="0" smtClean="0"/>
              <a:t>These customers has recently purchased our products.</a:t>
            </a:r>
          </a:p>
          <a:p>
            <a:pPr algn="just"/>
            <a:r>
              <a:rPr lang="en-IN" sz="2800" dirty="0" smtClean="0"/>
              <a:t> Also according to RFM model the most importance is given to </a:t>
            </a:r>
            <a:r>
              <a:rPr lang="en-IN" sz="2800" dirty="0" err="1" smtClean="0"/>
              <a:t>recency</a:t>
            </a:r>
            <a:r>
              <a:rPr lang="en-IN" sz="2800" dirty="0" smtClean="0"/>
              <a:t>. </a:t>
            </a:r>
          </a:p>
          <a:p>
            <a:pPr algn="just"/>
            <a:r>
              <a:rPr lang="en-IN" sz="2800" dirty="0" smtClean="0"/>
              <a:t>Hence we have kept it as our first parameter for selecting top customers.</a:t>
            </a:r>
          </a:p>
          <a:p>
            <a:pPr algn="just"/>
            <a:r>
              <a:rPr lang="en-IN" sz="2800" dirty="0" smtClean="0"/>
              <a:t>Reward these customers. They can become early adopters for new products and will help promote your brand.</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rgbClr val="C00000"/>
                </a:solidFill>
              </a:rPr>
              <a:t>2. LOYAL CUSTOMERS</a:t>
            </a:r>
            <a:endParaRPr lang="en-US" sz="2800" dirty="0">
              <a:solidFill>
                <a:srgbClr val="C00000"/>
              </a:solidFill>
            </a:endParaRPr>
          </a:p>
        </p:txBody>
      </p:sp>
      <p:pic>
        <p:nvPicPr>
          <p:cNvPr id="32770" name="Picture 2"/>
          <p:cNvPicPr>
            <a:picLocks noGrp="1" noChangeAspect="1" noChangeArrowheads="1"/>
          </p:cNvPicPr>
          <p:nvPr>
            <p:ph idx="1"/>
          </p:nvPr>
        </p:nvPicPr>
        <p:blipFill>
          <a:blip r:embed="rId2" cstate="print"/>
          <a:stretch>
            <a:fillRect/>
          </a:stretch>
        </p:blipFill>
        <p:spPr bwMode="auto">
          <a:xfrm>
            <a:off x="914400" y="1988840"/>
            <a:ext cx="7772400" cy="4392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00808"/>
            <a:ext cx="8229600" cy="4425355"/>
          </a:xfrm>
        </p:spPr>
        <p:txBody>
          <a:bodyPr/>
          <a:lstStyle/>
          <a:p>
            <a:r>
              <a:rPr lang="en-IN" dirty="0" smtClean="0"/>
              <a:t>On the basis on </a:t>
            </a:r>
            <a:r>
              <a:rPr lang="en-IN" dirty="0" err="1" smtClean="0"/>
              <a:t>recency</a:t>
            </a:r>
            <a:r>
              <a:rPr lang="en-IN" dirty="0" smtClean="0"/>
              <a:t>, frequency and monetary grouped top customers. </a:t>
            </a:r>
          </a:p>
          <a:p>
            <a:r>
              <a:rPr lang="en-IN" dirty="0" smtClean="0"/>
              <a:t>These are recent customers with average frequency and who spent a good amount .</a:t>
            </a:r>
          </a:p>
          <a:p>
            <a:r>
              <a:rPr lang="en-IN" dirty="0" smtClean="0"/>
              <a:t>Offer membership or loyalty programs or recommend related products to </a:t>
            </a:r>
            <a:r>
              <a:rPr lang="en-IN" dirty="0" err="1" smtClean="0"/>
              <a:t>upsell</a:t>
            </a:r>
            <a:r>
              <a:rPr lang="en-IN" dirty="0" smtClean="0"/>
              <a:t> them and help them become top customers.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solidFill>
                  <a:srgbClr val="C00000"/>
                </a:solidFill>
              </a:rPr>
              <a:t>3. CUSTOMERS ON VERGE OF CHURNING</a:t>
            </a:r>
            <a:br>
              <a:rPr lang="en-IN" sz="2800" dirty="0" smtClean="0">
                <a:solidFill>
                  <a:srgbClr val="C00000"/>
                </a:solidFill>
              </a:rPr>
            </a:br>
            <a:endParaRPr lang="en-US" sz="2800" dirty="0">
              <a:solidFill>
                <a:srgbClr val="C00000"/>
              </a:solidFill>
            </a:endParaRPr>
          </a:p>
        </p:txBody>
      </p:sp>
      <p:pic>
        <p:nvPicPr>
          <p:cNvPr id="34818" name="Picture 2"/>
          <p:cNvPicPr>
            <a:picLocks noGrp="1" noChangeAspect="1" noChangeArrowheads="1"/>
          </p:cNvPicPr>
          <p:nvPr>
            <p:ph idx="1"/>
          </p:nvPr>
        </p:nvPicPr>
        <p:blipFill>
          <a:blip r:embed="rId2" cstate="print"/>
          <a:stretch>
            <a:fillRect/>
          </a:stretch>
        </p:blipFill>
        <p:spPr bwMode="auto">
          <a:xfrm>
            <a:off x="914400" y="1556792"/>
            <a:ext cx="7772400" cy="489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These customers are risk customers who purchased often and spent big amounts, but haven’t purchased recently.</a:t>
            </a:r>
          </a:p>
          <a:p>
            <a:r>
              <a:rPr lang="en-IN" dirty="0" smtClean="0"/>
              <a:t>Send them personalizes reactivation campaigns to reconnect, and offer renewals and helpful products to encourage another purchase.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rgbClr val="C00000"/>
                </a:solidFill>
              </a:rPr>
              <a:t>4. LOST CUSTOMERS</a:t>
            </a:r>
            <a:endParaRPr lang="en-US" sz="2800" dirty="0">
              <a:solidFill>
                <a:srgbClr val="C00000"/>
              </a:solidFill>
            </a:endParaRPr>
          </a:p>
        </p:txBody>
      </p:sp>
      <p:sp>
        <p:nvSpPr>
          <p:cNvPr id="5" name="Content Placeholder 4"/>
          <p:cNvSpPr>
            <a:spLocks noGrp="1"/>
          </p:cNvSpPr>
          <p:nvPr>
            <p:ph idx="1"/>
          </p:nvPr>
        </p:nvSpPr>
        <p:spPr/>
        <p:txBody>
          <a:bodyPr/>
          <a:lstStyle/>
          <a:p>
            <a:endParaRPr lang="en-US" dirty="0"/>
          </a:p>
        </p:txBody>
      </p:sp>
      <p:pic>
        <p:nvPicPr>
          <p:cNvPr id="33796" name="Picture 4"/>
          <p:cNvPicPr>
            <a:picLocks noChangeAspect="1" noChangeArrowheads="1"/>
          </p:cNvPicPr>
          <p:nvPr/>
        </p:nvPicPr>
        <p:blipFill>
          <a:blip r:embed="rId2" cstate="print"/>
          <a:srcRect/>
          <a:stretch>
            <a:fillRect/>
          </a:stretch>
        </p:blipFill>
        <p:spPr bwMode="auto">
          <a:xfrm>
            <a:off x="395537" y="1484784"/>
            <a:ext cx="8352928" cy="4608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lstStyle/>
          <a:p>
            <a:r>
              <a:rPr lang="en-IN" dirty="0" smtClean="0"/>
              <a:t>On the basis on </a:t>
            </a:r>
            <a:r>
              <a:rPr lang="en-IN" dirty="0" err="1" smtClean="0"/>
              <a:t>recency</a:t>
            </a:r>
            <a:r>
              <a:rPr lang="en-IN" dirty="0" smtClean="0"/>
              <a:t>, frequency and monetary grouped top customers. </a:t>
            </a:r>
          </a:p>
          <a:p>
            <a:r>
              <a:rPr lang="en-IN" dirty="0" smtClean="0"/>
              <a:t>These customers who used to </a:t>
            </a:r>
            <a:r>
              <a:rPr lang="en-IN" dirty="0" err="1" smtClean="0"/>
              <a:t>vist</a:t>
            </a:r>
            <a:r>
              <a:rPr lang="en-IN" dirty="0" smtClean="0"/>
              <a:t> and purchase quite often, but haven’t been visiting recently.</a:t>
            </a:r>
          </a:p>
          <a:p>
            <a:r>
              <a:rPr lang="en-IN" dirty="0" smtClean="0"/>
              <a:t>Bring them back with </a:t>
            </a:r>
            <a:r>
              <a:rPr lang="en-IN" dirty="0" err="1" smtClean="0"/>
              <a:t>relevent</a:t>
            </a:r>
            <a:r>
              <a:rPr lang="en-IN" dirty="0" smtClean="0"/>
              <a:t> promotions, and run surveys to find out what went wrong and avoid losing them to a competitor.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IN" dirty="0" smtClean="0"/>
              <a:t>RECOMENDATIONS</a:t>
            </a:r>
            <a:endParaRPr lang="en-US" dirty="0"/>
          </a:p>
        </p:txBody>
      </p:sp>
      <p:sp>
        <p:nvSpPr>
          <p:cNvPr id="3" name="Content Placeholder 2"/>
          <p:cNvSpPr>
            <a:spLocks noGrp="1"/>
          </p:cNvSpPr>
          <p:nvPr>
            <p:ph idx="1"/>
          </p:nvPr>
        </p:nvSpPr>
        <p:spPr/>
        <p:txBody>
          <a:bodyPr/>
          <a:lstStyle/>
          <a:p>
            <a:pPr algn="just">
              <a:buNone/>
            </a:pPr>
            <a:r>
              <a:rPr lang="en-IN" dirty="0" smtClean="0"/>
              <a:t>RFM model is used for deriving the customers types like top ,loyal, on verge of churning and lost customers.</a:t>
            </a:r>
          </a:p>
          <a:p>
            <a:pPr algn="just">
              <a:buNone/>
            </a:pPr>
            <a:r>
              <a:rPr lang="en-IN" dirty="0" smtClean="0"/>
              <a:t>This model is helpful to the company to maintain the sales and promote the business.</a:t>
            </a:r>
          </a:p>
          <a:p>
            <a:pPr algn="just">
              <a:buNone/>
            </a:pPr>
            <a:r>
              <a:rPr lang="en-IN" dirty="0" smtClean="0"/>
              <a:t>It is vital for the company to convert customers who are on verge of churning into a regular customers.</a:t>
            </a:r>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399319">
            <a:off x="546243" y="2416105"/>
            <a:ext cx="8533110" cy="936104"/>
          </a:xfrm>
        </p:spPr>
        <p:txBody>
          <a:bodyPr>
            <a:normAutofit/>
          </a:bodyPr>
          <a:lstStyle/>
          <a:p>
            <a:pPr algn="ctr">
              <a:buNone/>
            </a:pPr>
            <a:r>
              <a:rPr lang="en-IN" sz="5400" b="1" dirty="0" smtClean="0">
                <a:solidFill>
                  <a:srgbClr val="C00000"/>
                </a:solidFill>
              </a:rPr>
              <a:t>THANK  YOU</a:t>
            </a:r>
            <a:endParaRPr lang="en-US" sz="5400" b="1"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04664"/>
          </a:xfrm>
        </p:spPr>
        <p:txBody>
          <a:bodyPr>
            <a:noAutofit/>
          </a:bodyPr>
          <a:lstStyle/>
          <a:p>
            <a:r>
              <a:rPr lang="en-US" sz="3200" dirty="0" smtClean="0"/>
              <a:t>Data Dictionary</a:t>
            </a:r>
            <a:endParaRPr lang="en-US" sz="3200" dirty="0"/>
          </a:p>
        </p:txBody>
      </p:sp>
      <p:graphicFrame>
        <p:nvGraphicFramePr>
          <p:cNvPr id="4" name="Content Placeholder 3"/>
          <p:cNvGraphicFramePr>
            <a:graphicFrameLocks noGrp="1"/>
          </p:cNvGraphicFramePr>
          <p:nvPr>
            <p:ph idx="1"/>
          </p:nvPr>
        </p:nvGraphicFramePr>
        <p:xfrm>
          <a:off x="0" y="548682"/>
          <a:ext cx="9144000" cy="6309317"/>
        </p:xfrm>
        <a:graphic>
          <a:graphicData uri="http://schemas.openxmlformats.org/drawingml/2006/table">
            <a:tbl>
              <a:tblPr firstRow="1" bandRow="1">
                <a:tableStyleId>{5C22544A-7EE6-4342-B048-85BDC9FD1C3A}</a:tableStyleId>
              </a:tblPr>
              <a:tblGrid>
                <a:gridCol w="2286000"/>
                <a:gridCol w="2286000"/>
                <a:gridCol w="2286000"/>
                <a:gridCol w="2286000"/>
              </a:tblGrid>
              <a:tr h="386312">
                <a:tc>
                  <a:txBody>
                    <a:bodyPr/>
                    <a:lstStyle/>
                    <a:p>
                      <a:endParaRPr lang="en-US" dirty="0"/>
                    </a:p>
                  </a:txBody>
                  <a:tcPr/>
                </a:tc>
                <a:tc>
                  <a:txBody>
                    <a:bodyPr/>
                    <a:lstStyle/>
                    <a:p>
                      <a:endParaRPr lang="en-US"/>
                    </a:p>
                  </a:txBody>
                  <a:tcPr/>
                </a:tc>
                <a:tc>
                  <a:txBody>
                    <a:bodyPr/>
                    <a:lstStyle/>
                    <a:p>
                      <a:endParaRPr lang="en-US" sz="1400" dirty="0"/>
                    </a:p>
                  </a:txBody>
                  <a:tcPr/>
                </a:tc>
                <a:tc>
                  <a:txBody>
                    <a:bodyPr/>
                    <a:lstStyle/>
                    <a:p>
                      <a:endParaRPr lang="en-US" dirty="0"/>
                    </a:p>
                  </a:txBody>
                  <a:tcPr/>
                </a:tc>
              </a:tr>
              <a:tr h="338023">
                <a:tc>
                  <a:txBody>
                    <a:bodyPr/>
                    <a:lstStyle/>
                    <a:p>
                      <a:r>
                        <a:rPr lang="en-US" sz="1600" dirty="0"/>
                        <a:t>ORDERNUMBER :</a:t>
                      </a:r>
                    </a:p>
                  </a:txBody>
                  <a:tcPr marL="76200" marR="76200" marT="38100" marB="38100" anchor="ctr"/>
                </a:tc>
                <a:tc>
                  <a:txBody>
                    <a:bodyPr/>
                    <a:lstStyle/>
                    <a:p>
                      <a:r>
                        <a:rPr lang="en-US" sz="1600"/>
                        <a:t>Order Number</a:t>
                      </a:r>
                    </a:p>
                  </a:txBody>
                  <a:tcPr marL="76200" marR="76200" marT="38100" marB="38100" anchor="ctr"/>
                </a:tc>
                <a:tc>
                  <a:txBody>
                    <a:bodyPr/>
                    <a:lstStyle/>
                    <a:p>
                      <a:r>
                        <a:rPr lang="en-US" sz="1600" dirty="0"/>
                        <a:t>CUSTOMERNAME :</a:t>
                      </a:r>
                    </a:p>
                  </a:txBody>
                  <a:tcPr marL="76200" marR="76200" marT="38100" marB="38100" anchor="ctr"/>
                </a:tc>
                <a:tc>
                  <a:txBody>
                    <a:bodyPr/>
                    <a:lstStyle/>
                    <a:p>
                      <a:r>
                        <a:rPr lang="en-US" sz="1600"/>
                        <a:t>customer</a:t>
                      </a:r>
                    </a:p>
                  </a:txBody>
                  <a:tcPr marL="76200" marR="76200" marT="38100" marB="38100" anchor="ctr"/>
                </a:tc>
              </a:tr>
              <a:tr h="512689">
                <a:tc>
                  <a:txBody>
                    <a:bodyPr/>
                    <a:lstStyle/>
                    <a:p>
                      <a:r>
                        <a:rPr lang="en-US" sz="1600" dirty="0"/>
                        <a:t>QUANTITYORDERED :</a:t>
                      </a:r>
                    </a:p>
                  </a:txBody>
                  <a:tcPr marL="76200" marR="76200" marT="38100" marB="38100" anchor="ctr"/>
                </a:tc>
                <a:tc>
                  <a:txBody>
                    <a:bodyPr/>
                    <a:lstStyle/>
                    <a:p>
                      <a:r>
                        <a:rPr lang="en-US" sz="1600" dirty="0"/>
                        <a:t>Quantity ordered</a:t>
                      </a:r>
                    </a:p>
                  </a:txBody>
                  <a:tcPr marL="76200" marR="76200" marT="38100" marB="38100" anchor="ctr"/>
                </a:tc>
                <a:tc>
                  <a:txBody>
                    <a:bodyPr/>
                    <a:lstStyle/>
                    <a:p>
                      <a:r>
                        <a:rPr lang="en-US" sz="1600" dirty="0"/>
                        <a:t>PHONE :</a:t>
                      </a:r>
                    </a:p>
                  </a:txBody>
                  <a:tcPr marL="76200" marR="76200" marT="38100" marB="38100" anchor="ctr"/>
                </a:tc>
                <a:tc>
                  <a:txBody>
                    <a:bodyPr/>
                    <a:lstStyle/>
                    <a:p>
                      <a:r>
                        <a:rPr lang="en-US" sz="1600"/>
                        <a:t>Phone of the customer</a:t>
                      </a:r>
                    </a:p>
                  </a:txBody>
                  <a:tcPr marL="76200" marR="76200" marT="38100" marB="38100" anchor="ctr"/>
                </a:tc>
              </a:tr>
              <a:tr h="512689">
                <a:tc>
                  <a:txBody>
                    <a:bodyPr/>
                    <a:lstStyle/>
                    <a:p>
                      <a:r>
                        <a:rPr lang="en-US" sz="1600" dirty="0"/>
                        <a:t>PRICEEACH :</a:t>
                      </a:r>
                    </a:p>
                  </a:txBody>
                  <a:tcPr marL="76200" marR="76200" marT="38100" marB="38100" anchor="ctr"/>
                </a:tc>
                <a:tc>
                  <a:txBody>
                    <a:bodyPr/>
                    <a:lstStyle/>
                    <a:p>
                      <a:r>
                        <a:rPr lang="en-US" sz="1600"/>
                        <a:t>Price of Each item</a:t>
                      </a:r>
                    </a:p>
                  </a:txBody>
                  <a:tcPr marL="76200" marR="76200" marT="38100" marB="38100" anchor="ctr"/>
                </a:tc>
                <a:tc>
                  <a:txBody>
                    <a:bodyPr/>
                    <a:lstStyle/>
                    <a:p>
                      <a:r>
                        <a:rPr lang="en-US" sz="1600"/>
                        <a:t>ADDRESSLINE1 :</a:t>
                      </a:r>
                    </a:p>
                  </a:txBody>
                  <a:tcPr marL="76200" marR="76200" marT="38100" marB="38100" anchor="ctr"/>
                </a:tc>
                <a:tc>
                  <a:txBody>
                    <a:bodyPr/>
                    <a:lstStyle/>
                    <a:p>
                      <a:r>
                        <a:rPr lang="en-US" sz="1600"/>
                        <a:t>Address of customer</a:t>
                      </a:r>
                    </a:p>
                  </a:txBody>
                  <a:tcPr marL="76200" marR="76200" marT="38100" marB="38100" anchor="ctr"/>
                </a:tc>
              </a:tr>
              <a:tr h="512689">
                <a:tc>
                  <a:txBody>
                    <a:bodyPr/>
                    <a:lstStyle/>
                    <a:p>
                      <a:r>
                        <a:rPr lang="en-US" sz="1600" dirty="0"/>
                        <a:t>ORDERLINENUMBER :</a:t>
                      </a:r>
                    </a:p>
                  </a:txBody>
                  <a:tcPr marL="76200" marR="76200" marT="38100" marB="38100" anchor="ctr"/>
                </a:tc>
                <a:tc>
                  <a:txBody>
                    <a:bodyPr/>
                    <a:lstStyle/>
                    <a:p>
                      <a:r>
                        <a:rPr lang="en-US" sz="1600" dirty="0"/>
                        <a:t>order line</a:t>
                      </a:r>
                    </a:p>
                  </a:txBody>
                  <a:tcPr marL="76200" marR="76200" marT="38100" marB="38100" anchor="ctr"/>
                </a:tc>
                <a:tc>
                  <a:txBody>
                    <a:bodyPr/>
                    <a:lstStyle/>
                    <a:p>
                      <a:r>
                        <a:rPr lang="en-US" sz="1600"/>
                        <a:t>CITY :</a:t>
                      </a:r>
                    </a:p>
                  </a:txBody>
                  <a:tcPr marL="76200" marR="76200" marT="38100" marB="38100" anchor="ctr"/>
                </a:tc>
                <a:tc>
                  <a:txBody>
                    <a:bodyPr/>
                    <a:lstStyle/>
                    <a:p>
                      <a:r>
                        <a:rPr lang="en-US" sz="1600"/>
                        <a:t>City of customer</a:t>
                      </a:r>
                    </a:p>
                  </a:txBody>
                  <a:tcPr marL="76200" marR="76200" marT="38100" marB="38100" anchor="ctr"/>
                </a:tc>
              </a:tr>
              <a:tr h="572764">
                <a:tc>
                  <a:txBody>
                    <a:bodyPr/>
                    <a:lstStyle/>
                    <a:p>
                      <a:r>
                        <a:rPr lang="en-US" sz="1600" dirty="0"/>
                        <a:t>SALES :</a:t>
                      </a:r>
                    </a:p>
                  </a:txBody>
                  <a:tcPr marL="76200" marR="76200" marT="38100" marB="38100" anchor="ctr"/>
                </a:tc>
                <a:tc>
                  <a:txBody>
                    <a:bodyPr/>
                    <a:lstStyle/>
                    <a:p>
                      <a:r>
                        <a:rPr lang="en-US" sz="1600" dirty="0"/>
                        <a:t>Sales amount</a:t>
                      </a:r>
                    </a:p>
                  </a:txBody>
                  <a:tcPr marL="76200" marR="76200" marT="38100" marB="38100" anchor="ctr"/>
                </a:tc>
                <a:tc>
                  <a:txBody>
                    <a:bodyPr/>
                    <a:lstStyle/>
                    <a:p>
                      <a:r>
                        <a:rPr lang="en-US" sz="1600"/>
                        <a:t>POSTALCODE :</a:t>
                      </a:r>
                    </a:p>
                  </a:txBody>
                  <a:tcPr marL="76200" marR="76200" marT="38100" marB="38100" anchor="ctr"/>
                </a:tc>
                <a:tc>
                  <a:txBody>
                    <a:bodyPr/>
                    <a:lstStyle/>
                    <a:p>
                      <a:r>
                        <a:rPr lang="en-US" sz="1600"/>
                        <a:t>Postal Code of customer</a:t>
                      </a:r>
                    </a:p>
                  </a:txBody>
                  <a:tcPr marL="76200" marR="76200" marT="38100" marB="38100" anchor="ctr"/>
                </a:tc>
              </a:tr>
              <a:tr h="338023">
                <a:tc>
                  <a:txBody>
                    <a:bodyPr/>
                    <a:lstStyle/>
                    <a:p>
                      <a:r>
                        <a:rPr lang="en-US" sz="1600"/>
                        <a:t>ORDERDATE :</a:t>
                      </a:r>
                    </a:p>
                  </a:txBody>
                  <a:tcPr marL="76200" marR="76200" marT="38100" marB="38100" anchor="ctr"/>
                </a:tc>
                <a:tc>
                  <a:txBody>
                    <a:bodyPr/>
                    <a:lstStyle/>
                    <a:p>
                      <a:r>
                        <a:rPr lang="en-US" sz="1600" dirty="0"/>
                        <a:t>Order Date</a:t>
                      </a:r>
                    </a:p>
                  </a:txBody>
                  <a:tcPr marL="76200" marR="76200" marT="38100" marB="38100" anchor="ctr"/>
                </a:tc>
                <a:tc>
                  <a:txBody>
                    <a:bodyPr/>
                    <a:lstStyle/>
                    <a:p>
                      <a:r>
                        <a:rPr lang="en-US" sz="1600"/>
                        <a:t>COUNTRY :</a:t>
                      </a:r>
                    </a:p>
                  </a:txBody>
                  <a:tcPr marL="76200" marR="76200" marT="38100" marB="38100" anchor="ctr"/>
                </a:tc>
                <a:tc>
                  <a:txBody>
                    <a:bodyPr/>
                    <a:lstStyle/>
                    <a:p>
                      <a:r>
                        <a:rPr lang="en-US" sz="1600"/>
                        <a:t>Country customer</a:t>
                      </a:r>
                    </a:p>
                  </a:txBody>
                  <a:tcPr marL="76200" marR="76200" marT="38100" marB="38100" anchor="ctr"/>
                </a:tc>
              </a:tr>
              <a:tr h="595565">
                <a:tc>
                  <a:txBody>
                    <a:bodyPr/>
                    <a:lstStyle/>
                    <a:p>
                      <a:r>
                        <a:rPr lang="en-US" sz="1600"/>
                        <a:t>DAYS_SINCE_LASTORDER :</a:t>
                      </a:r>
                    </a:p>
                  </a:txBody>
                  <a:tcPr marL="76200" marR="76200" marT="38100" marB="38100" anchor="ctr"/>
                </a:tc>
                <a:tc>
                  <a:txBody>
                    <a:bodyPr/>
                    <a:lstStyle/>
                    <a:p>
                      <a:r>
                        <a:rPr lang="en-US" sz="1600" dirty="0"/>
                        <a:t>Days_ </a:t>
                      </a:r>
                      <a:r>
                        <a:rPr lang="en-US" sz="1600" dirty="0" err="1"/>
                        <a:t>Since_Lastorder</a:t>
                      </a:r>
                      <a:endParaRPr lang="en-US" sz="1600" dirty="0"/>
                    </a:p>
                  </a:txBody>
                  <a:tcPr marL="76200" marR="76200" marT="38100" marB="38100" anchor="ctr"/>
                </a:tc>
                <a:tc>
                  <a:txBody>
                    <a:bodyPr/>
                    <a:lstStyle/>
                    <a:p>
                      <a:r>
                        <a:rPr lang="en-US" sz="1600" dirty="0"/>
                        <a:t>CONTACTLASTNAME :</a:t>
                      </a:r>
                    </a:p>
                  </a:txBody>
                  <a:tcPr marL="76200" marR="76200" marT="38100" marB="38100" anchor="ctr"/>
                </a:tc>
                <a:tc>
                  <a:txBody>
                    <a:bodyPr/>
                    <a:lstStyle/>
                    <a:p>
                      <a:r>
                        <a:rPr lang="en-US" sz="1600"/>
                        <a:t>Contact person customer</a:t>
                      </a:r>
                    </a:p>
                  </a:txBody>
                  <a:tcPr marL="76200" marR="76200" marT="38100" marB="38100" anchor="ctr"/>
                </a:tc>
              </a:tr>
              <a:tr h="595565">
                <a:tc>
                  <a:txBody>
                    <a:bodyPr/>
                    <a:lstStyle/>
                    <a:p>
                      <a:r>
                        <a:rPr lang="en-US" sz="1600"/>
                        <a:t>STATUS :</a:t>
                      </a:r>
                    </a:p>
                  </a:txBody>
                  <a:tcPr marL="76200" marR="76200" marT="38100" marB="38100" anchor="ctr"/>
                </a:tc>
                <a:tc>
                  <a:txBody>
                    <a:bodyPr/>
                    <a:lstStyle/>
                    <a:p>
                      <a:r>
                        <a:rPr lang="en-US" sz="1600" dirty="0"/>
                        <a:t>Status of order like Shipped or not</a:t>
                      </a:r>
                    </a:p>
                  </a:txBody>
                  <a:tcPr marL="76200" marR="76200" marT="38100" marB="38100" anchor="ctr"/>
                </a:tc>
                <a:tc>
                  <a:txBody>
                    <a:bodyPr/>
                    <a:lstStyle/>
                    <a:p>
                      <a:r>
                        <a:rPr lang="en-US" sz="1600"/>
                        <a:t>CONTACTFIRSTNAME :</a:t>
                      </a:r>
                    </a:p>
                  </a:txBody>
                  <a:tcPr marL="76200" marR="76200" marT="38100" marB="38100" anchor="ctr"/>
                </a:tc>
                <a:tc>
                  <a:txBody>
                    <a:bodyPr/>
                    <a:lstStyle/>
                    <a:p>
                      <a:r>
                        <a:rPr lang="en-US" sz="1600" dirty="0"/>
                        <a:t>Contact person customer</a:t>
                      </a:r>
                    </a:p>
                  </a:txBody>
                  <a:tcPr marL="76200" marR="76200" marT="38100" marB="38100" anchor="ctr"/>
                </a:tc>
              </a:tr>
              <a:tr h="853107">
                <a:tc>
                  <a:txBody>
                    <a:bodyPr/>
                    <a:lstStyle/>
                    <a:p>
                      <a:r>
                        <a:rPr lang="en-US" sz="1600"/>
                        <a:t>PRODUCTLINE :</a:t>
                      </a:r>
                    </a:p>
                  </a:txBody>
                  <a:tcPr marL="76200" marR="76200" marT="38100" marB="38100" anchor="ctr"/>
                </a:tc>
                <a:tc>
                  <a:txBody>
                    <a:bodyPr/>
                    <a:lstStyle/>
                    <a:p>
                      <a:r>
                        <a:rPr lang="en-US" sz="1600" dirty="0"/>
                        <a:t>Product line – CATEGORY</a:t>
                      </a:r>
                    </a:p>
                  </a:txBody>
                  <a:tcPr marL="76200" marR="76200" marT="38100" marB="38100" anchor="ctr"/>
                </a:tc>
                <a:tc>
                  <a:txBody>
                    <a:bodyPr/>
                    <a:lstStyle/>
                    <a:p>
                      <a:r>
                        <a:rPr lang="en-US" sz="1600" dirty="0"/>
                        <a:t>DEALSIZE :</a:t>
                      </a:r>
                    </a:p>
                  </a:txBody>
                  <a:tcPr marL="76200" marR="76200" marT="38100" marB="38100" anchor="ctr"/>
                </a:tc>
                <a:tc>
                  <a:txBody>
                    <a:bodyPr/>
                    <a:lstStyle/>
                    <a:p>
                      <a:r>
                        <a:rPr lang="en-US" sz="1600" dirty="0"/>
                        <a:t>Size of the deal based on Quantity and Item Price</a:t>
                      </a:r>
                    </a:p>
                  </a:txBody>
                  <a:tcPr marL="76200" marR="76200" marT="38100" marB="38100" anchor="ctr"/>
                </a:tc>
              </a:tr>
              <a:tr h="737771">
                <a:tc>
                  <a:txBody>
                    <a:bodyPr/>
                    <a:lstStyle/>
                    <a:p>
                      <a:r>
                        <a:rPr lang="en-US" sz="1600"/>
                        <a:t>MSRP :</a:t>
                      </a:r>
                    </a:p>
                  </a:txBody>
                  <a:tcPr marL="76200" marR="76200" marT="38100" marB="38100" anchor="ctr"/>
                </a:tc>
                <a:tc>
                  <a:txBody>
                    <a:bodyPr/>
                    <a:lstStyle/>
                    <a:p>
                      <a:r>
                        <a:rPr lang="en-US" sz="1600" dirty="0"/>
                        <a:t>Manufacturer's Suggested Retail Price</a:t>
                      </a:r>
                    </a:p>
                  </a:txBody>
                  <a:tcPr marL="76200" marR="76200" marT="38100" marB="38100" anchor="ctr"/>
                </a:tc>
                <a:tc>
                  <a:txBody>
                    <a:bodyPr/>
                    <a:lstStyle/>
                    <a:p>
                      <a:endParaRPr lang="en-US" sz="1600" dirty="0"/>
                    </a:p>
                  </a:txBody>
                  <a:tcPr marL="76200" marR="76200" marT="38100" marB="38100" anchor="ctr"/>
                </a:tc>
                <a:tc>
                  <a:txBody>
                    <a:bodyPr/>
                    <a:lstStyle/>
                    <a:p>
                      <a:endParaRPr lang="en-US" sz="1600" dirty="0"/>
                    </a:p>
                  </a:txBody>
                  <a:tcPr marL="76200" marR="76200" marT="38100" marB="38100" anchor="ctr"/>
                </a:tc>
              </a:tr>
              <a:tr h="354120">
                <a:tc>
                  <a:txBody>
                    <a:bodyPr/>
                    <a:lstStyle/>
                    <a:p>
                      <a:r>
                        <a:rPr lang="en-US" sz="1600" dirty="0"/>
                        <a:t>PRODUCTCODE :</a:t>
                      </a:r>
                    </a:p>
                  </a:txBody>
                  <a:tcPr marL="76200" marR="76200" marT="38100" marB="38100" anchor="ctr"/>
                </a:tc>
                <a:tc>
                  <a:txBody>
                    <a:bodyPr/>
                    <a:lstStyle/>
                    <a:p>
                      <a:r>
                        <a:rPr lang="en-US" sz="1600" dirty="0"/>
                        <a:t>Code of Product</a:t>
                      </a:r>
                    </a:p>
                  </a:txBody>
                  <a:tcPr marL="76200" marR="76200" marT="38100" marB="38100" anchor="ctr"/>
                </a:tc>
                <a:tc>
                  <a:txBody>
                    <a:bodyPr/>
                    <a:lstStyle/>
                    <a:p>
                      <a:endParaRPr lang="en-US" sz="1600" dirty="0"/>
                    </a:p>
                  </a:txBody>
                  <a:tcPr marL="76200" marR="76200" marT="38100" marB="38100" anchor="ctr"/>
                </a:tc>
                <a:tc>
                  <a:txBody>
                    <a:bodyPr/>
                    <a:lstStyle/>
                    <a:p>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a:bodyPr>
          <a:lstStyle/>
          <a:p>
            <a:r>
              <a:rPr lang="en-IN" dirty="0" smtClean="0"/>
              <a:t>ABOUT THE DATA</a:t>
            </a:r>
            <a:endParaRPr lang="en-US" dirty="0"/>
          </a:p>
        </p:txBody>
      </p:sp>
      <p:sp>
        <p:nvSpPr>
          <p:cNvPr id="3" name="Content Placeholder 2"/>
          <p:cNvSpPr>
            <a:spLocks noGrp="1"/>
          </p:cNvSpPr>
          <p:nvPr>
            <p:ph sz="half" idx="1"/>
          </p:nvPr>
        </p:nvSpPr>
        <p:spPr>
          <a:xfrm>
            <a:off x="251520" y="2060848"/>
            <a:ext cx="4464496" cy="3672408"/>
          </a:xfrm>
        </p:spPr>
        <p:txBody>
          <a:bodyPr>
            <a:normAutofit fontScale="92500" lnSpcReduction="10000"/>
          </a:bodyPr>
          <a:lstStyle/>
          <a:p>
            <a:pPr>
              <a:buFont typeface="Wingdings" pitchFamily="2" charset="2"/>
              <a:buChar char="ü"/>
            </a:pPr>
            <a:r>
              <a:rPr lang="en-IN" dirty="0" smtClean="0"/>
              <a:t>INFO</a:t>
            </a:r>
          </a:p>
          <a:p>
            <a:pPr algn="just"/>
            <a:r>
              <a:rPr lang="en-IN" dirty="0" smtClean="0"/>
              <a:t>This dataset has 20 variables out of which 12 are categorical, 7 numerical and 1 datetime64.</a:t>
            </a:r>
          </a:p>
          <a:p>
            <a:r>
              <a:rPr lang="en-IN" dirty="0" smtClean="0"/>
              <a:t>There is no missing values and duplicate values found.</a:t>
            </a:r>
          </a:p>
          <a:p>
            <a:r>
              <a:rPr lang="en-IN" dirty="0" smtClean="0"/>
              <a:t>Total number of observations are 2747.</a:t>
            </a:r>
            <a:endParaRPr lang="en-US" dirty="0"/>
          </a:p>
        </p:txBody>
      </p:sp>
      <p:pic>
        <p:nvPicPr>
          <p:cNvPr id="1026" name="Picture 2"/>
          <p:cNvPicPr>
            <a:picLocks noGrp="1" noChangeAspect="1" noChangeArrowheads="1"/>
          </p:cNvPicPr>
          <p:nvPr>
            <p:ph sz="half" idx="2"/>
          </p:nvPr>
        </p:nvPicPr>
        <p:blipFill>
          <a:blip r:embed="rId2" cstate="print"/>
          <a:stretch>
            <a:fillRect/>
          </a:stretch>
        </p:blipFill>
        <p:spPr bwMode="auto">
          <a:xfrm>
            <a:off x="5027383" y="2370699"/>
            <a:ext cx="3296110" cy="33246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360040"/>
          </a:xfrm>
        </p:spPr>
        <p:txBody>
          <a:bodyPr>
            <a:noAutofit/>
          </a:bodyPr>
          <a:lstStyle/>
          <a:p>
            <a:pPr algn="l"/>
            <a:r>
              <a:rPr lang="en-IN" sz="3200" dirty="0" smtClean="0"/>
              <a:t>About the data - continued</a:t>
            </a:r>
            <a:endParaRPr lang="en-US" sz="3200" dirty="0"/>
          </a:p>
        </p:txBody>
      </p:sp>
      <p:sp>
        <p:nvSpPr>
          <p:cNvPr id="3" name="Content Placeholder 2"/>
          <p:cNvSpPr>
            <a:spLocks noGrp="1"/>
          </p:cNvSpPr>
          <p:nvPr>
            <p:ph idx="1"/>
          </p:nvPr>
        </p:nvSpPr>
        <p:spPr>
          <a:xfrm>
            <a:off x="179512" y="836712"/>
            <a:ext cx="8784976" cy="5832648"/>
          </a:xfrm>
        </p:spPr>
        <p:txBody>
          <a:bodyPr/>
          <a:lstStyle/>
          <a:p>
            <a:pPr>
              <a:buFont typeface="Wingdings" pitchFamily="2" charset="2"/>
              <a:buChar char="ü"/>
            </a:pPr>
            <a:r>
              <a:rPr lang="en-IN" sz="2800" dirty="0" smtClean="0"/>
              <a:t>Data shape:</a:t>
            </a:r>
          </a:p>
          <a:p>
            <a:pPr>
              <a:buNone/>
            </a:pPr>
            <a:r>
              <a:rPr lang="en-US" sz="2800" dirty="0" smtClean="0"/>
              <a:t>       (2747, 20)</a:t>
            </a:r>
          </a:p>
          <a:p>
            <a:pPr>
              <a:buFont typeface="Wingdings" pitchFamily="2" charset="2"/>
              <a:buChar char="ü"/>
            </a:pPr>
            <a:r>
              <a:rPr lang="en-IN" sz="2800" dirty="0" smtClean="0"/>
              <a:t>Data summary:</a:t>
            </a:r>
          </a:p>
          <a:p>
            <a:pPr>
              <a:buNone/>
            </a:pPr>
            <a:r>
              <a:rPr lang="en-IN" dirty="0" smtClean="0"/>
              <a:t>       </a:t>
            </a:r>
            <a:endParaRPr lang="en-US" dirty="0"/>
          </a:p>
        </p:txBody>
      </p:sp>
      <p:pic>
        <p:nvPicPr>
          <p:cNvPr id="6" name="Picture 3"/>
          <p:cNvPicPr>
            <a:picLocks noChangeAspect="1" noChangeArrowheads="1"/>
          </p:cNvPicPr>
          <p:nvPr/>
        </p:nvPicPr>
        <p:blipFill>
          <a:blip r:embed="rId2" cstate="print"/>
          <a:srcRect/>
          <a:stretch>
            <a:fillRect/>
          </a:stretch>
        </p:blipFill>
        <p:spPr bwMode="auto">
          <a:xfrm>
            <a:off x="467544" y="2420888"/>
            <a:ext cx="8352927" cy="4032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About the data - continued</a:t>
            </a:r>
            <a:endParaRPr lang="en-US" dirty="0"/>
          </a:p>
        </p:txBody>
      </p:sp>
      <p:sp>
        <p:nvSpPr>
          <p:cNvPr id="3" name="Content Placeholder 2"/>
          <p:cNvSpPr>
            <a:spLocks noGrp="1"/>
          </p:cNvSpPr>
          <p:nvPr>
            <p:ph sz="half" idx="1"/>
          </p:nvPr>
        </p:nvSpPr>
        <p:spPr>
          <a:xfrm>
            <a:off x="251520" y="1340768"/>
            <a:ext cx="3672408" cy="5112568"/>
          </a:xfrm>
        </p:spPr>
        <p:txBody>
          <a:bodyPr>
            <a:normAutofit fontScale="92500" lnSpcReduction="10000"/>
          </a:bodyPr>
          <a:lstStyle/>
          <a:p>
            <a:pPr>
              <a:buFont typeface="Wingdings" pitchFamily="2" charset="2"/>
              <a:buChar char="ü"/>
            </a:pPr>
            <a:r>
              <a:rPr lang="en-IN" dirty="0"/>
              <a:t>Data shape:</a:t>
            </a:r>
          </a:p>
          <a:p>
            <a:pPr>
              <a:buNone/>
            </a:pPr>
            <a:r>
              <a:rPr lang="en-US" dirty="0"/>
              <a:t>       (2747, 20)</a:t>
            </a:r>
          </a:p>
          <a:p>
            <a:pPr>
              <a:buFont typeface="Wingdings" pitchFamily="2" charset="2"/>
              <a:buChar char="ü"/>
            </a:pPr>
            <a:r>
              <a:rPr lang="en-IN" dirty="0"/>
              <a:t>Data summary</a:t>
            </a:r>
            <a:r>
              <a:rPr lang="en-IN" dirty="0" smtClean="0"/>
              <a:t>:</a:t>
            </a:r>
          </a:p>
          <a:p>
            <a:pPr>
              <a:lnSpc>
                <a:spcPct val="110000"/>
              </a:lnSpc>
              <a:buNone/>
            </a:pPr>
            <a:endParaRPr lang="en-IN" sz="600" dirty="0" smtClean="0"/>
          </a:p>
          <a:p>
            <a:pPr>
              <a:buNone/>
            </a:pPr>
            <a:r>
              <a:rPr lang="en-IN" dirty="0" smtClean="0"/>
              <a:t>     This dataset is measured using central measures for all the columns with integer values.</a:t>
            </a:r>
          </a:p>
          <a:p>
            <a:pPr>
              <a:buNone/>
            </a:pPr>
            <a:endParaRPr lang="en-IN" sz="1200" dirty="0" smtClean="0"/>
          </a:p>
          <a:p>
            <a:pPr>
              <a:buNone/>
            </a:pPr>
            <a:r>
              <a:rPr lang="en-IN" dirty="0" smtClean="0"/>
              <a:t>    It tells how the data is been distributed, deviated and aligned. </a:t>
            </a:r>
            <a:endParaRPr lang="en-IN" dirty="0"/>
          </a:p>
          <a:p>
            <a:endParaRPr lang="en-US" dirty="0"/>
          </a:p>
        </p:txBody>
      </p:sp>
      <p:pic>
        <p:nvPicPr>
          <p:cNvPr id="5" name="Picture 3"/>
          <p:cNvPicPr>
            <a:picLocks noGrp="1" noChangeAspect="1" noChangeArrowheads="1"/>
          </p:cNvPicPr>
          <p:nvPr>
            <p:ph sz="half" idx="2"/>
          </p:nvPr>
        </p:nvPicPr>
        <p:blipFill>
          <a:blip r:embed="rId2" cstate="print"/>
          <a:srcRect/>
          <a:stretch>
            <a:fillRect/>
          </a:stretch>
        </p:blipFill>
        <p:spPr bwMode="auto">
          <a:xfrm>
            <a:off x="3923928" y="1340768"/>
            <a:ext cx="5220072" cy="4752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720080"/>
          </a:xfrm>
        </p:spPr>
        <p:txBody>
          <a:bodyPr>
            <a:normAutofit/>
          </a:bodyPr>
          <a:lstStyle/>
          <a:p>
            <a:r>
              <a:rPr lang="en-IN" dirty="0" smtClean="0"/>
              <a:t>UNIVARIATE ANALYSIS</a:t>
            </a:r>
            <a:endParaRPr lang="en-US" dirty="0"/>
          </a:p>
        </p:txBody>
      </p:sp>
      <p:sp>
        <p:nvSpPr>
          <p:cNvPr id="3" name="Content Placeholder 2"/>
          <p:cNvSpPr>
            <a:spLocks noGrp="1"/>
          </p:cNvSpPr>
          <p:nvPr>
            <p:ph idx="1"/>
          </p:nvPr>
        </p:nvSpPr>
        <p:spPr>
          <a:xfrm>
            <a:off x="323528" y="1844824"/>
            <a:ext cx="8568952" cy="4752528"/>
          </a:xfrm>
        </p:spPr>
        <p:txBody>
          <a:bodyPr/>
          <a:lstStyle/>
          <a:p>
            <a:r>
              <a:rPr lang="en-IN" dirty="0" smtClean="0"/>
              <a:t>The numeric columns of the data set are represented in graphically. </a:t>
            </a:r>
          </a:p>
          <a:p>
            <a:pPr>
              <a:buNone/>
            </a:pPr>
            <a:endParaRPr lang="en-IN" sz="1200" dirty="0" smtClean="0"/>
          </a:p>
          <a:p>
            <a:r>
              <a:rPr lang="en-IN" dirty="0" smtClean="0"/>
              <a:t>After exploration of data it is found that there are  outliers in few of the columns.</a:t>
            </a:r>
          </a:p>
          <a:p>
            <a:pPr>
              <a:buNone/>
            </a:pPr>
            <a:endParaRPr lang="en-IN" sz="1600" dirty="0" smtClean="0"/>
          </a:p>
          <a:p>
            <a:r>
              <a:rPr lang="en-IN" dirty="0" smtClean="0"/>
              <a:t>Most of the data is normally distributed.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872208"/>
          </a:xfrm>
        </p:spPr>
        <p:txBody>
          <a:bodyPr>
            <a:normAutofit fontScale="90000"/>
          </a:bodyPr>
          <a:lstStyle/>
          <a:p>
            <a:pPr algn="l"/>
            <a:r>
              <a:rPr lang="en-IN" sz="3600" dirty="0" smtClean="0"/>
              <a:t>Order quantity</a:t>
            </a:r>
            <a:r>
              <a:rPr lang="en-IN" sz="3200" dirty="0" smtClean="0"/>
              <a:t/>
            </a:r>
            <a:br>
              <a:rPr lang="en-IN" sz="3200" dirty="0" smtClean="0"/>
            </a:br>
            <a:r>
              <a:rPr lang="en-IN" sz="2700" dirty="0" smtClean="0"/>
              <a:t>After </a:t>
            </a:r>
            <a:r>
              <a:rPr lang="en-IN" sz="2700" dirty="0" err="1" smtClean="0"/>
              <a:t>univariate</a:t>
            </a:r>
            <a:r>
              <a:rPr lang="en-IN" sz="2700" dirty="0" smtClean="0"/>
              <a:t> </a:t>
            </a:r>
            <a:r>
              <a:rPr lang="en-IN" sz="2700" dirty="0" err="1" smtClean="0"/>
              <a:t>anlysis</a:t>
            </a:r>
            <a:r>
              <a:rPr lang="en-IN" sz="2700" dirty="0" smtClean="0"/>
              <a:t> of the data it is found that there are outliers present in this variable.</a:t>
            </a:r>
            <a:br>
              <a:rPr lang="en-IN" sz="2700" dirty="0" smtClean="0"/>
            </a:br>
            <a:endParaRPr lang="en-US" sz="2700"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67544" y="2060848"/>
            <a:ext cx="3888432" cy="3884782"/>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716016" y="2132856"/>
            <a:ext cx="4248472" cy="36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14058</TotalTime>
  <Words>1401</Words>
  <Application>Microsoft Office PowerPoint</Application>
  <PresentationFormat>On-screen Show (4:3)</PresentationFormat>
  <Paragraphs>174</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Metro</vt:lpstr>
      <vt:lpstr>MRA – MILESTONE PROJECT 1</vt:lpstr>
      <vt:lpstr>Slide 2</vt:lpstr>
      <vt:lpstr>PROBLEM STATEMENT</vt:lpstr>
      <vt:lpstr>Data Dictionary</vt:lpstr>
      <vt:lpstr>ABOUT THE DATA</vt:lpstr>
      <vt:lpstr>About the data - continued</vt:lpstr>
      <vt:lpstr>About the data - continued</vt:lpstr>
      <vt:lpstr>UNIVARIATE ANALYSIS</vt:lpstr>
      <vt:lpstr>Order quantity After univariate anlysis of the data it is found that there are outliers present in this variable. </vt:lpstr>
      <vt:lpstr>Price of each item This variable is seems to be normaly distributed and also slightly right skewed.</vt:lpstr>
      <vt:lpstr>Sales This variable has outliers and right skewed.</vt:lpstr>
      <vt:lpstr>MSRP(manufactur’s suggested retail price) This variable has few outliers and it look like normal distribution. </vt:lpstr>
      <vt:lpstr>BIVARIATE  ANALYSIS</vt:lpstr>
      <vt:lpstr>MULTIVARIATE ANALYSIS</vt:lpstr>
      <vt:lpstr>TRENDS IN SALE </vt:lpstr>
      <vt:lpstr>Slide 16</vt:lpstr>
      <vt:lpstr>Sales Across different Categories of different features in the given data </vt:lpstr>
      <vt:lpstr>Slide 18</vt:lpstr>
      <vt:lpstr>Slide 19</vt:lpstr>
      <vt:lpstr>Slide 20</vt:lpstr>
      <vt:lpstr>Slide 21</vt:lpstr>
      <vt:lpstr>Slide 22</vt:lpstr>
      <vt:lpstr>Slide 23</vt:lpstr>
      <vt:lpstr>INFERENCES FROM THE ABOVE ANALYSIS </vt:lpstr>
      <vt:lpstr>Slide 25</vt:lpstr>
      <vt:lpstr>Customer Segmentation using RFM analysis</vt:lpstr>
      <vt:lpstr>Slide 27</vt:lpstr>
      <vt:lpstr>KNIME WORKFLOW IMAGE</vt:lpstr>
      <vt:lpstr>OUT PUT TABLE HEAD FOR RFM ANALYSIS</vt:lpstr>
      <vt:lpstr>Inferences from RFM analysis and identified segments  1. BEST CUSTOMERS</vt:lpstr>
      <vt:lpstr>Slide 31</vt:lpstr>
      <vt:lpstr>2. LOYAL CUSTOMERS</vt:lpstr>
      <vt:lpstr>Slide 33</vt:lpstr>
      <vt:lpstr>3. CUSTOMERS ON VERGE OF CHURNING </vt:lpstr>
      <vt:lpstr>Slide 35</vt:lpstr>
      <vt:lpstr>4. LOST CUSTOMERS</vt:lpstr>
      <vt:lpstr>Slide 37</vt:lpstr>
      <vt:lpstr>RECOMENDATIONS</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ANALYTIVS</dc:title>
  <dc:creator>sulochana</dc:creator>
  <cp:lastModifiedBy>sulochana</cp:lastModifiedBy>
  <cp:revision>182</cp:revision>
  <dcterms:created xsi:type="dcterms:W3CDTF">2023-03-02T11:51:45Z</dcterms:created>
  <dcterms:modified xsi:type="dcterms:W3CDTF">2023-03-12T06:45:42Z</dcterms:modified>
</cp:coreProperties>
</file>